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4" r:id="rId2"/>
    <p:sldId id="267" r:id="rId3"/>
    <p:sldId id="257" r:id="rId4"/>
    <p:sldId id="258" r:id="rId5"/>
    <p:sldId id="259" r:id="rId6"/>
    <p:sldId id="268" r:id="rId7"/>
    <p:sldId id="269" r:id="rId8"/>
    <p:sldId id="262" r:id="rId9"/>
    <p:sldId id="270" r:id="rId10"/>
    <p:sldId id="271" r:id="rId11"/>
    <p:sldId id="272" r:id="rId12"/>
    <p:sldId id="273"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5E5898E-5442-476E-8748-EEB4761640D9}" type="datetimeFigureOut">
              <a:rPr lang="en-US" smtClean="0"/>
              <a:pPr/>
              <a:t>7/10/2023</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4752FCB-D05E-4107-9565-F6DBAF906B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5898E-5442-476E-8748-EEB4761640D9}" type="datetimeFigureOut">
              <a:rPr lang="en-US" smtClean="0"/>
              <a:pPr/>
              <a:t>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2FCB-D05E-4107-9565-F6DBAF906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5898E-5442-476E-8748-EEB4761640D9}" type="datetimeFigureOut">
              <a:rPr lang="en-US" smtClean="0"/>
              <a:pPr/>
              <a:t>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2FCB-D05E-4107-9565-F6DBAF906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5E5898E-5442-476E-8748-EEB4761640D9}" type="datetimeFigureOut">
              <a:rPr lang="en-US" smtClean="0"/>
              <a:pPr/>
              <a:t>7/10/2023</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24752FCB-D05E-4107-9565-F6DBAF906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5E5898E-5442-476E-8748-EEB4761640D9}" type="datetimeFigureOut">
              <a:rPr lang="en-US" smtClean="0"/>
              <a:pPr/>
              <a:t>7/10/2023</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24752FCB-D05E-4107-9565-F6DBAF906B2B}"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5E5898E-5442-476E-8748-EEB4761640D9}" type="datetimeFigureOut">
              <a:rPr lang="en-US" smtClean="0"/>
              <a:pPr/>
              <a:t>7/10/2023</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24752FCB-D05E-4107-9565-F6DBAF906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5E5898E-5442-476E-8748-EEB4761640D9}" type="datetimeFigureOut">
              <a:rPr lang="en-US" smtClean="0"/>
              <a:pPr/>
              <a:t>7/10/2023</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4752FCB-D05E-4107-9565-F6DBAF906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E5898E-5442-476E-8748-EEB4761640D9}" type="datetimeFigureOut">
              <a:rPr lang="en-US" smtClean="0"/>
              <a:pPr/>
              <a:t>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752FCB-D05E-4107-9565-F6DBAF906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5E5898E-5442-476E-8748-EEB4761640D9}" type="datetimeFigureOut">
              <a:rPr lang="en-US" smtClean="0"/>
              <a:pPr/>
              <a:t>7/10/2023</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24752FCB-D05E-4107-9565-F6DBAF906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5E5898E-5442-476E-8748-EEB4761640D9}" type="datetimeFigureOut">
              <a:rPr lang="en-US" smtClean="0"/>
              <a:pPr/>
              <a:t>7/10/2023</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4752FCB-D05E-4107-9565-F6DBAF906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5E5898E-5442-476E-8748-EEB4761640D9}" type="datetimeFigureOut">
              <a:rPr lang="en-US" smtClean="0"/>
              <a:pPr/>
              <a:t>7/10/2023</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4752FCB-D05E-4107-9565-F6DBAF906B2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5E5898E-5442-476E-8748-EEB4761640D9}" type="datetimeFigureOut">
              <a:rPr lang="en-US" smtClean="0"/>
              <a:pPr/>
              <a:t>7/10/2023</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4752FCB-D05E-4107-9565-F6DBAF906B2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428868"/>
            <a:ext cx="8062912" cy="1470025"/>
          </a:xfrm>
        </p:spPr>
        <p:txBody>
          <a:bodyPr>
            <a:normAutofit fontScale="90000"/>
          </a:bodyPr>
          <a:lstStyle/>
          <a:p>
            <a:pPr algn="ctr"/>
            <a:r>
              <a:rPr lang="en-US" dirty="0" smtClean="0"/>
              <a:t>MACHINE  TRANSLATION</a:t>
            </a:r>
            <a:br>
              <a:rPr lang="en-US" dirty="0" smtClean="0"/>
            </a:br>
            <a:r>
              <a:rPr lang="en-US" dirty="0" smtClean="0"/>
              <a:t>&amp;</a:t>
            </a:r>
            <a:br>
              <a:rPr lang="en-US" dirty="0" smtClean="0"/>
            </a:br>
            <a:r>
              <a:rPr lang="en-US" dirty="0" smtClean="0"/>
              <a:t>SPEECH RECOGNITION</a:t>
            </a:r>
            <a:endParaRPr lang="en-US" dirty="0"/>
          </a:p>
        </p:txBody>
      </p:sp>
      <p:sp>
        <p:nvSpPr>
          <p:cNvPr id="3" name="Subtitle 2"/>
          <p:cNvSpPr>
            <a:spLocks noGrp="1"/>
          </p:cNvSpPr>
          <p:nvPr>
            <p:ph type="subTitle" idx="1"/>
          </p:nvPr>
        </p:nvSpPr>
        <p:spPr>
          <a:xfrm>
            <a:off x="540544" y="4357694"/>
            <a:ext cx="8062912" cy="1285884"/>
          </a:xfrm>
        </p:spPr>
        <p:txBody>
          <a:bodyPr>
            <a:normAutofit/>
          </a:bodyPr>
          <a:lstStyle/>
          <a:p>
            <a:r>
              <a:rPr lang="en-US" dirty="0" smtClean="0"/>
              <a:t>Presented by :</a:t>
            </a:r>
            <a:r>
              <a:rPr lang="en-US" dirty="0" err="1" smtClean="0"/>
              <a:t>K.Jahnavi</a:t>
            </a:r>
            <a:endParaRPr lang="en-US" dirty="0" smtClean="0"/>
          </a:p>
          <a:p>
            <a:r>
              <a:rPr lang="en-US" dirty="0" smtClean="0"/>
              <a:t>(212U1A3348)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photo speech.png"/>
          <p:cNvPicPr>
            <a:picLocks noGrp="1" noChangeAspect="1"/>
          </p:cNvPicPr>
          <p:nvPr>
            <p:ph idx="1"/>
          </p:nvPr>
        </p:nvPicPr>
        <p:blipFill>
          <a:blip r:embed="rId2"/>
          <a:stretch>
            <a:fillRect/>
          </a:stretch>
        </p:blipFill>
        <p:spPr>
          <a:xfrm>
            <a:off x="523875" y="285728"/>
            <a:ext cx="8096250" cy="657227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IN" dirty="0"/>
          </a:p>
        </p:txBody>
      </p:sp>
      <p:sp>
        <p:nvSpPr>
          <p:cNvPr id="3" name="Content Placeholder 2"/>
          <p:cNvSpPr>
            <a:spLocks noGrp="1"/>
          </p:cNvSpPr>
          <p:nvPr>
            <p:ph idx="1"/>
          </p:nvPr>
        </p:nvSpPr>
        <p:spPr/>
        <p:txBody>
          <a:bodyPr/>
          <a:lstStyle/>
          <a:p>
            <a:r>
              <a:rPr lang="en-IN" dirty="0" err="1" smtClean="0"/>
              <a:t>Increaseaes</a:t>
            </a:r>
            <a:r>
              <a:rPr lang="en-IN" dirty="0" smtClean="0"/>
              <a:t> productivity.</a:t>
            </a:r>
          </a:p>
          <a:p>
            <a:r>
              <a:rPr lang="en-IN" dirty="0" smtClean="0"/>
              <a:t>Can help </a:t>
            </a:r>
            <a:r>
              <a:rPr lang="en-IN" dirty="0" err="1" smtClean="0"/>
              <a:t>withmenial</a:t>
            </a:r>
            <a:r>
              <a:rPr lang="en-IN" dirty="0" smtClean="0"/>
              <a:t> computer </a:t>
            </a:r>
            <a:r>
              <a:rPr lang="en-IN" dirty="0" err="1" smtClean="0"/>
              <a:t>tasks,such</a:t>
            </a:r>
            <a:r>
              <a:rPr lang="en-IN" dirty="0" smtClean="0"/>
              <a:t> as browsing and scrolling.</a:t>
            </a:r>
          </a:p>
          <a:p>
            <a:r>
              <a:rPr lang="en-IN" dirty="0" smtClean="0"/>
              <a:t>Has long term </a:t>
            </a:r>
            <a:r>
              <a:rPr lang="en-IN" dirty="0" err="1" smtClean="0"/>
              <a:t>benifits</a:t>
            </a:r>
            <a:r>
              <a:rPr lang="en-IN" dirty="0" smtClean="0"/>
              <a:t> for students.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lstStyle/>
          <a:p>
            <a:r>
              <a:rPr lang="en-IN" dirty="0" smtClean="0"/>
              <a:t>Can be hacked with pre recorded verbal messages.</a:t>
            </a:r>
          </a:p>
          <a:p>
            <a:r>
              <a:rPr lang="en-IN" dirty="0" smtClean="0"/>
              <a:t>Has an initial period of </a:t>
            </a:r>
            <a:r>
              <a:rPr lang="en-IN" dirty="0" err="1" smtClean="0"/>
              <a:t>of</a:t>
            </a:r>
            <a:r>
              <a:rPr lang="en-IN" dirty="0" smtClean="0"/>
              <a:t> adjusting to each users voice.</a:t>
            </a:r>
          </a:p>
          <a:p>
            <a:r>
              <a:rPr lang="en-IN" dirty="0" smtClean="0"/>
              <a:t>Can be distracted in a cubicle environment.</a:t>
            </a:r>
          </a:p>
          <a:p>
            <a:r>
              <a:rPr lang="en-IN" dirty="0" smtClean="0"/>
              <a:t>Less accurate when there is a background noise.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conclusion</a:t>
            </a:r>
            <a:endParaRPr lang="en-IN" dirty="0"/>
          </a:p>
        </p:txBody>
      </p:sp>
      <p:sp>
        <p:nvSpPr>
          <p:cNvPr id="2" name="Content Placeholder 1"/>
          <p:cNvSpPr>
            <a:spLocks noGrp="1"/>
          </p:cNvSpPr>
          <p:nvPr>
            <p:ph idx="1"/>
          </p:nvPr>
        </p:nvSpPr>
        <p:spPr/>
        <p:txBody>
          <a:bodyPr>
            <a:normAutofit fontScale="77500" lnSpcReduction="20000"/>
          </a:bodyPr>
          <a:lstStyle/>
          <a:p>
            <a:r>
              <a:rPr lang="en-IN" dirty="0" smtClean="0"/>
              <a:t>Machine Translation and Speech Recognition technologies are revolutionizing communication in today's globalized world.</a:t>
            </a:r>
          </a:p>
          <a:p>
            <a:endParaRPr lang="en-IN" dirty="0" smtClean="0"/>
          </a:p>
          <a:p>
            <a:r>
              <a:rPr lang="en-IN" dirty="0" smtClean="0"/>
              <a:t>These technologies break down language barriers and facilitate seamless cross-cultural interactions.</a:t>
            </a:r>
          </a:p>
          <a:p>
            <a:r>
              <a:rPr lang="en-IN" dirty="0" smtClean="0"/>
              <a:t/>
            </a:r>
            <a:br>
              <a:rPr lang="en-IN" dirty="0" smtClean="0"/>
            </a:br>
            <a:r>
              <a:rPr lang="en-IN" dirty="0" smtClean="0"/>
              <a:t>As they continue to evolve, we can expect improved accuracy and wider adoption, benefiting individuals and businesses worldwide.</a:t>
            </a:r>
          </a:p>
          <a:p>
            <a:pPr>
              <a:buNone/>
            </a:pP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nchor="ctr">
            <a:normAutofit/>
          </a:bodyPr>
          <a:lstStyle/>
          <a:p>
            <a:pPr algn="ctr">
              <a:buNone/>
            </a:pPr>
            <a:r>
              <a:rPr lang="en-IN" sz="7200" dirty="0" smtClean="0">
                <a:effectLst>
                  <a:innerShdw blurRad="63500" dist="50800">
                    <a:prstClr val="black">
                      <a:alpha val="50000"/>
                    </a:prstClr>
                  </a:innerShdw>
                </a:effectLst>
                <a:latin typeface="Forte" pitchFamily="66" charset="0"/>
              </a:rPr>
              <a:t>THANK YOU</a:t>
            </a:r>
            <a:endParaRPr lang="en-IN" sz="7200" dirty="0">
              <a:effectLst>
                <a:innerShdw blurRad="63500" dist="50800">
                  <a:prstClr val="black">
                    <a:alpha val="50000"/>
                  </a:prstClr>
                </a:innerShdw>
              </a:effectLst>
              <a:latin typeface="Forte"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contents</a:t>
            </a:r>
            <a:endParaRPr lang="en-IN" dirty="0"/>
          </a:p>
        </p:txBody>
      </p:sp>
      <p:sp>
        <p:nvSpPr>
          <p:cNvPr id="2" name="Content Placeholder 1"/>
          <p:cNvSpPr>
            <a:spLocks noGrp="1"/>
          </p:cNvSpPr>
          <p:nvPr>
            <p:ph idx="1"/>
          </p:nvPr>
        </p:nvSpPr>
        <p:spPr/>
        <p:txBody>
          <a:bodyPr>
            <a:normAutofit lnSpcReduction="10000"/>
          </a:bodyPr>
          <a:lstStyle/>
          <a:p>
            <a:r>
              <a:rPr lang="en-IN" dirty="0" smtClean="0"/>
              <a:t>Introduction</a:t>
            </a:r>
          </a:p>
          <a:p>
            <a:r>
              <a:rPr lang="en-IN" dirty="0" smtClean="0"/>
              <a:t>Machine translation</a:t>
            </a:r>
          </a:p>
          <a:p>
            <a:r>
              <a:rPr lang="en-IN" dirty="0" smtClean="0"/>
              <a:t>Types of machine translation</a:t>
            </a:r>
          </a:p>
          <a:p>
            <a:r>
              <a:rPr lang="en-IN" dirty="0" smtClean="0"/>
              <a:t>Applications</a:t>
            </a:r>
          </a:p>
          <a:p>
            <a:endParaRPr lang="en-IN" dirty="0" smtClean="0"/>
          </a:p>
          <a:p>
            <a:r>
              <a:rPr lang="en-IN" dirty="0" smtClean="0"/>
              <a:t>Speech </a:t>
            </a:r>
            <a:r>
              <a:rPr lang="en-IN" dirty="0" smtClean="0"/>
              <a:t> recognition</a:t>
            </a:r>
            <a:endParaRPr lang="en-IN" dirty="0" smtClean="0"/>
          </a:p>
          <a:p>
            <a:r>
              <a:rPr lang="en-IN" dirty="0" smtClean="0"/>
              <a:t>Types of </a:t>
            </a:r>
            <a:r>
              <a:rPr lang="en-IN" dirty="0" smtClean="0"/>
              <a:t>speech  </a:t>
            </a:r>
            <a:r>
              <a:rPr lang="en-IN" dirty="0" err="1" smtClean="0"/>
              <a:t>recognization</a:t>
            </a:r>
            <a:endParaRPr lang="en-IN" dirty="0" smtClean="0"/>
          </a:p>
          <a:p>
            <a:r>
              <a:rPr lang="en-IN" dirty="0" smtClean="0"/>
              <a:t> Advantages, disadvantages</a:t>
            </a:r>
            <a:endParaRPr lang="en-IN" dirty="0" smtClean="0"/>
          </a:p>
          <a:p>
            <a:r>
              <a:rPr lang="en-IN" dirty="0" smtClean="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457200" y="1357298"/>
            <a:ext cx="8229600" cy="5500702"/>
          </a:xfrm>
        </p:spPr>
        <p:txBody>
          <a:bodyPr>
            <a:normAutofit fontScale="32500" lnSpcReduction="20000"/>
          </a:bodyPr>
          <a:lstStyle/>
          <a:p>
            <a:r>
              <a:rPr lang="en-IN" sz="6000" smtClean="0"/>
              <a:t>Machine translation  </a:t>
            </a:r>
            <a:r>
              <a:rPr lang="en-IN" sz="6000" dirty="0" smtClean="0"/>
              <a:t>is a subfield of artificial intelligence (AI) and computational linguistics that focuses on the automatic translation of text or speech from one language to another</a:t>
            </a:r>
            <a:r>
              <a:rPr lang="en-IN" sz="6000" dirty="0" smtClean="0"/>
              <a:t>.</a:t>
            </a:r>
          </a:p>
          <a:p>
            <a:endParaRPr lang="en-IN" sz="6000" dirty="0" smtClean="0"/>
          </a:p>
          <a:p>
            <a:r>
              <a:rPr lang="en-IN" sz="6000" b="1" i="1" dirty="0" smtClean="0">
                <a:latin typeface="Britannic Bold" pitchFamily="34" charset="0"/>
              </a:rPr>
              <a:t>Types of Machine Translation:</a:t>
            </a:r>
          </a:p>
          <a:p>
            <a:endParaRPr lang="en-IN" sz="6000" dirty="0" smtClean="0"/>
          </a:p>
          <a:p>
            <a:r>
              <a:rPr lang="en-IN" sz="6000" dirty="0" smtClean="0"/>
              <a:t>Rule-based </a:t>
            </a:r>
            <a:r>
              <a:rPr lang="en-IN" sz="6000" dirty="0" smtClean="0"/>
              <a:t>systems rely on linguistic rules and dictionaries to perform translations, while statistical systems analyze large corpora of bilingual texts to generate translations based on statistical patterns. </a:t>
            </a:r>
          </a:p>
          <a:p>
            <a:endParaRPr lang="en-IN" sz="6000" dirty="0" smtClean="0"/>
          </a:p>
          <a:p>
            <a:r>
              <a:rPr lang="en-IN" sz="6000" dirty="0" smtClean="0"/>
              <a:t>Neural machine translation, which is the most prominent approach today, employs deep learning models, such as recurrent neural networks (RNNs) or transformer models, to learn the mapping between languages directly from data.</a:t>
            </a:r>
          </a:p>
          <a:p>
            <a:pPr>
              <a:buNone/>
            </a:pPr>
            <a:r>
              <a:rPr lang="en-IN" sz="6000" dirty="0" smtClean="0"/>
              <a:t/>
            </a:r>
            <a:br>
              <a:rPr lang="en-IN" sz="6000"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dirty="0" smtClean="0"/>
              <a:t>Machine translation</a:t>
            </a:r>
            <a:endParaRPr lang="en-IN" dirty="0"/>
          </a:p>
        </p:txBody>
      </p:sp>
      <p:sp>
        <p:nvSpPr>
          <p:cNvPr id="2" name="Content Placeholder 1"/>
          <p:cNvSpPr>
            <a:spLocks noGrp="1"/>
          </p:cNvSpPr>
          <p:nvPr>
            <p:ph idx="1"/>
          </p:nvPr>
        </p:nvSpPr>
        <p:spPr/>
        <p:txBody>
          <a:bodyPr>
            <a:normAutofit fontScale="55000" lnSpcReduction="20000"/>
          </a:bodyPr>
          <a:lstStyle/>
          <a:p>
            <a:r>
              <a:rPr lang="en-IN" dirty="0" smtClean="0"/>
              <a:t>Machine translation (MT) refers to the use of computer algorithms and technology to automatically translate text or speech from one language to another. It aims to bridge the language barrier and enable communication between people who speak different languages.</a:t>
            </a:r>
          </a:p>
          <a:p>
            <a:r>
              <a:rPr lang="en-IN" dirty="0" smtClean="0"/>
              <a:t>The process of machine translation involves several steps:</a:t>
            </a:r>
          </a:p>
          <a:p>
            <a:endParaRPr lang="en-IN" dirty="0" smtClean="0"/>
          </a:p>
          <a:p>
            <a:r>
              <a:rPr lang="en-IN" dirty="0" err="1" smtClean="0"/>
              <a:t>Preprocessing</a:t>
            </a:r>
            <a:r>
              <a:rPr lang="en-IN" dirty="0" smtClean="0"/>
              <a:t> : </a:t>
            </a:r>
            <a:r>
              <a:rPr lang="en-IN" dirty="0" smtClean="0"/>
              <a:t>The input text is analyzed and prepared for translation.</a:t>
            </a:r>
          </a:p>
          <a:p>
            <a:endParaRPr lang="en-IN" dirty="0" smtClean="0"/>
          </a:p>
          <a:p>
            <a:r>
              <a:rPr lang="en-IN" dirty="0" smtClean="0"/>
              <a:t>Parsing and Analysis: The source text is analyzed to understand its grammatical structure, syntax, and semantics. </a:t>
            </a:r>
          </a:p>
          <a:p>
            <a:endParaRPr lang="en-IN" dirty="0" smtClean="0"/>
          </a:p>
          <a:p>
            <a:r>
              <a:rPr lang="en-IN" dirty="0" smtClean="0"/>
              <a:t/>
            </a:r>
            <a:br>
              <a:rPr lang="en-IN" dirty="0" smtClean="0"/>
            </a:br>
            <a:r>
              <a:rPr lang="en-IN" dirty="0" smtClean="0"/>
              <a:t>Translation Model: The translation model is the core component of machine translation. </a:t>
            </a:r>
          </a:p>
          <a:p>
            <a:pPr>
              <a:buNone/>
            </a:pP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Content Placeholder 6"/>
          <p:cNvSpPr>
            <a:spLocks noGrp="1"/>
          </p:cNvSpPr>
          <p:nvPr>
            <p:ph idx="1"/>
          </p:nvPr>
        </p:nvSpPr>
        <p:spPr/>
        <p:txBody>
          <a:bodyPr>
            <a:normAutofit fontScale="55000" lnSpcReduction="20000"/>
          </a:bodyPr>
          <a:lstStyle/>
          <a:p>
            <a:r>
              <a:rPr lang="en-IN" dirty="0" smtClean="0"/>
              <a:t>Post processing : </a:t>
            </a:r>
            <a:r>
              <a:rPr lang="en-IN" dirty="0" smtClean="0"/>
              <a:t>After generating the initial translation, </a:t>
            </a:r>
            <a:r>
              <a:rPr lang="en-IN" dirty="0" smtClean="0"/>
              <a:t>post processing </a:t>
            </a:r>
            <a:r>
              <a:rPr lang="en-IN" dirty="0" smtClean="0"/>
              <a:t>techniques can be applied to improve the quality.</a:t>
            </a:r>
          </a:p>
          <a:p>
            <a:endParaRPr lang="en-IN" dirty="0" smtClean="0"/>
          </a:p>
          <a:p>
            <a:r>
              <a:rPr lang="en-IN" dirty="0" smtClean="0"/>
              <a:t>Evaluation: The quality of the machine translation output is assessed through various evaluation metrics, such as BLEU (Bilingual Evaluation Understudy) or human evaluation.</a:t>
            </a:r>
          </a:p>
          <a:p>
            <a:endParaRPr lang="en-IN" dirty="0" smtClean="0"/>
          </a:p>
          <a:p>
            <a:r>
              <a:rPr lang="en-IN" dirty="0" smtClean="0"/>
              <a:t>Machine translation has made significant advancements in recent years, primarily driven by the development of neural machine translation models. These models have shown improved translation quality, especially for complex and context-dependent languages.</a:t>
            </a:r>
          </a:p>
          <a:p>
            <a:endParaRPr lang="en-IN" dirty="0" smtClean="0"/>
          </a:p>
          <a:p>
            <a:r>
              <a:rPr lang="en-IN" dirty="0" smtClean="0"/>
              <a:t> However, machine translation still faces challenges, such as handling rare or ambiguous words, capturing idiomatic expressions, and understanding nuanced cultural and contextual references. </a:t>
            </a:r>
          </a:p>
          <a:p>
            <a:pPr>
              <a:buNone/>
            </a:pPr>
            <a:r>
              <a:rPr lang="en-IN" dirty="0" smtClean="0"/>
              <a:t/>
            </a:r>
            <a:br>
              <a:rPr lang="en-IN" dirty="0" smtClean="0"/>
            </a:br>
            <a:r>
              <a:rPr lang="en-IN" dirty="0" smtClean="0"/>
              <a:t/>
            </a:r>
            <a:br>
              <a:rPr lang="en-IN" dirty="0" smtClean="0"/>
            </a:br>
            <a:r>
              <a:rPr lang="en-IN" dirty="0" smtClean="0"/>
              <a:t/>
            </a:r>
            <a:br>
              <a:rPr lang="en-IN" dirty="0" smtClean="0"/>
            </a:b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translation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Rule-Based Machine Translation (RBMT): RBMT systems use linguistic rules and dictionaries to perform translations. These rules are developed by linguists and language experts, and they define the grammar, syntax, and vocabulary of both the source and target languages</a:t>
            </a:r>
          </a:p>
          <a:p>
            <a:endParaRPr lang="en-IN" dirty="0" smtClean="0"/>
          </a:p>
          <a:p>
            <a:r>
              <a:rPr lang="en-IN" dirty="0" smtClean="0"/>
              <a:t>Statistical Machine Translation (SMT): SMT systems use statistical models to learn the translation patterns from large bilingual corpora. These models analyze the statistical properties of sentence alignments and phrase translations to generate translations.</a:t>
            </a:r>
          </a:p>
          <a:p>
            <a:endParaRPr lang="en-IN" dirty="0" smtClean="0"/>
          </a:p>
          <a:p>
            <a:r>
              <a:rPr lang="en-IN" dirty="0" smtClean="0"/>
              <a:t>Neural Machine Translation (NMT): NMT is the state-of-the-art approach in machine translation. NMT models employ deep neural networks, such as recurrent neural networks (RNNs) or transformer models, to learn the translation mappings directly from data. These models take into account the entire context of a sentence and have the ability to capture long-range dependencies. </a:t>
            </a:r>
          </a:p>
          <a:p>
            <a:pPr>
              <a:buNone/>
            </a:pP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Content Translation</a:t>
            </a:r>
          </a:p>
          <a:p>
            <a:r>
              <a:rPr lang="en-IN" dirty="0" smtClean="0"/>
              <a:t>Information Retrieval</a:t>
            </a:r>
          </a:p>
          <a:p>
            <a:r>
              <a:rPr lang="en-IN" dirty="0" smtClean="0"/>
              <a:t>Content Translation</a:t>
            </a:r>
          </a:p>
          <a:p>
            <a:r>
              <a:rPr lang="en-IN" dirty="0" smtClean="0"/>
              <a:t>Cross-Language Communication</a:t>
            </a:r>
          </a:p>
          <a:p>
            <a:r>
              <a:rPr lang="en-IN" dirty="0" smtClean="0"/>
              <a:t>Language Preservation</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Speech </a:t>
            </a:r>
            <a:r>
              <a:rPr lang="en-IN" dirty="0" err="1" smtClean="0"/>
              <a:t>recognization</a:t>
            </a:r>
            <a:endParaRPr lang="en-IN" dirty="0"/>
          </a:p>
        </p:txBody>
      </p:sp>
      <p:sp>
        <p:nvSpPr>
          <p:cNvPr id="2" name="Content Placeholder 1"/>
          <p:cNvSpPr>
            <a:spLocks noGrp="1"/>
          </p:cNvSpPr>
          <p:nvPr>
            <p:ph idx="1"/>
          </p:nvPr>
        </p:nvSpPr>
        <p:spPr/>
        <p:txBody>
          <a:bodyPr>
            <a:normAutofit fontScale="77500" lnSpcReduction="20000"/>
          </a:bodyPr>
          <a:lstStyle/>
          <a:p>
            <a:r>
              <a:rPr lang="en-IN" dirty="0" smtClean="0"/>
              <a:t>Speech Recognition is the technology that converts spoken language into written text.</a:t>
            </a:r>
          </a:p>
          <a:p>
            <a:endParaRPr lang="en-IN" dirty="0" smtClean="0"/>
          </a:p>
          <a:p>
            <a:r>
              <a:rPr lang="en-IN" dirty="0" smtClean="0"/>
              <a:t>It enables voice commands, transcription services, and hands-free interactions with digital devices.</a:t>
            </a:r>
            <a:endParaRPr lang="en-IN" smtClean="0"/>
          </a:p>
          <a:p>
            <a:endParaRPr lang="en-IN" dirty="0" smtClean="0"/>
          </a:p>
          <a:p>
            <a:r>
              <a:rPr lang="en-IN" dirty="0" smtClean="0"/>
              <a:t>Speech recognition systems use automatic speech recognition (ASR) techniques, often combined with natural language processing (NLP) algorithms.</a:t>
            </a:r>
          </a:p>
          <a:p>
            <a:pPr>
              <a:buNone/>
            </a:pP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it can be used?</a:t>
            </a:r>
            <a:endParaRPr lang="en-IN" dirty="0"/>
          </a:p>
        </p:txBody>
      </p:sp>
      <p:sp>
        <p:nvSpPr>
          <p:cNvPr id="3" name="Content Placeholder 2"/>
          <p:cNvSpPr>
            <a:spLocks noGrp="1"/>
          </p:cNvSpPr>
          <p:nvPr>
            <p:ph idx="1"/>
          </p:nvPr>
        </p:nvSpPr>
        <p:spPr/>
        <p:txBody>
          <a:bodyPr>
            <a:normAutofit/>
          </a:bodyPr>
          <a:lstStyle/>
          <a:p>
            <a:r>
              <a:rPr lang="en-IN" dirty="0" smtClean="0"/>
              <a:t>System control/navigation</a:t>
            </a:r>
          </a:p>
          <a:p>
            <a:r>
              <a:rPr lang="en-IN" dirty="0" smtClean="0"/>
              <a:t>E.g. GPS-connected digital maps:”How far is it to the motorway junction?”</a:t>
            </a:r>
          </a:p>
          <a:p>
            <a:r>
              <a:rPr lang="en-IN" dirty="0" smtClean="0"/>
              <a:t>Commercial/</a:t>
            </a:r>
            <a:r>
              <a:rPr lang="en-IN" dirty="0" err="1" smtClean="0"/>
              <a:t>industria</a:t>
            </a:r>
            <a:r>
              <a:rPr lang="en-IN" dirty="0" smtClean="0"/>
              <a:t> applications</a:t>
            </a:r>
          </a:p>
          <a:p>
            <a:pPr>
              <a:buNone/>
            </a:pPr>
            <a:r>
              <a:rPr lang="en-IN" dirty="0" smtClean="0"/>
              <a:t>     in car steering systems.</a:t>
            </a:r>
          </a:p>
          <a:p>
            <a:pPr>
              <a:buNone/>
            </a:pPr>
            <a:endParaRPr lang="en-IN" dirty="0" smtClean="0"/>
          </a:p>
          <a:p>
            <a:pPr>
              <a:buNone/>
            </a:pPr>
            <a:endParaRPr lang="en-IN" dirty="0" smtClean="0"/>
          </a:p>
          <a:p>
            <a:pPr>
              <a:buNone/>
            </a:pPr>
            <a:r>
              <a:rPr lang="en-IN" dirty="0" smtClean="0"/>
              <a:t> </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348</TotalTime>
  <Words>665</Words>
  <Application>Microsoft Office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Verve</vt:lpstr>
      <vt:lpstr>MACHINE  TRANSLATION &amp; SPEECH RECOGNITION</vt:lpstr>
      <vt:lpstr>contents</vt:lpstr>
      <vt:lpstr>INTRODUCTION</vt:lpstr>
      <vt:lpstr>Machine translation</vt:lpstr>
      <vt:lpstr>Slide 5</vt:lpstr>
      <vt:lpstr>Types of machine translation</vt:lpstr>
      <vt:lpstr>Applications</vt:lpstr>
      <vt:lpstr>Speech recognization</vt:lpstr>
      <vt:lpstr>Where it can be used?</vt:lpstr>
      <vt:lpstr>Slide 10</vt:lpstr>
      <vt:lpstr>Advantages </vt:lpstr>
      <vt:lpstr>Disadvantages</vt:lpstr>
      <vt:lpstr>conclusion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traanslation  &amp; speech recognization</dc:title>
  <dc:creator>LENOVO</dc:creator>
  <cp:lastModifiedBy>CC5 LAB</cp:lastModifiedBy>
  <cp:revision>90</cp:revision>
  <dcterms:created xsi:type="dcterms:W3CDTF">2023-07-06T15:13:03Z</dcterms:created>
  <dcterms:modified xsi:type="dcterms:W3CDTF">2023-07-10T01:34:54Z</dcterms:modified>
</cp:coreProperties>
</file>