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59" d="100"/>
          <a:sy n="59" d="100"/>
        </p:scale>
        <p:origin x="924"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92546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10/5/2021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aw.certmetrics.com/amazon/public/verification.aspx" TargetMode="External"/><Relationship Id="rId7" Type="http://schemas.openxmlformats.org/officeDocument/2006/relationships/hyperlink" Target="https://drive.google.com/file/d/1hxxgdDx04SLbHm5UllReVLYevN4-pDlO/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hyperlink" Target="https://github.com/lakshmijha19/E-Shopping" TargetMode="External"/><Relationship Id="rId10" Type="http://schemas.openxmlformats.org/officeDocument/2006/relationships/image" Target="../media/image16.png"/><Relationship Id="rId4" Type="http://schemas.openxmlformats.org/officeDocument/2006/relationships/hyperlink" Target="mailto:lakshmi.kamlesh-jha@capgemini.com" TargetMode="External"/><Relationship Id="rId9" Type="http://schemas.openxmlformats.org/officeDocument/2006/relationships/hyperlink" Target="https://www.linkedin.com/in/lakshmijha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03096949"/>
              </p:ext>
            </p:extLst>
          </p:nvPr>
        </p:nvGraphicFramePr>
        <p:xfrm>
          <a:off x="9229514" y="1371600"/>
          <a:ext cx="2962486" cy="5049220"/>
        </p:xfrm>
        <a:graphic>
          <a:graphicData uri="http://schemas.openxmlformats.org/drawingml/2006/table">
            <a:tbl>
              <a:tblPr firstRow="1" bandRow="1">
                <a:tableStyleId>{0E3FDE45-AF77-4B5C-9715-49D594BDF05E}</a:tableStyleId>
              </a:tblPr>
              <a:tblGrid>
                <a:gridCol w="905086">
                  <a:extLst>
                    <a:ext uri="{9D8B030D-6E8A-4147-A177-3AD203B41FA5}">
                      <a16:colId xmlns:a16="http://schemas.microsoft.com/office/drawing/2014/main" val="3331298770"/>
                    </a:ext>
                  </a:extLst>
                </a:gridCol>
                <a:gridCol w="2057400">
                  <a:extLst>
                    <a:ext uri="{9D8B030D-6E8A-4147-A177-3AD203B41FA5}">
                      <a16:colId xmlns:a16="http://schemas.microsoft.com/office/drawing/2014/main" val="879084521"/>
                    </a:ext>
                  </a:extLst>
                </a:gridCol>
              </a:tblGrid>
              <a:tr h="50133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Expression, Stream API, </a:t>
                      </a:r>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1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12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38857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334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205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a:t>
                      </a:r>
                      <a:r>
                        <a:rPr kumimoji="0" lang="en-US" sz="800" u="none" strike="noStrike" kern="1200" cap="none" spc="0" normalizeH="0" baseline="0" dirty="0">
                          <a:ln>
                            <a:noFill/>
                          </a:ln>
                          <a:solidFill>
                            <a:schemeClr val="tx1"/>
                          </a:solidFill>
                          <a:effectLst/>
                          <a:uLnTx/>
                          <a:uFillTx/>
                          <a:latin typeface="+mn-lt"/>
                          <a:ea typeface="+mn-ea"/>
                          <a:cs typeface="+mn-cs"/>
                        </a:rPr>
                        <a:t>R</a:t>
                      </a:r>
                      <a:r>
                        <a:rPr lang="en-US" sz="800" dirty="0"/>
                        <a:t>esilience 4J, </a:t>
                      </a:r>
                      <a:r>
                        <a:rPr kumimoji="0" lang="en-US" sz="700" u="none" strike="noStrike" kern="1200" cap="none" spc="0" normalizeH="0" baseline="0" dirty="0">
                          <a:ln>
                            <a:noFill/>
                          </a:ln>
                          <a:solidFill>
                            <a:schemeClr val="tx1"/>
                          </a:solidFill>
                          <a:effectLst/>
                          <a:uLnTx/>
                          <a:uFillTx/>
                          <a:latin typeface="+mn-lt"/>
                          <a:ea typeface="+mn-ea"/>
                          <a:cs typeface="+mn-cs"/>
                        </a:rPr>
                        <a:t>Spring Cloud API Gateway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822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17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NoSQL: 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RDS: My SQL</a:t>
                      </a:r>
                    </a:p>
                  </a:txBody>
                  <a:tcPr/>
                </a:tc>
                <a:extLst>
                  <a:ext uri="{0D108BD9-81ED-4DB2-BD59-A6C34878D82A}">
                    <a16:rowId xmlns:a16="http://schemas.microsoft.com/office/drawing/2014/main" val="2298680090"/>
                  </a:ext>
                </a:extLst>
              </a:tr>
              <a:tr h="4735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 Reusable templates, Optimized UI Designed</a:t>
                      </a:r>
                    </a:p>
                  </a:txBody>
                  <a:tcPr/>
                </a:tc>
                <a:extLst>
                  <a:ext uri="{0D108BD9-81ED-4DB2-BD59-A6C34878D82A}">
                    <a16:rowId xmlns:a16="http://schemas.microsoft.com/office/drawing/2014/main" val="9512774"/>
                  </a:ext>
                </a:extLst>
              </a:tr>
              <a:tr h="4146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EC2, S3, Lambda, IAM, ELB, Autoscaling, Basic VPC Knowledge</a:t>
                      </a:r>
                    </a:p>
                  </a:txBody>
                  <a:tcPr/>
                </a:tc>
                <a:extLst>
                  <a:ext uri="{0D108BD9-81ED-4DB2-BD59-A6C34878D82A}">
                    <a16:rowId xmlns:a16="http://schemas.microsoft.com/office/drawing/2014/main" val="192792959"/>
                  </a:ext>
                </a:extLst>
              </a:tr>
              <a:tr h="2276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747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4" y="2995613"/>
            <a:ext cx="3854449" cy="2039983"/>
          </a:xfrm>
        </p:spPr>
        <p:txBody>
          <a:bodyPr/>
          <a:lstStyle/>
          <a:p>
            <a:pPr algn="just" eaLnBrk="1" hangingPunct="1">
              <a:lnSpc>
                <a:spcPct val="114000"/>
              </a:lnSpc>
            </a:pPr>
            <a:r>
              <a:rPr lang="en-US" altLang="en-US" sz="1100" b="1" dirty="0"/>
              <a:t>E-Commerce Shopping Cart Application</a:t>
            </a:r>
          </a:p>
          <a:p>
            <a:pPr marL="171450" indent="-171450" algn="just">
              <a:lnSpc>
                <a:spcPct val="114000"/>
              </a:lnSpc>
              <a:buFont typeface="Courier New" panose="02070309020205020404" pitchFamily="49" charset="0"/>
              <a:buChar char="o"/>
            </a:pPr>
            <a:r>
              <a:rPr lang="en-IN" altLang="nl-NL" dirty="0"/>
              <a:t>Created and Completed Shopping Cart Application Case Study along with JWT Authentication &amp; Authorisation, Swagger using Microservice Architecture with Angular Material UI and Bootstrap using My SQL &amp; MongoDB Atlas Databases.</a:t>
            </a:r>
          </a:p>
          <a:p>
            <a:pPr algn="just"/>
            <a:r>
              <a:rPr lang="en-IN" altLang="nl-NL" dirty="0"/>
              <a:t>Completed Course : </a:t>
            </a:r>
            <a:r>
              <a:rPr lang="en-IN" altLang="nl-NL" b="1" dirty="0"/>
              <a:t>Spring Framework for Beginners with Spring Boot.</a:t>
            </a:r>
          </a:p>
          <a:p>
            <a:pPr algn="just">
              <a:lnSpc>
                <a:spcPct val="114000"/>
              </a:lnSpc>
            </a:pPr>
            <a:r>
              <a:rPr lang="en-IN" altLang="nl-NL" dirty="0"/>
              <a:t>Completed Course : </a:t>
            </a:r>
            <a:r>
              <a:rPr lang="en-IN" altLang="nl-NL" b="1" dirty="0"/>
              <a:t>Applied Data Science with Python specialization</a:t>
            </a:r>
            <a:r>
              <a:rPr lang="en-IN" altLang="nl-NL" b="1" dirty="0">
                <a:latin typeface="Aharoni" panose="02010803020104030203" pitchFamily="2" charset="-79"/>
                <a:cs typeface="Aharoni" panose="02010803020104030203" pitchFamily="2" charset="-79"/>
              </a:rPr>
              <a:t>.</a:t>
            </a:r>
          </a:p>
          <a:p>
            <a:pPr algn="just" eaLnBrk="1" hangingPunct="1">
              <a:lnSpc>
                <a:spcPct val="114000"/>
              </a:lnSpc>
            </a:pPr>
            <a:r>
              <a:rPr lang="en-US" b="1" dirty="0"/>
              <a:t>AWS Certified Cloud Practitioner, Credential ID: </a:t>
            </a:r>
            <a:r>
              <a:rPr lang="en-US" b="1" dirty="0">
                <a:solidFill>
                  <a:schemeClr val="accent2">
                    <a:lumMod val="50000"/>
                  </a:schemeClr>
                </a:solidFill>
                <a:hlinkClick r:id="rId3">
                  <a:extLst>
                    <a:ext uri="{A12FA001-AC4F-418D-AE19-62706E023703}">
                      <ahyp:hlinkClr xmlns:ahyp="http://schemas.microsoft.com/office/drawing/2018/hyperlinkcolor" val="tx"/>
                    </a:ext>
                  </a:extLst>
                </a:hlinkClick>
              </a:rPr>
              <a:t>PN03QFPJCEV115CK</a:t>
            </a:r>
            <a:r>
              <a:rPr lang="en-US" dirty="0">
                <a:solidFill>
                  <a:schemeClr val="accent2">
                    <a:lumMod val="50000"/>
                  </a:schemeClr>
                </a:solidFill>
              </a:rPr>
              <a:t>, </a:t>
            </a:r>
            <a:r>
              <a:rPr lang="en-US" dirty="0"/>
              <a:t>March, 2021.</a:t>
            </a:r>
            <a:r>
              <a:rPr lang="en-IN" altLang="nl-NL" b="1" dirty="0"/>
              <a:t> </a:t>
            </a:r>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8723"/>
            <a:ext cx="3577756" cy="380206"/>
          </a:xfrm>
        </p:spPr>
        <p:txBody>
          <a:bodyPr/>
          <a:lstStyle/>
          <a:p>
            <a:pPr eaLnBrk="1" hangingPunct="1"/>
            <a:r>
              <a:rPr lang="nl-NL" altLang="nl-NL" dirty="0">
                <a:hlinkClick r:id="rId4"/>
              </a:rPr>
              <a:t>lakshmi.kamlesh-jha@capgemini.com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3944" y="1826419"/>
            <a:ext cx="2382837" cy="330200"/>
          </a:xfrm>
        </p:spPr>
        <p:txBody>
          <a:bodyPr/>
          <a:lstStyle/>
          <a:p>
            <a:pPr eaLnBrk="1" hangingPunct="1"/>
            <a:r>
              <a:rPr lang="nl-NL" altLang="nl-NL" dirty="0"/>
              <a:t>+91 7600594115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3861013" cy="2509043"/>
          </a:xfrm>
        </p:spPr>
        <p:txBody>
          <a:bodyPr/>
          <a:lstStyle/>
          <a:p>
            <a:endParaRPr lang="en-US" altLang="en-US" sz="1100" b="1" dirty="0"/>
          </a:p>
          <a:p>
            <a:r>
              <a:rPr lang="en-US" altLang="en-US" sz="1100" b="1" dirty="0"/>
              <a:t>Full Stack Developer</a:t>
            </a:r>
          </a:p>
          <a:p>
            <a:pPr marL="171450" indent="-171450" algn="just">
              <a:buFont typeface="Arial" panose="020B0604020202020204" pitchFamily="34" charset="0"/>
              <a:buChar char="•"/>
            </a:pPr>
            <a:r>
              <a:rPr lang="en-US" dirty="0"/>
              <a:t>An </a:t>
            </a:r>
            <a:r>
              <a:rPr lang="en-IN" dirty="0"/>
              <a:t>enthusiastic programmer with a </a:t>
            </a:r>
            <a:r>
              <a:rPr lang="en-IN" b="1" dirty="0"/>
              <a:t>Master’s Degree in Data Science</a:t>
            </a:r>
            <a:r>
              <a:rPr lang="en-IN" dirty="0"/>
              <a:t> to enhance my </a:t>
            </a:r>
            <a:r>
              <a:rPr lang="en-US" dirty="0"/>
              <a:t>proficiency and a </a:t>
            </a:r>
            <a:r>
              <a:rPr lang="en-US" b="1" dirty="0"/>
              <a:t>Certified Cloud Practitioner.</a:t>
            </a:r>
          </a:p>
          <a:p>
            <a:pPr marL="171450" indent="-171450" algn="just">
              <a:buFont typeface="Arial" panose="020B0604020202020204" pitchFamily="34" charset="0"/>
              <a:buChar char="•"/>
            </a:pPr>
            <a:r>
              <a:rPr lang="en-US" dirty="0"/>
              <a:t>Hands-on creating </a:t>
            </a:r>
            <a:r>
              <a:rPr lang="en-US" b="1" dirty="0"/>
              <a:t>Microservices</a:t>
            </a:r>
            <a:r>
              <a:rPr lang="en-US" dirty="0"/>
              <a:t> using </a:t>
            </a:r>
            <a:r>
              <a:rPr lang="en-US" b="1" dirty="0"/>
              <a:t>Spring Boot</a:t>
            </a:r>
            <a:r>
              <a:rPr lang="en-US" dirty="0"/>
              <a:t>, </a:t>
            </a:r>
            <a:r>
              <a:rPr lang="en-US" b="1" dirty="0"/>
              <a:t>Spring Cloud API Gateway, Eureka Server, Load Balancing, Resilience 4J </a:t>
            </a:r>
            <a:r>
              <a:rPr lang="en-US" dirty="0"/>
              <a:t>and</a:t>
            </a:r>
            <a:r>
              <a:rPr lang="en-US" b="1" dirty="0"/>
              <a:t> Swagger.</a:t>
            </a:r>
          </a:p>
          <a:p>
            <a:pPr marL="171450" indent="-171450" algn="just">
              <a:buFont typeface="Arial" panose="020B0604020202020204" pitchFamily="34" charset="0"/>
              <a:buChar char="•"/>
            </a:pPr>
            <a:r>
              <a:rPr lang="en-US" dirty="0"/>
              <a:t>Hands on implementing </a:t>
            </a:r>
            <a:r>
              <a:rPr lang="en-US" b="1" dirty="0"/>
              <a:t>Polyglot Architecture.</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p>
          <a:p>
            <a:pPr marL="171450" indent="-171450">
              <a:buFont typeface="Arial" panose="020B0604020202020204" pitchFamily="34" charset="0"/>
              <a:buChar char="•"/>
            </a:pPr>
            <a:r>
              <a:rPr lang="en-US" dirty="0"/>
              <a:t>Proficient in creating Web Application in </a:t>
            </a:r>
            <a:r>
              <a:rPr lang="en-US" b="1" dirty="0"/>
              <a:t>Angular</a:t>
            </a:r>
            <a:r>
              <a:rPr lang="en-US" dirty="0"/>
              <a:t> with  Angular forms, Angular routing, bootstrap and Angular Material.</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Lakshmi Kamlesh Jha</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505396" y="622776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9"/>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30" y="644812"/>
            <a:ext cx="2942266"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b="1" dirty="0">
                <a:solidFill>
                  <a:prstClr val="black"/>
                </a:solidFill>
                <a:latin typeface="Verdana" panose="020B0604030504040204" pitchFamily="34" charset="0"/>
              </a:rPr>
              <a:t>Masters</a:t>
            </a:r>
            <a:r>
              <a:rPr kumimoji="0" lang="en-US" altLang="nl-NL" sz="10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Specialized in </a:t>
            </a:r>
            <a:r>
              <a:rPr lang="en-US" altLang="nl-NL" sz="1000" dirty="0">
                <a:solidFill>
                  <a:prstClr val="black"/>
                </a:solidFill>
                <a:latin typeface="Verdana" panose="020B0604030504040204" pitchFamily="34" charset="0"/>
              </a:rPr>
              <a:t>Data </a:t>
            </a: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Science : 2019 – 2021</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30" y="1140526"/>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7" name="Picture Placeholder 16">
            <a:extLst>
              <a:ext uri="{FF2B5EF4-FFF2-40B4-BE49-F238E27FC236}">
                <a16:creationId xmlns:a16="http://schemas.microsoft.com/office/drawing/2014/main" id="{DDB2124A-3B9D-497A-85D6-4B40454548B2}"/>
              </a:ext>
            </a:extLst>
          </p:cNvPr>
          <p:cNvPicPr>
            <a:picLocks noGrp="1" noChangeAspect="1"/>
          </p:cNvPicPr>
          <p:nvPr>
            <p:ph type="pic" sz="quarter" idx="46"/>
          </p:nvPr>
        </p:nvPicPr>
        <p:blipFill>
          <a:blip r:embed="rId11">
            <a:extLst>
              <a:ext uri="{28A0092B-C50C-407E-A947-70E740481C1C}">
                <a14:useLocalDpi xmlns:a14="http://schemas.microsoft.com/office/drawing/2010/main" val="0"/>
              </a:ext>
            </a:extLst>
          </a:blip>
          <a:srcRect l="1055" r="1055"/>
          <a:stretch>
            <a:fillRect/>
          </a:stretch>
        </p:blipFill>
        <p:spPr/>
      </p:pic>
    </p:spTree>
    <p:extLst>
      <p:ext uri="{BB962C8B-B14F-4D97-AF65-F5344CB8AC3E}">
        <p14:creationId xmlns:p14="http://schemas.microsoft.com/office/powerpoint/2010/main" val="2035430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2440</TotalTime>
  <Words>385</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Aharoni</vt:lpstr>
      <vt:lpstr>Arial</vt:lpstr>
      <vt:lpstr>Courier New</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Lakshmi Jha</cp:lastModifiedBy>
  <cp:revision>116</cp:revision>
  <dcterms:created xsi:type="dcterms:W3CDTF">2020-09-22T06:24:34Z</dcterms:created>
  <dcterms:modified xsi:type="dcterms:W3CDTF">2021-10-04T19:09:11Z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