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6" r:id="rId3"/>
    <p:sldId id="274" r:id="rId4"/>
    <p:sldId id="275" r:id="rId5"/>
    <p:sldId id="367" r:id="rId6"/>
    <p:sldId id="283" r:id="rId7"/>
    <p:sldId id="368" r:id="rId8"/>
    <p:sldId id="369" r:id="rId9"/>
    <p:sldId id="360" r:id="rId10"/>
    <p:sldId id="318" r:id="rId11"/>
    <p:sldId id="361" r:id="rId12"/>
    <p:sldId id="357" r:id="rId13"/>
    <p:sldId id="362" r:id="rId14"/>
    <p:sldId id="358" r:id="rId15"/>
    <p:sldId id="359" r:id="rId16"/>
    <p:sldId id="324" r:id="rId17"/>
    <p:sldId id="355" r:id="rId18"/>
    <p:sldId id="365" r:id="rId19"/>
    <p:sldId id="366" r:id="rId20"/>
    <p:sldId id="356" r:id="rId21"/>
    <p:sldId id="277" r:id="rId22"/>
    <p:sldId id="301" r:id="rId23"/>
    <p:sldId id="2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9900"/>
    <a:srgbClr val="F4AF83"/>
    <a:srgbClr val="006666"/>
    <a:srgbClr val="0099FF"/>
    <a:srgbClr val="008080"/>
    <a:srgbClr val="0F9F7D"/>
    <a:srgbClr val="008000"/>
    <a:srgbClr val="373545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/>
          <p:nvPr userDrawn="1"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/>
          <p:cNvSpPr txBox="1"/>
          <p:nvPr userDrawn="1"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/>
          <p:cNvSpPr txBox="1"/>
          <p:nvPr userDrawn="1"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/>
          <p:cNvSpPr txBox="1"/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/>
          <p:cNvSpPr txBox="1"/>
          <p:nvPr userDrawn="1"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/>
          <p:cNvSpPr txBox="1"/>
          <p:nvPr userDrawn="1"/>
        </p:nvSpPr>
        <p:spPr>
          <a:xfrm>
            <a:off x="777239" y="6642828"/>
            <a:ext cx="5654039" cy="21517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/>
          <p:cNvSpPr txBox="1"/>
          <p:nvPr userDrawn="1"/>
        </p:nvSpPr>
        <p:spPr>
          <a:xfrm>
            <a:off x="6431278" y="6641866"/>
            <a:ext cx="5322917" cy="216133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 Ramanujan Institute of Technology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/>
          <p:cNvSpPr txBox="1"/>
          <p:nvPr userDrawn="1"/>
        </p:nvSpPr>
        <p:spPr>
          <a:xfrm>
            <a:off x="11754196" y="6641865"/>
            <a:ext cx="437803" cy="21613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/>
          <p:cNvSpPr txBox="1"/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IN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 Mask Detection using Deep Learning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5956065"/>
            <a:ext cx="685800" cy="685800"/>
          </a:xfrm>
          <a:prstGeom prst="rect">
            <a:avLst/>
          </a:prstGeom>
        </p:spPr>
      </p:pic>
      <p:sp>
        <p:nvSpPr>
          <p:cNvPr id="10" name="Date Placeholder 3"/>
          <p:cNvSpPr txBox="1"/>
          <p:nvPr userDrawn="1"/>
        </p:nvSpPr>
        <p:spPr>
          <a:xfrm>
            <a:off x="0" y="6642828"/>
            <a:ext cx="777239" cy="2151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- 16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covid-19-facemask-detection-with-deep-learning-and-computer-vision-IJERTCONV9IS05017.pdf" TargetMode="External"/><Relationship Id="rId2" Type="http://schemas.openxmlformats.org/officeDocument/2006/relationships/hyperlink" Target="ICASERT_Paper_688%20(1)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nalyticsvidhya.com/" TargetMode="External"/><Relationship Id="rId4" Type="http://schemas.openxmlformats.org/officeDocument/2006/relationships/hyperlink" Target="kodali2021.pdf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9Bc6hwlvheb7B606.pdf" TargetMode="External"/><Relationship Id="rId2" Type="http://schemas.openxmlformats.org/officeDocument/2006/relationships/hyperlink" Target="https://www.analyticsvidhya.com/blog/2021/05/convolutional-neural-networks-cnn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/>
          <p:nvPr/>
        </p:nvSpPr>
        <p:spPr>
          <a:xfrm>
            <a:off x="4394447" y="1615360"/>
            <a:ext cx="3027285" cy="5845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285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M. Lakshmi </a:t>
            </a:r>
            <a:r>
              <a:rPr lang="en-US" sz="2285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Jyoshna</a:t>
            </a:r>
            <a:endParaRPr lang="en-US" sz="331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300"/>
              </a:spcBef>
            </a:pPr>
            <a:r>
              <a:rPr lang="en-US" sz="1200" b="0" dirty="0"/>
              <a:t>Roll No. 184G1A0532</a:t>
            </a:r>
          </a:p>
        </p:txBody>
      </p:sp>
      <p:sp>
        <p:nvSpPr>
          <p:cNvPr id="6" name="Subtitle 11"/>
          <p:cNvSpPr txBox="1"/>
          <p:nvPr/>
        </p:nvSpPr>
        <p:spPr>
          <a:xfrm>
            <a:off x="3759654" y="2475580"/>
            <a:ext cx="4672674" cy="898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400" b="0" i="1" dirty="0"/>
              <a:t>Under the guidance of</a:t>
            </a:r>
          </a:p>
          <a:p>
            <a:pPr>
              <a:spcBef>
                <a:spcPts val="300"/>
              </a:spcBef>
            </a:pPr>
            <a:r>
              <a:rPr lang="en-US" altLang="en-IN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Dr. B. HariChandana </a:t>
            </a:r>
            <a:r>
              <a:rPr lang="en-US" altLang="en-IN" sz="1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M.Tech.Ph.D</a:t>
            </a:r>
            <a:endParaRPr lang="en-IN" sz="1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200"/>
              </a:spcBef>
            </a:pPr>
            <a:r>
              <a:rPr lang="en-IN" sz="1400" b="0" dirty="0"/>
              <a:t>Assistant Professor</a:t>
            </a:r>
          </a:p>
        </p:txBody>
      </p:sp>
      <p:sp>
        <p:nvSpPr>
          <p:cNvPr id="7" name="Subtitle 11"/>
          <p:cNvSpPr txBox="1"/>
          <p:nvPr/>
        </p:nvSpPr>
        <p:spPr>
          <a:xfrm>
            <a:off x="1514475" y="5162533"/>
            <a:ext cx="9163049" cy="142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4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      </a:t>
            </a:r>
          </a:p>
          <a:p>
            <a:pPr>
              <a:spcBef>
                <a:spcPts val="500"/>
              </a:spcBef>
            </a:pPr>
            <a:r>
              <a:rPr lang="en-US" sz="65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Srinivasa Ramanujan Institute of Technology</a:t>
            </a:r>
          </a:p>
          <a:p>
            <a:pPr>
              <a:spcBef>
                <a:spcPts val="300"/>
              </a:spcBef>
            </a:pPr>
            <a:r>
              <a:rPr lang="en-US" sz="2100" dirty="0">
                <a:effectLst/>
                <a:ea typeface="Times New Roman" panose="02020603050405020304" pitchFamily="18" charset="0"/>
              </a:rPr>
              <a:t>(Affiliated to JNTUA &amp; Approved by AICTE) (Accredited by NAAC with ‘A’ Grade &amp; Accredited by NBA (EEE, ECE &amp; CSE)</a:t>
            </a:r>
            <a:endParaRPr lang="en-US" sz="2100" b="0" dirty="0"/>
          </a:p>
          <a:p>
            <a:pPr>
              <a:spcBef>
                <a:spcPts val="300"/>
              </a:spcBef>
            </a:pPr>
            <a:r>
              <a:rPr lang="en-US" sz="2300" dirty="0" err="1"/>
              <a:t>Rotarypuram</a:t>
            </a:r>
            <a:r>
              <a:rPr lang="en-US" sz="2300" dirty="0"/>
              <a:t> Village, B K </a:t>
            </a:r>
            <a:r>
              <a:rPr lang="en-US" sz="2300" dirty="0" err="1"/>
              <a:t>Samudram</a:t>
            </a:r>
            <a:r>
              <a:rPr lang="en-US" sz="2300" dirty="0"/>
              <a:t> Mandal, </a:t>
            </a:r>
            <a:r>
              <a:rPr lang="en-US" sz="2300" dirty="0" err="1"/>
              <a:t>Ananthapuramu</a:t>
            </a:r>
            <a:r>
              <a:rPr lang="en-US" sz="2300" dirty="0"/>
              <a:t> – 515701.</a:t>
            </a:r>
          </a:p>
          <a:p>
            <a:pPr>
              <a:spcAft>
                <a:spcPts val="100"/>
              </a:spcAft>
            </a:pP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2021 - 2022</a:t>
            </a:r>
            <a:endParaRPr lang="en-US" sz="2500" b="0" dirty="0"/>
          </a:p>
          <a:p>
            <a:endParaRPr lang="en-IN" b="0" dirty="0"/>
          </a:p>
        </p:txBody>
      </p:sp>
      <p:sp>
        <p:nvSpPr>
          <p:cNvPr id="12" name="Subtitle 11"/>
          <p:cNvSpPr txBox="1"/>
          <p:nvPr/>
        </p:nvSpPr>
        <p:spPr>
          <a:xfrm>
            <a:off x="2167255" y="1598930"/>
            <a:ext cx="2523490" cy="5848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P. Manasa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184G1A0541</a:t>
            </a:r>
          </a:p>
        </p:txBody>
      </p:sp>
      <p:sp>
        <p:nvSpPr>
          <p:cNvPr id="13" name="Subtitle 11"/>
          <p:cNvSpPr txBox="1"/>
          <p:nvPr/>
        </p:nvSpPr>
        <p:spPr>
          <a:xfrm>
            <a:off x="7198360" y="1625600"/>
            <a:ext cx="2017395" cy="5848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G. Aravind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184G1A0503</a:t>
            </a:r>
          </a:p>
        </p:txBody>
      </p:sp>
      <p:sp>
        <p:nvSpPr>
          <p:cNvPr id="14" name="Subtitle 11"/>
          <p:cNvSpPr txBox="1"/>
          <p:nvPr/>
        </p:nvSpPr>
        <p:spPr>
          <a:xfrm>
            <a:off x="320875" y="1598850"/>
            <a:ext cx="2382924" cy="584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Padmini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184G1A0555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755009" y="335271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Face Mask Detection Using Deep Learning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714840" y="1261696"/>
            <a:ext cx="6762303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54" y="3477046"/>
            <a:ext cx="1843673" cy="1685487"/>
          </a:xfrm>
          <a:prstGeom prst="rect">
            <a:avLst/>
          </a:prstGeom>
        </p:spPr>
      </p:pic>
      <p:sp>
        <p:nvSpPr>
          <p:cNvPr id="2" name="Subtitle 11"/>
          <p:cNvSpPr txBox="1"/>
          <p:nvPr/>
        </p:nvSpPr>
        <p:spPr>
          <a:xfrm>
            <a:off x="9349740" y="1636395"/>
            <a:ext cx="2017395" cy="5848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 Muni vinod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194G5A0505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Code:-Data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Importing libraries: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55F88-1269-A318-B66D-CBEA5D5D5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63" y="1564105"/>
            <a:ext cx="10725591" cy="492813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6571-68D6-79F9-7DBF-4CC920EE3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609C6-0CBB-7E13-2135-156175A11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Dataset: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4242D5-F635-34CE-5266-05FD69775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8" y="2101516"/>
            <a:ext cx="10737117" cy="235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2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752FD-233D-6A79-6C09-D637CBFD4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2759"/>
            <a:ext cx="12192000" cy="714892"/>
          </a:xfrm>
        </p:spPr>
        <p:txBody>
          <a:bodyPr/>
          <a:lstStyle/>
          <a:p>
            <a:r>
              <a:rPr lang="en-US" dirty="0"/>
              <a:t>Data Preprocessing: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2ED6B-3573-CFB4-7940-61E21BC82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7C282-965E-ADAB-3F51-BE4C43E5A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74" y="1097278"/>
            <a:ext cx="10387263" cy="539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31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9545-1032-AE27-012E-8655D197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F9348E-0234-4104-96D7-438F50478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86" y="1096963"/>
            <a:ext cx="11361528" cy="5395912"/>
          </a:xfrm>
        </p:spPr>
      </p:pic>
    </p:spTree>
    <p:extLst>
      <p:ext uri="{BB962C8B-B14F-4D97-AF65-F5344CB8AC3E}">
        <p14:creationId xmlns:p14="http://schemas.microsoft.com/office/powerpoint/2010/main" val="3962410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5FBC1-A2AC-47FF-B958-BBB8EB04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Creation: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E4DE6-6218-C7FB-7EE3-467537A5F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</a:rPr>
              <a:t>     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CDE1EF-BA5E-F953-EEB9-C0A068269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06" y="1097279"/>
            <a:ext cx="11535294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76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8DAB-5BD6-6A17-163F-213A6873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3890B78-4AE0-19F4-248A-F9746EC37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6963"/>
            <a:ext cx="11575217" cy="5271753"/>
          </a:xfrm>
        </p:spPr>
      </p:pic>
    </p:spTree>
    <p:extLst>
      <p:ext uri="{BB962C8B-B14F-4D97-AF65-F5344CB8AC3E}">
        <p14:creationId xmlns:p14="http://schemas.microsoft.com/office/powerpoint/2010/main" val="4129482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2759"/>
            <a:ext cx="12192000" cy="714892"/>
          </a:xfrm>
        </p:spPr>
        <p:txBody>
          <a:bodyPr/>
          <a:lstStyle/>
          <a:p>
            <a:r>
              <a:rPr lang="en-US" dirty="0"/>
              <a:t>Model Evaluation: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D157A8-6164-A14F-11EB-BCA191674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" y="1096963"/>
            <a:ext cx="11686673" cy="5395912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Screenshot:-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altLang="en-US" dirty="0"/>
          </a:p>
          <a:p>
            <a:pPr marL="0" indent="0">
              <a:buNone/>
            </a:pPr>
            <a:r>
              <a:rPr lang="en-IN" altLang="en-US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943B25-D27B-6D71-A11E-425475F49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5208"/>
            <a:ext cx="12192000" cy="53949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3F30-EB26-11CB-8070-9644055E0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Vs Predicted: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184E9A-498A-7F8F-CEEB-FC6127F65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74" y="1096963"/>
            <a:ext cx="9143163" cy="5395912"/>
          </a:xfrm>
        </p:spPr>
      </p:pic>
    </p:spTree>
    <p:extLst>
      <p:ext uri="{BB962C8B-B14F-4D97-AF65-F5344CB8AC3E}">
        <p14:creationId xmlns:p14="http://schemas.microsoft.com/office/powerpoint/2010/main" val="3780833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4494D-6EED-F591-B7D9-66FA1CE90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Predicted Output: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A4A1CB-9B48-295C-6FA3-FDA67B9C3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96963"/>
            <a:ext cx="10512585" cy="5395912"/>
          </a:xfrm>
        </p:spPr>
      </p:pic>
    </p:spTree>
    <p:extLst>
      <p:ext uri="{BB962C8B-B14F-4D97-AF65-F5344CB8AC3E}">
        <p14:creationId xmlns:p14="http://schemas.microsoft.com/office/powerpoint/2010/main" val="393479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9390" y="1097280"/>
            <a:ext cx="11459845" cy="5075555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/>
              <a:t>It is true COVID-19 is a global pandemic and affects several domains.Neverthless,it created a path for researchers in computer science.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dirty="0"/>
              <a:t>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/>
              <a:t>With the help of deep learning algorithms, we can build a model which recognizes the face and detects the mask. </a:t>
            </a:r>
          </a:p>
          <a:p>
            <a:pPr marL="0" indent="0" algn="just">
              <a:buFont typeface="Wingdings" panose="05000000000000000000" pitchFamily="2" charset="2"/>
              <a:buNone/>
            </a:pPr>
            <a:endParaRPr lang="en-US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/>
              <a:t>CNN(convolutional neural networks) is mainly used for image processing and image recognization.</a:t>
            </a:r>
          </a:p>
          <a:p>
            <a:pPr marL="0" indent="0" algn="just">
              <a:buFont typeface="Wingdings" panose="05000000000000000000" pitchFamily="2" charset="2"/>
              <a:buNone/>
            </a:pPr>
            <a:endParaRPr lang="en-US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/>
              <a:t>CNN is type of deep learning neural network .The main advantage is it automatically detects the important features without any human super vision.</a:t>
            </a:r>
          </a:p>
          <a:p>
            <a:pPr marL="0" indent="0" algn="just">
              <a:buFont typeface="Wingdings" panose="05000000000000000000" pitchFamily="2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model is a face mask recognition system for  images  that automatically identifies if a person is wearing a mask or </a:t>
            </a:r>
            <a:r>
              <a:rPr lang="en-US" dirty="0" err="1"/>
              <a:t>not.which</a:t>
            </a:r>
            <a:r>
              <a:rPr lang="en-US" dirty="0"/>
              <a:t> is an excellent solution for deterring the spread of the COVID-19 pandemic. By using </a:t>
            </a:r>
            <a:r>
              <a:rPr lang="en-US" dirty="0" err="1"/>
              <a:t>Keras</a:t>
            </a:r>
            <a:r>
              <a:rPr lang="en-US"/>
              <a:t> and </a:t>
            </a:r>
            <a:r>
              <a:rPr lang="en-US" dirty="0"/>
              <a:t>CNN, the proposed system is able to detect the presence or absence of a face mask and the model gives precise and quick results. The trained model yields an accuracy of around 91%-93%.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Trials were conducted to compare it with other pre-existing popular models which demonstrates that the proposed model performs better in terms of processing time and accuracy. This methodology is an excellent contender for a real-time monitoring system because of its precision and computing efficiency.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Reference</a:t>
            </a:r>
            <a:r>
              <a:rPr lang="en-US" altLang="en-IN" dirty="0"/>
              <a:t>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7850" indent="-577850">
              <a:buNone/>
            </a:pPr>
            <a:r>
              <a:rPr lang="en-US" dirty="0"/>
              <a:t>[</a:t>
            </a:r>
            <a:r>
              <a:rPr lang="en-US"/>
              <a:t>1] A.Matin,F.Mahmud, and T.Ahmed </a:t>
            </a:r>
            <a:r>
              <a:rPr lang="en-US" dirty="0"/>
              <a:t>, International Conference on Electrical,Computer and Communication Engineering(EECE), vol. 2, pp. 1-4, Feb. 2017. </a:t>
            </a:r>
            <a:r>
              <a:rPr lang="en-US" dirty="0">
                <a:sym typeface="+mn-ea"/>
                <a:hlinkClick r:id="rId2" action="ppaction://hlinkfile"/>
              </a:rPr>
              <a:t>ICASERT_Paper_688 (1).pdf</a:t>
            </a:r>
            <a:r>
              <a:rPr lang="en-US" dirty="0">
                <a:sym typeface="+mn-ea"/>
              </a:rPr>
              <a:t>    </a:t>
            </a:r>
          </a:p>
          <a:p>
            <a:pPr marL="577850" indent="-577850">
              <a:buNone/>
            </a:pPr>
            <a:r>
              <a:rPr lang="en-US" dirty="0"/>
              <a:t>                                   </a:t>
            </a:r>
          </a:p>
          <a:p>
            <a:pPr marL="577850" indent="-577850">
              <a:buNone/>
            </a:pPr>
            <a:r>
              <a:rPr lang="en-US" altLang="en-IN" dirty="0"/>
              <a:t>[2] Z.-Q. Zhao, P. Zheng, S.-t.Xu, and X. Wu, Object detection with </a:t>
            </a:r>
            <a:r>
              <a:rPr lang="en-IN" dirty="0"/>
              <a:t>deep learningIEEE transactions on neural networks and learning systems 2019.</a:t>
            </a:r>
            <a:r>
              <a:rPr lang="en-IN" dirty="0">
                <a:sym typeface="+mn-ea"/>
                <a:hlinkClick r:id="rId3" action="ppaction://hlinkfile"/>
              </a:rPr>
              <a:t>covid-19-facemask-detection-with-deep-learning-and-computer-vision-IJERTCONV9IS05017.pdf</a:t>
            </a:r>
            <a:endParaRPr lang="en-IN" dirty="0"/>
          </a:p>
          <a:p>
            <a:pPr marL="577850" indent="-577850">
              <a:buNone/>
            </a:pPr>
            <a:endParaRPr lang="en-IN" dirty="0"/>
          </a:p>
          <a:p>
            <a:pPr marL="577850" indent="-577850">
              <a:buNone/>
            </a:pPr>
            <a:r>
              <a:rPr lang="en-US" altLang="en-IN" dirty="0"/>
              <a:t>[3]  P.Viola and M. J. Jones "Robust real-time face detection" Int. J. </a:t>
            </a:r>
          </a:p>
          <a:p>
            <a:pPr marL="577850" indent="-577850">
              <a:buNone/>
            </a:pPr>
            <a:r>
              <a:rPr lang="en-US" altLang="en-IN" dirty="0"/>
              <a:t>       Comput. Vision vol. 57 no. 2 pp. 137-154 May 2004.</a:t>
            </a:r>
            <a:r>
              <a:rPr lang="en-US" altLang="en-IN" dirty="0">
                <a:hlinkClick r:id="rId4" action="ppaction://hlinkfile"/>
              </a:rPr>
              <a:t>kodali2021.pdf</a:t>
            </a:r>
            <a:endParaRPr lang="en-US" altLang="en-IN" dirty="0"/>
          </a:p>
          <a:p>
            <a:pPr marL="577850" indent="-577850">
              <a:buNone/>
            </a:pPr>
            <a:endParaRPr lang="en-US" altLang="en-IN" dirty="0"/>
          </a:p>
          <a:p>
            <a:pPr marL="577850" indent="-577850">
              <a:buNone/>
            </a:pPr>
            <a:r>
              <a:rPr lang="en-US" altLang="en-IN" dirty="0">
                <a:sym typeface="+mn-ea"/>
              </a:rPr>
              <a:t>[4]  </a:t>
            </a:r>
            <a:r>
              <a:rPr lang="en-US" altLang="en-IN" dirty="0">
                <a:sym typeface="+mn-ea"/>
                <a:hlinkClick r:id="rId5" action="ppaction://hlinkfile" tooltip="https://www.analyticsvidhya.com/"/>
              </a:rPr>
              <a:t>https://www.analyticsvidhya.com/</a:t>
            </a:r>
            <a:endParaRPr lang="en-US" altLang="en-IN" dirty="0"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contd...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[5]  </a:t>
            </a:r>
            <a:r>
              <a:rPr lang="en-US" dirty="0">
                <a:hlinkClick r:id="rId2" action="ppaction://hlinkfile"/>
              </a:rPr>
              <a:t>https://www.analyticsvidhya.com/blog/2021/05/convolutional-neural-                            networks-</a:t>
            </a:r>
            <a:r>
              <a:rPr lang="en-US" dirty="0" err="1">
                <a:hlinkClick r:id="rId2" action="ppaction://hlinkfile"/>
              </a:rPr>
              <a:t>cnn</a:t>
            </a:r>
            <a:r>
              <a:rPr lang="en-US" dirty="0">
                <a:hlinkClick r:id="rId2" action="ppaction://hlinkfile"/>
              </a:rPr>
              <a:t>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[6]  </a:t>
            </a:r>
            <a:r>
              <a:rPr lang="en-US" dirty="0">
                <a:hlinkClick r:id="rId3" action="ppaction://hlinkfile"/>
              </a:rPr>
              <a:t>9Bc6hwlvheb7B606.pdf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603859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You!!!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</a:t>
            </a:r>
            <a:endParaRPr lang="en-IN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After lockdown ,It has become so difficult to control the public gatherings,especially in educational institutions and in workplaces.Hence face masks are made compulsory.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Previously a model   for non-masked face recognition and masked face recognition accuracy using Principal Component Analysis (PCA) to recognize a person. 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But there are some drawbacks  using PCA as the recognition rate is good for only non masked face.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This makes this model less efficient and less accurate. Hence there is a scope for the emergence of new model.                                                 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9390" y="1108075"/>
            <a:ext cx="11289030" cy="5134610"/>
          </a:xfr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To overcome the difficulty of the existing system, we build a model using some Machine learning algorithms.</a:t>
            </a:r>
          </a:p>
          <a:p>
            <a:pPr marL="457200" indent="-45720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We use convolutional neural networks(CNN) majorly.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This models is built to make accurate and optimal results.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  <a:endParaRPr lang="en-IN" dirty="0"/>
          </a:p>
        </p:txBody>
      </p:sp>
      <p:sp>
        <p:nvSpPr>
          <p:cNvPr id="30" name="Rectangles 29"/>
          <p:cNvSpPr/>
          <p:nvPr/>
        </p:nvSpPr>
        <p:spPr>
          <a:xfrm>
            <a:off x="662305" y="3058795"/>
            <a:ext cx="1412240" cy="647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Images</a:t>
            </a:r>
          </a:p>
        </p:txBody>
      </p:sp>
      <p:sp>
        <p:nvSpPr>
          <p:cNvPr id="31" name="Rectangles 30"/>
          <p:cNvSpPr/>
          <p:nvPr/>
        </p:nvSpPr>
        <p:spPr>
          <a:xfrm>
            <a:off x="2807970" y="3004820"/>
            <a:ext cx="1465580" cy="668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s 31"/>
          <p:cNvSpPr/>
          <p:nvPr/>
        </p:nvSpPr>
        <p:spPr>
          <a:xfrm>
            <a:off x="5006975" y="2994025"/>
            <a:ext cx="1423035" cy="668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s 32"/>
          <p:cNvSpPr/>
          <p:nvPr/>
        </p:nvSpPr>
        <p:spPr>
          <a:xfrm>
            <a:off x="7853045" y="4093845"/>
            <a:ext cx="1390015" cy="5168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s 34"/>
          <p:cNvSpPr/>
          <p:nvPr/>
        </p:nvSpPr>
        <p:spPr>
          <a:xfrm>
            <a:off x="6915150" y="5850890"/>
            <a:ext cx="1099185" cy="506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8876665" y="5840095"/>
            <a:ext cx="1110615" cy="506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33" idx="2"/>
          </p:cNvCxnSpPr>
          <p:nvPr/>
        </p:nvCxnSpPr>
        <p:spPr>
          <a:xfrm flipH="1">
            <a:off x="7691120" y="4610735"/>
            <a:ext cx="857250" cy="873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521065" y="4610735"/>
            <a:ext cx="721995" cy="873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3"/>
            <a:endCxn id="31" idx="1"/>
          </p:cNvCxnSpPr>
          <p:nvPr/>
        </p:nvCxnSpPr>
        <p:spPr>
          <a:xfrm flipV="1">
            <a:off x="2074545" y="3339465"/>
            <a:ext cx="733425" cy="43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3"/>
            <a:endCxn id="32" idx="1"/>
          </p:cNvCxnSpPr>
          <p:nvPr/>
        </p:nvCxnSpPr>
        <p:spPr>
          <a:xfrm flipV="1">
            <a:off x="4273550" y="3328670"/>
            <a:ext cx="733425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3"/>
          </p:cNvCxnSpPr>
          <p:nvPr/>
        </p:nvCxnSpPr>
        <p:spPr>
          <a:xfrm flipV="1">
            <a:off x="6430010" y="3328035"/>
            <a:ext cx="21342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3" idx="0"/>
          </p:cNvCxnSpPr>
          <p:nvPr/>
        </p:nvCxnSpPr>
        <p:spPr>
          <a:xfrm>
            <a:off x="8531860" y="3295650"/>
            <a:ext cx="16510" cy="798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43"/>
          <p:cNvSpPr txBox="1"/>
          <p:nvPr/>
        </p:nvSpPr>
        <p:spPr>
          <a:xfrm>
            <a:off x="791845" y="4050665"/>
            <a:ext cx="1143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sets</a:t>
            </a:r>
          </a:p>
        </p:txBody>
      </p:sp>
      <p:sp>
        <p:nvSpPr>
          <p:cNvPr id="46" name="Text Box 45"/>
          <p:cNvSpPr txBox="1"/>
          <p:nvPr/>
        </p:nvSpPr>
        <p:spPr>
          <a:xfrm>
            <a:off x="2495550" y="4039870"/>
            <a:ext cx="2186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Features Learning</a:t>
            </a:r>
          </a:p>
        </p:txBody>
      </p:sp>
      <p:sp>
        <p:nvSpPr>
          <p:cNvPr id="48" name="Text Box 47"/>
          <p:cNvSpPr txBox="1"/>
          <p:nvPr/>
        </p:nvSpPr>
        <p:spPr>
          <a:xfrm>
            <a:off x="2473325" y="4503420"/>
            <a:ext cx="2059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(Eyes,nose,mouth)</a:t>
            </a:r>
          </a:p>
        </p:txBody>
      </p:sp>
      <p:sp>
        <p:nvSpPr>
          <p:cNvPr id="49" name="Text Box 48"/>
          <p:cNvSpPr txBox="1"/>
          <p:nvPr/>
        </p:nvSpPr>
        <p:spPr>
          <a:xfrm>
            <a:off x="2797175" y="2983230"/>
            <a:ext cx="1508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Cascade Classifier</a:t>
            </a:r>
          </a:p>
        </p:txBody>
      </p:sp>
      <p:sp>
        <p:nvSpPr>
          <p:cNvPr id="50" name="Text Box 49"/>
          <p:cNvSpPr txBox="1"/>
          <p:nvPr/>
        </p:nvSpPr>
        <p:spPr>
          <a:xfrm>
            <a:off x="5028565" y="3037205"/>
            <a:ext cx="1369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CNN Algorithm</a:t>
            </a:r>
          </a:p>
        </p:txBody>
      </p:sp>
      <p:sp>
        <p:nvSpPr>
          <p:cNvPr id="51" name="Text Box 50"/>
          <p:cNvSpPr txBox="1"/>
          <p:nvPr/>
        </p:nvSpPr>
        <p:spPr>
          <a:xfrm>
            <a:off x="4682490" y="4093845"/>
            <a:ext cx="22313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sets training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3" name="Text Box 52"/>
          <p:cNvSpPr txBox="1"/>
          <p:nvPr/>
        </p:nvSpPr>
        <p:spPr>
          <a:xfrm>
            <a:off x="7927975" y="4083050"/>
            <a:ext cx="1369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.MODEL</a:t>
            </a:r>
          </a:p>
        </p:txBody>
      </p:sp>
      <p:sp>
        <p:nvSpPr>
          <p:cNvPr id="54" name="Text Box 53"/>
          <p:cNvSpPr txBox="1"/>
          <p:nvPr/>
        </p:nvSpPr>
        <p:spPr>
          <a:xfrm>
            <a:off x="6623685" y="5408930"/>
            <a:ext cx="1789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With Mask</a:t>
            </a:r>
          </a:p>
        </p:txBody>
      </p:sp>
      <p:sp>
        <p:nvSpPr>
          <p:cNvPr id="55" name="Text Box 54"/>
          <p:cNvSpPr txBox="1"/>
          <p:nvPr/>
        </p:nvSpPr>
        <p:spPr>
          <a:xfrm>
            <a:off x="8801100" y="5430520"/>
            <a:ext cx="1756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Without Mask</a:t>
            </a:r>
          </a:p>
        </p:txBody>
      </p:sp>
      <p:sp>
        <p:nvSpPr>
          <p:cNvPr id="56" name="Oval 55"/>
          <p:cNvSpPr/>
          <p:nvPr/>
        </p:nvSpPr>
        <p:spPr>
          <a:xfrm>
            <a:off x="10450830" y="2465705"/>
            <a:ext cx="927100" cy="8731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0806430" y="2832100"/>
            <a:ext cx="226060" cy="20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53" idx="3"/>
          </p:cNvCxnSpPr>
          <p:nvPr/>
        </p:nvCxnSpPr>
        <p:spPr>
          <a:xfrm>
            <a:off x="9297035" y="4267200"/>
            <a:ext cx="528320" cy="9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59"/>
          <p:cNvSpPr txBox="1"/>
          <p:nvPr/>
        </p:nvSpPr>
        <p:spPr>
          <a:xfrm>
            <a:off x="9879330" y="4125595"/>
            <a:ext cx="1713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Image capture</a:t>
            </a:r>
          </a:p>
        </p:txBody>
      </p:sp>
      <p:cxnSp>
        <p:nvCxnSpPr>
          <p:cNvPr id="61" name="Straight Arrow Connector 60"/>
          <p:cNvCxnSpPr>
            <a:stCxn id="56" idx="4"/>
          </p:cNvCxnSpPr>
          <p:nvPr/>
        </p:nvCxnSpPr>
        <p:spPr>
          <a:xfrm>
            <a:off x="10914380" y="3338830"/>
            <a:ext cx="10795" cy="786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F9B56-6EF4-B3F5-0528-D621D31EC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0152C-9D2D-307D-5C40-80FC077C1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6555" indent="-376555" algn="just"/>
            <a:r>
              <a:rPr lang="en-US" dirty="0"/>
              <a:t>1-[Ankit V </a:t>
            </a:r>
            <a:r>
              <a:rPr lang="en-US" dirty="0" err="1"/>
              <a:t>Ponkia</a:t>
            </a:r>
            <a:r>
              <a:rPr lang="en-US" dirty="0"/>
              <a:t>, Jitendra Chaudhari]:This paper represents an implementation of Principal Component Analysis (PCA) on masked and non masked face recognition. </a:t>
            </a:r>
          </a:p>
          <a:p>
            <a:pPr marL="0" indent="0" algn="just">
              <a:buNone/>
            </a:pPr>
            <a:endParaRPr lang="en-US" dirty="0"/>
          </a:p>
          <a:p>
            <a:pPr marL="398145" indent="-398145" algn="just"/>
            <a:r>
              <a:rPr lang="en-US" dirty="0"/>
              <a:t>2-[</a:t>
            </a:r>
            <a:r>
              <a:rPr lang="en-US" dirty="0" err="1"/>
              <a:t>A.Kumar,A.Kaur,M.Kumar</a:t>
            </a:r>
            <a:r>
              <a:rPr lang="en-US" dirty="0"/>
              <a:t>]: This paper focuses on presenting information about Deep </a:t>
            </a:r>
            <a:r>
              <a:rPr lang="en-US" dirty="0" err="1"/>
              <a:t>learning.By</a:t>
            </a:r>
            <a:r>
              <a:rPr lang="en-US" dirty="0"/>
              <a:t> the development of face mask detection we can detect if the person is wearing a face mask or not.</a:t>
            </a:r>
          </a:p>
          <a:p>
            <a:pPr marL="0" indent="0" algn="just">
              <a:buNone/>
            </a:pPr>
            <a:endParaRPr lang="en-US" dirty="0"/>
          </a:p>
          <a:p>
            <a:pPr marL="441960" indent="-441960" algn="just"/>
            <a:r>
              <a:rPr lang="en-US" dirty="0"/>
              <a:t>3-[P. Viola and M. J. Jones]: This paper focuses on basic Convolutional Neural Network (CNN) model is built using TensorFlow, </a:t>
            </a:r>
            <a:r>
              <a:rPr lang="en-US" dirty="0" err="1"/>
              <a:t>Keras</a:t>
            </a:r>
            <a:r>
              <a:rPr lang="en-US" dirty="0"/>
              <a:t>, Scikit-learn and OpenCV to make the algorithm as accurate as possible</a:t>
            </a:r>
          </a:p>
        </p:txBody>
      </p:sp>
    </p:spTree>
    <p:extLst>
      <p:ext uri="{BB962C8B-B14F-4D97-AF65-F5344CB8AC3E}">
        <p14:creationId xmlns:p14="http://schemas.microsoft.com/office/powerpoint/2010/main" val="29200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Problem Definition</a:t>
            </a:r>
            <a:br>
              <a:rPr lang="en-IN" dirty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8940" indent="-408940"/>
            <a:r>
              <a:rPr lang="en-US" dirty="0"/>
              <a:t>Virus has not left us yet. There are new variant of virus everyday due to many uncontrollable scenarios.</a:t>
            </a:r>
          </a:p>
          <a:p>
            <a:pPr marL="464185" indent="-464185"/>
            <a:r>
              <a:rPr lang="en-US" dirty="0"/>
              <a:t>So,  is necessity to monitor people whether they are wearing masks or not.</a:t>
            </a:r>
          </a:p>
          <a:p>
            <a:pPr marL="452755" indent="-452755"/>
            <a:r>
              <a:rPr lang="en-US" dirty="0"/>
              <a:t>This not only ensures the public safety but also helps us in preventing the new variants.</a:t>
            </a:r>
          </a:p>
          <a:p>
            <a:pPr marL="441960" indent="-441960"/>
            <a:r>
              <a:rPr lang="en-US" dirty="0"/>
              <a:t>We must ensure the risk control in the great way in order to resolve this issue.</a:t>
            </a:r>
          </a:p>
          <a:p>
            <a:pPr marL="431165" indent="-431165"/>
            <a:r>
              <a:rPr lang="en-US" dirty="0"/>
              <a:t>This is a deep learning-based approach for detecting masks over faces in public places to curtail the community spread of coronavirus is the efficient method.</a:t>
            </a:r>
          </a:p>
          <a:p>
            <a:r>
              <a:rPr lang="en-US" dirty="0"/>
              <a:t> The proposed technique can be integrated into any high-resolution video          surveillance devices and not limited to mask detection only.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D47D5-772D-4168-862E-FA068AE0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ym typeface="+mn-ea"/>
              </a:rPr>
              <a:t>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1B0A1-0632-CC2A-67EC-53482936B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Hardware Requirements:</a:t>
            </a:r>
          </a:p>
          <a:p>
            <a:pPr lvl="1">
              <a:buFont typeface="Wingdings" panose="05000000000000000000" charset="0"/>
              <a:buChar char="q"/>
            </a:pPr>
            <a:r>
              <a:rPr lang="en-US" dirty="0"/>
              <a:t>Processor       :  I3/Intel Processor</a:t>
            </a:r>
          </a:p>
          <a:p>
            <a:pPr lvl="1">
              <a:buFont typeface="Wingdings" panose="05000000000000000000" charset="0"/>
              <a:buChar char="q"/>
            </a:pPr>
            <a:r>
              <a:rPr lang="en-US" dirty="0"/>
              <a:t>RAM             :  8GB</a:t>
            </a:r>
          </a:p>
          <a:p>
            <a:pPr lvl="1">
              <a:buFont typeface="Wingdings" panose="05000000000000000000" charset="0"/>
              <a:buChar char="q"/>
            </a:pPr>
            <a:r>
              <a:rPr lang="en-US" dirty="0"/>
              <a:t>Hard Disk      :  128GB</a:t>
            </a:r>
          </a:p>
          <a:p>
            <a:pPr>
              <a:buFont typeface="Wingdings" panose="05000000000000000000" charset="0"/>
              <a:buChar char="Ø"/>
            </a:pPr>
            <a:r>
              <a:rPr lang="en-US" b="1" dirty="0"/>
              <a:t>software </a:t>
            </a:r>
            <a:r>
              <a:rPr lang="en-US" b="1" dirty="0">
                <a:sym typeface="+mn-ea"/>
              </a:rPr>
              <a:t>Requirements:</a:t>
            </a:r>
            <a:endParaRPr lang="en-US" dirty="0">
              <a:sym typeface="+mn-ea"/>
            </a:endParaRPr>
          </a:p>
          <a:p>
            <a:pPr lvl="1">
              <a:buFont typeface="Wingdings" panose="05000000000000000000" charset="0"/>
              <a:buChar char="q"/>
            </a:pPr>
            <a:r>
              <a:rPr lang="en-US" dirty="0"/>
              <a:t>Operating System    : Windows 10</a:t>
            </a:r>
          </a:p>
          <a:p>
            <a:pPr lvl="1">
              <a:buFont typeface="Wingdings" panose="05000000000000000000" charset="0"/>
              <a:buChar char="q"/>
            </a:pPr>
            <a:r>
              <a:rPr lang="en-US" dirty="0"/>
              <a:t>Server Side Script    : Python 3.6</a:t>
            </a:r>
          </a:p>
          <a:p>
            <a:pPr lvl="1">
              <a:buFont typeface="Wingdings" panose="05000000000000000000" charset="0"/>
              <a:buChar char="q"/>
            </a:pPr>
            <a:r>
              <a:rPr lang="en-US" dirty="0"/>
              <a:t>Libraries Used          : </a:t>
            </a:r>
            <a:r>
              <a:rPr lang="en-US" dirty="0" err="1"/>
              <a:t>Numpy,keras,Pandas,Tenserflow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9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FCBD-048F-05CF-9C03-2DFA693D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F8FEB-D8BE-3946-0F0F-68FEAA52D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47" y="1091265"/>
            <a:ext cx="11770093" cy="47320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4" name="image29.jpeg">
            <a:extLst>
              <a:ext uri="{FF2B5EF4-FFF2-40B4-BE49-F238E27FC236}">
                <a16:creationId xmlns:a16="http://schemas.microsoft.com/office/drawing/2014/main" id="{DA2CED93-A80D-2FE6-CBF5-4C08334B82C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07369" y="1034716"/>
            <a:ext cx="5518484" cy="4794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AFD907-F1DE-0839-7E4E-91F595A3798F}"/>
              </a:ext>
            </a:extLst>
          </p:cNvPr>
          <p:cNvSpPr txBox="1"/>
          <p:nvPr/>
        </p:nvSpPr>
        <p:spPr>
          <a:xfrm>
            <a:off x="3629527" y="5972912"/>
            <a:ext cx="6296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         Data Flow Diagram</a:t>
            </a:r>
          </a:p>
        </p:txBody>
      </p:sp>
    </p:spTree>
    <p:extLst>
      <p:ext uri="{BB962C8B-B14F-4D97-AF65-F5344CB8AC3E}">
        <p14:creationId xmlns:p14="http://schemas.microsoft.com/office/powerpoint/2010/main" val="2588593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AE0CA-46F0-B204-F33D-007AC5CA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80494-A409-9B70-0D67-E39E5256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entire project is divided into several modules in which they are dependent on one other. Each module perform unique work in the implementation of the project. They are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collection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Preprocessing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Creation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Training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5753150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1041</Words>
  <Application>Microsoft Office PowerPoint</Application>
  <PresentationFormat>Widescreen</PresentationFormat>
  <Paragraphs>118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Times New Roman</vt:lpstr>
      <vt:lpstr>Wingdings</vt:lpstr>
      <vt:lpstr>Custom Design</vt:lpstr>
      <vt:lpstr>PowerPoint Presentation</vt:lpstr>
      <vt:lpstr>Introduction</vt:lpstr>
      <vt:lpstr>Existing System</vt:lpstr>
      <vt:lpstr>Proposed System</vt:lpstr>
      <vt:lpstr>Literature Survey</vt:lpstr>
      <vt:lpstr>Problem Definition </vt:lpstr>
      <vt:lpstr>Requirements</vt:lpstr>
      <vt:lpstr>Data Flow Diagram</vt:lpstr>
      <vt:lpstr>Module Description</vt:lpstr>
      <vt:lpstr>Sample Code:-Data Collection</vt:lpstr>
      <vt:lpstr>Contd…</vt:lpstr>
      <vt:lpstr>Data Preprocessing:</vt:lpstr>
      <vt:lpstr>Contd…</vt:lpstr>
      <vt:lpstr>Model Creation:</vt:lpstr>
      <vt:lpstr>Model Training:</vt:lpstr>
      <vt:lpstr>Model Evaluation:</vt:lpstr>
      <vt:lpstr>Screenshot:-</vt:lpstr>
      <vt:lpstr>Actual Vs Predicted:</vt:lpstr>
      <vt:lpstr>Predicted Output:</vt:lpstr>
      <vt:lpstr>Conclusion</vt:lpstr>
      <vt:lpstr> References</vt:lpstr>
      <vt:lpstr>contd...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padmini vyas</cp:lastModifiedBy>
  <cp:revision>217</cp:revision>
  <dcterms:created xsi:type="dcterms:W3CDTF">2019-06-11T05:35:00Z</dcterms:created>
  <dcterms:modified xsi:type="dcterms:W3CDTF">2022-07-02T09:42:57Z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E9CB91369E824033BCFD93738A89C43C</vt:lpwstr>
  </property>
  <property fmtid="{D5CDD505-2E9C-101B-9397-08002B2CF9AE}" pid="3" name="KSOProductBuildVer">
    <vt:lpwstr>1033-11.2.0.11130</vt:lpwstr>
  </property>
</Properties>
</file>