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68" r:id="rId5"/>
    <p:sldId id="277" r:id="rId6"/>
    <p:sldId id="274" r:id="rId7"/>
    <p:sldId id="275" r:id="rId8"/>
    <p:sldId id="267" r:id="rId9"/>
    <p:sldId id="269" r:id="rId10"/>
    <p:sldId id="279" r:id="rId11"/>
    <p:sldId id="280" r:id="rId12"/>
    <p:sldId id="281" r:id="rId13"/>
    <p:sldId id="282"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77" d="100"/>
          <a:sy n="77" d="100"/>
        </p:scale>
        <p:origin x="684" y="13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12/19/2021</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F2B323-8037-4773-9C50-A2A719FBA75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DFE023C-6A2A-4B98-BDE6-4B4B6307BBB1}"/>
              </a:ext>
            </a:extLst>
          </p:cNvPr>
          <p:cNvSpPr/>
          <p:nvPr userDrawn="1"/>
        </p:nvSpPr>
        <p:spPr>
          <a:xfrm>
            <a:off x="0" y="2781301"/>
            <a:ext cx="12192000" cy="2374899"/>
          </a:xfrm>
          <a:prstGeom prst="rect">
            <a:avLst/>
          </a:prstGeom>
          <a:gradFill>
            <a:gsLst>
              <a:gs pos="4000">
                <a:srgbClr val="6EBE49">
                  <a:alpha val="75000"/>
                </a:srgbClr>
              </a:gs>
              <a:gs pos="100000">
                <a:srgbClr val="008F98">
                  <a:alpha val="75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rtl="0" eaLnBrk="1" latinLnBrk="0" hangingPunct="1">
              <a:lnSpc>
                <a:spcPct val="100000"/>
              </a:lnSpc>
              <a:spcBef>
                <a:spcPct val="0"/>
              </a:spcBef>
              <a:buNone/>
            </a:pPr>
            <a:r>
              <a:rPr lang="en-US" sz="4800" b="1" kern="1200" dirty="0">
                <a:solidFill>
                  <a:schemeClr val="bg1"/>
                </a:solidFill>
                <a:effectLst>
                  <a:outerShdw blurRad="38100" dist="25400" dir="2700000" algn="tl">
                    <a:srgbClr val="000000">
                      <a:alpha val="50000"/>
                    </a:srgbClr>
                  </a:outerShdw>
                </a:effectLst>
                <a:latin typeface="+mn-lt"/>
                <a:ea typeface="+mj-ea"/>
                <a:cs typeface="+mj-cs"/>
              </a:rPr>
              <a:t>Thank You</a:t>
            </a:r>
          </a:p>
        </p:txBody>
      </p:sp>
      <p:sp>
        <p:nvSpPr>
          <p:cNvPr id="8" name="Slide Number Placeholder 1">
            <a:extLst>
              <a:ext uri="{FF2B5EF4-FFF2-40B4-BE49-F238E27FC236}">
                <a16:creationId xmlns:a16="http://schemas.microsoft.com/office/drawing/2014/main" id="{E71F32B1-DBA8-4ACA-AB5A-5244B95FF022}"/>
              </a:ext>
            </a:extLst>
          </p:cNvPr>
          <p:cNvSpPr>
            <a:spLocks noGrp="1"/>
          </p:cNvSpPr>
          <p:nvPr>
            <p:ph type="sldNum" sz="quarter" idx="10"/>
          </p:nvPr>
        </p:nvSpPr>
        <p:spPr>
          <a:xfrm>
            <a:off x="11774487" y="6668671"/>
            <a:ext cx="414337" cy="192503"/>
          </a:xfrm>
          <a:prstGeom prst="rect">
            <a:avLst/>
          </a:prstGeom>
        </p:spPr>
        <p:txBody>
          <a:bodyPr anchor="ctr" anchorCtr="0"/>
          <a:lstStyle>
            <a:lvl1pPr algn="r">
              <a:defRPr sz="1050"/>
            </a:lvl1pPr>
          </a:lstStyle>
          <a:p>
            <a:fld id="{2064FC90-9533-4D71-84E1-904FCB27516C}" type="slidenum">
              <a:rPr lang="en-IN" smtClean="0"/>
              <a:pPr/>
              <a:t>‹#›</a:t>
            </a:fld>
            <a:endParaRPr lang="en-IN" dirty="0"/>
          </a:p>
        </p:txBody>
      </p:sp>
      <p:sp>
        <p:nvSpPr>
          <p:cNvPr id="9" name="Rectangle 8">
            <a:extLst>
              <a:ext uri="{FF2B5EF4-FFF2-40B4-BE49-F238E27FC236}">
                <a16:creationId xmlns:a16="http://schemas.microsoft.com/office/drawing/2014/main" id="{2C1A16FB-6C12-4488-B058-50CF2EE404A1}"/>
              </a:ext>
            </a:extLst>
          </p:cNvPr>
          <p:cNvSpPr/>
          <p:nvPr userDrawn="1"/>
        </p:nvSpPr>
        <p:spPr>
          <a:xfrm>
            <a:off x="4369406" y="6604100"/>
            <a:ext cx="3453188"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cs typeface="Arial" panose="020B0604020202020204" pitchFamily="34" charset="0"/>
              </a:rPr>
              <a:t>© 2020  YASH Technologies | www.yash.com | Confidential</a:t>
            </a:r>
            <a:endParaRPr lang="en-IN" sz="1050" dirty="0">
              <a:solidFill>
                <a:schemeClr val="bg1"/>
              </a:solidFill>
              <a:cs typeface="Arial" panose="020B0604020202020204" pitchFamily="34" charset="0"/>
            </a:endParaRPr>
          </a:p>
        </p:txBody>
      </p:sp>
    </p:spTree>
    <p:extLst>
      <p:ext uri="{BB962C8B-B14F-4D97-AF65-F5344CB8AC3E}">
        <p14:creationId xmlns:p14="http://schemas.microsoft.com/office/powerpoint/2010/main" val="283554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12/19/2021</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12/19/2021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12/19/2021</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 id="2147483681" r:id="rId13"/>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M/c_queue"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www.win.tue.nl/~resing/SOR/eng/college10_09_eng.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Multiple server queuing model - m/m/k system</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dirty="0"/>
              <a:t>By : A.Lakshmikanth</a:t>
            </a:r>
          </a:p>
          <a:p>
            <a:endParaRPr lang="en-US" dirty="0"/>
          </a:p>
          <a:p>
            <a:endParaRPr lang="en-US"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references</a:t>
            </a:r>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331116" y="896700"/>
            <a:ext cx="685800" cy="685800"/>
          </a:xfrm>
          <a:prstGeom prst="rect">
            <a:avLst/>
          </a:prstGeom>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85801" y="1869601"/>
            <a:ext cx="10623883" cy="3793262"/>
          </a:xfrm>
        </p:spPr>
        <p:txBody>
          <a:bodyPr>
            <a:normAutofit/>
          </a:bodyPr>
          <a:lstStyle/>
          <a:p>
            <a:pPr lvl="0"/>
            <a:r>
              <a:rPr lang="en-US" sz="2400" u="sng" dirty="0">
                <a:hlinkClick r:id="rId3"/>
              </a:rPr>
              <a:t>https://en.wikipedia.org/wiki/M/M/c_queue</a:t>
            </a:r>
            <a:endParaRPr lang="en-IN" sz="2400" dirty="0"/>
          </a:p>
          <a:p>
            <a:pPr lvl="0"/>
            <a:r>
              <a:rPr lang="en-US" sz="2400" u="sng" dirty="0">
                <a:hlinkClick r:id="rId4"/>
              </a:rPr>
              <a:t>https://www.win.tue.nl/~resing/SOR/eng/college10_09_eng.pdf</a:t>
            </a:r>
            <a:endParaRPr lang="en-IN" sz="2400" dirty="0"/>
          </a:p>
          <a:p>
            <a:pPr lvl="0"/>
            <a:r>
              <a:rPr lang="en-US" sz="2400" dirty="0"/>
              <a:t>Matlab Documentation.</a:t>
            </a:r>
            <a:r>
              <a:rPr lang="en-US" sz="2400" b="1" u="sng" dirty="0"/>
              <a:t> </a:t>
            </a:r>
            <a:endParaRPr lang="en-IN" sz="2400" dirty="0"/>
          </a:p>
          <a:p>
            <a:pPr lvl="0"/>
            <a:r>
              <a:rPr lang="en-US" sz="2400" dirty="0"/>
              <a:t>Lecture PPt’s and materials provided by Siamak Khatibi.</a:t>
            </a:r>
            <a:endParaRPr lang="en-IN" sz="2400" dirty="0"/>
          </a:p>
          <a:p>
            <a:endParaRPr lang="en-IN" dirty="0"/>
          </a:p>
        </p:txBody>
      </p:sp>
    </p:spTree>
    <p:extLst>
      <p:ext uri="{BB962C8B-B14F-4D97-AF65-F5344CB8AC3E}">
        <p14:creationId xmlns:p14="http://schemas.microsoft.com/office/powerpoint/2010/main" val="133858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9D2F0-B0FB-4512-99A0-1278EDCB2220}"/>
              </a:ext>
            </a:extLst>
          </p:cNvPr>
          <p:cNvSpPr>
            <a:spLocks noGrp="1"/>
          </p:cNvSpPr>
          <p:nvPr>
            <p:ph type="sldNum" sz="quarter" idx="10"/>
          </p:nvPr>
        </p:nvSpPr>
        <p:spPr>
          <a:xfrm>
            <a:off x="11774487" y="6668671"/>
            <a:ext cx="414337" cy="192503"/>
          </a:xfrm>
          <a:prstGeom prst="rect">
            <a:avLst/>
          </a:prstGeom>
        </p:spPr>
        <p:txBody>
          <a:bodyPr anchor="ctr" anchorCtr="0"/>
          <a:lstStyle>
            <a:lvl1pPr algn="r">
              <a:defRPr sz="1050"/>
            </a:lvl1pPr>
          </a:lstStyle>
          <a:p>
            <a:fld id="{2064FC90-9533-4D71-84E1-904FCB27516C}" type="slidenum">
              <a:rPr lang="en-IN" smtClean="0"/>
              <a:pPr/>
              <a:t>11</a:t>
            </a:fld>
            <a:endParaRPr lang="en-IN" dirty="0"/>
          </a:p>
        </p:txBody>
      </p:sp>
    </p:spTree>
    <p:extLst>
      <p:ext uri="{BB962C8B-B14F-4D97-AF65-F5344CB8AC3E}">
        <p14:creationId xmlns:p14="http://schemas.microsoft.com/office/powerpoint/2010/main" val="409852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869600"/>
            <a:ext cx="10704094" cy="4338695"/>
          </a:xfrm>
        </p:spPr>
        <p:txBody>
          <a:bodyPr>
            <a:normAutofit/>
          </a:bodyPr>
          <a:lstStyle/>
          <a:p>
            <a:r>
              <a:rPr lang="en-US" sz="2000" dirty="0"/>
              <a:t>The project is aimed to develop content in covid-19 category. More than ever the need for the personal healthcare and hygienic life is gaining more importance.</a:t>
            </a:r>
          </a:p>
          <a:p>
            <a:r>
              <a:rPr lang="en-US" sz="2000" dirty="0"/>
              <a:t> Covid-19 teaches every human being to maintain social distance, to take preventive measures with masks and washing hands regularly.</a:t>
            </a:r>
          </a:p>
          <a:p>
            <a:r>
              <a:rPr lang="en-US" sz="2000" dirty="0"/>
              <a:t>People gathering at different places in long queues and not following preventive measures like social distancing are one of the reasons for spreading the disease.</a:t>
            </a:r>
          </a:p>
          <a:p>
            <a:r>
              <a:rPr lang="en-US" dirty="0"/>
              <a:t>The recent Pandemic situation which resulted with spreading corona due to social gatherings, long queue at heavy populated areas are one of the main reasons for global pandemic.</a:t>
            </a:r>
            <a:endParaRPr lang="en-US" sz="2000" dirty="0"/>
          </a:p>
          <a:p>
            <a:r>
              <a:rPr lang="en-US" sz="2000" dirty="0"/>
              <a:t>This results towards spreading the disease in enormous way within the population.</a:t>
            </a:r>
          </a:p>
          <a:p>
            <a:r>
              <a:rPr lang="en-US" sz="2000" dirty="0"/>
              <a:t>Queuing theory refers to the mathematical study of the formation and functioning of lines and queues.</a:t>
            </a:r>
          </a:p>
        </p:txBody>
      </p:sp>
    </p:spTree>
    <p:extLst>
      <p:ext uri="{BB962C8B-B14F-4D97-AF65-F5344CB8AC3E}">
        <p14:creationId xmlns:p14="http://schemas.microsoft.com/office/powerpoint/2010/main" val="341805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E1DA-3FCD-4498-BCBB-3618ED94736C}"/>
              </a:ext>
            </a:extLst>
          </p:cNvPr>
          <p:cNvSpPr>
            <a:spLocks noGrp="1"/>
          </p:cNvSpPr>
          <p:nvPr>
            <p:ph type="title"/>
          </p:nvPr>
        </p:nvSpPr>
        <p:spPr/>
        <p:txBody>
          <a:bodyPr/>
          <a:lstStyle/>
          <a:p>
            <a:r>
              <a:rPr lang="en-US" dirty="0"/>
              <a:t>Covid-</a:t>
            </a:r>
            <a:r>
              <a:rPr lang="en-US" dirty="0">
                <a:latin typeface="Times New Roman" panose="02020603050405020304" pitchFamily="18" charset="0"/>
                <a:cs typeface="Times New Roman" panose="02020603050405020304" pitchFamily="18" charset="0"/>
              </a:rPr>
              <a:t>19</a:t>
            </a:r>
            <a:r>
              <a:rPr lang="en-US" dirty="0"/>
              <a:t> : A Universal Health Problem</a:t>
            </a:r>
          </a:p>
        </p:txBody>
      </p:sp>
      <p:pic>
        <p:nvPicPr>
          <p:cNvPr id="13" name="Picture 12" descr="pen and paper icon">
            <a:extLst>
              <a:ext uri="{FF2B5EF4-FFF2-40B4-BE49-F238E27FC236}">
                <a16:creationId xmlns:a16="http://schemas.microsoft.com/office/drawing/2014/main" id="{CE889C08-FD1F-4AE0-9D82-E718A6E92DF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683997" y="832405"/>
            <a:ext cx="814387" cy="814387"/>
          </a:xfrm>
          <a:prstGeom prst="rect">
            <a:avLst/>
          </a:prstGeom>
        </p:spPr>
      </p:pic>
      <p:sp>
        <p:nvSpPr>
          <p:cNvPr id="3" name="Text Placeholder 2">
            <a:extLst>
              <a:ext uri="{FF2B5EF4-FFF2-40B4-BE49-F238E27FC236}">
                <a16:creationId xmlns:a16="http://schemas.microsoft.com/office/drawing/2014/main" id="{CBECD2AB-7B57-4093-A2C5-E0BA9203854D}"/>
              </a:ext>
            </a:extLst>
          </p:cNvPr>
          <p:cNvSpPr>
            <a:spLocks noGrp="1"/>
          </p:cNvSpPr>
          <p:nvPr>
            <p:ph type="body" idx="1"/>
          </p:nvPr>
        </p:nvSpPr>
        <p:spPr/>
        <p:txBody>
          <a:bodyPr/>
          <a:lstStyle/>
          <a:p>
            <a:r>
              <a:rPr lang="en-US" dirty="0"/>
              <a:t>Expected situation at covid test health centers</a:t>
            </a:r>
          </a:p>
        </p:txBody>
      </p:sp>
      <p:sp>
        <p:nvSpPr>
          <p:cNvPr id="5" name="Text Placeholder 4">
            <a:extLst>
              <a:ext uri="{FF2B5EF4-FFF2-40B4-BE49-F238E27FC236}">
                <a16:creationId xmlns:a16="http://schemas.microsoft.com/office/drawing/2014/main" id="{C97B01CB-70D1-4DA6-A9BF-B0BA77A1609B}"/>
              </a:ext>
            </a:extLst>
          </p:cNvPr>
          <p:cNvSpPr>
            <a:spLocks noGrp="1"/>
          </p:cNvSpPr>
          <p:nvPr>
            <p:ph type="body" sz="quarter" idx="3"/>
          </p:nvPr>
        </p:nvSpPr>
        <p:spPr/>
        <p:txBody>
          <a:bodyPr/>
          <a:lstStyle/>
          <a:p>
            <a:r>
              <a:rPr lang="en-US" dirty="0"/>
              <a:t>Current situation at covid test health centers</a:t>
            </a:r>
          </a:p>
        </p:txBody>
      </p:sp>
      <p:pic>
        <p:nvPicPr>
          <p:cNvPr id="9" name="Content Placeholder 8">
            <a:extLst>
              <a:ext uri="{FF2B5EF4-FFF2-40B4-BE49-F238E27FC236}">
                <a16:creationId xmlns:a16="http://schemas.microsoft.com/office/drawing/2014/main" id="{D48B43EB-D2D5-4CD2-A4D5-5CD6D6FCCC17}"/>
              </a:ext>
            </a:extLst>
          </p:cNvPr>
          <p:cNvPicPr>
            <a:picLocks noGrp="1" noChangeAspect="1"/>
          </p:cNvPicPr>
          <p:nvPr>
            <p:ph sz="half" idx="2"/>
          </p:nvPr>
        </p:nvPicPr>
        <p:blipFill>
          <a:blip r:embed="rId3"/>
          <a:stretch>
            <a:fillRect/>
          </a:stretch>
        </p:blipFill>
        <p:spPr>
          <a:xfrm>
            <a:off x="738626" y="2870200"/>
            <a:ext cx="5096586" cy="2553647"/>
          </a:xfrm>
          <a:prstGeom prst="rect">
            <a:avLst/>
          </a:prstGeom>
        </p:spPr>
      </p:pic>
      <p:pic>
        <p:nvPicPr>
          <p:cNvPr id="11" name="Content Placeholder 10">
            <a:extLst>
              <a:ext uri="{FF2B5EF4-FFF2-40B4-BE49-F238E27FC236}">
                <a16:creationId xmlns:a16="http://schemas.microsoft.com/office/drawing/2014/main" id="{9BE62F66-CE6C-4882-A30D-5520A0746945}"/>
              </a:ext>
            </a:extLst>
          </p:cNvPr>
          <p:cNvPicPr>
            <a:picLocks noGrp="1" noChangeAspect="1"/>
          </p:cNvPicPr>
          <p:nvPr>
            <p:ph sz="quarter" idx="4"/>
          </p:nvPr>
        </p:nvPicPr>
        <p:blipFill>
          <a:blip r:embed="rId4"/>
          <a:stretch>
            <a:fillRect/>
          </a:stretch>
        </p:blipFill>
        <p:spPr>
          <a:xfrm>
            <a:off x="6521912" y="2870200"/>
            <a:ext cx="4753638" cy="2553647"/>
          </a:xfrm>
          <a:prstGeom prst="rect">
            <a:avLst/>
          </a:prstGeom>
        </p:spPr>
      </p:pic>
    </p:spTree>
    <p:extLst>
      <p:ext uri="{BB962C8B-B14F-4D97-AF65-F5344CB8AC3E}">
        <p14:creationId xmlns:p14="http://schemas.microsoft.com/office/powerpoint/2010/main" val="144521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Self observation on issue</a:t>
            </a:r>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894451"/>
            <a:ext cx="685800" cy="685800"/>
          </a:xfrm>
          <a:prstGeom prst="rect">
            <a:avLst/>
          </a:prstGeom>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normAutofit/>
          </a:bodyPr>
          <a:lstStyle/>
          <a:p>
            <a:r>
              <a:rPr lang="en-US" sz="2000" dirty="0"/>
              <a:t>Recently, I visited one of the Covid Health care center to get Covid test and surprised with long queue with social distance and pushing each other.</a:t>
            </a:r>
          </a:p>
          <a:p>
            <a:r>
              <a:rPr lang="en-US" sz="2000" dirty="0"/>
              <a:t>I had to wait for  50 minutes in the queue in an enclosed hall before the sample was collected for the test.</a:t>
            </a:r>
          </a:p>
          <a:p>
            <a:r>
              <a:rPr lang="en-US" sz="2000" dirty="0"/>
              <a:t>Being a victim of this situation and resulted with Covid +ve. </a:t>
            </a:r>
          </a:p>
          <a:p>
            <a:r>
              <a:rPr lang="en-US" sz="2000" dirty="0"/>
              <a:t>I tried to understand the situation and wanted to model a multiple server queuing system and observe the queue with respect to time and also to find when would it be appropriate for me/anyone to go for the test again and at which time it would be faster?</a:t>
            </a:r>
          </a:p>
        </p:txBody>
      </p:sp>
    </p:spTree>
    <p:extLst>
      <p:ext uri="{BB962C8B-B14F-4D97-AF65-F5344CB8AC3E}">
        <p14:creationId xmlns:p14="http://schemas.microsoft.com/office/powerpoint/2010/main" val="27762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a:xfrm>
            <a:off x="685801" y="2711116"/>
            <a:ext cx="10840914" cy="1260000"/>
          </a:xfrm>
        </p:spPr>
        <p:txBody>
          <a:bodyPr/>
          <a:lstStyle/>
          <a:p>
            <a:r>
              <a:rPr lang="en-US" dirty="0"/>
              <a:t>Used Method</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869601"/>
            <a:ext cx="10840914" cy="841515"/>
          </a:xfrm>
        </p:spPr>
        <p:txBody>
          <a:bodyPr/>
          <a:lstStyle/>
          <a:p>
            <a:r>
              <a:rPr lang="en-US" dirty="0"/>
              <a:t>Matlab Version R</a:t>
            </a:r>
            <a:r>
              <a:rPr lang="en-US" dirty="0">
                <a:latin typeface="Times New Roman" panose="02020603050405020304" pitchFamily="18" charset="0"/>
                <a:cs typeface="Times New Roman" panose="02020603050405020304" pitchFamily="18" charset="0"/>
              </a:rPr>
              <a:t>2021</a:t>
            </a:r>
            <a:r>
              <a:rPr lang="en-US" dirty="0"/>
              <a:t>a and its tools and functions.</a:t>
            </a:r>
          </a:p>
          <a:p>
            <a:r>
              <a:rPr lang="en-US" dirty="0"/>
              <a:t>Queuing theory.</a:t>
            </a:r>
          </a:p>
        </p:txBody>
      </p:sp>
      <p:sp>
        <p:nvSpPr>
          <p:cNvPr id="6" name="Title 1">
            <a:extLst>
              <a:ext uri="{FF2B5EF4-FFF2-40B4-BE49-F238E27FC236}">
                <a16:creationId xmlns:a16="http://schemas.microsoft.com/office/drawing/2014/main" id="{631305F2-4D75-4D76-BA59-F00627AB838F}"/>
              </a:ext>
            </a:extLst>
          </p:cNvPr>
          <p:cNvSpPr txBox="1">
            <a:spLocks/>
          </p:cNvSpPr>
          <p:nvPr/>
        </p:nvSpPr>
        <p:spPr bwMode="white">
          <a:xfrm>
            <a:off x="685801" y="733580"/>
            <a:ext cx="10840914" cy="1260000"/>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Used Materials</a:t>
            </a:r>
          </a:p>
        </p:txBody>
      </p:sp>
      <p:sp>
        <p:nvSpPr>
          <p:cNvPr id="9" name="Content Placeholder 2">
            <a:extLst>
              <a:ext uri="{FF2B5EF4-FFF2-40B4-BE49-F238E27FC236}">
                <a16:creationId xmlns:a16="http://schemas.microsoft.com/office/drawing/2014/main" id="{88CB4E0E-ECE5-4628-8AFC-87C9EFB0840C}"/>
              </a:ext>
            </a:extLst>
          </p:cNvPr>
          <p:cNvSpPr txBox="1">
            <a:spLocks/>
          </p:cNvSpPr>
          <p:nvPr/>
        </p:nvSpPr>
        <p:spPr bwMode="white">
          <a:xfrm>
            <a:off x="685801" y="3723159"/>
            <a:ext cx="10840914" cy="2597430"/>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The multiple server queuing system is used for analyzing the situation. In this model two or more servers are accessible to handle arriving customers.</a:t>
            </a:r>
          </a:p>
          <a:p>
            <a:r>
              <a:rPr lang="en-US" dirty="0"/>
              <a:t>To solve the situation, I tried to design a model with 3 servers which follows first come first serve condition. Where the arrival rates is lambda, and the service rate is mu with a finite population.</a:t>
            </a:r>
          </a:p>
          <a:p>
            <a:r>
              <a:rPr lang="en-US" dirty="0"/>
              <a:t>At the initial conditions there won’t be any customers in the system so the first customers will directly go to the servers and gets the service. </a:t>
            </a:r>
          </a:p>
        </p:txBody>
      </p:sp>
    </p:spTree>
    <p:extLst>
      <p:ext uri="{BB962C8B-B14F-4D97-AF65-F5344CB8AC3E}">
        <p14:creationId xmlns:p14="http://schemas.microsoft.com/office/powerpoint/2010/main" val="86265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a:extLst>
              <a:ext uri="{FF2B5EF4-FFF2-40B4-BE49-F238E27FC236}">
                <a16:creationId xmlns:a16="http://schemas.microsoft.com/office/drawing/2014/main" id="{F54CE4C8-2431-43FB-87C3-391A3BFF806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965527" y="549804"/>
            <a:ext cx="1157288" cy="1157288"/>
          </a:xfrm>
          <a:prstGeom prst="rect">
            <a:avLst/>
          </a:prstGeom>
        </p:spPr>
      </p:pic>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552450" y="1707091"/>
            <a:ext cx="5399171" cy="4276613"/>
          </a:xfrm>
        </p:spPr>
        <p:txBody>
          <a:bodyPr>
            <a:normAutofit/>
          </a:bodyPr>
          <a:lstStyle/>
          <a:p>
            <a:pPr marL="285750" indent="-285750" algn="l">
              <a:buFont typeface="Arial" panose="020B0604020202020204" pitchFamily="34" charset="0"/>
              <a:buChar char="•"/>
            </a:pPr>
            <a:r>
              <a:rPr lang="en-US" sz="2000" dirty="0"/>
              <a:t>When the next customer arrives, they check the availability of the server and if it’s available the customer proceeds to that respected server. The customer waits in the queue if the server is not available.</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So by this we can analyze the system and the length of the queue with respect to time which gives the efficient times for the customers to get their services done.</a:t>
            </a:r>
          </a:p>
        </p:txBody>
      </p:sp>
      <p:pic>
        <p:nvPicPr>
          <p:cNvPr id="7" name="Content Placeholder 6"/>
          <p:cNvPicPr>
            <a:picLocks noGrp="1"/>
          </p:cNvPicPr>
          <p:nvPr>
            <p:ph idx="1"/>
          </p:nvPr>
        </p:nvPicPr>
        <p:blipFill rotWithShape="1">
          <a:blip r:embed="rId3"/>
          <a:srcRect t="2259" r="1235" b="4124"/>
          <a:stretch/>
        </p:blipFill>
        <p:spPr bwMode="auto">
          <a:xfrm>
            <a:off x="6194947" y="1707092"/>
            <a:ext cx="4450305" cy="29117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296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p:txBody>
          <a:bodyPr/>
          <a:lstStyle/>
          <a:p>
            <a:r>
              <a:rPr lang="en-US" dirty="0"/>
              <a:t> M/M/k Queuing system:</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685801" y="1677095"/>
            <a:ext cx="10704094" cy="1923623"/>
          </a:xfrm>
        </p:spPr>
        <p:txBody>
          <a:bodyPr>
            <a:normAutofit/>
          </a:bodyPr>
          <a:lstStyle/>
          <a:p>
            <a:r>
              <a:rPr lang="en-US" sz="2000" dirty="0"/>
              <a:t>M represents that the states are Markovian.</a:t>
            </a:r>
            <a:r>
              <a:rPr lang="en-US" dirty="0"/>
              <a:t> The state diagram is the best way to represent functioning of queue with a multiple servers.</a:t>
            </a:r>
          </a:p>
          <a:p>
            <a:r>
              <a:rPr lang="en-US" dirty="0"/>
              <a:t>The model is a type of birth and death process. The server utilization </a:t>
            </a:r>
            <a:r>
              <a:rPr lang="en-US" i="1" dirty="0"/>
              <a:t>ρ</a:t>
            </a:r>
            <a:r>
              <a:rPr lang="en-US" dirty="0"/>
              <a:t> = </a:t>
            </a:r>
            <a:r>
              <a:rPr lang="en-US" i="1" dirty="0"/>
              <a:t>λ</a:t>
            </a:r>
            <a:r>
              <a:rPr lang="en-US" dirty="0"/>
              <a:t>/(</a:t>
            </a:r>
            <a:r>
              <a:rPr lang="en-US" i="1" dirty="0"/>
              <a:t>c μ</a:t>
            </a:r>
            <a:r>
              <a:rPr lang="en-US" dirty="0"/>
              <a:t>) has to be less than unity for the queue to be stable and has stationary distribution. </a:t>
            </a:r>
          </a:p>
          <a:p>
            <a:r>
              <a:rPr lang="en-US" dirty="0"/>
              <a:t>This is a state transition diagram of M/M/k Queuing Model.</a:t>
            </a:r>
            <a:endParaRPr lang="en-IN" dirty="0"/>
          </a:p>
          <a:p>
            <a:endParaRPr lang="en-IN" dirty="0"/>
          </a:p>
          <a:p>
            <a:endParaRPr lang="en-IN" dirty="0"/>
          </a:p>
          <a:p>
            <a:endParaRPr lang="en-US" sz="2000" dirty="0"/>
          </a:p>
        </p:txBody>
      </p:sp>
      <p:pic>
        <p:nvPicPr>
          <p:cNvPr id="4" name="Picture 3"/>
          <p:cNvPicPr/>
          <p:nvPr/>
        </p:nvPicPr>
        <p:blipFill>
          <a:blip r:embed="rId2"/>
          <a:stretch>
            <a:fillRect/>
          </a:stretch>
        </p:blipFill>
        <p:spPr>
          <a:xfrm>
            <a:off x="984351" y="3793223"/>
            <a:ext cx="9828028" cy="2094230"/>
          </a:xfrm>
          <a:prstGeom prst="rect">
            <a:avLst/>
          </a:prstGeom>
        </p:spPr>
      </p:pic>
    </p:spTree>
    <p:extLst>
      <p:ext uri="{BB962C8B-B14F-4D97-AF65-F5344CB8AC3E}">
        <p14:creationId xmlns:p14="http://schemas.microsoft.com/office/powerpoint/2010/main" val="292603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lstStyle/>
          <a:p>
            <a:r>
              <a:rPr lang="en-US" dirty="0"/>
              <a:t>Result :</a:t>
            </a:r>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096000" y="894451"/>
            <a:ext cx="685800" cy="685800"/>
          </a:xfrm>
          <a:prstGeom prst="rect">
            <a:avLst/>
          </a:prstGeom>
        </p:spPr>
      </p:pic>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normAutofit/>
          </a:bodyPr>
          <a:lstStyle/>
          <a:p>
            <a:r>
              <a:rPr lang="en-US" dirty="0"/>
              <a:t>For,</a:t>
            </a:r>
            <a:endParaRPr lang="en-IN" dirty="0"/>
          </a:p>
          <a:p>
            <a:pPr lvl="0"/>
            <a:r>
              <a:rPr lang="en-US" dirty="0"/>
              <a:t>Arrival rate = 5 per minute.</a:t>
            </a:r>
            <a:endParaRPr lang="en-IN" dirty="0"/>
          </a:p>
          <a:p>
            <a:pPr lvl="0"/>
            <a:r>
              <a:rPr lang="en-US" dirty="0"/>
              <a:t>Service rate= 8 per minute.</a:t>
            </a:r>
            <a:endParaRPr lang="en-IN" dirty="0"/>
          </a:p>
          <a:p>
            <a:pPr lvl="0"/>
            <a:r>
              <a:rPr lang="en-US" dirty="0"/>
              <a:t>Number of servers = 3.</a:t>
            </a:r>
            <a:endParaRPr lang="en-IN" dirty="0"/>
          </a:p>
          <a:p>
            <a:r>
              <a:rPr lang="en-US" dirty="0"/>
              <a:t>We get a graph which represents the length of queue with respect to time. By this we can pinpoint the time where the length of queue is maximum and schedule the time accordingly. We also know the waiting time of the customer in the queue by which we can estimate and manage our visit to the center.  </a:t>
            </a:r>
            <a:endParaRPr lang="en-IN" dirty="0"/>
          </a:p>
          <a:p>
            <a:r>
              <a:rPr lang="en-US" dirty="0"/>
              <a:t>By this study, we can observe and analyze the queue of the test center at certain times which helps in scheduling the service and getting it done effectively. </a:t>
            </a:r>
            <a:endParaRPr lang="en-US" sz="2000" dirty="0"/>
          </a:p>
        </p:txBody>
      </p:sp>
    </p:spTree>
    <p:extLst>
      <p:ext uri="{BB962C8B-B14F-4D97-AF65-F5344CB8AC3E}">
        <p14:creationId xmlns:p14="http://schemas.microsoft.com/office/powerpoint/2010/main" val="410161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a:xfrm>
            <a:off x="529756" y="-174404"/>
            <a:ext cx="10840914" cy="1260000"/>
          </a:xfrm>
        </p:spPr>
        <p:txBody>
          <a:bodyPr/>
          <a:lstStyle/>
          <a:p>
            <a:r>
              <a:rPr lang="en-US" dirty="0"/>
              <a:t>Result</a:t>
            </a:r>
          </a:p>
        </p:txBody>
      </p:sp>
      <p:pic>
        <p:nvPicPr>
          <p:cNvPr id="7" name="Picture 6" descr="magnifying glass icon">
            <a:extLst>
              <a:ext uri="{FF2B5EF4-FFF2-40B4-BE49-F238E27FC236}">
                <a16:creationId xmlns:a16="http://schemas.microsoft.com/office/drawing/2014/main" id="{AAE36621-6FAB-4009-9D5C-CE767DF10D2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1027770" y="553800"/>
            <a:ext cx="685800" cy="685800"/>
          </a:xfrm>
          <a:prstGeom prst="rect">
            <a:avLst/>
          </a:prstGeom>
        </p:spPr>
      </p:pic>
      <p:pic>
        <p:nvPicPr>
          <p:cNvPr id="6" name="Picture 5"/>
          <p:cNvPicPr/>
          <p:nvPr/>
        </p:nvPicPr>
        <p:blipFill>
          <a:blip r:embed="rId3"/>
          <a:stretch>
            <a:fillRect/>
          </a:stretch>
        </p:blipFill>
        <p:spPr>
          <a:xfrm>
            <a:off x="5221766" y="609600"/>
            <a:ext cx="5368290" cy="4072890"/>
          </a:xfrm>
          <a:prstGeom prst="rect">
            <a:avLst/>
          </a:prstGeom>
        </p:spPr>
      </p:pic>
      <p:pic>
        <p:nvPicPr>
          <p:cNvPr id="8" name="Picture 7"/>
          <p:cNvPicPr/>
          <p:nvPr/>
        </p:nvPicPr>
        <p:blipFill>
          <a:blip r:embed="rId4"/>
          <a:stretch>
            <a:fillRect/>
          </a:stretch>
        </p:blipFill>
        <p:spPr>
          <a:xfrm>
            <a:off x="1620485" y="4990499"/>
            <a:ext cx="8971546" cy="1272540"/>
          </a:xfrm>
          <a:prstGeom prst="rect">
            <a:avLst/>
          </a:prstGeom>
        </p:spPr>
      </p:pic>
      <p:sp>
        <p:nvSpPr>
          <p:cNvPr id="9" name="Content Placeholder 2">
            <a:extLst>
              <a:ext uri="{FF2B5EF4-FFF2-40B4-BE49-F238E27FC236}">
                <a16:creationId xmlns:a16="http://schemas.microsoft.com/office/drawing/2014/main" id="{90E8A47E-9D4A-4D70-B23A-B0AC3757292F}"/>
              </a:ext>
            </a:extLst>
          </p:cNvPr>
          <p:cNvSpPr>
            <a:spLocks noGrp="1"/>
          </p:cNvSpPr>
          <p:nvPr>
            <p:ph idx="1"/>
          </p:nvPr>
        </p:nvSpPr>
        <p:spPr>
          <a:xfrm>
            <a:off x="685800" y="914895"/>
            <a:ext cx="4535965" cy="4075604"/>
          </a:xfrm>
        </p:spPr>
        <p:txBody>
          <a:bodyPr>
            <a:normAutofit lnSpcReduction="10000"/>
          </a:bodyPr>
          <a:lstStyle/>
          <a:p>
            <a:r>
              <a:rPr lang="en-US" sz="2000" dirty="0"/>
              <a:t>Even though this model is for finite population. When the population increases the service rate has to be increased so as to cope up with the customers. When the population increases it is a bit difficult to find the minimum queue and schedule accordingly so, what we can do is to find the average length of queue and avoid the times where the length is maximum. We can also make this as a user defined function in Matlab and use it for various scenarios and other applications.</a:t>
            </a:r>
            <a:endParaRPr lang="en-IN" sz="2000" dirty="0"/>
          </a:p>
          <a:p>
            <a:endParaRPr lang="en-US" sz="2000" dirty="0"/>
          </a:p>
        </p:txBody>
      </p:sp>
    </p:spTree>
    <p:extLst>
      <p:ext uri="{BB962C8B-B14F-4D97-AF65-F5344CB8AC3E}">
        <p14:creationId xmlns:p14="http://schemas.microsoft.com/office/powerpoint/2010/main" val="2645434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EC94942-C689-461B-8649-1FD863C6BA2B}">
  <ds:schemaRefs>
    <ds:schemaRef ds:uri="http://purl.org/dc/elements/1.1/"/>
    <ds:schemaRef ds:uri="http://schemas.microsoft.com/office/2006/documentManagement/types"/>
    <ds:schemaRef ds:uri="http://schemas.openxmlformats.org/package/2006/metadata/core-properties"/>
    <ds:schemaRef ds:uri="http://www.w3.org/XML/1998/namespace"/>
    <ds:schemaRef ds:uri="16c05727-aa75-4e4a-9b5f-8a80a1165891"/>
    <ds:schemaRef ds:uri="71af3243-3dd4-4a8d-8c0d-dd76da1f02a5"/>
    <ds:schemaRef ds:uri="http://schemas.microsoft.com/office/infopath/2007/PartnerControl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817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Times New Roman</vt:lpstr>
      <vt:lpstr>Celestial</vt:lpstr>
      <vt:lpstr>Multiple server queuing model - m/m/k system</vt:lpstr>
      <vt:lpstr>introduction</vt:lpstr>
      <vt:lpstr>Covid-19 : A Universal Health Problem</vt:lpstr>
      <vt:lpstr>Self observation on issue</vt:lpstr>
      <vt:lpstr>Used Method</vt:lpstr>
      <vt:lpstr>PowerPoint Presentation</vt:lpstr>
      <vt:lpstr> M/M/k Queuing system:</vt:lpstr>
      <vt:lpstr>Result :</vt:lpstr>
      <vt:lpstr>Result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2021-05-23T15:54:58Z</dcterms:created>
  <dcterms:modified xsi:type="dcterms:W3CDTF">2021-12-19T18:42:19Z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