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9" r:id="rId2"/>
    <p:sldMasterId id="2147483774" r:id="rId3"/>
  </p:sldMasterIdLst>
  <p:notesMasterIdLst>
    <p:notesMasterId r:id="rId19"/>
  </p:notesMasterIdLst>
  <p:sldIdLst>
    <p:sldId id="256" r:id="rId4"/>
    <p:sldId id="272" r:id="rId5"/>
    <p:sldId id="274" r:id="rId6"/>
    <p:sldId id="284" r:id="rId7"/>
    <p:sldId id="275" r:id="rId8"/>
    <p:sldId id="276" r:id="rId9"/>
    <p:sldId id="277" r:id="rId10"/>
    <p:sldId id="283" r:id="rId11"/>
    <p:sldId id="278" r:id="rId12"/>
    <p:sldId id="279" r:id="rId13"/>
    <p:sldId id="280" r:id="rId14"/>
    <p:sldId id="281" r:id="rId15"/>
    <p:sldId id="282" r:id="rId16"/>
    <p:sldId id="285" r:id="rId17"/>
    <p:sldId id="268" r:id="rId1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1F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291" autoAdjust="0"/>
  </p:normalViewPr>
  <p:slideViewPr>
    <p:cSldViewPr>
      <p:cViewPr varScale="1">
        <p:scale>
          <a:sx n="62" d="100"/>
          <a:sy n="62" d="100"/>
        </p:scale>
        <p:origin x="13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C5CFF-1461-4D86-ABEE-75350DCBE8C3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0025" cy="2836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592513"/>
            <a:ext cx="8553450" cy="340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FE78-6A87-4016-B25C-E686094E815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62FE78-6A87-4016-B25C-E686094E815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548" y="2773046"/>
            <a:ext cx="7718861" cy="2495345"/>
          </a:xfrm>
        </p:spPr>
        <p:txBody>
          <a:bodyPr anchor="b">
            <a:normAutofit/>
          </a:bodyPr>
          <a:lstStyle>
            <a:lvl1pPr>
              <a:defRPr sz="5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1548" y="5268389"/>
            <a:ext cx="7718861" cy="12420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7093" y="4765277"/>
            <a:ext cx="1631928" cy="86213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066" y="4995078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06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672254"/>
            <a:ext cx="7708960" cy="3437402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217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25345" y="3865457"/>
            <a:ext cx="6611908" cy="4201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8672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689015"/>
            <a:ext cx="7708960" cy="3004899"/>
          </a:xfrm>
        </p:spPr>
        <p:txBody>
          <a:bodyPr anchor="b">
            <a:normAutofit/>
          </a:bodyPr>
          <a:lstStyle>
            <a:lvl1pPr algn="l">
              <a:defRPr sz="52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3931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6" y="4789805"/>
            <a:ext cx="7821586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6" y="5714153"/>
            <a:ext cx="7821586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58135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8" y="691891"/>
            <a:ext cx="7708959" cy="3176022"/>
          </a:xfrm>
        </p:spPr>
        <p:txBody>
          <a:bodyPr anchor="ctr">
            <a:normAutofit/>
          </a:bodyPr>
          <a:lstStyle>
            <a:lvl1pPr algn="l">
              <a:defRPr sz="52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7" y="4789805"/>
            <a:ext cx="7708960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04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186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4065" y="691890"/>
            <a:ext cx="1936754" cy="582687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548" y="691890"/>
            <a:ext cx="5515507" cy="58268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656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0693400" cy="756285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147111" y="1406069"/>
            <a:ext cx="8399180" cy="47507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272515" y="1527696"/>
            <a:ext cx="8148371" cy="450745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4437761" y="1398024"/>
            <a:ext cx="1817878" cy="7058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4544695" y="1398026"/>
            <a:ext cx="1604010" cy="605028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748" y="2306198"/>
            <a:ext cx="7953906" cy="2857077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837" b="0" kern="1200" cap="all" spc="-11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092" y="5163274"/>
            <a:ext cx="7955890" cy="55460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44" spc="88" baseline="0">
                <a:solidFill>
                  <a:schemeClr val="tx1"/>
                </a:solidFill>
              </a:defRPr>
            </a:lvl1pPr>
            <a:lvl2pPr marL="504200" indent="0" algn="ctr">
              <a:buNone/>
              <a:defRPr sz="1544"/>
            </a:lvl2pPr>
            <a:lvl3pPr marL="1008400" indent="0" algn="ctr">
              <a:buNone/>
              <a:defRPr sz="1544"/>
            </a:lvl3pPr>
            <a:lvl4pPr marL="1512600" indent="0" algn="ctr">
              <a:buNone/>
              <a:defRPr sz="1544"/>
            </a:lvl4pPr>
            <a:lvl5pPr marL="2016801" indent="0" algn="ctr">
              <a:buNone/>
              <a:defRPr sz="1544"/>
            </a:lvl5pPr>
            <a:lvl6pPr marL="2521001" indent="0" algn="ctr">
              <a:buNone/>
              <a:defRPr sz="1544"/>
            </a:lvl6pPr>
            <a:lvl7pPr marL="3025201" indent="0" algn="ctr">
              <a:buNone/>
              <a:defRPr sz="1544"/>
            </a:lvl7pPr>
            <a:lvl8pPr marL="3529401" indent="0" algn="ctr">
              <a:buNone/>
              <a:defRPr sz="1544"/>
            </a:lvl8pPr>
            <a:lvl9pPr marL="4033601" indent="0" algn="ctr">
              <a:buNone/>
              <a:defRPr sz="15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4598162" y="1463593"/>
            <a:ext cx="1497076" cy="504190"/>
          </a:xfrm>
        </p:spPr>
        <p:txBody>
          <a:bodyPr/>
          <a:lstStyle>
            <a:lvl1pPr algn="ctr">
              <a:defRPr sz="1213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292162" y="5746641"/>
            <a:ext cx="5179616" cy="252095"/>
          </a:xfrm>
        </p:spPr>
        <p:txBody>
          <a:bodyPr/>
          <a:lstStyle>
            <a:lvl1pPr algn="l">
              <a:defRPr sz="9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7548987" y="5747766"/>
            <a:ext cx="1852296" cy="25209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07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BCB-B796-4F60-9D3A-C9452ED2B880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5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0693400" cy="756285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147111" y="1406069"/>
            <a:ext cx="8399180" cy="47507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272515" y="1527696"/>
            <a:ext cx="8148371" cy="4507459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4437761" y="1398024"/>
            <a:ext cx="1817878" cy="7058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4544695" y="1398026"/>
            <a:ext cx="1604010" cy="605028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427" y="2309558"/>
            <a:ext cx="7955890" cy="2853715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837" kern="1200" cap="all" spc="-11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428" y="5163274"/>
            <a:ext cx="7955890" cy="554609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>
                <a:solidFill>
                  <a:schemeClr val="tx1"/>
                </a:solidFill>
                <a:effectLst/>
              </a:defRPr>
            </a:lvl1pPr>
            <a:lvl2pPr marL="5042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98162" y="1462151"/>
            <a:ext cx="1497076" cy="504190"/>
          </a:xfrm>
        </p:spPr>
        <p:txBody>
          <a:bodyPr/>
          <a:lstStyle>
            <a:lvl1pPr algn="ctr">
              <a:defRPr lang="en-US" sz="121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1861" y="5746641"/>
            <a:ext cx="5180952" cy="25209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6867" y="5746641"/>
            <a:ext cx="1852632" cy="25209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3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5" y="688255"/>
            <a:ext cx="7705702" cy="1412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547" y="2352886"/>
            <a:ext cx="7708960" cy="4165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A8BCB-B796-4F60-9D3A-C9452ED2B88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472" y="2319274"/>
            <a:ext cx="4277360" cy="4336034"/>
          </a:xfrm>
        </p:spPr>
        <p:txBody>
          <a:bodyPr/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0568" y="2319274"/>
            <a:ext cx="4277360" cy="4336034"/>
          </a:xfrm>
        </p:spPr>
        <p:txBody>
          <a:bodyPr/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89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472" y="2287529"/>
            <a:ext cx="4277360" cy="70586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095" b="0">
                <a:solidFill>
                  <a:schemeClr val="tx2"/>
                </a:solidFill>
                <a:latin typeface="+mn-lt"/>
              </a:defRPr>
            </a:lvl1pPr>
            <a:lvl2pPr marL="504200" indent="0">
              <a:buNone/>
              <a:defRPr sz="2095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472" y="3039143"/>
            <a:ext cx="4277360" cy="3529330"/>
          </a:xfrm>
        </p:spPr>
        <p:txBody>
          <a:bodyPr/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60568" y="2287529"/>
            <a:ext cx="4277360" cy="70586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095" b="0">
                <a:solidFill>
                  <a:schemeClr val="tx2"/>
                </a:solidFill>
              </a:defRPr>
            </a:lvl1pPr>
            <a:lvl2pPr marL="504200" indent="0">
              <a:buNone/>
              <a:defRPr sz="2095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60568" y="3039896"/>
            <a:ext cx="4277360" cy="3529330"/>
          </a:xfrm>
        </p:spPr>
        <p:txBody>
          <a:bodyPr/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47442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89D3-9F67-415B-9DAA-98B1DA3C0D6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9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92CE-2294-4163-8391-B6B26EA0CB0C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3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15350" y="191592"/>
            <a:ext cx="7482707" cy="71796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11631" y="191592"/>
            <a:ext cx="2566416" cy="7179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18" y="669818"/>
            <a:ext cx="2131997" cy="1815084"/>
          </a:xfrm>
        </p:spPr>
        <p:txBody>
          <a:bodyPr anchor="b">
            <a:normAutofit/>
          </a:bodyPr>
          <a:lstStyle>
            <a:lvl1pPr algn="l" defTabSz="100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647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31" y="1000377"/>
            <a:ext cx="6348745" cy="5562096"/>
          </a:xfrm>
        </p:spPr>
        <p:txBody>
          <a:bodyPr/>
          <a:lstStyle>
            <a:lvl1pPr>
              <a:defRPr sz="1985"/>
            </a:lvl1pPr>
            <a:lvl2pPr>
              <a:defRPr sz="1764"/>
            </a:lvl2pPr>
            <a:lvl3pPr>
              <a:defRPr sz="1544"/>
            </a:lvl3pPr>
            <a:lvl4pPr>
              <a:defRPr sz="1544"/>
            </a:lvl4pPr>
            <a:lvl5pPr>
              <a:defRPr sz="1544"/>
            </a:lvl5pPr>
            <a:lvl6pPr>
              <a:defRPr sz="1544"/>
            </a:lvl6pPr>
            <a:lvl7pPr>
              <a:defRPr sz="1544"/>
            </a:lvl7pPr>
            <a:lvl8pPr>
              <a:defRPr sz="1544"/>
            </a:lvl8pPr>
            <a:lvl9pPr>
              <a:defRPr sz="1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3718" y="2520950"/>
            <a:ext cx="2131997" cy="386545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82"/>
              </a:spcBef>
              <a:buNone/>
              <a:defRPr sz="1434">
                <a:solidFill>
                  <a:srgbClr val="FFFFFF"/>
                </a:solidFill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1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9116121" y="6958623"/>
            <a:ext cx="1283208" cy="30251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31931" y="302514"/>
            <a:ext cx="2325815" cy="695782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7906304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911631" y="191592"/>
            <a:ext cx="2566416" cy="7179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718" y="665531"/>
            <a:ext cx="2133333" cy="1815084"/>
          </a:xfrm>
        </p:spPr>
        <p:txBody>
          <a:bodyPr anchor="b">
            <a:noAutofit/>
          </a:bodyPr>
          <a:lstStyle>
            <a:lvl1pPr algn="l">
              <a:defRPr sz="2647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0500" y="191592"/>
            <a:ext cx="7482707" cy="717966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3718" y="2520950"/>
            <a:ext cx="2133333" cy="3862095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82"/>
              </a:spcBef>
              <a:buNone/>
              <a:defRPr sz="1434">
                <a:solidFill>
                  <a:srgbClr val="FFFFFF"/>
                </a:solidFill>
              </a:defRPr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08400" rtl="0" eaLnBrk="1" latinLnBrk="0" hangingPunct="1">
              <a:defRPr lang="en-US" sz="993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18797" y="6957822"/>
            <a:ext cx="1283208" cy="30251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31931" y="302514"/>
            <a:ext cx="2325815" cy="695782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357555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027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86383" y="840317"/>
            <a:ext cx="2071846" cy="57981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1" y="840317"/>
            <a:ext cx="7084378" cy="57981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87033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7414F-4C4D-46C9-AC0D-5C82DC70EB1C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35580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5784" y="1434479"/>
            <a:ext cx="7621833" cy="2767104"/>
          </a:xfrm>
        </p:spPr>
        <p:txBody>
          <a:bodyPr anchor="b">
            <a:normAutofit/>
          </a:bodyPr>
          <a:lstStyle>
            <a:lvl1pPr algn="ctr">
              <a:defRPr sz="52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784" y="4285617"/>
            <a:ext cx="7621833" cy="1512569"/>
          </a:xfrm>
        </p:spPr>
        <p:txBody>
          <a:bodyPr>
            <a:normAutofit/>
          </a:bodyPr>
          <a:lstStyle>
            <a:lvl1pPr marL="0" indent="0" algn="ctr">
              <a:buNone/>
              <a:defRPr sz="2426">
                <a:solidFill>
                  <a:schemeClr val="bg1">
                    <a:lumMod val="50000"/>
                  </a:schemeClr>
                </a:solidFill>
              </a:defRPr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853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287781"/>
            <a:ext cx="7708960" cy="161976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3949488"/>
            <a:ext cx="7708960" cy="948830"/>
          </a:xfrm>
        </p:spPr>
        <p:txBody>
          <a:bodyPr anchor="t"/>
          <a:lstStyle>
            <a:lvl1pPr marL="0" indent="0" algn="l">
              <a:buNone/>
              <a:defRPr sz="220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4191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801455" y="2610378"/>
            <a:ext cx="9089940" cy="3776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218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57" y="913723"/>
            <a:ext cx="9079349" cy="3018103"/>
          </a:xfrm>
        </p:spPr>
        <p:txBody>
          <a:bodyPr anchor="b">
            <a:normAutofit/>
          </a:bodyPr>
          <a:lstStyle>
            <a:lvl1pPr>
              <a:defRPr sz="44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457" y="4033364"/>
            <a:ext cx="9079349" cy="1508802"/>
          </a:xfrm>
        </p:spPr>
        <p:txBody>
          <a:bodyPr>
            <a:normAutofit/>
          </a:bodyPr>
          <a:lstStyle>
            <a:lvl1pPr marL="0" indent="0" algn="ctr">
              <a:buNone/>
              <a:defRPr sz="2206">
                <a:solidFill>
                  <a:schemeClr val="bg1">
                    <a:lumMod val="50000"/>
                  </a:schemeClr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2970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1458" y="682088"/>
            <a:ext cx="9090487" cy="1760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801455" y="2610378"/>
            <a:ext cx="4478411" cy="3776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413534" y="2610378"/>
            <a:ext cx="4477861" cy="3776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3437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801458" y="682088"/>
            <a:ext cx="9090487" cy="1760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425" y="2614706"/>
            <a:ext cx="4274443" cy="74988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801456" y="3364590"/>
            <a:ext cx="4478411" cy="3021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10196" y="2614706"/>
            <a:ext cx="4281749" cy="749882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86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413535" y="3364590"/>
            <a:ext cx="4477862" cy="30218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7771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89D3-9F67-415B-9DAA-98B1DA3C0D6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8611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92CE-2294-4163-8391-B6B26EA0CB0C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37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57" y="672254"/>
            <a:ext cx="3451926" cy="2231197"/>
          </a:xfrm>
        </p:spPr>
        <p:txBody>
          <a:bodyPr anchor="b"/>
          <a:lstStyle>
            <a:lvl1pPr algn="ctr"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453884" y="672255"/>
            <a:ext cx="5438059" cy="5714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57" y="2903451"/>
            <a:ext cx="3451928" cy="3482956"/>
          </a:xfrm>
        </p:spPr>
        <p:txBody>
          <a:bodyPr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78105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58" y="672253"/>
            <a:ext cx="4829359" cy="2231200"/>
          </a:xfrm>
        </p:spPr>
        <p:txBody>
          <a:bodyPr anchor="b"/>
          <a:lstStyle>
            <a:lvl1pPr algn="ctr"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52216" y="672255"/>
            <a:ext cx="3515176" cy="5714153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74" y="2903452"/>
            <a:ext cx="4829342" cy="3482955"/>
          </a:xfrm>
        </p:spPr>
        <p:txBody>
          <a:bodyPr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774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74" y="4730227"/>
            <a:ext cx="9090471" cy="89502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9120" y="770027"/>
            <a:ext cx="8615179" cy="3544478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57" y="5633792"/>
            <a:ext cx="9090488" cy="752615"/>
          </a:xfrm>
        </p:spPr>
        <p:txBody>
          <a:bodyPr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9784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57" y="672254"/>
            <a:ext cx="9090488" cy="3779490"/>
          </a:xfrm>
        </p:spPr>
        <p:txBody>
          <a:bodyPr anchor="ctr"/>
          <a:lstStyle>
            <a:lvl1pPr algn="ctr"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57" y="4636983"/>
            <a:ext cx="9090488" cy="1749425"/>
          </a:xfrm>
        </p:spPr>
        <p:txBody>
          <a:bodyPr anchor="ctr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1595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548" y="2356312"/>
            <a:ext cx="3739335" cy="41546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84" y="2356312"/>
            <a:ext cx="3738823" cy="41546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4598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448" y="962271"/>
            <a:ext cx="8159289" cy="3010490"/>
          </a:xfrm>
        </p:spPr>
        <p:txBody>
          <a:bodyPr anchor="ctr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9149" y="3981063"/>
            <a:ext cx="7676495" cy="655919"/>
          </a:xfrm>
        </p:spPr>
        <p:txBody>
          <a:bodyPr anchor="t">
            <a:normAutofit/>
          </a:bodyPr>
          <a:lstStyle>
            <a:lvl1pPr marL="0" indent="0">
              <a:buNone/>
              <a:defRPr sz="154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57" y="4822224"/>
            <a:ext cx="9090488" cy="15671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62613" y="979111"/>
            <a:ext cx="639555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2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80292" y="3440683"/>
            <a:ext cx="647452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2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396405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457" y="2358536"/>
            <a:ext cx="9090488" cy="2769996"/>
          </a:xfrm>
        </p:spPr>
        <p:txBody>
          <a:bodyPr anchor="b"/>
          <a:lstStyle>
            <a:lvl1pPr algn="ctr"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457" y="5141519"/>
            <a:ext cx="9090488" cy="1257877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2379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01457" y="672253"/>
            <a:ext cx="9090488" cy="17700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01456" y="2610378"/>
            <a:ext cx="2893477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01456" y="3245868"/>
            <a:ext cx="2893477" cy="314054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05117" y="2610378"/>
            <a:ext cx="2886939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95434" y="3245868"/>
            <a:ext cx="2897314" cy="314054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3248" y="2610378"/>
            <a:ext cx="2898697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647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993248" y="3245868"/>
            <a:ext cx="2898697" cy="3140540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7268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01457" y="673546"/>
            <a:ext cx="9090488" cy="17687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01457" y="4636982"/>
            <a:ext cx="2891226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01457" y="2610378"/>
            <a:ext cx="2891226" cy="1680633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01457" y="5272471"/>
            <a:ext cx="2891226" cy="1113936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96670" y="4636982"/>
            <a:ext cx="2895978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95432" y="2610378"/>
            <a:ext cx="2897315" cy="16806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95432" y="5272470"/>
            <a:ext cx="2897315" cy="1113937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93248" y="4636982"/>
            <a:ext cx="2894973" cy="635489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26" b="0">
                <a:solidFill>
                  <a:schemeClr val="tx1"/>
                </a:solidFill>
              </a:defRPr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993248" y="2610378"/>
            <a:ext cx="2898697" cy="1680633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993138" y="5272468"/>
            <a:ext cx="2898807" cy="1113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11937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801457" y="2610379"/>
            <a:ext cx="9090488" cy="3776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3616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3400" cy="756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672256"/>
            <a:ext cx="2239480" cy="571415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801457" y="672256"/>
            <a:ext cx="6717339" cy="5714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4096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203" y="2455474"/>
            <a:ext cx="336168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1546" y="3090963"/>
            <a:ext cx="3739336" cy="3424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4559" y="2451914"/>
            <a:ext cx="3360093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7483" y="3087404"/>
            <a:ext cx="3737170" cy="3424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91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89D3-9F67-415B-9DAA-98B1DA3C0D60}" type="datetime1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92CE-2294-4163-8391-B6B26EA0CB0C}" type="datetime1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3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491936"/>
            <a:ext cx="3075152" cy="1076655"/>
          </a:xfrm>
        </p:spPr>
        <p:txBody>
          <a:bodyPr anchor="b"/>
          <a:lstStyle>
            <a:lvl1pPr algn="l">
              <a:defRPr sz="220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7253" y="491938"/>
            <a:ext cx="4433254" cy="59715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1762915"/>
            <a:ext cx="3075152" cy="4700520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53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5293995"/>
            <a:ext cx="7708960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1547" y="700225"/>
            <a:ext cx="7708960" cy="425117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918981"/>
            <a:ext cx="7708960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03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2095"/>
            <a:ext cx="2316903" cy="7320931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3881" y="226"/>
            <a:ext cx="2283074" cy="7557390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13868" cy="7562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2352887"/>
            <a:ext cx="7708960" cy="428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9390" y="6765641"/>
            <a:ext cx="896239" cy="40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546" y="6766434"/>
            <a:ext cx="66851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853" y="868750"/>
            <a:ext cx="68409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6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3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hdr="0" ftr="0" dt="0"/>
  <p:txStyles>
    <p:titleStyle>
      <a:lvl1pPr algn="l" defTabSz="504200" rtl="0" eaLnBrk="1" latinLnBrk="0" hangingPunct="1">
        <a:spcBef>
          <a:spcPct val="0"/>
        </a:spcBef>
        <a:buNone/>
        <a:defRPr sz="397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5848" y="191592"/>
            <a:ext cx="10281704" cy="717966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472" y="708638"/>
            <a:ext cx="8982456" cy="1512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472" y="2319274"/>
            <a:ext cx="8982456" cy="4336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548" y="6957822"/>
            <a:ext cx="2406015" cy="302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6926" y="6957822"/>
            <a:ext cx="4619549" cy="302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49011" y="6957822"/>
            <a:ext cx="1283208" cy="3025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9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hf hdr="0" ftr="0" dt="0"/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lang="en-US" sz="441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01680" indent="-201680" algn="l" defTabSz="1008400" rtl="0" eaLnBrk="1" latinLnBrk="0" hangingPunct="1">
        <a:lnSpc>
          <a:spcPct val="100000"/>
        </a:lnSpc>
        <a:spcBef>
          <a:spcPts val="993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indent="-201680" algn="l" defTabSz="1008400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06720" indent="-201680" algn="l" defTabSz="1008400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4" kern="1200">
          <a:solidFill>
            <a:schemeClr val="tx1"/>
          </a:solidFill>
          <a:latin typeface="+mn-lt"/>
          <a:ea typeface="+mn-ea"/>
          <a:cs typeface="+mn-cs"/>
        </a:defRPr>
      </a:lvl3pPr>
      <a:lvl4pPr marL="1109240" indent="-201680" algn="l" defTabSz="1008400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4" kern="1200">
          <a:solidFill>
            <a:schemeClr val="tx1"/>
          </a:solidFill>
          <a:latin typeface="+mn-lt"/>
          <a:ea typeface="+mn-ea"/>
          <a:cs typeface="+mn-cs"/>
        </a:defRPr>
      </a:lvl4pPr>
      <a:lvl5pPr marL="1411760" indent="-201680" algn="l" defTabSz="1008400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4" kern="1200">
          <a:solidFill>
            <a:schemeClr val="tx1"/>
          </a:solidFill>
          <a:latin typeface="+mn-lt"/>
          <a:ea typeface="+mn-ea"/>
          <a:cs typeface="+mn-cs"/>
        </a:defRPr>
      </a:lvl5pPr>
      <a:lvl6pPr marL="1764480" indent="-252100" algn="l" defTabSz="1008400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4" kern="1200">
          <a:solidFill>
            <a:schemeClr val="tx1"/>
          </a:solidFill>
          <a:latin typeface="+mn-lt"/>
          <a:ea typeface="+mn-ea"/>
          <a:cs typeface="+mn-cs"/>
        </a:defRPr>
      </a:lvl6pPr>
      <a:lvl7pPr marL="2095320" indent="-252100" algn="l" defTabSz="1008400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4" kern="1200">
          <a:solidFill>
            <a:schemeClr val="tx1"/>
          </a:solidFill>
          <a:latin typeface="+mn-lt"/>
          <a:ea typeface="+mn-ea"/>
          <a:cs typeface="+mn-cs"/>
        </a:defRPr>
      </a:lvl7pPr>
      <a:lvl8pPr marL="2426160" indent="-252100" algn="l" defTabSz="1008400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4" kern="1200">
          <a:solidFill>
            <a:schemeClr val="tx1"/>
          </a:solidFill>
          <a:latin typeface="+mn-lt"/>
          <a:ea typeface="+mn-ea"/>
          <a:cs typeface="+mn-cs"/>
        </a:defRPr>
      </a:lvl8pPr>
      <a:lvl9pPr marL="2757000" indent="-252100" algn="l" defTabSz="1008400" rtl="0" eaLnBrk="1" latinLnBrk="0" hangingPunct="1">
        <a:lnSpc>
          <a:spcPct val="100000"/>
        </a:lnSpc>
        <a:spcBef>
          <a:spcPts val="551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0693402" cy="756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458" y="682088"/>
            <a:ext cx="9090487" cy="1760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457" y="2610379"/>
            <a:ext cx="9090488" cy="3776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34893" y="6487946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/>
                </a:solidFill>
              </a:defRPr>
            </a:lvl1pPr>
          </a:lstStyle>
          <a:p>
            <a:fld id="{9C4C78E2-A77C-44BC-BF12-4FAD50835CA0}" type="datetime1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1457" y="6487946"/>
            <a:ext cx="5852678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3">
                <a:solidFill>
                  <a:schemeClr val="tx1"/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1665" y="6487946"/>
            <a:ext cx="670280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3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7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hdr="0" ftr="0" dt="0"/>
  <p:txStyles>
    <p:titleStyle>
      <a:lvl1pPr algn="ctr" defTabSz="1008400" rtl="0" eaLnBrk="1" latinLnBrk="0" hangingPunct="1">
        <a:lnSpc>
          <a:spcPct val="90000"/>
        </a:lnSpc>
        <a:spcBef>
          <a:spcPct val="0"/>
        </a:spcBef>
        <a:buNone/>
        <a:defRPr sz="397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120000"/>
        </a:lnSpc>
        <a:spcBef>
          <a:spcPts val="1103"/>
        </a:spcBef>
        <a:buClr>
          <a:schemeClr val="tx1"/>
        </a:buClr>
        <a:buFont typeface="Arial" panose="020B0604020202020204" pitchFamily="34" charset="0"/>
        <a:buChar char="•"/>
        <a:defRPr sz="2206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98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76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120000"/>
        </a:lnSpc>
        <a:spcBef>
          <a:spcPts val="551"/>
        </a:spcBef>
        <a:buClr>
          <a:schemeClr val="tx1"/>
        </a:buClr>
        <a:buFont typeface="Arial" panose="020B0604020202020204" pitchFamily="34" charset="0"/>
        <a:buChar char="•"/>
        <a:defRPr sz="15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783" y="733425"/>
            <a:ext cx="5555833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CREDIT CARD FRAUD DETECTION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5422900" y="5076825"/>
            <a:ext cx="4953000" cy="103041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0" tIns="45085" rIns="0" bIns="0" rtlCol="0">
            <a:spAutoFit/>
          </a:bodyPr>
          <a:lstStyle/>
          <a:p>
            <a:pPr marL="172720" algn="ctr">
              <a:lnSpc>
                <a:spcPct val="100000"/>
              </a:lnSpc>
              <a:spcBef>
                <a:spcPts val="355"/>
              </a:spcBef>
            </a:pPr>
            <a:r>
              <a:rPr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Presented </a:t>
            </a:r>
            <a:r>
              <a:rPr sz="3200" spc="-5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sz="3200" spc="-7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IN" sz="3200" spc="-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3200" spc="-11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Lakshmikanth</a:t>
            </a:r>
            <a:r>
              <a:rPr lang="en-IN" sz="32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78D251-6E47-4002-AC51-69FC5E139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238625"/>
            <a:ext cx="3429001" cy="229360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8BB69-678E-426D-97B4-265B3622829F}"/>
              </a:ext>
            </a:extLst>
          </p:cNvPr>
          <p:cNvSpPr txBox="1"/>
          <p:nvPr/>
        </p:nvSpPr>
        <p:spPr>
          <a:xfrm>
            <a:off x="277971" y="428625"/>
            <a:ext cx="6592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6. COST BENEFIT ANALYSIS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CE3714-8658-4354-8146-C425E9C72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97" y="1495425"/>
            <a:ext cx="9854703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09711"/>
              </p:ext>
            </p:extLst>
          </p:nvPr>
        </p:nvGraphicFramePr>
        <p:xfrm>
          <a:off x="774700" y="504825"/>
          <a:ext cx="8991600" cy="640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9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16693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4107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US" dirty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/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The deployment of this machine learning model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i.e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the Decision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Tree will save   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  $180,969.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fraud transactions were happening in early morning hours and late night hours.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The Key Variables for detecting fraudulent transactions were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 algn="just">
                        <a:buFont typeface="Wingdings" pitchFamily="2" charset="2"/>
                        <a:buChar char="v"/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Transaction time range 10.00 pm to 4.00 am</a:t>
                      </a:r>
                    </a:p>
                    <a:p>
                      <a:pPr marL="342900" indent="-342900" algn="just">
                        <a:buFont typeface="Wingdings" pitchFamily="2" charset="2"/>
                        <a:buChar char="v"/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Merchant fraud risk low </a:t>
                      </a:r>
                    </a:p>
                    <a:p>
                      <a:pPr marL="342900" indent="-342900" algn="just">
                        <a:buFont typeface="Wingdings" pitchFamily="2" charset="2"/>
                        <a:buChar char="v"/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ATM Transaction</a:t>
                      </a:r>
                    </a:p>
                    <a:p>
                      <a:pPr marL="342900" indent="-342900" algn="just">
                        <a:buFont typeface="Wingdings" pitchFamily="2" charset="2"/>
                        <a:buChar char="v"/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Category kids pets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just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E8C048-24A1-43F8-B496-CD8CD6061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384934"/>
            <a:ext cx="3276599" cy="1622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145688"/>
              </p:ext>
            </p:extLst>
          </p:nvPr>
        </p:nvGraphicFramePr>
        <p:xfrm>
          <a:off x="774700" y="428626"/>
          <a:ext cx="9067799" cy="4645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67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5471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 CHALLENGES</a:t>
                      </a:r>
                      <a:r>
                        <a:rPr lang="en-US" sz="32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6529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  The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major challenge was model tuning with right values of parameters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2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The most time taken process was Data Pre processing  analysis  and     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  Feature engineering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2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Working on GOOGLE COLAB was not efficient as the </a:t>
                      </a:r>
                      <a:r>
                        <a:rPr lang="en-US" sz="24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jupyter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note 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  book , many times the system was hanged ,it was slow and the model    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   took many hours to get trained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24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63385"/>
              </p:ext>
            </p:extLst>
          </p:nvPr>
        </p:nvGraphicFramePr>
        <p:xfrm>
          <a:off x="1003300" y="352425"/>
          <a:ext cx="8762999" cy="6584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21327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9.Recommendations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866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Finex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must be more vigilant during late nights hours and provide additional security such as: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Sending OTP on phone or emails while customer access the internet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banking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    during the purchase .</a:t>
                      </a:r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  The highest number of fraudulent transactions happening at grocery Point of Sale 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followed by internet shopping, must be tracked more proactively, if possible take 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voice conformation while</a:t>
                      </a:r>
                      <a:r>
                        <a:rPr lang="en-US" sz="20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transforming high amounts mandatory  </a:t>
                      </a: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0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As</a:t>
                      </a:r>
                      <a:r>
                        <a:rPr lang="en-US" sz="20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merchants have now been classified as high risk medium or low risk the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ones flagged as higher risk could be considered unsafe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2000" b="0" i="0" u="none" strike="noStrike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n-US" sz="20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Any unusual transaction on a card be considered unsafe and immediate follow      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2000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up with the customers is mandatory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6C51A-1FA1-4146-B717-DDBFBB04DD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900" y="469424"/>
            <a:ext cx="2971800" cy="15594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algn="tl" rotWithShape="0">
              <a:srgbClr val="000000">
                <a:alpha val="69000"/>
              </a:srgbClr>
            </a:outerShdw>
            <a:reflection blurRad="381000" stA="14000" endPos="65000" dist="50800" dir="5400000" sy="-100000" algn="bl" rotWithShape="0"/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491426"/>
              </p:ext>
            </p:extLst>
          </p:nvPr>
        </p:nvGraphicFramePr>
        <p:xfrm>
          <a:off x="1003300" y="352425"/>
          <a:ext cx="8762999" cy="647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9562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Root Cause Analysis</a:t>
                      </a:r>
                    </a:p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438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562249-4492-4F47-BAD0-956E15B2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37" y="1114425"/>
            <a:ext cx="10021018" cy="52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3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0" y="2943225"/>
            <a:ext cx="3581400" cy="1143001"/>
          </a:xfr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br>
              <a:rPr lang="en-GB" sz="1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GB" sz="1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GB" sz="1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GB" sz="1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GB" sz="1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4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GB" sz="44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GB" sz="1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GB" sz="1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1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Smiley Face 2"/>
          <p:cNvSpPr/>
          <p:nvPr/>
        </p:nvSpPr>
        <p:spPr>
          <a:xfrm>
            <a:off x="5194300" y="200025"/>
            <a:ext cx="2362200" cy="236220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2527300" y="5076825"/>
            <a:ext cx="1143000" cy="1143000"/>
          </a:xfrm>
          <a:prstGeom prst="smileyFac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48DB49-7620-4E68-83FC-6921626AD3C6}"/>
              </a:ext>
            </a:extLst>
          </p:cNvPr>
          <p:cNvSpPr txBox="1">
            <a:spLocks/>
          </p:cNvSpPr>
          <p:nvPr/>
        </p:nvSpPr>
        <p:spPr>
          <a:xfrm>
            <a:off x="5956300" y="4238625"/>
            <a:ext cx="3581400" cy="114300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1008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7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cap="none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upGrad</a:t>
            </a:r>
            <a:endParaRPr lang="en-US" sz="3200" cap="none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6300" y="477871"/>
            <a:ext cx="6477000" cy="886397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LIST OF  CONTENTS</a:t>
            </a:r>
            <a:br>
              <a:rPr lang="en-US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536700" y="1114425"/>
            <a:ext cx="8153400" cy="571380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1.Background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 &amp; </a:t>
            </a: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Exploratory Data Analysis (EDA)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5.Model Building-1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Cost Benefit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7.Challenges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8.Conclusions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9.Recommendation</a:t>
            </a:r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Root Cause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96451"/>
              </p:ext>
            </p:extLst>
          </p:nvPr>
        </p:nvGraphicFramePr>
        <p:xfrm>
          <a:off x="698499" y="809624"/>
          <a:ext cx="9601199" cy="6463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01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4626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marL="514350" marR="0" indent="-5143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14350" marR="0" indent="-5143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14350" marR="0" indent="-5143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14350" marR="0" indent="-5143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14350" marR="0" indent="-5143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14350" marR="0" indent="-5143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514350" marR="0" indent="-51435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0375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b="0" dirty="0">
                          <a:solidFill>
                            <a:srgbClr val="00206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 develop a machine learning model to detect fraudulent transactions based on the historical transactional data of customers with a pool of merchant</a:t>
                      </a:r>
                      <a:endParaRPr lang="en-US" sz="3200" b="0" dirty="0">
                        <a:solidFill>
                          <a:srgbClr val="00206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D9D27-0D7E-4B98-8C1B-B54B0F986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292989"/>
            <a:ext cx="8323511" cy="3954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55880"/>
              </p:ext>
            </p:extLst>
          </p:nvPr>
        </p:nvGraphicFramePr>
        <p:xfrm>
          <a:off x="546100" y="581025"/>
          <a:ext cx="9753599" cy="6219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3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6035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Background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5023">
                <a:tc>
                  <a:txBody>
                    <a:bodyPr/>
                    <a:lstStyle/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US" sz="2800" b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credit card fraud </a:t>
                      </a:r>
                      <a:r>
                        <a:rPr lang="en-US" sz="2800" b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is an inclusive term for fraud that is committed    by criminals using a some ones payment card, such as a credit card or a debit card for buying goods and services.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endParaRPr lang="en-GB" sz="28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just">
                        <a:buFont typeface="Arial" pitchFamily="34" charset="0"/>
                        <a:buNone/>
                      </a:pPr>
                      <a:r>
                        <a:rPr lang="en-GB" sz="2800" b="1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</a:t>
                      </a:r>
                      <a:r>
                        <a:rPr lang="en-GB" sz="2800" b="1" dirty="0" err="1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Finex</a:t>
                      </a:r>
                      <a:r>
                        <a:rPr lang="en-GB" sz="2800" b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is a leading financial service provider based out of Florida, USA. It offers a wide range of products and business services to customers through different channels, like  in-person banking and   ATMs to online banking.</a:t>
                      </a:r>
                    </a:p>
                    <a:p>
                      <a:pPr algn="just">
                        <a:buFont typeface="Arial" pitchFamily="34" charset="0"/>
                        <a:buNone/>
                      </a:pPr>
                      <a:endParaRPr lang="en-GB" sz="2800" b="0" dirty="0">
                        <a:solidFill>
                          <a:srgbClr val="00206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941">
                <a:tc>
                  <a:txBody>
                    <a:bodyPr/>
                    <a:lstStyle/>
                    <a:p>
                      <a:pPr marL="0" marR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2800" b="0" dirty="0">
                          <a:solidFill>
                            <a:srgbClr val="00206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In recent time the number of fraud transactions are increased drastically that leads the company huge revenue and profitability crisis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4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81694"/>
              </p:ext>
            </p:extLst>
          </p:nvPr>
        </p:nvGraphicFramePr>
        <p:xfrm>
          <a:off x="393700" y="276226"/>
          <a:ext cx="9677399" cy="725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36377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  3.</a:t>
                      </a:r>
                      <a:r>
                        <a:rPr lang="en-US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Understanding data &amp; </a:t>
                      </a:r>
                      <a:r>
                        <a:rPr lang="en-IN" sz="3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Data pre processing</a:t>
                      </a:r>
                    </a:p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3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4023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Obsevered</a:t>
                      </a:r>
                      <a:r>
                        <a:rPr lang="en-GB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fraud</a:t>
                      </a:r>
                      <a:r>
                        <a:rPr lang="en-GB" sz="2000" dirty="0" err="1">
                          <a:latin typeface="Times New Roman" pitchFamily="18" charset="0"/>
                          <a:cs typeface="Times New Roman" pitchFamily="18" charset="0"/>
                        </a:rPr>
                        <a:t>Train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size :1296675,23 and </a:t>
                      </a:r>
                      <a:r>
                        <a:rPr lang="en-GB" sz="2000" baseline="0" dirty="0" err="1">
                          <a:latin typeface="Times New Roman" pitchFamily="18" charset="0"/>
                          <a:cs typeface="Times New Roman" pitchFamily="18" charset="0"/>
                        </a:rPr>
                        <a:t>fraudTest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 set  size : 555719,23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GB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The train and test data sets are concatenated  for further operations. After</a:t>
                      </a:r>
                      <a:r>
                        <a:rPr lang="en-GB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GB" sz="2000" dirty="0">
                          <a:latin typeface="Times New Roman" pitchFamily="18" charset="0"/>
                          <a:cs typeface="Times New Roman" pitchFamily="18" charset="0"/>
                        </a:rPr>
                        <a:t>combining the shape of data set is (1852394, 23)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GB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</a:t>
                      </a:r>
                      <a:r>
                        <a:rPr lang="en-GB" sz="2000" b="0" i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features </a:t>
                      </a:r>
                      <a:r>
                        <a:rPr lang="en-GB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which dose not add value to for analysis and modelling were dropped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en-GB" sz="1400" b="0" i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</a:t>
                      </a:r>
                      <a:r>
                        <a:rPr lang="en-GB" sz="2000" b="0" i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trans_date_trans_time</a:t>
                      </a:r>
                      <a:r>
                        <a:rPr lang="en-GB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column was split into two to get transaction date and transaction time separately for analysis.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GB" sz="1400" b="0" i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Basic data checks : we there is No Missing values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GB" sz="1100" b="0" i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</a:t>
                      </a:r>
                      <a:r>
                        <a:rPr lang="en-GB" sz="2000" b="0" i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cities were binned as high, medium and low risk cities</a:t>
                      </a:r>
                      <a:endParaRPr lang="en-GB" b="0" i="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en-GB" sz="10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Time range was derived in which </a:t>
                      </a:r>
                      <a:r>
                        <a:rPr lang="en-GB" b="0" i="0" baseline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fraud transaction </a:t>
                      </a: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happened: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10.00 am to   4.00 pm</a:t>
                      </a:r>
                    </a:p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4.00 pm   to   10.00 pm</a:t>
                      </a:r>
                    </a:p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b="0" i="0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                       10.00 pm  to  4.00 am</a:t>
                      </a:r>
                    </a:p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094C-DCCA-45BA-86F5-27850B2AA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4" y="876097"/>
            <a:ext cx="10040751" cy="1457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2D6013-DACB-4EA7-9618-373A025C2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286" y="4747770"/>
            <a:ext cx="3394563" cy="27674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669949"/>
              </p:ext>
            </p:extLst>
          </p:nvPr>
        </p:nvGraphicFramePr>
        <p:xfrm>
          <a:off x="241301" y="270296"/>
          <a:ext cx="4952999" cy="63329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1843">
                <a:tc>
                  <a:txBody>
                    <a:bodyPr/>
                    <a:lstStyle/>
                    <a:p>
                      <a:r>
                        <a:rPr lang="en-US" sz="32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4. Exploratory data analysis</a:t>
                      </a:r>
                    </a:p>
                    <a:p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864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itchFamily="18" charset="0"/>
                          <a:cs typeface="Times New Roman" pitchFamily="18" charset="0"/>
                        </a:rPr>
                        <a:t>1.EDA</a:t>
                      </a:r>
                      <a:r>
                        <a:rPr lang="en-I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performed and found outliers</a:t>
                      </a:r>
                    </a:p>
                    <a:p>
                      <a:r>
                        <a:rPr lang="en-I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data set- (Capping method)</a:t>
                      </a:r>
                    </a:p>
                    <a:p>
                      <a:endParaRPr lang="en-IN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I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2.Perfomed univarient analysis </a:t>
                      </a:r>
                    </a:p>
                    <a:p>
                      <a:endParaRPr lang="en-IN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3.Perfomed Bivariate analysis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4.Skewness check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b="0" i="0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plot between the </a:t>
                      </a:r>
                      <a:r>
                        <a:rPr lang="en-GB" sz="20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transaction time </a:t>
                      </a:r>
                      <a:r>
                        <a:rPr lang="en-GB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 </a:t>
                      </a:r>
                      <a:r>
                        <a:rPr lang="en-GB" sz="2000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 of fraudulent transactions </a:t>
                      </a:r>
                      <a:r>
                        <a:rPr lang="en-GB" sz="2000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suggest that the highest number of frauds happened between 10 pm to around 4:00 am. This is when the bank has to be most alert.</a:t>
                      </a: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4300" y="4314825"/>
            <a:ext cx="449580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43EDA-0295-4424-8F27-EDF2BC1FD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95" y="-10944"/>
            <a:ext cx="3258005" cy="41725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91665D-F7DC-4917-87DC-A4C13499E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1" y="13300"/>
            <a:ext cx="3258006" cy="22005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D178A42-AB8A-4088-97FC-36EFCAD2EA32}"/>
              </a:ext>
            </a:extLst>
          </p:cNvPr>
          <p:cNvSpPr txBox="1"/>
          <p:nvPr/>
        </p:nvSpPr>
        <p:spPr>
          <a:xfrm>
            <a:off x="8013700" y="2333625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E60ED6-82C1-4A07-9CBB-173971D0CA19}"/>
              </a:ext>
            </a:extLst>
          </p:cNvPr>
          <p:cNvSpPr txBox="1"/>
          <p:nvPr/>
        </p:nvSpPr>
        <p:spPr>
          <a:xfrm>
            <a:off x="6108700" y="7021740"/>
            <a:ext cx="3124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168778"/>
              </p:ext>
            </p:extLst>
          </p:nvPr>
        </p:nvGraphicFramePr>
        <p:xfrm>
          <a:off x="469900" y="5011420"/>
          <a:ext cx="9753600" cy="2300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endParaRPr lang="en-GB" b="0" i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GB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GB" b="1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correlation matrix </a:t>
                      </a:r>
                      <a:r>
                        <a:rPr lang="en-GB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The customer locations coordinates are  highly correlating with Merchants'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GB" b="0" i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b="0" i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The bar chart above suggests there are highest number of fraudulent transactions happening at grocery Point of Sale followed by internet shopping</a:t>
                      </a:r>
                      <a:endParaRPr lang="en-IN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500" y="1058545"/>
            <a:ext cx="4800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46700" y="1058545"/>
            <a:ext cx="5105400" cy="3561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EEA62-630A-4AB4-8417-EAC54F225D13}"/>
              </a:ext>
            </a:extLst>
          </p:cNvPr>
          <p:cNvSpPr txBox="1"/>
          <p:nvPr/>
        </p:nvSpPr>
        <p:spPr>
          <a:xfrm>
            <a:off x="3746500" y="200025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F861A-727C-4749-9108-88DB69F9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AC504-3242-4862-9E50-B28EECB7008A}"/>
              </a:ext>
            </a:extLst>
          </p:cNvPr>
          <p:cNvSpPr txBox="1"/>
          <p:nvPr/>
        </p:nvSpPr>
        <p:spPr>
          <a:xfrm>
            <a:off x="2673350" y="211693"/>
            <a:ext cx="5346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200" b="1" i="0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AAD89-B7C0-4962-8657-7B0E2935D286}"/>
              </a:ext>
            </a:extLst>
          </p:cNvPr>
          <p:cNvSpPr txBox="1"/>
          <p:nvPr/>
        </p:nvSpPr>
        <p:spPr>
          <a:xfrm>
            <a:off x="698500" y="1307306"/>
            <a:ext cx="9372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IN" sz="2400" i="0" dirty="0">
                <a:latin typeface="Times New Roman" pitchFamily="18" charset="0"/>
                <a:ea typeface="+mn-ea"/>
                <a:cs typeface="Times New Roman" pitchFamily="18" charset="0"/>
              </a:rPr>
              <a:t>Independent variable </a:t>
            </a:r>
            <a:r>
              <a:rPr lang="en-US" sz="2400" i="0" dirty="0">
                <a:latin typeface="Times New Roman" pitchFamily="18" charset="0"/>
                <a:ea typeface="+mn-ea"/>
                <a:cs typeface="Times New Roman" pitchFamily="18" charset="0"/>
              </a:rPr>
              <a:t>X=</a:t>
            </a:r>
            <a:r>
              <a:rPr lang="en-US" sz="2400" i="0" dirty="0" err="1">
                <a:latin typeface="Times New Roman" pitchFamily="18" charset="0"/>
                <a:ea typeface="+mn-ea"/>
                <a:cs typeface="Times New Roman" pitchFamily="18" charset="0"/>
              </a:rPr>
              <a:t>credit_final_hist_new.drop</a:t>
            </a:r>
            <a:r>
              <a:rPr lang="en-US" sz="2400" i="0" dirty="0">
                <a:latin typeface="Times New Roman" pitchFamily="18" charset="0"/>
                <a:ea typeface="+mn-ea"/>
                <a:cs typeface="Times New Roman" pitchFamily="18" charset="0"/>
              </a:rPr>
              <a:t>('</a:t>
            </a:r>
            <a:r>
              <a:rPr lang="en-US" sz="2400" i="0" dirty="0" err="1">
                <a:latin typeface="Times New Roman" pitchFamily="18" charset="0"/>
                <a:ea typeface="+mn-ea"/>
                <a:cs typeface="Times New Roman" pitchFamily="18" charset="0"/>
              </a:rPr>
              <a:t>is_fraud',axis</a:t>
            </a:r>
            <a:r>
              <a:rPr lang="en-US" sz="2400" i="0" dirty="0">
                <a:latin typeface="Times New Roman" pitchFamily="18" charset="0"/>
                <a:ea typeface="+mn-ea"/>
                <a:cs typeface="Times New Roman" pitchFamily="18" charset="0"/>
              </a:rPr>
              <a:t>=1)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i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i="0" dirty="0">
                <a:latin typeface="Times New Roman" pitchFamily="18" charset="0"/>
                <a:ea typeface="+mn-ea"/>
                <a:cs typeface="Times New Roman" pitchFamily="18" charset="0"/>
              </a:rPr>
              <a:t>target variable is y  =</a:t>
            </a:r>
            <a:r>
              <a:rPr lang="en-US" sz="2400" i="0" dirty="0" err="1">
                <a:latin typeface="Times New Roman" pitchFamily="18" charset="0"/>
                <a:ea typeface="+mn-ea"/>
                <a:cs typeface="Times New Roman" pitchFamily="18" charset="0"/>
              </a:rPr>
              <a:t>credit_final_hist_new</a:t>
            </a:r>
            <a:r>
              <a:rPr lang="en-US" sz="2400" i="0" dirty="0">
                <a:latin typeface="Times New Roman" pitchFamily="18" charset="0"/>
                <a:ea typeface="+mn-ea"/>
                <a:cs typeface="Times New Roman" pitchFamily="18" charset="0"/>
              </a:rPr>
              <a:t>['</a:t>
            </a:r>
            <a:r>
              <a:rPr lang="en-US" sz="2400" i="0" dirty="0" err="1">
                <a:latin typeface="Times New Roman" pitchFamily="18" charset="0"/>
                <a:ea typeface="+mn-ea"/>
                <a:cs typeface="Times New Roman" pitchFamily="18" charset="0"/>
              </a:rPr>
              <a:t>is_fraud</a:t>
            </a:r>
            <a:r>
              <a:rPr lang="en-US" sz="2400" i="0" dirty="0">
                <a:latin typeface="Times New Roman" pitchFamily="18" charset="0"/>
                <a:ea typeface="+mn-ea"/>
                <a:cs typeface="Times New Roman" pitchFamily="18" charset="0"/>
              </a:rPr>
              <a:t>’] 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i="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 I taken 70% is for training and 30% of data points for testing</a:t>
            </a: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Power transmission is used to handle the skewness in data distribution</a:t>
            </a: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marR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 Imbalance – ‘weight balanced’ </a:t>
            </a:r>
          </a:p>
          <a:p>
            <a:pPr marR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800" i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E50C7-59C3-426B-8A5B-438307960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99" y="5000625"/>
            <a:ext cx="4610749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72455"/>
              </p:ext>
            </p:extLst>
          </p:nvPr>
        </p:nvGraphicFramePr>
        <p:xfrm>
          <a:off x="469900" y="200025"/>
          <a:ext cx="6019799" cy="5748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2926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b="1" i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Model Building-</a:t>
                      </a:r>
                      <a:r>
                        <a:rPr lang="en-IN" sz="3200" b="1" i="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contd</a:t>
                      </a:r>
                      <a:endParaRPr lang="en-IN" sz="3200" b="1" i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275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Power Transformation performed </a:t>
                      </a:r>
                      <a:r>
                        <a:rPr lang="en-US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to </a:t>
                      </a:r>
                      <a:r>
                        <a:rPr lang="en-US" b="0" i="0" u="none" strike="noStrike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Handling Skewness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00" b="0" i="0" u="none" strike="noStrike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Several models developed under logistic Regression, Decision Tree and Random Forests using the hyper parameter Tuning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endParaRPr lang="en-US" sz="1050" b="0" i="0" u="none" strike="noStrike" baseline="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After building all models observed  “The Best model : </a:t>
                      </a:r>
                      <a:r>
                        <a:rPr lang="en-US" b="1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DECISION TREE</a:t>
                      </a:r>
                      <a:r>
                        <a:rPr lang="en-US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 with </a:t>
                      </a:r>
                      <a:r>
                        <a:rPr lang="en-US" b="0" i="0" u="none" strike="noStrike" baseline="0" dirty="0" err="1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Max_dept</a:t>
                      </a:r>
                      <a:r>
                        <a:rPr lang="en-US" b="0" i="0" u="none" strike="noStrike" baseline="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value of 3 was found to be the most cost efficient with decent recall and Accuracy score </a:t>
                      </a:r>
                      <a:endParaRPr lang="en-US" b="0" baseline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baseline="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65900" y="232682"/>
            <a:ext cx="3886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4365692"/>
            <a:ext cx="8915400" cy="26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</TotalTime>
  <Words>847</Words>
  <Application>Microsoft Office PowerPoint</Application>
  <PresentationFormat>Custom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Century Gothic</vt:lpstr>
      <vt:lpstr>Garamond</vt:lpstr>
      <vt:lpstr>Times New Roman</vt:lpstr>
      <vt:lpstr>Tw Cen MT</vt:lpstr>
      <vt:lpstr>Wingdings</vt:lpstr>
      <vt:lpstr>Wingdings 3</vt:lpstr>
      <vt:lpstr>Wisp</vt:lpstr>
      <vt:lpstr>Savon</vt:lpstr>
      <vt:lpstr>Droplet</vt:lpstr>
      <vt:lpstr>CREDIT CARD FRAUD DETECTION</vt:lpstr>
      <vt:lpstr>LIST OF  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Thank you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CLUSTERING ASSIGNMENT  PPT</dc:title>
  <dc:creator>PRABHAKAR AANNA</dc:creator>
  <cp:lastModifiedBy>Lakshmikanth K</cp:lastModifiedBy>
  <cp:revision>155</cp:revision>
  <dcterms:created xsi:type="dcterms:W3CDTF">2020-09-07T13:58:53Z</dcterms:created>
  <dcterms:modified xsi:type="dcterms:W3CDTF">2021-04-09T14:38:34Z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2020-08-31T00:00:00Z</vt:filetime>
  </property>
  <property fmtid="{D5CDD505-2E9C-101B-9397-08002B2CF9AE}" pid="3" name="LastSaved">
    <vt:filetime>2020-09-07T00:00:00Z</vt:filetime>
  </property>
</Properties>
</file>