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69696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13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13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14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15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14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13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13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14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0" defTabSz="825500">
              <a:buClrTx/>
              <a:buSzTx/>
              <a:buNone/>
              <a:defRPr spc="-55" sz="5500"/>
            </a:lvl2pPr>
            <a:lvl3pPr marL="0" indent="0" defTabSz="825500">
              <a:buClrTx/>
              <a:buSzTx/>
              <a:buNone/>
              <a:defRPr spc="-55" sz="5500"/>
            </a:lvl3pPr>
            <a:lvl4pPr marL="0" indent="0" defTabSz="825500">
              <a:buClrTx/>
              <a:buSzTx/>
              <a:buNone/>
              <a:defRPr spc="-55" sz="5500"/>
            </a:lvl4pPr>
            <a:lvl5pPr marL="0" indent="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droid Code Quality Assessment"/>
          <p:cNvSpPr txBox="1"/>
          <p:nvPr>
            <p:ph type="ctrTitle"/>
          </p:nvPr>
        </p:nvSpPr>
        <p:spPr>
          <a:xfrm>
            <a:off x="1538212" y="-1881257"/>
            <a:ext cx="21844001" cy="3879454"/>
          </a:xfrm>
          <a:prstGeom prst="rect">
            <a:avLst/>
          </a:prstGeom>
        </p:spPr>
        <p:txBody>
          <a:bodyPr/>
          <a:lstStyle>
            <a:lvl1pPr defTabSz="2389572">
              <a:defRPr spc="-341" sz="11368"/>
            </a:lvl1pPr>
          </a:lstStyle>
          <a:p>
            <a:pPr/>
            <a:r>
              <a:t>Android Code Quality Assessment</a:t>
            </a:r>
          </a:p>
        </p:txBody>
      </p:sp>
      <p:sp>
        <p:nvSpPr>
          <p:cNvPr id="152" name="Anup   |   Anvesh   |   Anju   |  Karthik…"/>
          <p:cNvSpPr txBox="1"/>
          <p:nvPr>
            <p:ph type="body" idx="13"/>
          </p:nvPr>
        </p:nvSpPr>
        <p:spPr>
          <a:xfrm>
            <a:off x="1270000" y="9586681"/>
            <a:ext cx="21844000" cy="32678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4800"/>
            </a:pPr>
            <a:r>
              <a:t>Anup   |   Anvesh   |   Anju   |  Karthik</a:t>
            </a:r>
          </a:p>
          <a:p>
            <a:pPr defTabSz="825500">
              <a:defRPr sz="3500"/>
            </a:pPr>
          </a:p>
          <a:p>
            <a:pPr defTabSz="825500">
              <a:defRPr sz="3500"/>
            </a:pPr>
            <a:r>
              <a:t> Android Dev Team - InStock Moment</a:t>
            </a:r>
          </a:p>
        </p:txBody>
      </p:sp>
      <p:sp>
        <p:nvSpPr>
          <p:cNvPr id="153" name="Bench Marking Legacy code with Current…"/>
          <p:cNvSpPr txBox="1"/>
          <p:nvPr>
            <p:ph type="subTitle" sz="quarter" idx="1"/>
          </p:nvPr>
        </p:nvSpPr>
        <p:spPr>
          <a:xfrm>
            <a:off x="604290" y="2229929"/>
            <a:ext cx="21844001" cy="2512353"/>
          </a:xfrm>
          <a:prstGeom prst="rect">
            <a:avLst/>
          </a:prstGeom>
        </p:spPr>
        <p:txBody>
          <a:bodyPr/>
          <a:lstStyle/>
          <a:p>
            <a:pPr/>
            <a:r>
              <a:t>Bench Marking Legacy code with Current</a:t>
            </a:r>
          </a:p>
          <a:p>
            <a:pPr/>
            <a:r>
              <a:t> Industry Standards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v Team’s work on Setup and Code Familiarization"/>
          <p:cNvSpPr txBox="1"/>
          <p:nvPr>
            <p:ph type="title" idx="4294967295"/>
          </p:nvPr>
        </p:nvSpPr>
        <p:spPr>
          <a:xfrm>
            <a:off x="-72826" y="603738"/>
            <a:ext cx="14276789" cy="1524001"/>
          </a:xfrm>
          <a:prstGeom prst="rect">
            <a:avLst/>
          </a:prstGeom>
        </p:spPr>
        <p:txBody>
          <a:bodyPr/>
          <a:lstStyle>
            <a:lvl1pPr defTabSz="445770">
              <a:defRPr spc="-136" sz="4536" u="sng"/>
            </a:lvl1pPr>
          </a:lstStyle>
          <a:p>
            <a:pPr/>
            <a:r>
              <a:t>Dev Team’s work on Setup and Code Familiarization</a:t>
            </a:r>
          </a:p>
        </p:txBody>
      </p:sp>
      <p:sp>
        <p:nvSpPr>
          <p:cNvPr id="156" name="Code quality assessment for eTransfer and RemoveFromInventory capabilities of the InStock Moment Android Application.…"/>
          <p:cNvSpPr txBox="1"/>
          <p:nvPr>
            <p:ph type="body" idx="4294967295"/>
          </p:nvPr>
        </p:nvSpPr>
        <p:spPr>
          <a:xfrm>
            <a:off x="1269999" y="2220990"/>
            <a:ext cx="22587351" cy="11106544"/>
          </a:xfrm>
          <a:prstGeom prst="rect">
            <a:avLst/>
          </a:prstGeom>
        </p:spPr>
        <p:txBody>
          <a:bodyPr/>
          <a:lstStyle/>
          <a:p>
            <a:pPr marL="525272" indent="-525272" defTabSz="2292095">
              <a:spcBef>
                <a:spcPts val="2200"/>
              </a:spcBef>
              <a:defRPr sz="4512"/>
            </a:pPr>
            <a:r>
              <a:t>Code quality assessment for </a:t>
            </a:r>
            <a:r>
              <a:rPr u="sng"/>
              <a:t>eTransfer</a:t>
            </a:r>
            <a:r>
              <a:t> and </a:t>
            </a:r>
            <a:r>
              <a:rPr u="sng"/>
              <a:t>RemoveFromInventory</a:t>
            </a:r>
            <a:r>
              <a:t> capabilities of the InStock Moment Android Application.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Code setup as per Previous Dev team’s ADVICE. 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GIT SETUP and COMMIT / PUSH  using SSH public key ,as per KROGER’s internally proven and currently in-use recommendations.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Familiarization with SonarCUBE , which was already setup to EXECUTE in CI runners after each successful PUSH to the remote.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Attempt to understand existing BUSINESS LOGIC Tests  , and add to extend UI   automated Tests as per Android Standards.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Successful COMPILE, BUILD , EXECUTE , DEPLOY (on VDI Emulator) of the capabilities as Stand alone app ,and generate SonarCUBE reports on virtual dashboard.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servations on Legacy Code base  Pattern and Architecture"/>
          <p:cNvSpPr txBox="1"/>
          <p:nvPr>
            <p:ph type="title" idx="4294967295"/>
          </p:nvPr>
        </p:nvSpPr>
        <p:spPr>
          <a:xfrm>
            <a:off x="-712266" y="539794"/>
            <a:ext cx="14507669" cy="1524001"/>
          </a:xfrm>
          <a:prstGeom prst="rect">
            <a:avLst/>
          </a:prstGeom>
        </p:spPr>
        <p:txBody>
          <a:bodyPr/>
          <a:lstStyle>
            <a:lvl1pPr defTabSz="445770">
              <a:defRPr spc="-136" sz="4536" u="sng"/>
            </a:lvl1pPr>
          </a:lstStyle>
          <a:p>
            <a:pPr/>
            <a:r>
              <a:t>Observations on Legacy Code base  Pattern and Architecture</a:t>
            </a:r>
          </a:p>
        </p:txBody>
      </p:sp>
      <p:sp>
        <p:nvSpPr>
          <p:cNvPr id="159" name="Android Code base for both eTransfer and RemoveFromInventory capabilities Utilize MVP ( MODEL VIEW PRESENTER ) type architecture.…"/>
          <p:cNvSpPr txBox="1"/>
          <p:nvPr>
            <p:ph type="body" idx="4294967295"/>
          </p:nvPr>
        </p:nvSpPr>
        <p:spPr>
          <a:xfrm>
            <a:off x="1270000" y="2220990"/>
            <a:ext cx="22587350" cy="11106544"/>
          </a:xfrm>
          <a:prstGeom prst="rect">
            <a:avLst/>
          </a:prstGeom>
        </p:spPr>
        <p:txBody>
          <a:bodyPr/>
          <a:lstStyle/>
          <a:p>
            <a:pPr marL="502919" indent="-502919" defTabSz="2194559">
              <a:spcBef>
                <a:spcPts val="2100"/>
              </a:spcBef>
              <a:defRPr sz="4319"/>
            </a:pPr>
            <a:r>
              <a:t> Android Code base for both </a:t>
            </a:r>
            <a:r>
              <a:rPr u="sng"/>
              <a:t>eTransfer</a:t>
            </a:r>
            <a:r>
              <a:t> and </a:t>
            </a:r>
            <a:r>
              <a:rPr u="sng"/>
              <a:t>RemoveFromInventory</a:t>
            </a:r>
            <a:r>
              <a:t> capabilities Utilize MVP ( MODEL VIEW PRESENTER ) type architecture.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All the code flow is User/Event driven. Hence business logic in the presenters are tightly coupled with the UI/Views (activities) via Contract interfaces.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Extensive usage of Activity as their main VIEW component.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100% usage of Java1.8 as their primary coding platform.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Usage of AsyncTask Component to perform network on worker thread.                           ( to avoid Network on main thread Exception)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Confined to the use of Okhttp as their go-to library for all network related activity ( reason being use of custom Interceptors at IN-STOCK level).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Fair usage of Testing Libraries: MOKITO was used for testing functional code.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Current test coverage stands at ~53% ( with NO UI tests).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ev Teams Recommendations"/>
          <p:cNvSpPr txBox="1"/>
          <p:nvPr>
            <p:ph type="title" idx="4294967295"/>
          </p:nvPr>
        </p:nvSpPr>
        <p:spPr>
          <a:xfrm>
            <a:off x="246895" y="156130"/>
            <a:ext cx="9652001" cy="1524001"/>
          </a:xfrm>
          <a:prstGeom prst="rect">
            <a:avLst/>
          </a:prstGeom>
        </p:spPr>
        <p:txBody>
          <a:bodyPr/>
          <a:lstStyle>
            <a:lvl1pPr defTabSz="553084">
              <a:defRPr spc="-168" sz="5628" u="sng"/>
            </a:lvl1pPr>
          </a:lstStyle>
          <a:p>
            <a:pPr/>
            <a:r>
              <a:t>Dev Teams Recommendations</a:t>
            </a:r>
          </a:p>
        </p:txBody>
      </p:sp>
      <p:sp>
        <p:nvSpPr>
          <p:cNvPr id="162" name="Android Code base for both eTransfer and RemoveFromInventory have to be moved to MVVM Architecture.…"/>
          <p:cNvSpPr txBox="1"/>
          <p:nvPr>
            <p:ph type="body" idx="4294967295"/>
          </p:nvPr>
        </p:nvSpPr>
        <p:spPr>
          <a:xfrm>
            <a:off x="898325" y="1901269"/>
            <a:ext cx="22587350" cy="11106545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 Android Code base for both </a:t>
            </a:r>
            <a:r>
              <a:rPr u="sng"/>
              <a:t>eTransfer</a:t>
            </a:r>
            <a:r>
              <a:t> and </a:t>
            </a:r>
            <a:r>
              <a:rPr u="sng"/>
              <a:t>RemoveFromInventory</a:t>
            </a:r>
            <a:r>
              <a:t> have to be moved to MVVM Architecture.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Usage of Fragment -ViewModel Type components that separate Business Logic from UI in a seem-less manner ( using LiveData Library)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Move to KOTLIN , with unlimited advantages and on Google’s recommendations.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Discontinue the usage of AsyncTask Component to perform network on worker thread and switch to Kotlin’s Co-Routines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Expands the apps Reactive nature by replacing to the use of Okhttp with RxJava/RxKotlin without disturbing existing custom interceptors at IN-STOCK level.</a:t>
            </a:r>
          </a:p>
          <a:p>
            <a:pPr marL="542036" indent="-542036" defTabSz="2365248">
              <a:spcBef>
                <a:spcPts val="2300"/>
              </a:spcBef>
              <a:defRPr sz="4656"/>
            </a:pPr>
            <a:r>
              <a:t>Reach the set standard of 85% of test coverage by adding Espresso and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20-04-08 at 3.22.20 PM.png" descr="Screen Shot 2020-04-08 at 3.2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394" y="3057280"/>
            <a:ext cx="20670287" cy="93392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ransition Plan from Legacy  code’s Current Architecture yo Dev teams recommendations ( TWO STEP PROCESS)"/>
          <p:cNvSpPr txBox="1"/>
          <p:nvPr>
            <p:ph type="title" idx="4294967295"/>
          </p:nvPr>
        </p:nvSpPr>
        <p:spPr>
          <a:xfrm>
            <a:off x="-477805" y="92186"/>
            <a:ext cx="15792795" cy="1524001"/>
          </a:xfrm>
          <a:prstGeom prst="rect">
            <a:avLst/>
          </a:prstGeom>
        </p:spPr>
        <p:txBody>
          <a:bodyPr/>
          <a:lstStyle>
            <a:lvl1pPr defTabSz="445770">
              <a:defRPr spc="-136" sz="4536"/>
            </a:lvl1pPr>
          </a:lstStyle>
          <a:p>
            <a:pPr/>
            <a:r>
              <a:t>Transition Plan from Legacy  code’s Current Architecture yo Dev teams recommendations ( TWO STEP PROCESS)</a:t>
            </a:r>
          </a:p>
        </p:txBody>
      </p:sp>
      <p:sp>
        <p:nvSpPr>
          <p:cNvPr id="166" name="STEP ONE : MVP to MVVM"/>
          <p:cNvSpPr txBox="1"/>
          <p:nvPr>
            <p:ph type="body" sz="quarter" idx="4294967295"/>
          </p:nvPr>
        </p:nvSpPr>
        <p:spPr>
          <a:xfrm>
            <a:off x="673188" y="1796908"/>
            <a:ext cx="12257138" cy="1079651"/>
          </a:xfrm>
          <a:prstGeom prst="rect">
            <a:avLst/>
          </a:prstGeom>
        </p:spPr>
        <p:txBody>
          <a:bodyPr/>
          <a:lstStyle/>
          <a:p>
            <a:pPr/>
            <a:r>
              <a:t>STEP ONE : MVP to MVVM </a:t>
            </a:r>
          </a:p>
        </p:txBody>
      </p:sp>
      <p:sp>
        <p:nvSpPr>
          <p:cNvPr id="167" name="JAVA-MVP on the LEFT (LEGACY)                    vs             KOTLIN-MVVM on the RIGHT"/>
          <p:cNvSpPr txBox="1"/>
          <p:nvPr/>
        </p:nvSpPr>
        <p:spPr>
          <a:xfrm>
            <a:off x="1531686" y="12577254"/>
            <a:ext cx="21197067" cy="107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97331" indent="-497331" defTabSz="2170176">
              <a:spcBef>
                <a:spcPts val="2100"/>
              </a:spcBef>
              <a:buClr>
                <a:srgbClr val="FFFFFF"/>
              </a:buClr>
              <a:buSzPct val="100000"/>
              <a:buChar char="•"/>
              <a:defRPr sz="4272"/>
            </a:lvl1pPr>
          </a:lstStyle>
          <a:p>
            <a:pPr/>
            <a:r>
              <a:t>JAVA-MVP on the LEFT (LEGACY)                    vs             KOTLIN-MVVM on the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20-04-08 at 3.23.22 PM.png" descr="Screen Shot 2020-04-08 at 3.2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276" y="1857141"/>
            <a:ext cx="15825697" cy="1042812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TEP 2 : ViewModel - DataModel using DataBinding"/>
          <p:cNvSpPr txBox="1"/>
          <p:nvPr>
            <p:ph type="body" idx="4294967295"/>
          </p:nvPr>
        </p:nvSpPr>
        <p:spPr>
          <a:xfrm>
            <a:off x="332153" y="387927"/>
            <a:ext cx="23315631" cy="8432801"/>
          </a:xfrm>
          <a:prstGeom prst="rect">
            <a:avLst/>
          </a:prstGeom>
        </p:spPr>
        <p:txBody>
          <a:bodyPr/>
          <a:lstStyle/>
          <a:p>
            <a:pPr/>
            <a:r>
              <a:t>STEP 2 : ViewModel - DataModel using DataBinding</a:t>
            </a:r>
          </a:p>
        </p:txBody>
      </p:sp>
      <p:sp>
        <p:nvSpPr>
          <p:cNvPr id="171" name="Reactive Architecture using DataBinding"/>
          <p:cNvSpPr txBox="1"/>
          <p:nvPr/>
        </p:nvSpPr>
        <p:spPr>
          <a:xfrm>
            <a:off x="833326" y="12462974"/>
            <a:ext cx="23516954" cy="85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02919" indent="-502919" defTabSz="2194559">
              <a:spcBef>
                <a:spcPts val="2100"/>
              </a:spcBef>
              <a:buClr>
                <a:srgbClr val="FFFFFF"/>
              </a:buClr>
              <a:buSzPct val="100000"/>
              <a:buChar char="•"/>
              <a:defRPr sz="4319"/>
            </a:lvl1pPr>
          </a:lstStyle>
          <a:p>
            <a:pPr/>
            <a:r>
              <a:t>Reactive Architecture using DataBinding</a:t>
            </a:r>
          </a:p>
        </p:txBody>
      </p:sp>
      <p:sp>
        <p:nvSpPr>
          <p:cNvPr id="172" name="High Quality High Fidelity Reactive Apps…"/>
          <p:cNvSpPr txBox="1"/>
          <p:nvPr/>
        </p:nvSpPr>
        <p:spPr>
          <a:xfrm>
            <a:off x="16644244" y="1888592"/>
            <a:ext cx="7509458" cy="993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>
              <a:buClr>
                <a:srgbClr val="FFFFFF"/>
              </a:buClr>
              <a:buSzPct val="100000"/>
              <a:buChar char="•"/>
            </a:pPr>
            <a:r>
              <a:t>High Quality High Fidelity Reactive Apps</a:t>
            </a:r>
          </a:p>
          <a:p>
            <a:pPr marL="558800" indent="-558800">
              <a:buClr>
                <a:srgbClr val="FFFFFF"/>
              </a:buClr>
              <a:buSzPct val="100000"/>
              <a:buChar char="•"/>
            </a:pPr>
            <a:r>
              <a:t>Seems Less integration into future components like KDS artifacts</a:t>
            </a:r>
          </a:p>
          <a:p>
            <a:pPr marL="558800" indent="-558800">
              <a:buClr>
                <a:srgbClr val="FFFFFF"/>
              </a:buClr>
              <a:buSzPct val="100000"/>
              <a:buChar char="•"/>
            </a:pPr>
            <a:r>
              <a:t>DATA driven NOT USER/EVENT driven.</a:t>
            </a:r>
          </a:p>
          <a:p>
            <a:pPr marL="558800" indent="-558800">
              <a:buClr>
                <a:srgbClr val="FFFFFF"/>
              </a:buClr>
              <a:buSzPct val="100000"/>
              <a:buChar char="•"/>
            </a:pPr>
            <a:r>
              <a:t>100% future support from Google.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00%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Quality and Performance Aspiration SET at :"/>
          <p:cNvSpPr txBox="1"/>
          <p:nvPr>
            <p:ph type="body" idx="13"/>
          </p:nvPr>
        </p:nvSpPr>
        <p:spPr>
          <a:xfrm>
            <a:off x="1270000" y="2830679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Quality and Performance Aspiration SET at :</a:t>
            </a:r>
          </a:p>
        </p:txBody>
      </p:sp>
      <p:sp>
        <p:nvSpPr>
          <p:cNvPr id="176" name="THE END"/>
          <p:cNvSpPr txBox="1"/>
          <p:nvPr/>
        </p:nvSpPr>
        <p:spPr>
          <a:xfrm>
            <a:off x="821503" y="12122993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