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03" r:id="rId12"/>
    <p:sldId id="304" r:id="rId13"/>
    <p:sldId id="305" r:id="rId14"/>
    <p:sldId id="306" r:id="rId15"/>
    <p:sldId id="308" r:id="rId16"/>
    <p:sldId id="309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29ADF9D-C7EA-4D10-A09B-7588012E930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096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58720" y="97920"/>
            <a:ext cx="905616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736280" y="1214280"/>
            <a:ext cx="956844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8900" b="1" strike="noStrike" spc="-1" dirty="0" smtClean="0">
                <a:solidFill>
                  <a:srgbClr val="002060"/>
                </a:solidFill>
                <a:latin typeface="Baskerville Old Face"/>
              </a:rPr>
              <a:t>Large Scale Data Processing</a:t>
            </a:r>
            <a:endParaRPr lang="en-IN" sz="8900" b="0" strike="noStrike" spc="-1" dirty="0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413000" y="4763160"/>
            <a:ext cx="1050660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3200" b="1" strike="noStrike" spc="-1">
                <a:solidFill>
                  <a:srgbClr val="7030A0"/>
                </a:solidFill>
                <a:latin typeface="Calibri"/>
              </a:rPr>
              <a:t>Ramesh Ragala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3200" b="1" strike="noStrike" spc="-1">
                <a:solidFill>
                  <a:srgbClr val="7030A0"/>
                </a:solidFill>
                <a:latin typeface="Calibri"/>
              </a:rPr>
              <a:t>VIT Chennai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Hadoop MapReduce -1  Daemons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JobTracker</a:t>
            </a:r>
            <a:endParaRPr lang="en-US" sz="2800" spc="-1" dirty="0"/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Client submits the computation to </a:t>
            </a:r>
            <a:r>
              <a:rPr lang="en-US" sz="2800" spc="-1" dirty="0" err="1"/>
              <a:t>JobTracker</a:t>
            </a:r>
            <a:endParaRPr lang="en-US" sz="2800" spc="-1" dirty="0"/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Assign a task to the </a:t>
            </a:r>
            <a:r>
              <a:rPr lang="en-US" sz="2800" spc="-1" dirty="0" err="1"/>
              <a:t>TaskTracker</a:t>
            </a:r>
            <a:r>
              <a:rPr lang="en-US" sz="2800" spc="-1" dirty="0"/>
              <a:t> who has free slots and where data is stored if possible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It tries to provide data locality as much as possible.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TaskTracker</a:t>
            </a:r>
            <a:endParaRPr lang="en-US" sz="2800" spc="-1" dirty="0"/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/>
              <a:t>Spawns </a:t>
            </a:r>
            <a:r>
              <a:rPr lang="en-US" sz="2800" spc="-1" dirty="0"/>
              <a:t>a JVM process for each input split as directed by Job Tracker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/>
              <a:t>Send </a:t>
            </a:r>
            <a:r>
              <a:rPr lang="en-US" sz="2800" spc="-1" dirty="0"/>
              <a:t>periodic heartbeats to Job Tracker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0099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Job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 complete user defined computation or program.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 full program  -- an execution of a Mapper and Reducer across a data set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Tasks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 subset of computation.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Can be either  execution of MAP or REDUCE on a slice of data.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/>
              <a:t>Task </a:t>
            </a:r>
            <a:r>
              <a:rPr lang="en-US" sz="2000" spc="-1" dirty="0"/>
              <a:t>in Progress (TIP)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Task Attempt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An attempt to run a task.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If an attempt fails, Job Tracker tries to start an another task attempt for the same task.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By Default, total number of task attempts for a task is four.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If the same input causes crashes over and over, that input will eventually be abandoned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727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70619"/>
              </p:ext>
            </p:extLst>
          </p:nvPr>
        </p:nvGraphicFramePr>
        <p:xfrm>
          <a:off x="2306638" y="1263650"/>
          <a:ext cx="7629525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3" imgW="4054955" imgH="3506441" progId="">
                  <p:embed/>
                </p:oleObj>
              </mc:Choice>
              <mc:Fallback>
                <p:oleObj r:id="rId3" imgW="4054955" imgH="350644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263650"/>
                        <a:ext cx="7629525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387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Master node runs </a:t>
            </a:r>
            <a:r>
              <a:rPr lang="en-US" sz="2800" spc="-1" dirty="0" err="1"/>
              <a:t>JobTracker</a:t>
            </a:r>
            <a:r>
              <a:rPr lang="en-US" sz="2800" spc="-1" dirty="0"/>
              <a:t> instance, which accepts Job requests from clients.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TaskTracker</a:t>
            </a:r>
            <a:r>
              <a:rPr lang="en-US" sz="2800" spc="-1" dirty="0"/>
              <a:t> instances run on slave nodes.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TaskTracker</a:t>
            </a:r>
            <a:r>
              <a:rPr lang="en-US" sz="2800" spc="-1" dirty="0"/>
              <a:t> forks separate Java process for task instances.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Job Distribution: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MapReduce programs are contained in a Java “jar” file + an XML file containing serialized program configuration options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Running a MapReduce job places these files into the HDFS and notifies </a:t>
            </a:r>
            <a:r>
              <a:rPr lang="en-US" sz="2800" spc="-1" dirty="0" err="1"/>
              <a:t>TaskTrackers</a:t>
            </a:r>
            <a:r>
              <a:rPr lang="en-US" sz="2800" spc="-1" dirty="0"/>
              <a:t> where to retrieve the relevant program code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903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32004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286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51816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971800" y="36576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25908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590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5410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91400" y="3733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cxnSp>
        <p:nvCxnSpPr>
          <p:cNvPr id="14" name="Straight Arrow Connector 13"/>
          <p:cNvCxnSpPr>
            <a:stCxn id="7" idx="3"/>
            <a:endCxn id="13" idx="1"/>
          </p:cNvCxnSpPr>
          <p:nvPr/>
        </p:nvCxnSpPr>
        <p:spPr>
          <a:xfrm>
            <a:off x="4495800" y="2476500"/>
            <a:ext cx="2895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3" idx="1"/>
          </p:cNvCxnSpPr>
          <p:nvPr/>
        </p:nvCxnSpPr>
        <p:spPr>
          <a:xfrm flipV="1">
            <a:off x="4495800" y="3924300"/>
            <a:ext cx="28956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0" y="35814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shuffle</a:t>
            </a:r>
          </a:p>
          <a:p>
            <a:r>
              <a:rPr lang="en-US" sz="1400" dirty="0"/>
              <a:t>1.Sorting by key</a:t>
            </a:r>
          </a:p>
          <a:p>
            <a:r>
              <a:rPr lang="en-US" sz="1400" dirty="0"/>
              <a:t>2.Grouping by 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1219201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k1     ,      v1</a:t>
            </a:r>
          </a:p>
          <a:p>
            <a:r>
              <a:rPr lang="en-US" sz="1200" dirty="0"/>
              <a:t>0            1,senthi,……..,100</a:t>
            </a:r>
          </a:p>
          <a:p>
            <a:pPr marL="228600" indent="-228600">
              <a:buAutoNum type="arabicPlain" startAt="30"/>
            </a:pPr>
            <a:r>
              <a:rPr lang="en-US" sz="1200" dirty="0"/>
              <a:t>        2,kumar,………,70</a:t>
            </a:r>
          </a:p>
          <a:p>
            <a:pPr marL="228600" indent="-228600"/>
            <a:r>
              <a:rPr lang="en-US" sz="1200" dirty="0"/>
              <a:t>53          3,priya,…………,50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121920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k2            ,        v2</a:t>
            </a:r>
          </a:p>
          <a:p>
            <a:r>
              <a:rPr lang="en-US" sz="1200" dirty="0"/>
              <a:t>paracetamol   100</a:t>
            </a:r>
          </a:p>
          <a:p>
            <a:r>
              <a:rPr lang="en-US" sz="1200" dirty="0"/>
              <a:t>metacin           70</a:t>
            </a:r>
          </a:p>
          <a:p>
            <a:r>
              <a:rPr lang="en-US" sz="1200" dirty="0"/>
              <a:t>avil                    50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2514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k3           ,         v3</a:t>
            </a:r>
          </a:p>
          <a:p>
            <a:r>
              <a:rPr lang="en-US" sz="1200" dirty="0"/>
              <a:t>avil                  50,45</a:t>
            </a:r>
          </a:p>
          <a:p>
            <a:r>
              <a:rPr lang="en-US" sz="1200" dirty="0"/>
              <a:t>metacin          70,150</a:t>
            </a:r>
          </a:p>
          <a:p>
            <a:r>
              <a:rPr lang="en-US" sz="1200" dirty="0"/>
              <a:t>paracetamol 100,25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05800" y="304801"/>
            <a:ext cx="335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Input file</a:t>
            </a:r>
          </a:p>
          <a:p>
            <a:r>
              <a:rPr lang="en-US" sz="1200" dirty="0"/>
              <a:t>1,senthil,paracetamol,male,100 </a:t>
            </a:r>
          </a:p>
          <a:p>
            <a:r>
              <a:rPr lang="en-US" sz="1200" dirty="0"/>
              <a:t>2,kumar,metacin,male,70 </a:t>
            </a:r>
          </a:p>
          <a:p>
            <a:r>
              <a:rPr lang="en-US" sz="1200" dirty="0"/>
              <a:t>3,priya,avil,female,50 </a:t>
            </a:r>
          </a:p>
          <a:p>
            <a:r>
              <a:rPr lang="en-US" sz="1200" dirty="0"/>
              <a:t>4,pradeep,paracetamol,male,25 </a:t>
            </a:r>
          </a:p>
          <a:p>
            <a:r>
              <a:rPr lang="en-US" sz="1200" dirty="0"/>
              <a:t>5,siva,avil,male,45 </a:t>
            </a:r>
          </a:p>
          <a:p>
            <a:r>
              <a:rPr lang="en-US" sz="1200" dirty="0"/>
              <a:t>6,saravana,metacin,male,150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2800" y="5410201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query</a:t>
            </a:r>
          </a:p>
          <a:p>
            <a:r>
              <a:rPr lang="en-US" sz="1200" dirty="0"/>
              <a:t>select drug,sum(amount) from patient  group by drug;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229600" y="10668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8077200" y="609600"/>
            <a:ext cx="762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8077201" y="1143000"/>
            <a:ext cx="45719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96200" y="762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6200" y="12192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76600" y="228600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800" y="541020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5638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k1       ,   v1</a:t>
            </a:r>
          </a:p>
          <a:p>
            <a:pPr marL="228600" indent="-228600">
              <a:buAutoNum type="arabicPlain" startAt="79"/>
            </a:pPr>
            <a:r>
              <a:rPr lang="en-US" sz="1200" dirty="0"/>
              <a:t>    4,pradeep,………,25</a:t>
            </a:r>
          </a:p>
          <a:p>
            <a:pPr marL="228600" indent="-228600">
              <a:buAutoNum type="arabicPlain" startAt="87"/>
            </a:pPr>
            <a:r>
              <a:rPr lang="en-US" sz="1200" dirty="0"/>
              <a:t>    5,siva,…………..,45</a:t>
            </a:r>
          </a:p>
          <a:p>
            <a:pPr marL="228600" indent="-228600"/>
            <a:r>
              <a:rPr lang="en-US" sz="1200" dirty="0"/>
              <a:t>96      6,saravana,………,150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19600" y="5638801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k2             ,             v2</a:t>
            </a:r>
          </a:p>
          <a:p>
            <a:r>
              <a:rPr lang="en-US" sz="1200" dirty="0"/>
              <a:t>paracetamol       25</a:t>
            </a:r>
          </a:p>
          <a:p>
            <a:r>
              <a:rPr lang="en-US" sz="1200" dirty="0"/>
              <a:t>avil                        45</a:t>
            </a:r>
          </a:p>
          <a:p>
            <a:r>
              <a:rPr lang="en-US" sz="1200" dirty="0"/>
              <a:t>metacin               150</a:t>
            </a:r>
          </a:p>
          <a:p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0" y="35052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k4            ,        v4</a:t>
            </a:r>
          </a:p>
          <a:p>
            <a:r>
              <a:rPr lang="en-US" sz="1200" dirty="0"/>
              <a:t>avil                  95</a:t>
            </a:r>
          </a:p>
          <a:p>
            <a:r>
              <a:rPr lang="en-US" sz="1200" dirty="0"/>
              <a:t>metacin          220</a:t>
            </a:r>
          </a:p>
          <a:p>
            <a:r>
              <a:rPr lang="en-US" sz="1200" dirty="0"/>
              <a:t>paracetamol 125</a:t>
            </a:r>
          </a:p>
        </p:txBody>
      </p:sp>
    </p:spTree>
    <p:extLst>
      <p:ext uri="{BB962C8B-B14F-4D97-AF65-F5344CB8AC3E}">
        <p14:creationId xmlns:p14="http://schemas.microsoft.com/office/powerpoint/2010/main" val="23688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Anatomy of MR code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/>
              <a:t>Mapper </a:t>
            </a:r>
            <a:r>
              <a:rPr lang="en-US" sz="2400" spc="-1" dirty="0"/>
              <a:t>- a Java class to be extended by the developer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Methods – setup, map, run, cleanup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Map method takes a key value and can emit zero or more intermediate key value pairs depending upon the logic implemented by the developer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A JVM running Mapper is launched for each input split.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Reducer – A Java class to be extended by the developer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Methods – setup, reduce, run, cleanup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Reduce method takes a (intermediate key-list of values) and can emit zero or more key value pairs depending upon the logic implemented by the developer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Driver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Configures the job and submits the job to the cluster from the client.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/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55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E122173-B86F-4F62-B358-362C30FDECD8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8491689-B2A0-4D8D-9E0C-7835CE5558E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71" name="Picture 6"/>
          <p:cNvPicPr/>
          <p:nvPr/>
        </p:nvPicPr>
        <p:blipFill>
          <a:blip r:embed="rId2"/>
          <a:stretch/>
        </p:blipFill>
        <p:spPr>
          <a:xfrm>
            <a:off x="4489560" y="2370960"/>
            <a:ext cx="3373560" cy="257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</a:rPr>
              <a:t>Disk has block size 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minimum amount of data that can be read or write.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Filesystem blocks are typically a few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kilobytes in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size, whereas disk blocks are normally 512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bytes.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HDFS also uses blocks concepts to read and write a file.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block size is 128MB by default.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Files in HDFS are broken into block-sized chunks, which are stored as independent units.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file in HDFS that is smaller than a single block does not occupy a full block’s worth of underlying storage.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a 1 MB file stored with a block size of 128 MB uses 1 MB of disk space, not 128 MB.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21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Why is a block is so large?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blocks are large compared to disk blocks to minimize the cost of seek time.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If block is large then the time it takes to transfer data from the disk can be significantly longer than the time to seek to start of the block.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Thus,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transferring 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large file made of multiple blocks operates at the disk transfer rate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Example: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seek time is 10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 and transfer rate is 100MB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make seek time 1 % of the transfer time, we need to make a block size of 100MB. Here 128MB.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Map task in MapReduce operate on one block at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time, so if you have too few tasks (fewer than nodes 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cluster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), your jobs will run slower than they could otherwise.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499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blocking benefits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 can be larger than any single disk in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network.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There’s nothing that requires the blocks from a file to be stored on the same disk,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so they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can take advantage of any of the disks in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cluster.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Making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unit of abstraction a block rather than a file simplifies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storage subsystem.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storage subsystem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deals with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blocks,</a:t>
            </a:r>
          </a:p>
          <a:p>
            <a:pPr marL="1600200" lvl="3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simplifying storage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management (blocks are fixed size, it is easy to calculate how many can be stored in disk)</a:t>
            </a:r>
          </a:p>
          <a:p>
            <a:pPr marL="1600200" lvl="3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Eliminating metadata concerns ( file metadata such as file permissions are not required, because blocks are chunks of data)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fit well with replication for providing fault tolerance and availability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369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 caching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Frequently accessed files the blocks may be explicitly cached in the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memory 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off-heap block cache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 default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block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is cached in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only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one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datanode’s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memory, although the number is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configurable on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per-file basis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Job schedulers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uses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cached blocks by running tasks on the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increase the read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performance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small lookup table used in a join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is 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good candidate for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caching.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Users or applications instruct the namenode which files to cache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 adding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cache directive to a cache pool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 pools are an administrative grouping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for managing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 permissions and resource usage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791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Federation: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keeps a reference to every file and block in the filesystem 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memory  memory becomes the limiting factor for scaling.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federation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introduced in the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2.x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release series, allows a cluster to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scale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by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adding </a:t>
            </a:r>
            <a:r>
              <a:rPr lang="en-US" sz="2800" b="1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</a:t>
            </a:r>
            <a:r>
              <a:rPr lang="en-US" sz="2800" b="1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amenodes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each of which manages a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portion of the filesystem namespace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Example:  one Namenode manages all the files in /user and another Namenode manages all the files in /share.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Namespace Volume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: 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It made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up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 the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metadata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for the namespace and a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 pool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containing all the blocks for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files in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namespace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Each Namenode manages Namespace volume and these are independent of each other.  Namenode do not communicate with one other and failure of one Namenode does not affect the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availiability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of namespace managed by other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3319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combination of replicating namenode metadata on multiple filesystems and usage of secondary namenode to create a check-points   not provide 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high availability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of the file system.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 is a single point of failure (SPOF).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If Namenode fails, then whole Hadoop system will be out of service until new Namenode could be brought online.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recover from a failed Namenode, the administrator starts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new primary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 with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one of the filesystem metadata replicas and configures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and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clients to use this new namenode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new Namenode is not able to serve request until it has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loaded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its namespace image into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memory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replayed its edit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log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received enough block reports from the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to leave safe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mode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 large cluster, the time taken by the new name to provide services about more than 30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947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This is a long recovery time (Down time).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Hadoop – 2 uses stand-by  concept to provide High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Availabilty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In this implementation, there are a pair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in an active-standby configuration.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In the event of the failure of the active namenode, the standby takes over its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duties to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continue servicing client requests without a significant interruption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few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architectural changes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are needed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follow to this happen: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477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few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architectural changes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are needed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follow to this happen: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must use highly available shared storage to share the edit log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  This shared edit logs can be used by standby Namenode for synchronize it states with the active Namenode.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must send block reports to both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because the block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mappings are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stored in a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memory, and not on disk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Clients must be configured to handle namenode failover, using a mechanism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that is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transparent to users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secondary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role is subsumed by the standby, which takes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periodic checkpoints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 the active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namespace.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26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585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6027</TotalTime>
  <Words>1503</Words>
  <Application>Microsoft Office PowerPoint</Application>
  <PresentationFormat>Custom</PresentationFormat>
  <Paragraphs>187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lahari</dc:creator>
  <dc:description/>
  <cp:lastModifiedBy>Windows User</cp:lastModifiedBy>
  <cp:revision>389</cp:revision>
  <dcterms:created xsi:type="dcterms:W3CDTF">2017-07-27T08:30:53Z</dcterms:created>
  <dcterms:modified xsi:type="dcterms:W3CDTF">2019-09-26T06:32:32Z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16393Ⴈ-10.1.0.5672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46</vt:i4>
  </property>
</Properties>
</file>