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1.png" ContentType="image/png"/>
  <Override PartName="/ppt/media/image10.png" ContentType="image/png"/>
  <Override PartName="/ppt/media/image12.png" ContentType="image/png"/>
  <Override PartName="/ppt/media/image9.jpeg" ContentType="image/jpeg"/>
  <Override PartName="/ppt/media/image8.jpeg" ContentType="image/jpeg"/>
  <Override PartName="/ppt/media/image7.png" ContentType="image/png"/>
  <Override PartName="/ppt/media/image2.jpeg" ContentType="image/jpe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1458720" y="122472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1458720" y="382284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145872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84684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145872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501408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56980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145872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501408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56980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1458720" y="1224720"/>
            <a:ext cx="10515240" cy="497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1458720" y="1224720"/>
            <a:ext cx="10515240" cy="49741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145872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84684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458720" y="97920"/>
            <a:ext cx="9056520" cy="4238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84684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145872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1458720" y="1224720"/>
            <a:ext cx="10515240" cy="497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145872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84684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1458720" y="382284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1458720" y="122472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1458720" y="382284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145872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84684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145872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501408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569800" y="122472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145872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501408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569800" y="3822840"/>
            <a:ext cx="338580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1458720" y="1224720"/>
            <a:ext cx="10515240" cy="49741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145872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84684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458720" y="97920"/>
            <a:ext cx="9056520" cy="4238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84684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145872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1458720" y="1224720"/>
            <a:ext cx="5131080" cy="497412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846840" y="382284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8720" y="97920"/>
            <a:ext cx="9056520" cy="9140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145872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846840" y="1224720"/>
            <a:ext cx="5131080" cy="237240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1458720" y="3822840"/>
            <a:ext cx="10515240" cy="23724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736280" y="1214280"/>
            <a:ext cx="9143640" cy="2387160"/>
          </a:xfrm>
          <a:prstGeom prst="rect">
            <a:avLst/>
          </a:prstGeom>
        </p:spPr>
        <p:txBody>
          <a:bodyPr anchor="b"/>
          <a:p>
            <a:pPr algn="ctr">
              <a:lnSpc>
                <a:spcPct val="90000"/>
              </a:lnSpc>
            </a:pPr>
            <a:r>
              <a:rPr b="0" lang="en-US" sz="6000" spc="-1" strike="noStrike">
                <a:solidFill>
                  <a:srgbClr val="000000"/>
                </a:solidFill>
                <a:latin typeface="Calibri Light"/>
              </a:rPr>
              <a:t>Cl</a:t>
            </a:r>
            <a:r>
              <a:rPr b="0" lang="en-US" sz="6000" spc="-1" strike="noStrike">
                <a:solidFill>
                  <a:srgbClr val="000000"/>
                </a:solidFill>
                <a:latin typeface="Calibri Light"/>
              </a:rPr>
              <a:t>ic</a:t>
            </a:r>
            <a:r>
              <a:rPr b="0" lang="en-US" sz="6000" spc="-1" strike="noStrike">
                <a:solidFill>
                  <a:srgbClr val="000000"/>
                </a:solidFill>
                <a:latin typeface="Calibri Light"/>
              </a:rPr>
              <a:t>k </a:t>
            </a:r>
            <a:r>
              <a:rPr b="0" lang="en-US" sz="6000" spc="-1" strike="noStrike">
                <a:solidFill>
                  <a:srgbClr val="000000"/>
                </a:solidFill>
                <a:latin typeface="Calibri Light"/>
              </a:rPr>
              <a:t>to </a:t>
            </a:r>
            <a:r>
              <a:rPr b="0" lang="en-US" sz="6000" spc="-1" strike="noStrike">
                <a:solidFill>
                  <a:srgbClr val="000000"/>
                </a:solidFill>
                <a:latin typeface="Calibri Light"/>
              </a:rPr>
              <a:t>e</a:t>
            </a:r>
            <a:r>
              <a:rPr b="0" lang="en-US" sz="6000" spc="-1" strike="noStrike">
                <a:solidFill>
                  <a:srgbClr val="000000"/>
                </a:solidFill>
                <a:latin typeface="Calibri Light"/>
              </a:rPr>
              <a:t>di</a:t>
            </a:r>
            <a:r>
              <a:rPr b="0" lang="en-US" sz="6000" spc="-1" strike="noStrike">
                <a:solidFill>
                  <a:srgbClr val="000000"/>
                </a:solidFill>
                <a:latin typeface="Calibri Light"/>
              </a:rPr>
              <a:t>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st</a:t>
            </a:r>
            <a:r>
              <a:rPr b="0" lang="en-US" sz="6000" spc="-1" strike="noStrike">
                <a:solidFill>
                  <a:srgbClr val="000000"/>
                </a:solidFill>
                <a:latin typeface="Calibri Light"/>
              </a:rPr>
              <a:t>er </a:t>
            </a:r>
            <a:r>
              <a:rPr b="0" lang="en-US" sz="6000" spc="-1" strike="noStrike">
                <a:solidFill>
                  <a:srgbClr val="000000"/>
                </a:solidFill>
                <a:latin typeface="Calibri Light"/>
              </a:rPr>
              <a:t>tit</a:t>
            </a:r>
            <a:r>
              <a:rPr b="0" lang="en-US" sz="6000" spc="-1" strike="noStrike">
                <a:solidFill>
                  <a:srgbClr val="000000"/>
                </a:solidFill>
                <a:latin typeface="Calibri Light"/>
              </a:rPr>
              <a:t>le </a:t>
            </a:r>
            <a:r>
              <a:rPr b="0" lang="en-US" sz="6000" spc="-1" strike="noStrike">
                <a:solidFill>
                  <a:srgbClr val="000000"/>
                </a:solidFill>
                <a:latin typeface="Calibri Light"/>
              </a:rPr>
              <a:t>st</a:t>
            </a:r>
            <a:r>
              <a:rPr b="0" lang="en-US" sz="6000" spc="-1" strike="noStrike">
                <a:solidFill>
                  <a:srgbClr val="000000"/>
                </a:solidFill>
                <a:latin typeface="Calibri Light"/>
              </a:rPr>
              <a: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ED6D0FA-61F9-4C3B-A3C7-7764FBE62332}"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2889919-2058-4439-8069-20B671D057DC}"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458720" y="97920"/>
            <a:ext cx="9056520" cy="91404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1458720" y="1224720"/>
            <a:ext cx="10515240" cy="497412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1458720" y="6356520"/>
            <a:ext cx="2122200" cy="364680"/>
          </a:xfrm>
          <a:prstGeom prst="rect">
            <a:avLst/>
          </a:prstGeom>
        </p:spPr>
        <p:txBody>
          <a:bodyPr anchor="ctr"/>
          <a:p>
            <a:pPr>
              <a:lnSpc>
                <a:spcPct val="100000"/>
              </a:lnSpc>
            </a:pPr>
            <a:fld id="{C809B40A-81CD-4048-90D9-438BD7059C91}"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44" name="PlaceHolder 4"/>
          <p:cNvSpPr>
            <a:spLocks noGrp="1"/>
          </p:cNvSpPr>
          <p:nvPr>
            <p:ph type="ftr"/>
          </p:nvPr>
        </p:nvSpPr>
        <p:spPr>
          <a:xfrm>
            <a:off x="4038480" y="6356520"/>
            <a:ext cx="647676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10842120" y="6339960"/>
            <a:ext cx="1001160" cy="381240"/>
          </a:xfrm>
          <a:prstGeom prst="rect">
            <a:avLst/>
          </a:prstGeom>
        </p:spPr>
        <p:txBody>
          <a:bodyPr anchor="ctr"/>
          <a:p>
            <a:pPr algn="r">
              <a:lnSpc>
                <a:spcPct val="100000"/>
              </a:lnSpc>
            </a:pPr>
            <a:fld id="{AAD2950E-956D-46D7-8907-A7218E3A98DA}"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datanode:50075/blockScannerReport" TargetMode="External"/><Relationship Id="rId2" Type="http://schemas.openxmlformats.org/officeDocument/2006/relationships/hyperlink" Target="http://datanode:50075/blockScannerReport" TargetMode="External"/><Relationship Id="rId3" Type="http://schemas.openxmlformats.org/officeDocument/2006/relationships/hyperlink" Target="http://datanode:50075/blockScannerReport" TargetMode="External"/><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736280" y="1214280"/>
            <a:ext cx="9568800" cy="2387160"/>
          </a:xfrm>
          <a:prstGeom prst="rect">
            <a:avLst/>
          </a:prstGeom>
          <a:noFill/>
          <a:ln>
            <a:noFill/>
          </a:ln>
        </p:spPr>
        <p:txBody>
          <a:bodyPr anchor="b">
            <a:normAutofit/>
          </a:bodyPr>
          <a:p>
            <a:pPr algn="ctr">
              <a:lnSpc>
                <a:spcPct val="90000"/>
              </a:lnSpc>
            </a:pPr>
            <a:r>
              <a:rPr b="1" lang="en-US" sz="8900" spc="-1" strike="noStrike">
                <a:solidFill>
                  <a:srgbClr val="002060"/>
                </a:solidFill>
                <a:latin typeface="Baskerville Old Face"/>
              </a:rPr>
              <a:t>Big Data Frameworks</a:t>
            </a:r>
            <a:br/>
            <a:endParaRPr b="0" lang="en-US" sz="8900" spc="-1" strike="noStrike">
              <a:solidFill>
                <a:srgbClr val="000000"/>
              </a:solidFill>
              <a:latin typeface="Calibri"/>
            </a:endParaRPr>
          </a:p>
        </p:txBody>
      </p:sp>
      <p:sp>
        <p:nvSpPr>
          <p:cNvPr id="83" name="TextShape 2"/>
          <p:cNvSpPr txBox="1"/>
          <p:nvPr/>
        </p:nvSpPr>
        <p:spPr>
          <a:xfrm>
            <a:off x="1413000" y="4763160"/>
            <a:ext cx="10506960" cy="1655280"/>
          </a:xfrm>
          <a:prstGeom prst="rect">
            <a:avLst/>
          </a:prstGeom>
          <a:noFill/>
          <a:ln>
            <a:noFill/>
          </a:ln>
        </p:spPr>
        <p:txBody>
          <a:bodyPr>
            <a:normAutofit/>
          </a:bodyPr>
          <a:p>
            <a:pPr algn="ctr">
              <a:lnSpc>
                <a:spcPct val="90000"/>
              </a:lnSpc>
              <a:spcBef>
                <a:spcPts val="1001"/>
              </a:spcBef>
            </a:pPr>
            <a:r>
              <a:rPr b="1" lang="en-IN" sz="3200" spc="-1" strike="noStrike">
                <a:solidFill>
                  <a:srgbClr val="7030a0"/>
                </a:solidFill>
                <a:latin typeface="Calibri"/>
              </a:rPr>
              <a:t>Ramesh Ragala</a:t>
            </a:r>
            <a:endParaRPr b="0" lang="en-IN" sz="3200" spc="-1" strike="noStrike">
              <a:latin typeface="Arial"/>
            </a:endParaRPr>
          </a:p>
          <a:p>
            <a:pPr algn="ctr">
              <a:lnSpc>
                <a:spcPct val="90000"/>
              </a:lnSpc>
              <a:spcBef>
                <a:spcPts val="1001"/>
              </a:spcBef>
            </a:pPr>
            <a:r>
              <a:rPr b="1" lang="en-IN" sz="3200" spc="-1" strike="noStrike">
                <a:solidFill>
                  <a:srgbClr val="7030a0"/>
                </a:solidFill>
                <a:latin typeface="Calibri"/>
              </a:rPr>
              <a:t>VIT Chennai</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18"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a:t>
            </a:r>
            <a:r>
              <a:rPr b="1" lang="en-US" sz="2400" spc="-1" strike="noStrike">
                <a:solidFill>
                  <a:srgbClr val="000000"/>
                </a:solidFill>
                <a:latin typeface="Calibri"/>
              </a:rPr>
              <a:t>codec</a:t>
            </a:r>
            <a:r>
              <a:rPr b="0" lang="en-US" sz="2400" spc="-1" strike="noStrike">
                <a:solidFill>
                  <a:srgbClr val="000000"/>
                </a:solidFill>
                <a:latin typeface="Calibri"/>
              </a:rPr>
              <a:t> is the implementation of a compression-decompression algorithm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CompressionCodec</a:t>
            </a:r>
            <a:r>
              <a:rPr b="0" lang="en-US" sz="2400" spc="-1" strike="noStrike">
                <a:solidFill>
                  <a:srgbClr val="000000"/>
                </a:solidFill>
                <a:latin typeface="Calibri"/>
              </a:rPr>
              <a:t> interface is used in hadoop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GzipCodec encapsulates the compression and decompression algorithm for gzip.</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19" name="TextShape 3"/>
          <p:cNvSpPr txBox="1"/>
          <p:nvPr/>
        </p:nvSpPr>
        <p:spPr>
          <a:xfrm>
            <a:off x="1458720" y="6356520"/>
            <a:ext cx="2122200" cy="364680"/>
          </a:xfrm>
          <a:prstGeom prst="rect">
            <a:avLst/>
          </a:prstGeom>
          <a:noFill/>
          <a:ln>
            <a:noFill/>
          </a:ln>
        </p:spPr>
        <p:txBody>
          <a:bodyPr anchor="ctr"/>
          <a:p>
            <a:pPr>
              <a:lnSpc>
                <a:spcPct val="100000"/>
              </a:lnSpc>
            </a:pPr>
            <a:fld id="{A86EF1B7-1AD9-4E9E-A210-3B1BB89C3E75}"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20" name="TextShape 4"/>
          <p:cNvSpPr txBox="1"/>
          <p:nvPr/>
        </p:nvSpPr>
        <p:spPr>
          <a:xfrm>
            <a:off x="10842120" y="6339960"/>
            <a:ext cx="1001160" cy="381240"/>
          </a:xfrm>
          <a:prstGeom prst="rect">
            <a:avLst/>
          </a:prstGeom>
          <a:noFill/>
          <a:ln>
            <a:noFill/>
          </a:ln>
        </p:spPr>
        <p:txBody>
          <a:bodyPr anchor="ctr"/>
          <a:p>
            <a:pPr algn="r">
              <a:lnSpc>
                <a:spcPct val="100000"/>
              </a:lnSpc>
            </a:pPr>
            <a:fld id="{ADA9BD68-48B8-4D7D-B5EB-1A12A068BD8C}"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21" name="Picture 2" descr=""/>
          <p:cNvPicPr/>
          <p:nvPr/>
        </p:nvPicPr>
        <p:blipFill>
          <a:blip r:embed="rId1"/>
          <a:stretch/>
        </p:blipFill>
        <p:spPr>
          <a:xfrm>
            <a:off x="3348360" y="2838960"/>
            <a:ext cx="7636680" cy="3355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23"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LZO libraries are GPL licensed and may not be included in Apache distributions, so for this reason the Hadoop codecs must be downloaded separately from Google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CompressionCodec</a:t>
            </a:r>
            <a:r>
              <a:rPr b="0" lang="en-US" sz="2400" spc="-1" strike="noStrike">
                <a:solidFill>
                  <a:srgbClr val="000000"/>
                </a:solidFill>
                <a:latin typeface="Calibri"/>
              </a:rPr>
              <a:t> has </a:t>
            </a:r>
            <a:r>
              <a:rPr b="1" lang="en-US" sz="2400" spc="-1" strike="noStrike">
                <a:solidFill>
                  <a:srgbClr val="000000"/>
                </a:solidFill>
                <a:latin typeface="Calibri"/>
              </a:rPr>
              <a:t>two methods</a:t>
            </a:r>
            <a:r>
              <a:rPr b="0" lang="en-US" sz="2400" spc="-1" strike="noStrike">
                <a:solidFill>
                  <a:srgbClr val="000000"/>
                </a:solidFill>
                <a:latin typeface="Calibri"/>
              </a:rPr>
              <a:t> that allow you to easily compress or decompress data.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To </a:t>
            </a:r>
            <a:r>
              <a:rPr b="1" lang="en-US" sz="2400" spc="-1" strike="noStrike">
                <a:solidFill>
                  <a:srgbClr val="000000"/>
                </a:solidFill>
                <a:latin typeface="Calibri"/>
              </a:rPr>
              <a:t>compress data </a:t>
            </a:r>
            <a:r>
              <a:rPr b="0" lang="en-US" sz="2400" spc="-1" strike="noStrike">
                <a:solidFill>
                  <a:srgbClr val="000000"/>
                </a:solidFill>
                <a:latin typeface="Calibri"/>
              </a:rPr>
              <a:t>being</a:t>
            </a:r>
            <a:r>
              <a:rPr b="1" lang="en-US" sz="2400" spc="-1" strike="noStrike">
                <a:solidFill>
                  <a:srgbClr val="000000"/>
                </a:solidFill>
                <a:latin typeface="Calibri"/>
              </a:rPr>
              <a:t> written </a:t>
            </a:r>
            <a:r>
              <a:rPr b="0" lang="en-US" sz="2400" spc="-1" strike="noStrike">
                <a:solidFill>
                  <a:srgbClr val="000000"/>
                </a:solidFill>
                <a:latin typeface="Calibri"/>
              </a:rPr>
              <a:t>to an output stream, use the </a:t>
            </a:r>
            <a:r>
              <a:rPr b="1" lang="en-US" sz="2400" spc="-1" strike="noStrike">
                <a:solidFill>
                  <a:srgbClr val="000000"/>
                </a:solidFill>
                <a:latin typeface="Calibri"/>
              </a:rPr>
              <a:t>createOutput Stream</a:t>
            </a:r>
            <a:r>
              <a:rPr b="0" lang="en-US" sz="2400" spc="-1" strike="noStrike">
                <a:solidFill>
                  <a:srgbClr val="000000"/>
                </a:solidFill>
                <a:latin typeface="Calibri"/>
              </a:rPr>
              <a:t>(OutputStream out) method to create a </a:t>
            </a:r>
            <a:r>
              <a:rPr b="1" lang="en-US" sz="2400" spc="-1" strike="noStrike">
                <a:solidFill>
                  <a:srgbClr val="000000"/>
                </a:solidFill>
                <a:latin typeface="Calibri"/>
              </a:rPr>
              <a:t>CompressionOutputStream</a:t>
            </a:r>
            <a:r>
              <a:rPr b="0" lang="en-US" sz="2400" spc="-1" strike="noStrike">
                <a:solidFill>
                  <a:srgbClr val="000000"/>
                </a:solidFill>
                <a:latin typeface="Calibri"/>
              </a:rPr>
              <a:t> to which you write your uncompressed data to have it written in compressed form to the underlying stream.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To </a:t>
            </a:r>
            <a:r>
              <a:rPr b="1" lang="en-US" sz="2400" spc="-1" strike="noStrike">
                <a:solidFill>
                  <a:srgbClr val="000000"/>
                </a:solidFill>
                <a:latin typeface="Calibri"/>
              </a:rPr>
              <a:t>decompress data </a:t>
            </a:r>
            <a:r>
              <a:rPr b="0" lang="en-US" sz="2400" spc="-1" strike="noStrike">
                <a:solidFill>
                  <a:srgbClr val="000000"/>
                </a:solidFill>
                <a:latin typeface="Calibri"/>
              </a:rPr>
              <a:t>being </a:t>
            </a:r>
            <a:r>
              <a:rPr b="1" lang="en-US" sz="2400" spc="-1" strike="noStrike">
                <a:solidFill>
                  <a:srgbClr val="000000"/>
                </a:solidFill>
                <a:latin typeface="Calibri"/>
              </a:rPr>
              <a:t>read</a:t>
            </a:r>
            <a:r>
              <a:rPr b="0" lang="en-US" sz="2400" spc="-1" strike="noStrike">
                <a:solidFill>
                  <a:srgbClr val="000000"/>
                </a:solidFill>
                <a:latin typeface="Calibri"/>
              </a:rPr>
              <a:t> from an input stream, call </a:t>
            </a:r>
            <a:r>
              <a:rPr b="1" lang="en-US" sz="2400" spc="-1" strike="noStrike">
                <a:solidFill>
                  <a:srgbClr val="000000"/>
                </a:solidFill>
                <a:latin typeface="Calibri"/>
              </a:rPr>
              <a:t>createInputStream</a:t>
            </a:r>
            <a:r>
              <a:rPr b="0" lang="en-US" sz="2400" spc="-1" strike="noStrike">
                <a:solidFill>
                  <a:srgbClr val="000000"/>
                </a:solidFill>
                <a:latin typeface="Calibri"/>
              </a:rPr>
              <a:t>(InputStream in) to obtain a </a:t>
            </a:r>
            <a:r>
              <a:rPr b="1" lang="en-US" sz="2400" spc="-1" strike="noStrike">
                <a:solidFill>
                  <a:srgbClr val="000000"/>
                </a:solidFill>
                <a:latin typeface="Calibri"/>
              </a:rPr>
              <a:t>CompressionInputStream</a:t>
            </a:r>
            <a:r>
              <a:rPr b="0" lang="en-US" sz="2400" spc="-1" strike="noStrike">
                <a:solidFill>
                  <a:srgbClr val="000000"/>
                </a:solidFill>
                <a:latin typeface="Calibri"/>
              </a:rPr>
              <a:t>, which allows you to </a:t>
            </a:r>
            <a:r>
              <a:rPr b="1" lang="en-US" sz="2400" spc="-1" strike="noStrike">
                <a:solidFill>
                  <a:srgbClr val="000000"/>
                </a:solidFill>
                <a:latin typeface="Calibri"/>
              </a:rPr>
              <a:t>read uncompressed data </a:t>
            </a:r>
            <a:r>
              <a:rPr b="0" lang="en-US" sz="2400" spc="-1" strike="noStrike">
                <a:solidFill>
                  <a:srgbClr val="000000"/>
                </a:solidFill>
                <a:latin typeface="Calibri"/>
              </a:rPr>
              <a:t>from the underlying stream.</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24" name="TextShape 3"/>
          <p:cNvSpPr txBox="1"/>
          <p:nvPr/>
        </p:nvSpPr>
        <p:spPr>
          <a:xfrm>
            <a:off x="1458720" y="6356520"/>
            <a:ext cx="2122200" cy="364680"/>
          </a:xfrm>
          <a:prstGeom prst="rect">
            <a:avLst/>
          </a:prstGeom>
          <a:noFill/>
          <a:ln>
            <a:noFill/>
          </a:ln>
        </p:spPr>
        <p:txBody>
          <a:bodyPr anchor="ctr"/>
          <a:p>
            <a:pPr>
              <a:lnSpc>
                <a:spcPct val="100000"/>
              </a:lnSpc>
            </a:pPr>
            <a:fld id="{6A4D5C23-33F3-48AD-A824-E32F5113A60D}"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25" name="TextShape 4"/>
          <p:cNvSpPr txBox="1"/>
          <p:nvPr/>
        </p:nvSpPr>
        <p:spPr>
          <a:xfrm>
            <a:off x="10842120" y="6339960"/>
            <a:ext cx="1001160" cy="381240"/>
          </a:xfrm>
          <a:prstGeom prst="rect">
            <a:avLst/>
          </a:prstGeom>
          <a:noFill/>
          <a:ln>
            <a:noFill/>
          </a:ln>
        </p:spPr>
        <p:txBody>
          <a:bodyPr anchor="ctr"/>
          <a:p>
            <a:pPr algn="r">
              <a:lnSpc>
                <a:spcPct val="100000"/>
              </a:lnSpc>
            </a:pPr>
            <a:fld id="{F51A1DB6-EEA8-4272-9F2C-9B2435395ACD}"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27"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you are reading a compressed file, normally you can infer which codec to use by looking at its filename extension.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Example:  A file ending in .gz can be read with GzipCodec.</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CompressionCodecFactory</a:t>
            </a:r>
            <a:r>
              <a:rPr b="0" lang="en-US" sz="2400" spc="-1" strike="noStrike">
                <a:solidFill>
                  <a:srgbClr val="000000"/>
                </a:solidFill>
                <a:latin typeface="Calibri"/>
              </a:rPr>
              <a:t> provides a </a:t>
            </a:r>
            <a:r>
              <a:rPr b="1" lang="en-US" sz="2400" spc="-1" strike="noStrike">
                <a:solidFill>
                  <a:srgbClr val="000000"/>
                </a:solidFill>
                <a:latin typeface="Calibri"/>
              </a:rPr>
              <a:t>way of mapping </a:t>
            </a:r>
            <a:r>
              <a:rPr b="0" lang="en-US" sz="2400" spc="-1" strike="noStrike">
                <a:solidFill>
                  <a:srgbClr val="000000"/>
                </a:solidFill>
                <a:latin typeface="Calibri"/>
              </a:rPr>
              <a:t>a filename extension to a CompressionCodec using its </a:t>
            </a:r>
            <a:r>
              <a:rPr b="1" lang="en-US" sz="2400" spc="-1" strike="noStrike">
                <a:solidFill>
                  <a:srgbClr val="000000"/>
                </a:solidFill>
                <a:latin typeface="Calibri"/>
              </a:rPr>
              <a:t>getCodec()</a:t>
            </a:r>
            <a:r>
              <a:rPr b="0" lang="en-US" sz="2400" spc="-1" strike="noStrike">
                <a:solidFill>
                  <a:srgbClr val="000000"/>
                </a:solidFill>
                <a:latin typeface="Calibri"/>
              </a:rPr>
              <a:t> method.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Each codec knows its default filename extension, thus permitting CompressionCodecFactory to search through the registered codecs to find a match for the given extension.</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28" name="TextShape 3"/>
          <p:cNvSpPr txBox="1"/>
          <p:nvPr/>
        </p:nvSpPr>
        <p:spPr>
          <a:xfrm>
            <a:off x="1458720" y="6356520"/>
            <a:ext cx="2122200" cy="364680"/>
          </a:xfrm>
          <a:prstGeom prst="rect">
            <a:avLst/>
          </a:prstGeom>
          <a:noFill/>
          <a:ln>
            <a:noFill/>
          </a:ln>
        </p:spPr>
        <p:txBody>
          <a:bodyPr anchor="ctr"/>
          <a:p>
            <a:pPr>
              <a:lnSpc>
                <a:spcPct val="100000"/>
              </a:lnSpc>
            </a:pPr>
            <a:fld id="{9A4EA2FA-CD87-46D4-A3BC-5EE5235FA3B4}"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29" name="TextShape 4"/>
          <p:cNvSpPr txBox="1"/>
          <p:nvPr/>
        </p:nvSpPr>
        <p:spPr>
          <a:xfrm>
            <a:off x="10842120" y="6339960"/>
            <a:ext cx="1001160" cy="381240"/>
          </a:xfrm>
          <a:prstGeom prst="rect">
            <a:avLst/>
          </a:prstGeom>
          <a:noFill/>
          <a:ln>
            <a:noFill/>
          </a:ln>
        </p:spPr>
        <p:txBody>
          <a:bodyPr anchor="ctr"/>
          <a:p>
            <a:pPr algn="r">
              <a:lnSpc>
                <a:spcPct val="100000"/>
              </a:lnSpc>
            </a:pPr>
            <a:fld id="{8C71FBB7-27A6-47FA-BB95-4BC390E516F1}"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31"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It is preferable to use a native library for compression and decompression</a:t>
            </a:r>
            <a:r>
              <a:rPr b="0" lang="en-US" sz="2400" spc="-1" strike="noStrike">
                <a:solidFill>
                  <a:srgbClr val="000000"/>
                </a:solidFill>
                <a:latin typeface="Calibri"/>
              </a:rPr>
              <a:t> for performance sake.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Example: in one test, using the native gzip libraries reduced decompression times by up to 50% and compression times by around 10%.</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formats have native implementations, but not all have a Java implementation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Apache Hadoop binary tarball comes with prebuilt native compression binaries for 64-bit Linux, called libhadoop.so.</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32" name="TextShape 3"/>
          <p:cNvSpPr txBox="1"/>
          <p:nvPr/>
        </p:nvSpPr>
        <p:spPr>
          <a:xfrm>
            <a:off x="1458720" y="6356520"/>
            <a:ext cx="2122200" cy="364680"/>
          </a:xfrm>
          <a:prstGeom prst="rect">
            <a:avLst/>
          </a:prstGeom>
          <a:noFill/>
          <a:ln>
            <a:noFill/>
          </a:ln>
        </p:spPr>
        <p:txBody>
          <a:bodyPr anchor="ctr"/>
          <a:p>
            <a:pPr>
              <a:lnSpc>
                <a:spcPct val="100000"/>
              </a:lnSpc>
            </a:pPr>
            <a:fld id="{3AE795AB-46AF-4B8E-A2A4-D74DE7C55CA4}"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33" name="TextShape 4"/>
          <p:cNvSpPr txBox="1"/>
          <p:nvPr/>
        </p:nvSpPr>
        <p:spPr>
          <a:xfrm>
            <a:off x="10842120" y="6339960"/>
            <a:ext cx="1001160" cy="381240"/>
          </a:xfrm>
          <a:prstGeom prst="rect">
            <a:avLst/>
          </a:prstGeom>
          <a:noFill/>
          <a:ln>
            <a:noFill/>
          </a:ln>
        </p:spPr>
        <p:txBody>
          <a:bodyPr anchor="ctr"/>
          <a:p>
            <a:pPr algn="r">
              <a:lnSpc>
                <a:spcPct val="100000"/>
              </a:lnSpc>
            </a:pPr>
            <a:fld id="{F87E6409-3514-4C3F-8DE5-9A6FF5564C95}"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34" name="Picture 2" descr=""/>
          <p:cNvPicPr/>
          <p:nvPr/>
        </p:nvPicPr>
        <p:blipFill>
          <a:blip r:embed="rId1"/>
          <a:stretch/>
        </p:blipFill>
        <p:spPr>
          <a:xfrm>
            <a:off x="2498400" y="4520520"/>
            <a:ext cx="6722280" cy="1976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36"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you are using a native library and you are doing a lot of compression or decompression in your application, consider using </a:t>
            </a:r>
            <a:r>
              <a:rPr b="1" lang="en-US" sz="2400" spc="-1" strike="noStrike">
                <a:solidFill>
                  <a:srgbClr val="000000"/>
                </a:solidFill>
                <a:latin typeface="Calibri"/>
              </a:rPr>
              <a:t>CodecPool</a:t>
            </a:r>
            <a:r>
              <a:rPr b="0" lang="en-US" sz="2400" spc="-1" strike="noStrike">
                <a:solidFill>
                  <a:srgbClr val="000000"/>
                </a:solidFill>
                <a:latin typeface="Calibri"/>
              </a:rPr>
              <a:t>, which allows you </a:t>
            </a:r>
            <a:r>
              <a:rPr b="1" lang="en-US" sz="2400" spc="-1" strike="noStrike">
                <a:solidFill>
                  <a:srgbClr val="000000"/>
                </a:solidFill>
                <a:latin typeface="Calibri"/>
              </a:rPr>
              <a:t>to reuse compressors</a:t>
            </a:r>
            <a:r>
              <a:rPr b="0" lang="en-US" sz="2400" spc="-1" strike="noStrike">
                <a:solidFill>
                  <a:srgbClr val="000000"/>
                </a:solidFill>
                <a:latin typeface="Calibri"/>
              </a:rPr>
              <a:t> and </a:t>
            </a:r>
            <a:r>
              <a:rPr b="1" lang="en-US" sz="2400" spc="-1" strike="noStrike">
                <a:solidFill>
                  <a:srgbClr val="000000"/>
                </a:solidFill>
                <a:latin typeface="Calibri"/>
              </a:rPr>
              <a:t>decompressors</a:t>
            </a:r>
            <a:r>
              <a:rPr b="0" lang="en-US" sz="2400" spc="-1" strike="noStrike">
                <a:solidFill>
                  <a:srgbClr val="000000"/>
                </a:solidFill>
                <a:latin typeface="Calibri"/>
              </a:rPr>
              <a:t>, thereby </a:t>
            </a:r>
            <a:r>
              <a:rPr b="1" lang="en-US" sz="2400" spc="-1" strike="noStrike">
                <a:solidFill>
                  <a:srgbClr val="000000"/>
                </a:solidFill>
                <a:latin typeface="Calibri"/>
              </a:rPr>
              <a:t>amortizing</a:t>
            </a:r>
            <a:r>
              <a:rPr b="0" lang="en-US" sz="2400" spc="-1" strike="noStrike">
                <a:solidFill>
                  <a:srgbClr val="000000"/>
                </a:solidFill>
                <a:latin typeface="Calibri"/>
              </a:rPr>
              <a:t> the cost of creating these objects.</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37" name="TextShape 3"/>
          <p:cNvSpPr txBox="1"/>
          <p:nvPr/>
        </p:nvSpPr>
        <p:spPr>
          <a:xfrm>
            <a:off x="1458720" y="6356520"/>
            <a:ext cx="2122200" cy="364680"/>
          </a:xfrm>
          <a:prstGeom prst="rect">
            <a:avLst/>
          </a:prstGeom>
          <a:noFill/>
          <a:ln>
            <a:noFill/>
          </a:ln>
        </p:spPr>
        <p:txBody>
          <a:bodyPr anchor="ctr"/>
          <a:p>
            <a:pPr>
              <a:lnSpc>
                <a:spcPct val="100000"/>
              </a:lnSpc>
            </a:pPr>
            <a:fld id="{F4A0F7D9-1804-47BF-8658-998D7F724801}"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38" name="TextShape 4"/>
          <p:cNvSpPr txBox="1"/>
          <p:nvPr/>
        </p:nvSpPr>
        <p:spPr>
          <a:xfrm>
            <a:off x="10842120" y="6339960"/>
            <a:ext cx="1001160" cy="381240"/>
          </a:xfrm>
          <a:prstGeom prst="rect">
            <a:avLst/>
          </a:prstGeom>
          <a:noFill/>
          <a:ln>
            <a:noFill/>
          </a:ln>
        </p:spPr>
        <p:txBody>
          <a:bodyPr anchor="ctr"/>
          <a:p>
            <a:pPr algn="r">
              <a:lnSpc>
                <a:spcPct val="100000"/>
              </a:lnSpc>
            </a:pPr>
            <a:fld id="{16BF137D-5BA9-4876-9098-907ED4A1CFCD}"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40"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 to compress data that will processed by MapReduce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Is the compression format supports splitting?</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Assume Dataset size is 1GB</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Assume HDFS block size is 128MB  </a:t>
            </a:r>
            <a:r>
              <a:rPr b="0" lang="en-US" sz="2000" spc="-1" strike="noStrike">
                <a:solidFill>
                  <a:srgbClr val="000000"/>
                </a:solidFill>
                <a:latin typeface="Wingdings"/>
              </a:rPr>
              <a:t></a:t>
            </a:r>
            <a:r>
              <a:rPr b="0" lang="en-US" sz="2000" spc="-1" strike="noStrike">
                <a:solidFill>
                  <a:srgbClr val="000000"/>
                </a:solidFill>
                <a:latin typeface="Calibri"/>
              </a:rPr>
              <a:t> 8 blocks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Imagine that the file is a gzip-compressed file whose compressed size is 1 GB</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Creating a split for each block won’t work, because it is </a:t>
            </a:r>
            <a:r>
              <a:rPr b="1" lang="en-US" sz="1800" spc="-1" strike="noStrike">
                <a:solidFill>
                  <a:srgbClr val="000000"/>
                </a:solidFill>
                <a:latin typeface="Calibri"/>
              </a:rPr>
              <a:t>impossible to start reading at an arbitrary point in the gzip stream</a:t>
            </a:r>
            <a:r>
              <a:rPr b="0" lang="en-US" sz="1800" spc="-1" strike="noStrike">
                <a:solidFill>
                  <a:srgbClr val="000000"/>
                </a:solidFill>
                <a:latin typeface="Calibri"/>
              </a:rPr>
              <a:t>.</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Impossible for a map task its split independently of the others.</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The gzip format uses DEFLATE to store the compressed data and DEFLATE stores data as a series of compressed blocks.</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The problem is that the start of each block is not distinguished in any way would allow a reader positioned at an arbitrary point </a:t>
            </a:r>
            <a:r>
              <a:rPr b="0" lang="en-US" sz="1800" spc="-1" strike="noStrike">
                <a:solidFill>
                  <a:srgbClr val="000000"/>
                </a:solidFill>
                <a:latin typeface="Wingdings"/>
              </a:rPr>
              <a:t></a:t>
            </a:r>
            <a:r>
              <a:rPr b="0" lang="en-US" sz="1800" spc="-1" strike="noStrike">
                <a:solidFill>
                  <a:srgbClr val="000000"/>
                </a:solidFill>
                <a:latin typeface="Calibri"/>
              </a:rPr>
              <a:t> Synchronizing problem.</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So gzip is not support for splitting</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Mapreduce will not try to split the gzipped file </a:t>
            </a:r>
            <a:r>
              <a:rPr b="0" lang="en-US" sz="1800" spc="-1" strike="noStrike">
                <a:solidFill>
                  <a:srgbClr val="000000"/>
                </a:solidFill>
                <a:latin typeface="Wingdings"/>
              </a:rPr>
              <a:t></a:t>
            </a:r>
            <a:r>
              <a:rPr b="0" lang="en-US" sz="1800" spc="-1" strike="noStrike">
                <a:solidFill>
                  <a:srgbClr val="000000"/>
                </a:solidFill>
                <a:latin typeface="Calibri"/>
              </a:rPr>
              <a:t> expensive of locality (single map will process 8 blocks and most of the blocks will not be local to the map)</a:t>
            </a:r>
            <a:endParaRPr b="0" lang="en-US" sz="1800" spc="-1" strike="noStrike">
              <a:solidFill>
                <a:srgbClr val="000000"/>
              </a:solidFill>
              <a:latin typeface="Calibri"/>
            </a:endParaRPr>
          </a:p>
          <a:p>
            <a:endParaRPr b="0" lang="en-US" sz="1800" spc="-1" strike="noStrike">
              <a:solidFill>
                <a:srgbClr val="000000"/>
              </a:solidFill>
              <a:latin typeface="Calibri"/>
            </a:endParaRPr>
          </a:p>
          <a:p>
            <a:endParaRPr b="0" lang="en-US" sz="1800" spc="-1" strike="noStrike">
              <a:solidFill>
                <a:srgbClr val="000000"/>
              </a:solidFill>
              <a:latin typeface="Calibri"/>
            </a:endParaRPr>
          </a:p>
        </p:txBody>
      </p:sp>
      <p:sp>
        <p:nvSpPr>
          <p:cNvPr id="141" name="TextShape 3"/>
          <p:cNvSpPr txBox="1"/>
          <p:nvPr/>
        </p:nvSpPr>
        <p:spPr>
          <a:xfrm>
            <a:off x="1458720" y="6356520"/>
            <a:ext cx="2122200" cy="364680"/>
          </a:xfrm>
          <a:prstGeom prst="rect">
            <a:avLst/>
          </a:prstGeom>
          <a:noFill/>
          <a:ln>
            <a:noFill/>
          </a:ln>
        </p:spPr>
        <p:txBody>
          <a:bodyPr anchor="ctr"/>
          <a:p>
            <a:pPr>
              <a:lnSpc>
                <a:spcPct val="100000"/>
              </a:lnSpc>
            </a:pPr>
            <a:fld id="{A3FCEE03-AAD2-4793-BCAB-A14F13EF4355}"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42" name="TextShape 4"/>
          <p:cNvSpPr txBox="1"/>
          <p:nvPr/>
        </p:nvSpPr>
        <p:spPr>
          <a:xfrm>
            <a:off x="10842120" y="6339960"/>
            <a:ext cx="1001160" cy="381240"/>
          </a:xfrm>
          <a:prstGeom prst="rect">
            <a:avLst/>
          </a:prstGeom>
          <a:noFill/>
          <a:ln>
            <a:noFill/>
          </a:ln>
        </p:spPr>
        <p:txBody>
          <a:bodyPr anchor="ctr"/>
          <a:p>
            <a:pPr algn="r">
              <a:lnSpc>
                <a:spcPct val="100000"/>
              </a:lnSpc>
            </a:pPr>
            <a:fld id="{7A7F1ACD-CBD5-4836-A1D6-7A47E97161CD}"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44"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 to compress data that will processed by MapReduce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Assume the file is a LZO file.  </a:t>
            </a:r>
            <a:r>
              <a:rPr b="0" lang="en-US" sz="2000" spc="-1" strike="noStrike">
                <a:solidFill>
                  <a:srgbClr val="000000"/>
                </a:solidFill>
                <a:latin typeface="Wingdings"/>
              </a:rPr>
              <a:t></a:t>
            </a:r>
            <a:r>
              <a:rPr b="0" lang="en-US" sz="2000" spc="-1" strike="noStrike">
                <a:solidFill>
                  <a:srgbClr val="000000"/>
                </a:solidFill>
                <a:latin typeface="Calibri"/>
              </a:rPr>
              <a:t> same problem</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4800" spc="-1" strike="noStrike">
                <a:solidFill>
                  <a:srgbClr val="000000"/>
                </a:solidFill>
                <a:latin typeface="Calibri"/>
              </a:rPr>
              <a:t>The compression format does not provide a way for a reader to synchronize itself with the stream</a:t>
            </a:r>
            <a:r>
              <a:rPr b="0" lang="en-US" sz="2000" spc="-1" strike="noStrike">
                <a:solidFill>
                  <a:srgbClr val="000000"/>
                </a:solidFill>
                <a:latin typeface="Calibri"/>
              </a:rPr>
              <a:t>.</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pre-processing LZO files using an indexer tool. The tool builds an index of split points, effectively making them splittable when the appropriate MapReduce input format is used.</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 </a:t>
            </a:r>
            <a:r>
              <a:rPr b="1" lang="en-US" sz="4400" spc="-1" strike="noStrike">
                <a:solidFill>
                  <a:srgbClr val="000000"/>
                </a:solidFill>
                <a:latin typeface="Calibri"/>
              </a:rPr>
              <a:t>bzip2 </a:t>
            </a:r>
            <a:r>
              <a:rPr b="0" lang="en-US" sz="2000" spc="-1" strike="noStrike">
                <a:solidFill>
                  <a:srgbClr val="000000"/>
                </a:solidFill>
                <a:latin typeface="Calibri"/>
              </a:rPr>
              <a:t>file supports</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45" name="TextShape 3"/>
          <p:cNvSpPr txBox="1"/>
          <p:nvPr/>
        </p:nvSpPr>
        <p:spPr>
          <a:xfrm>
            <a:off x="1458720" y="6356520"/>
            <a:ext cx="2122200" cy="364680"/>
          </a:xfrm>
          <a:prstGeom prst="rect">
            <a:avLst/>
          </a:prstGeom>
          <a:noFill/>
          <a:ln>
            <a:noFill/>
          </a:ln>
        </p:spPr>
        <p:txBody>
          <a:bodyPr anchor="ctr"/>
          <a:p>
            <a:pPr>
              <a:lnSpc>
                <a:spcPct val="100000"/>
              </a:lnSpc>
            </a:pPr>
            <a:fld id="{A34334D6-CA03-407B-8C2F-6E255997E01C}"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46" name="TextShape 4"/>
          <p:cNvSpPr txBox="1"/>
          <p:nvPr/>
        </p:nvSpPr>
        <p:spPr>
          <a:xfrm>
            <a:off x="10842120" y="6339960"/>
            <a:ext cx="1001160" cy="381240"/>
          </a:xfrm>
          <a:prstGeom prst="rect">
            <a:avLst/>
          </a:prstGeom>
          <a:noFill/>
          <a:ln>
            <a:noFill/>
          </a:ln>
        </p:spPr>
        <p:txBody>
          <a:bodyPr anchor="ctr"/>
          <a:p>
            <a:pPr algn="r">
              <a:lnSpc>
                <a:spcPct val="100000"/>
              </a:lnSpc>
            </a:pPr>
            <a:fld id="{5708D388-FE87-4BE9-BE97-163B6EC0C267}"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48"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Which Compression Format Should Use?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Hadoop applications process large datasets, so you should strive to take advantage of compression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Which compression format you use depends on such considerations as file size, format, and the tools you are using for processing.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suggestions, arranged roughly in order of most to least effective: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Use a container file format such as sequence files, Avro datafiles, ORCFiles, or Parquet files , all of which support both compression and splitting.  </a:t>
            </a:r>
            <a:r>
              <a:rPr b="1" lang="en-US" sz="2000" spc="-1" strike="noStrike">
                <a:solidFill>
                  <a:srgbClr val="000000"/>
                </a:solidFill>
                <a:latin typeface="Calibri"/>
              </a:rPr>
              <a:t>A fast compressor such as LZO, LZ4, or Snappy is generally a good choice</a:t>
            </a:r>
            <a:r>
              <a:rPr b="0" lang="en-US" sz="2000" spc="-1" strike="noStrike">
                <a:solidFill>
                  <a:srgbClr val="000000"/>
                </a:solidFill>
                <a:latin typeface="Calibri"/>
              </a:rPr>
              <a:t>.</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Use a compression format that supports splitting, such as bzip2 (although bzip2 is fairly slow), or one that can be indexed to support splitting, such as LZO.</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Split the file into chunks in the application, and compress each chunk separately using any supported compression format. In this case, you should choose the chunk size so that the compressed chunks are approximately the size of an HDFS block</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Store the files uncompressed.</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49" name="TextShape 3"/>
          <p:cNvSpPr txBox="1"/>
          <p:nvPr/>
        </p:nvSpPr>
        <p:spPr>
          <a:xfrm>
            <a:off x="1458720" y="6356520"/>
            <a:ext cx="2122200" cy="364680"/>
          </a:xfrm>
          <a:prstGeom prst="rect">
            <a:avLst/>
          </a:prstGeom>
          <a:noFill/>
          <a:ln>
            <a:noFill/>
          </a:ln>
        </p:spPr>
        <p:txBody>
          <a:bodyPr anchor="ctr"/>
          <a:p>
            <a:pPr>
              <a:lnSpc>
                <a:spcPct val="100000"/>
              </a:lnSpc>
            </a:pPr>
            <a:fld id="{4879E6BF-8FE0-477F-8159-1371FB09922C}"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50" name="TextShape 4"/>
          <p:cNvSpPr txBox="1"/>
          <p:nvPr/>
        </p:nvSpPr>
        <p:spPr>
          <a:xfrm>
            <a:off x="10842120" y="6339960"/>
            <a:ext cx="1001160" cy="381240"/>
          </a:xfrm>
          <a:prstGeom prst="rect">
            <a:avLst/>
          </a:prstGeom>
          <a:noFill/>
          <a:ln>
            <a:noFill/>
          </a:ln>
        </p:spPr>
        <p:txBody>
          <a:bodyPr anchor="ctr"/>
          <a:p>
            <a:pPr algn="r">
              <a:lnSpc>
                <a:spcPct val="100000"/>
              </a:lnSpc>
            </a:pPr>
            <a:fld id="{951EB33F-4F9A-48B9-AB9C-3022E67FD11F}"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52"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Serialization: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Process of </a:t>
            </a:r>
            <a:r>
              <a:rPr b="1" lang="en-US" sz="2400" spc="-1" strike="noStrike">
                <a:solidFill>
                  <a:srgbClr val="000000"/>
                </a:solidFill>
                <a:latin typeface="Calibri"/>
              </a:rPr>
              <a:t>turning structured object into a byte stream for transmission </a:t>
            </a:r>
            <a:r>
              <a:rPr b="0" lang="en-US" sz="2400" spc="-1" strike="noStrike">
                <a:solidFill>
                  <a:srgbClr val="000000"/>
                </a:solidFill>
                <a:latin typeface="Calibri"/>
              </a:rPr>
              <a:t>over a network or for writing to persistent storage.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Process of turning a byte stream back into a series of structured objects </a:t>
            </a:r>
            <a:r>
              <a:rPr b="0" lang="en-US" sz="2400" spc="-1" strike="noStrike">
                <a:solidFill>
                  <a:srgbClr val="000000"/>
                </a:solidFill>
                <a:latin typeface="Wingdings"/>
              </a:rPr>
              <a:t></a:t>
            </a:r>
            <a:r>
              <a:rPr b="0" lang="en-US" sz="2400" spc="-1" strike="noStrike">
                <a:solidFill>
                  <a:srgbClr val="000000"/>
                </a:solidFill>
                <a:latin typeface="Calibri"/>
              </a:rPr>
              <a:t> Deserialization.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For Inter-Process Communication : RPC is used in Hadoop for IPC</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For persistent storage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RPC uses Serialization  </a:t>
            </a:r>
            <a:r>
              <a:rPr b="0" lang="en-US" sz="2800" spc="-1" strike="noStrike">
                <a:solidFill>
                  <a:srgbClr val="000000"/>
                </a:solidFill>
                <a:latin typeface="Wingdings"/>
              </a:rPr>
              <a:t></a:t>
            </a:r>
            <a:r>
              <a:rPr b="0" lang="en-US" sz="2800" spc="-1" strike="noStrike">
                <a:solidFill>
                  <a:srgbClr val="000000"/>
                </a:solidFill>
                <a:latin typeface="Calibri"/>
              </a:rPr>
              <a:t> renders message into byte stream </a:t>
            </a:r>
            <a:r>
              <a:rPr b="0" lang="en-US" sz="2800" spc="-1" strike="noStrike">
                <a:solidFill>
                  <a:srgbClr val="000000"/>
                </a:solidFill>
                <a:latin typeface="Wingdings"/>
              </a:rPr>
              <a:t></a:t>
            </a:r>
            <a:r>
              <a:rPr b="0" lang="en-US" sz="2800" spc="-1" strike="noStrike">
                <a:solidFill>
                  <a:srgbClr val="000000"/>
                </a:solidFill>
                <a:latin typeface="Calibri"/>
              </a:rPr>
              <a:t> sent to remote node </a:t>
            </a:r>
            <a:r>
              <a:rPr b="0" lang="en-US" sz="2800" spc="-1" strike="noStrike">
                <a:solidFill>
                  <a:srgbClr val="000000"/>
                </a:solidFill>
                <a:latin typeface="Wingdings"/>
              </a:rPr>
              <a:t></a:t>
            </a:r>
            <a:r>
              <a:rPr b="0" lang="en-US" sz="2800" spc="-1" strike="noStrike">
                <a:solidFill>
                  <a:srgbClr val="000000"/>
                </a:solidFill>
                <a:latin typeface="Calibri"/>
              </a:rPr>
              <a:t> deserialization @  remote node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RPC Serialization Format should be: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Compact</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Best use of network bandwidth</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Fast</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Little performance overhead</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Extensible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Protocols change over time to meet new requirements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Interoperable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Different languages ( client &amp; server)</a:t>
            </a:r>
            <a:endParaRPr b="0" lang="en-US" sz="2000" spc="-1" strike="noStrike">
              <a:solidFill>
                <a:srgbClr val="000000"/>
              </a:solidFill>
              <a:latin typeface="Calibri"/>
            </a:endParaRPr>
          </a:p>
        </p:txBody>
      </p:sp>
      <p:sp>
        <p:nvSpPr>
          <p:cNvPr id="153" name="TextShape 3"/>
          <p:cNvSpPr txBox="1"/>
          <p:nvPr/>
        </p:nvSpPr>
        <p:spPr>
          <a:xfrm>
            <a:off x="1458720" y="6356520"/>
            <a:ext cx="2122200" cy="364680"/>
          </a:xfrm>
          <a:prstGeom prst="rect">
            <a:avLst/>
          </a:prstGeom>
          <a:noFill/>
          <a:ln>
            <a:noFill/>
          </a:ln>
        </p:spPr>
        <p:txBody>
          <a:bodyPr anchor="ctr"/>
          <a:p>
            <a:pPr>
              <a:lnSpc>
                <a:spcPct val="100000"/>
              </a:lnSpc>
            </a:pPr>
            <a:fld id="{3FCF55BA-E78A-4DB4-B419-3E7F74436167}"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54" name="TextShape 4"/>
          <p:cNvSpPr txBox="1"/>
          <p:nvPr/>
        </p:nvSpPr>
        <p:spPr>
          <a:xfrm>
            <a:off x="10842120" y="6339960"/>
            <a:ext cx="1001160" cy="381240"/>
          </a:xfrm>
          <a:prstGeom prst="rect">
            <a:avLst/>
          </a:prstGeom>
          <a:noFill/>
          <a:ln>
            <a:noFill/>
          </a:ln>
        </p:spPr>
        <p:txBody>
          <a:bodyPr anchor="ctr"/>
          <a:p>
            <a:pPr algn="r">
              <a:lnSpc>
                <a:spcPct val="100000"/>
              </a:lnSpc>
            </a:pPr>
            <a:fld id="{C2C38AB2-83D9-4BE8-8215-AE4DE56C95C0}"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56"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data format chosen for persistent storage would have different requirements from a serialization framework.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Hadoop uses its own serialization format, </a:t>
            </a:r>
            <a:r>
              <a:rPr b="1" lang="en-US" sz="2800" spc="-1" strike="noStrike">
                <a:solidFill>
                  <a:srgbClr val="000000"/>
                </a:solidFill>
                <a:latin typeface="Calibri"/>
              </a:rPr>
              <a:t>Writables</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is compact and fast, but not so easy to extend or use from languages other than Java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Writables are central to Hadoop</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MapReduce programs use them for their key and value types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Writable Interface: it has two methods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Writing its state to </a:t>
            </a:r>
            <a:r>
              <a:rPr b="1" lang="en-US" sz="2400" spc="-1" strike="noStrike">
                <a:solidFill>
                  <a:srgbClr val="000000"/>
                </a:solidFill>
                <a:latin typeface="Calibri"/>
              </a:rPr>
              <a:t>DataOutput </a:t>
            </a:r>
            <a:r>
              <a:rPr b="0" lang="en-US" sz="2400" spc="-1" strike="noStrike">
                <a:solidFill>
                  <a:srgbClr val="000000"/>
                </a:solidFill>
                <a:latin typeface="Calibri"/>
              </a:rPr>
              <a:t>binary stream</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Void write(DataOutput out)</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Reading its state from a </a:t>
            </a:r>
            <a:r>
              <a:rPr b="1" lang="en-US" sz="2400" spc="-1" strike="noStrike">
                <a:solidFill>
                  <a:srgbClr val="000000"/>
                </a:solidFill>
                <a:latin typeface="Calibri"/>
              </a:rPr>
              <a:t>DataInput</a:t>
            </a:r>
            <a:r>
              <a:rPr b="0" lang="en-US" sz="2400" spc="-1" strike="noStrike">
                <a:solidFill>
                  <a:srgbClr val="000000"/>
                </a:solidFill>
                <a:latin typeface="Calibri"/>
              </a:rPr>
              <a:t> binary stream</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Void readFields(DataInput in)</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
        <p:nvSpPr>
          <p:cNvPr id="157" name="TextShape 3"/>
          <p:cNvSpPr txBox="1"/>
          <p:nvPr/>
        </p:nvSpPr>
        <p:spPr>
          <a:xfrm>
            <a:off x="1458720" y="6356520"/>
            <a:ext cx="2122200" cy="364680"/>
          </a:xfrm>
          <a:prstGeom prst="rect">
            <a:avLst/>
          </a:prstGeom>
          <a:noFill/>
          <a:ln>
            <a:noFill/>
          </a:ln>
        </p:spPr>
        <p:txBody>
          <a:bodyPr anchor="ctr"/>
          <a:p>
            <a:pPr>
              <a:lnSpc>
                <a:spcPct val="100000"/>
              </a:lnSpc>
            </a:pPr>
            <a:fld id="{CBA1FC08-DEAA-4798-9600-682AF156ADFE}"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58" name="TextShape 4"/>
          <p:cNvSpPr txBox="1"/>
          <p:nvPr/>
        </p:nvSpPr>
        <p:spPr>
          <a:xfrm>
            <a:off x="10842120" y="6339960"/>
            <a:ext cx="1001160" cy="381240"/>
          </a:xfrm>
          <a:prstGeom prst="rect">
            <a:avLst/>
          </a:prstGeom>
          <a:noFill/>
          <a:ln>
            <a:noFill/>
          </a:ln>
        </p:spPr>
        <p:txBody>
          <a:bodyPr anchor="ctr"/>
          <a:p>
            <a:pPr algn="r">
              <a:lnSpc>
                <a:spcPct val="100000"/>
              </a:lnSpc>
            </a:pPr>
            <a:fld id="{8D610529-EE36-4C70-97AF-0D7150538D64}"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85"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Integrity: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No data will be lost or corrupt during storage or processing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Possibility of errors  (I/O operation,  data transferring in network)</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 to Identify the corrupted Data:</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Error Detection Mechanisms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Error Correction Mechanisms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Error Detection Mechanism:</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Checksum </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Checksum is computed for the data when it first enters the system and again whenever it is transmitted across a channel.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What happens if the check sum is corrupted not data </a:t>
            </a:r>
            <a:r>
              <a:rPr b="0" lang="en-US" sz="2000" spc="-1" strike="noStrike">
                <a:solidFill>
                  <a:srgbClr val="000000"/>
                </a:solidFill>
                <a:latin typeface="Wingdings"/>
              </a:rPr>
              <a:t></a:t>
            </a:r>
            <a:r>
              <a:rPr b="0" lang="en-US" sz="2000" spc="-1" strike="noStrike">
                <a:solidFill>
                  <a:srgbClr val="000000"/>
                </a:solidFill>
                <a:latin typeface="Calibri"/>
              </a:rPr>
              <a:t> this case is rare, because the checksum is smaller than the data</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The Common type of Checksum used in hadoop is CRC-32 (ChecksumFileSystem )[CRC-32C]</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CRC-32C checksum is 4 bytes long  </a:t>
            </a:r>
            <a:r>
              <a:rPr b="0" lang="en-US" sz="2000" spc="-1" strike="noStrike">
                <a:solidFill>
                  <a:srgbClr val="000000"/>
                </a:solidFill>
                <a:latin typeface="Wingdings"/>
              </a:rPr>
              <a:t></a:t>
            </a:r>
            <a:r>
              <a:rPr b="0" lang="en-US" sz="2000" spc="-1" strike="noStrike">
                <a:solidFill>
                  <a:srgbClr val="000000"/>
                </a:solidFill>
                <a:latin typeface="Calibri"/>
              </a:rPr>
              <a:t> the storage overhead is less than 1%</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86" name="TextShape 3"/>
          <p:cNvSpPr txBox="1"/>
          <p:nvPr/>
        </p:nvSpPr>
        <p:spPr>
          <a:xfrm>
            <a:off x="1458720" y="6356520"/>
            <a:ext cx="2122200" cy="364680"/>
          </a:xfrm>
          <a:prstGeom prst="rect">
            <a:avLst/>
          </a:prstGeom>
          <a:noFill/>
          <a:ln>
            <a:noFill/>
          </a:ln>
        </p:spPr>
        <p:txBody>
          <a:bodyPr anchor="ctr"/>
          <a:p>
            <a:pPr>
              <a:lnSpc>
                <a:spcPct val="100000"/>
              </a:lnSpc>
            </a:pPr>
            <a:fld id="{0E0DF8F7-1B4B-4C58-936D-32203238586C}"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87" name="TextShape 4"/>
          <p:cNvSpPr txBox="1"/>
          <p:nvPr/>
        </p:nvSpPr>
        <p:spPr>
          <a:xfrm>
            <a:off x="10842120" y="6339960"/>
            <a:ext cx="1001160" cy="381240"/>
          </a:xfrm>
          <a:prstGeom prst="rect">
            <a:avLst/>
          </a:prstGeom>
          <a:noFill/>
          <a:ln>
            <a:noFill/>
          </a:ln>
        </p:spPr>
        <p:txBody>
          <a:bodyPr anchor="ctr"/>
          <a:p>
            <a:pPr algn="r">
              <a:lnSpc>
                <a:spcPct val="100000"/>
              </a:lnSpc>
            </a:pPr>
            <a:fld id="{BE442935-798F-488F-9FAA-A24A2DA5F623}"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60"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and get() method are used to set and get the values to writables classes.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 </a:t>
            </a:r>
            <a:r>
              <a:rPr b="0" lang="en-US" sz="2800" spc="-1" strike="noStrike">
                <a:solidFill>
                  <a:srgbClr val="ff0000"/>
                </a:solidFill>
                <a:latin typeface="Calibri"/>
              </a:rPr>
              <a:t>IntWritable one = new IntWritable()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one.set(26)</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Big-endian order is used.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Comparison of types </a:t>
            </a:r>
            <a:r>
              <a:rPr b="0" lang="en-US" sz="2800" spc="-1" strike="noStrike">
                <a:solidFill>
                  <a:srgbClr val="000000"/>
                </a:solidFill>
                <a:latin typeface="Calibri"/>
              </a:rPr>
              <a:t>is crucial for MapReduce, where there is a sorting phase during which keys are compared with one another.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IntWritable</a:t>
            </a:r>
            <a:r>
              <a:rPr b="0" lang="en-US" sz="2800" spc="-1" strike="noStrike">
                <a:solidFill>
                  <a:srgbClr val="000000"/>
                </a:solidFill>
                <a:latin typeface="Calibri"/>
              </a:rPr>
              <a:t> implements the </a:t>
            </a:r>
            <a:r>
              <a:rPr b="1" lang="en-US" sz="2800" spc="-1" strike="noStrike">
                <a:solidFill>
                  <a:srgbClr val="000000"/>
                </a:solidFill>
                <a:latin typeface="Calibri"/>
              </a:rPr>
              <a:t>WritableComparable</a:t>
            </a:r>
            <a:r>
              <a:rPr b="0" lang="en-US" sz="2800" spc="-1" strike="noStrike">
                <a:solidFill>
                  <a:srgbClr val="000000"/>
                </a:solidFill>
                <a:latin typeface="Calibri"/>
              </a:rPr>
              <a:t> interface, which is just a subinterface of the </a:t>
            </a:r>
            <a:r>
              <a:rPr b="1" lang="en-US" sz="2800" spc="-1" strike="noStrike">
                <a:solidFill>
                  <a:srgbClr val="000000"/>
                </a:solidFill>
                <a:latin typeface="Calibri"/>
              </a:rPr>
              <a:t>Writable</a:t>
            </a:r>
            <a:r>
              <a:rPr b="0" lang="en-US" sz="2800" spc="-1" strike="noStrike">
                <a:solidFill>
                  <a:srgbClr val="000000"/>
                </a:solidFill>
                <a:latin typeface="Calibri"/>
              </a:rPr>
              <a:t> and </a:t>
            </a:r>
            <a:r>
              <a:rPr b="1" lang="en-US" sz="2800" spc="-1" strike="noStrike">
                <a:solidFill>
                  <a:srgbClr val="000000"/>
                </a:solidFill>
                <a:latin typeface="Calibri"/>
              </a:rPr>
              <a:t>java.lang.Comparable</a:t>
            </a:r>
            <a:r>
              <a:rPr b="0" lang="en-US" sz="2800" spc="-1" strike="noStrike">
                <a:solidFill>
                  <a:srgbClr val="000000"/>
                </a:solidFill>
                <a:latin typeface="Calibri"/>
              </a:rPr>
              <a:t> interfaces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RawComparator is also used by hadoop </a:t>
            </a:r>
            <a:r>
              <a:rPr b="0" lang="en-US" sz="2800" spc="-1" strike="noStrike">
                <a:solidFill>
                  <a:srgbClr val="000000"/>
                </a:solidFill>
                <a:latin typeface="Wingdings"/>
              </a:rPr>
              <a:t></a:t>
            </a:r>
            <a:r>
              <a:rPr b="0" lang="en-US" sz="2800" spc="-1" strike="noStrike">
                <a:solidFill>
                  <a:srgbClr val="000000"/>
                </a:solidFill>
                <a:latin typeface="Calibri"/>
              </a:rPr>
              <a:t> This interface permits implementors to compare records read from a stream without deserializing them into objects, thereby avoiding any overhead of object creation</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161" name="TextShape 3"/>
          <p:cNvSpPr txBox="1"/>
          <p:nvPr/>
        </p:nvSpPr>
        <p:spPr>
          <a:xfrm>
            <a:off x="1458720" y="6356520"/>
            <a:ext cx="2122200" cy="364680"/>
          </a:xfrm>
          <a:prstGeom prst="rect">
            <a:avLst/>
          </a:prstGeom>
          <a:noFill/>
          <a:ln>
            <a:noFill/>
          </a:ln>
        </p:spPr>
        <p:txBody>
          <a:bodyPr anchor="ctr"/>
          <a:p>
            <a:pPr>
              <a:lnSpc>
                <a:spcPct val="100000"/>
              </a:lnSpc>
            </a:pPr>
            <a:fld id="{C8F3F667-2109-4276-BC98-1952CA01ED04}"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62" name="TextShape 4"/>
          <p:cNvSpPr txBox="1"/>
          <p:nvPr/>
        </p:nvSpPr>
        <p:spPr>
          <a:xfrm>
            <a:off x="10842120" y="6339960"/>
            <a:ext cx="1001160" cy="381240"/>
          </a:xfrm>
          <a:prstGeom prst="rect">
            <a:avLst/>
          </a:prstGeom>
          <a:noFill/>
          <a:ln>
            <a:noFill/>
          </a:ln>
        </p:spPr>
        <p:txBody>
          <a:bodyPr anchor="ctr"/>
          <a:p>
            <a:pPr algn="r">
              <a:lnSpc>
                <a:spcPct val="100000"/>
              </a:lnSpc>
            </a:pPr>
            <a:fld id="{02C2D303-1BFB-4AEF-8A7A-CF03BB11A258}"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64"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Hadoop comes with a large selection of </a:t>
            </a:r>
            <a:r>
              <a:rPr b="1" lang="en-US" sz="2800" spc="-1" strike="noStrike">
                <a:solidFill>
                  <a:srgbClr val="000000"/>
                </a:solidFill>
                <a:latin typeface="Calibri"/>
              </a:rPr>
              <a:t>Writable classes</a:t>
            </a:r>
            <a:r>
              <a:rPr b="0" lang="en-US" sz="2800" spc="-1" strike="noStrike">
                <a:solidFill>
                  <a:srgbClr val="000000"/>
                </a:solidFill>
                <a:latin typeface="Calibri"/>
              </a:rPr>
              <a:t>, which are available in the </a:t>
            </a:r>
            <a:r>
              <a:rPr b="1" lang="en-US" sz="2800" spc="-1" strike="noStrike">
                <a:solidFill>
                  <a:srgbClr val="000000"/>
                </a:solidFill>
                <a:latin typeface="Calibri"/>
              </a:rPr>
              <a:t>org.apache.hadoop.io</a:t>
            </a:r>
            <a:r>
              <a:rPr b="0" lang="en-US" sz="2800" spc="-1" strike="noStrike">
                <a:solidFill>
                  <a:srgbClr val="000000"/>
                </a:solidFill>
                <a:latin typeface="Calibri"/>
              </a:rPr>
              <a:t> package.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are </a:t>
            </a:r>
            <a:r>
              <a:rPr b="1" lang="en-US" sz="2800" spc="-1" strike="noStrike">
                <a:solidFill>
                  <a:srgbClr val="000000"/>
                </a:solidFill>
                <a:latin typeface="Calibri"/>
              </a:rPr>
              <a:t>Writable wrappers </a:t>
            </a:r>
            <a:r>
              <a:rPr b="0" lang="en-US" sz="2800" spc="-1" strike="noStrike">
                <a:solidFill>
                  <a:srgbClr val="000000"/>
                </a:solidFill>
                <a:latin typeface="Calibri"/>
              </a:rPr>
              <a:t>for all the </a:t>
            </a:r>
            <a:r>
              <a:rPr b="1" lang="en-US" sz="2800" spc="-1" strike="noStrike">
                <a:solidFill>
                  <a:srgbClr val="000000"/>
                </a:solidFill>
                <a:latin typeface="Calibri"/>
              </a:rPr>
              <a:t>Java primitive types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fixed-length  Vs variable-length encoding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Fixed-length: when the distribution of values are</a:t>
            </a:r>
            <a:endParaRPr b="0" lang="en-US" sz="2400" spc="-1" strike="noStrike">
              <a:solidFill>
                <a:srgbClr val="000000"/>
              </a:solidFill>
              <a:latin typeface="Calibri"/>
            </a:endParaRPr>
          </a:p>
          <a:p>
            <a:pPr marL="457200">
              <a:lnSpc>
                <a:spcPct val="90000"/>
              </a:lnSpc>
              <a:spcBef>
                <a:spcPts val="499"/>
              </a:spcBef>
            </a:pPr>
            <a:r>
              <a:rPr b="0" lang="en-US" sz="2400" spc="-1" strike="noStrike">
                <a:solidFill>
                  <a:srgbClr val="000000"/>
                </a:solidFill>
                <a:latin typeface="Calibri"/>
              </a:rPr>
              <a:t>Fairly uniform.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Variable-length: non-uniform distribution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Text: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Text is a Writable for UTF-8 sequences.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is writable equivalent of java.lang.String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uses an </a:t>
            </a:r>
            <a:r>
              <a:rPr b="1" lang="en-US" sz="2400" spc="-1" strike="noStrike">
                <a:solidFill>
                  <a:srgbClr val="000000"/>
                </a:solidFill>
                <a:latin typeface="Calibri"/>
              </a:rPr>
              <a:t>Int</a:t>
            </a:r>
            <a:r>
              <a:rPr b="0" lang="en-US" sz="2400" spc="-1" strike="noStrike">
                <a:solidFill>
                  <a:srgbClr val="000000"/>
                </a:solidFill>
                <a:latin typeface="Calibri"/>
              </a:rPr>
              <a:t> to store number of bytes in encoding </a:t>
            </a:r>
            <a:endParaRPr b="0" lang="en-US" sz="2400" spc="-1" strike="noStrike">
              <a:solidFill>
                <a:srgbClr val="000000"/>
              </a:solidFill>
              <a:latin typeface="Calibri"/>
            </a:endParaRPr>
          </a:p>
        </p:txBody>
      </p:sp>
      <p:sp>
        <p:nvSpPr>
          <p:cNvPr id="165" name="TextShape 3"/>
          <p:cNvSpPr txBox="1"/>
          <p:nvPr/>
        </p:nvSpPr>
        <p:spPr>
          <a:xfrm>
            <a:off x="1458720" y="6356520"/>
            <a:ext cx="2122200" cy="364680"/>
          </a:xfrm>
          <a:prstGeom prst="rect">
            <a:avLst/>
          </a:prstGeom>
          <a:noFill/>
          <a:ln>
            <a:noFill/>
          </a:ln>
        </p:spPr>
        <p:txBody>
          <a:bodyPr anchor="ctr"/>
          <a:p>
            <a:pPr>
              <a:lnSpc>
                <a:spcPct val="100000"/>
              </a:lnSpc>
            </a:pPr>
            <a:fld id="{01D83007-7941-4D41-8F2E-8430E2D837F9}"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66" name="TextShape 4"/>
          <p:cNvSpPr txBox="1"/>
          <p:nvPr/>
        </p:nvSpPr>
        <p:spPr>
          <a:xfrm>
            <a:off x="10842120" y="6339960"/>
            <a:ext cx="1001160" cy="381240"/>
          </a:xfrm>
          <a:prstGeom prst="rect">
            <a:avLst/>
          </a:prstGeom>
          <a:noFill/>
          <a:ln>
            <a:noFill/>
          </a:ln>
        </p:spPr>
        <p:txBody>
          <a:bodyPr anchor="ctr"/>
          <a:p>
            <a:pPr algn="r">
              <a:lnSpc>
                <a:spcPct val="100000"/>
              </a:lnSpc>
            </a:pPr>
            <a:fld id="{110EEDA8-FAC3-4036-9917-BE274DBC374D}"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67" name="Picture 2" descr=""/>
          <p:cNvPicPr/>
          <p:nvPr/>
        </p:nvPicPr>
        <p:blipFill>
          <a:blip r:embed="rId1"/>
          <a:stretch/>
        </p:blipFill>
        <p:spPr>
          <a:xfrm>
            <a:off x="8431200" y="2608200"/>
            <a:ext cx="3760200" cy="348660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69"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BytesWritable: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BytesWritable is a wrapper for an array of binary data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Its serialized format is a 4-byte integer field that specifies the number of bytes to follow, followed by the bytes themselves.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example, the byte array of length 2 with values 3 and 5 is serialized as a 4-byte integer (00000002) followed by the two bytes from the array (03 and 05):</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BytesWritable is mutable, and its value may be changed by calling its set() method.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NullWritable: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NullWritable is a special type of Writable, as it has a zero-length serialization.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No bytes are written to or read from the stream.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is used as a placeholder</a:t>
            </a:r>
            <a:endParaRPr b="0" lang="en-US" sz="2400" spc="-1" strike="noStrike">
              <a:solidFill>
                <a:srgbClr val="000000"/>
              </a:solidFill>
              <a:latin typeface="Calibri"/>
            </a:endParaRPr>
          </a:p>
        </p:txBody>
      </p:sp>
      <p:sp>
        <p:nvSpPr>
          <p:cNvPr id="170" name="TextShape 3"/>
          <p:cNvSpPr txBox="1"/>
          <p:nvPr/>
        </p:nvSpPr>
        <p:spPr>
          <a:xfrm>
            <a:off x="1458720" y="6356520"/>
            <a:ext cx="2122200" cy="364680"/>
          </a:xfrm>
          <a:prstGeom prst="rect">
            <a:avLst/>
          </a:prstGeom>
          <a:noFill/>
          <a:ln>
            <a:noFill/>
          </a:ln>
        </p:spPr>
        <p:txBody>
          <a:bodyPr anchor="ctr"/>
          <a:p>
            <a:pPr>
              <a:lnSpc>
                <a:spcPct val="100000"/>
              </a:lnSpc>
            </a:pPr>
            <a:fld id="{AE8742FA-D9EC-4E62-A96D-605710E2E4B0}"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71" name="TextShape 4"/>
          <p:cNvSpPr txBox="1"/>
          <p:nvPr/>
        </p:nvSpPr>
        <p:spPr>
          <a:xfrm>
            <a:off x="10842120" y="6339960"/>
            <a:ext cx="1001160" cy="381240"/>
          </a:xfrm>
          <a:prstGeom prst="rect">
            <a:avLst/>
          </a:prstGeom>
          <a:noFill/>
          <a:ln>
            <a:noFill/>
          </a:ln>
        </p:spPr>
        <p:txBody>
          <a:bodyPr anchor="ctr"/>
          <a:p>
            <a:pPr algn="r">
              <a:lnSpc>
                <a:spcPct val="100000"/>
              </a:lnSpc>
            </a:pPr>
            <a:fld id="{697DE46E-E62D-484B-A14E-2C36C5C149E0}"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73"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ObjectWritable and GenericWritable: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These are general-purpose wrapper for Java primitives, String, enum, Writable, null, or arrays of any of these types.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is used in Hadoop RPC to marshal and unmarshal method arguments and return types.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ObjectWritable</a:t>
            </a:r>
            <a:r>
              <a:rPr b="0" lang="en-US" sz="2400" spc="-1" strike="noStrike">
                <a:solidFill>
                  <a:srgbClr val="000000"/>
                </a:solidFill>
                <a:latin typeface="Calibri"/>
              </a:rPr>
              <a:t> is useful when a field can be of more than one type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Writable collections: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org.apache.hadoop.io package includes six Writable collection types: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ArrayWritable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ArrayPrimitiveWritable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TwoDArrayWritable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MapWritable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SortedMapWritable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EnumSetWritable</a:t>
            </a:r>
            <a:endParaRPr b="0" lang="en-US" sz="2000" spc="-1" strike="noStrike">
              <a:solidFill>
                <a:srgbClr val="000000"/>
              </a:solidFill>
              <a:latin typeface="Calibri"/>
            </a:endParaRPr>
          </a:p>
        </p:txBody>
      </p:sp>
      <p:sp>
        <p:nvSpPr>
          <p:cNvPr id="174" name="TextShape 3"/>
          <p:cNvSpPr txBox="1"/>
          <p:nvPr/>
        </p:nvSpPr>
        <p:spPr>
          <a:xfrm>
            <a:off x="1458720" y="6356520"/>
            <a:ext cx="2122200" cy="364680"/>
          </a:xfrm>
          <a:prstGeom prst="rect">
            <a:avLst/>
          </a:prstGeom>
          <a:noFill/>
          <a:ln>
            <a:noFill/>
          </a:ln>
        </p:spPr>
        <p:txBody>
          <a:bodyPr anchor="ctr"/>
          <a:p>
            <a:pPr>
              <a:lnSpc>
                <a:spcPct val="100000"/>
              </a:lnSpc>
            </a:pPr>
            <a:fld id="{5BC1D034-C6BE-487E-965D-FC35855C5803}"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75" name="TextShape 4"/>
          <p:cNvSpPr txBox="1"/>
          <p:nvPr/>
        </p:nvSpPr>
        <p:spPr>
          <a:xfrm>
            <a:off x="10842120" y="6339960"/>
            <a:ext cx="1001160" cy="381240"/>
          </a:xfrm>
          <a:prstGeom prst="rect">
            <a:avLst/>
          </a:prstGeom>
          <a:noFill/>
          <a:ln>
            <a:noFill/>
          </a:ln>
        </p:spPr>
        <p:txBody>
          <a:bodyPr anchor="ctr"/>
          <a:p>
            <a:pPr algn="r">
              <a:lnSpc>
                <a:spcPct val="100000"/>
              </a:lnSpc>
            </a:pPr>
            <a:fld id="{6ABB9B9C-45E7-4B9F-8866-6F605CE3139C}"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77"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Implementing custom Writable: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With a custom Writable, you have full control over the binary representation and the sort order.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CLASS</a:t>
            </a:r>
            <a:endParaRPr b="0" lang="en-US" sz="2400" spc="-1" strike="noStrike">
              <a:solidFill>
                <a:srgbClr val="000000"/>
              </a:solidFill>
              <a:latin typeface="Calibri"/>
            </a:endParaRPr>
          </a:p>
        </p:txBody>
      </p:sp>
      <p:sp>
        <p:nvSpPr>
          <p:cNvPr id="178" name="TextShape 3"/>
          <p:cNvSpPr txBox="1"/>
          <p:nvPr/>
        </p:nvSpPr>
        <p:spPr>
          <a:xfrm>
            <a:off x="1458720" y="6356520"/>
            <a:ext cx="2122200" cy="364680"/>
          </a:xfrm>
          <a:prstGeom prst="rect">
            <a:avLst/>
          </a:prstGeom>
          <a:noFill/>
          <a:ln>
            <a:noFill/>
          </a:ln>
        </p:spPr>
        <p:txBody>
          <a:bodyPr anchor="ctr"/>
          <a:p>
            <a:pPr>
              <a:lnSpc>
                <a:spcPct val="100000"/>
              </a:lnSpc>
            </a:pPr>
            <a:fld id="{16821376-3E53-46FA-9A4D-6513007FE3D9}"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79" name="TextShape 4"/>
          <p:cNvSpPr txBox="1"/>
          <p:nvPr/>
        </p:nvSpPr>
        <p:spPr>
          <a:xfrm>
            <a:off x="10842120" y="6339960"/>
            <a:ext cx="1001160" cy="381240"/>
          </a:xfrm>
          <a:prstGeom prst="rect">
            <a:avLst/>
          </a:prstGeom>
          <a:noFill/>
          <a:ln>
            <a:noFill/>
          </a:ln>
        </p:spPr>
        <p:txBody>
          <a:bodyPr anchor="ctr"/>
          <a:p>
            <a:pPr algn="r">
              <a:lnSpc>
                <a:spcPct val="100000"/>
              </a:lnSpc>
            </a:pPr>
            <a:fld id="{3C6FA329-EEDD-437C-A104-026A5FCF4A5A}"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181"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specialized data structure is needed to hold data for few applications.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Solution - I: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Put each blob of binary data into its own file and apply MapReduce based processing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Limitations: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It does not scale up.  </a:t>
            </a:r>
            <a:r>
              <a:rPr b="0" lang="en-US" sz="2000" spc="-1" strike="noStrike">
                <a:solidFill>
                  <a:srgbClr val="000000"/>
                </a:solidFill>
                <a:latin typeface="Wingdings"/>
              </a:rPr>
              <a:t></a:t>
            </a:r>
            <a:r>
              <a:rPr b="0" lang="en-US" sz="2000" spc="-1" strike="noStrike">
                <a:solidFill>
                  <a:srgbClr val="000000"/>
                </a:solidFill>
                <a:latin typeface="Calibri"/>
              </a:rPr>
              <a:t> so it developed a number of </a:t>
            </a:r>
            <a:r>
              <a:rPr b="1" lang="en-US" sz="2000" spc="-1" strike="noStrike">
                <a:solidFill>
                  <a:srgbClr val="000000"/>
                </a:solidFill>
                <a:latin typeface="Calibri"/>
              </a:rPr>
              <a:t>higher-level containers </a:t>
            </a:r>
            <a:r>
              <a:rPr b="0" lang="en-US" sz="2000" spc="-1" strike="noStrike">
                <a:solidFill>
                  <a:srgbClr val="000000"/>
                </a:solidFill>
                <a:latin typeface="Calibri"/>
              </a:rPr>
              <a:t>for these situations.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Scenario: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Imagine a logfile, where each log record is a new line of text. If you want to log binary types, plain text isn’t a suitable format.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Hadoop’s SequenceFile class </a:t>
            </a:r>
            <a:r>
              <a:rPr b="0" lang="en-US" sz="2800" spc="-1" strike="noStrike">
                <a:solidFill>
                  <a:srgbClr val="000000"/>
                </a:solidFill>
                <a:latin typeface="Calibri"/>
              </a:rPr>
              <a:t>fits in this situation, providing a </a:t>
            </a:r>
            <a:r>
              <a:rPr b="1" lang="en-US" sz="2800" spc="-1" strike="noStrike">
                <a:solidFill>
                  <a:srgbClr val="000000"/>
                </a:solidFill>
                <a:latin typeface="Calibri"/>
              </a:rPr>
              <a:t>persistent data structure </a:t>
            </a:r>
            <a:r>
              <a:rPr b="0" lang="en-US" sz="2800" spc="-1" strike="noStrike">
                <a:solidFill>
                  <a:srgbClr val="000000"/>
                </a:solidFill>
                <a:latin typeface="Calibri"/>
              </a:rPr>
              <a:t>for </a:t>
            </a:r>
            <a:r>
              <a:rPr b="1" lang="en-US" sz="2800" spc="-1" strike="noStrike">
                <a:solidFill>
                  <a:srgbClr val="000000"/>
                </a:solidFill>
                <a:latin typeface="Calibri"/>
              </a:rPr>
              <a:t>binary key-value pairs</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It also work well as containers for smaller files</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
        <p:nvSpPr>
          <p:cNvPr id="182" name="TextShape 3"/>
          <p:cNvSpPr txBox="1"/>
          <p:nvPr/>
        </p:nvSpPr>
        <p:spPr>
          <a:xfrm>
            <a:off x="1458720" y="6356520"/>
            <a:ext cx="2122200" cy="364680"/>
          </a:xfrm>
          <a:prstGeom prst="rect">
            <a:avLst/>
          </a:prstGeom>
          <a:noFill/>
          <a:ln>
            <a:noFill/>
          </a:ln>
        </p:spPr>
        <p:txBody>
          <a:bodyPr anchor="ctr"/>
          <a:p>
            <a:pPr>
              <a:lnSpc>
                <a:spcPct val="100000"/>
              </a:lnSpc>
            </a:pPr>
            <a:fld id="{DBDFCDED-2924-4E3A-A480-21DCD1C7F7B5}"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83" name="TextShape 4"/>
          <p:cNvSpPr txBox="1"/>
          <p:nvPr/>
        </p:nvSpPr>
        <p:spPr>
          <a:xfrm>
            <a:off x="10842120" y="6339960"/>
            <a:ext cx="1001160" cy="381240"/>
          </a:xfrm>
          <a:prstGeom prst="rect">
            <a:avLst/>
          </a:prstGeom>
          <a:noFill/>
          <a:ln>
            <a:noFill/>
          </a:ln>
        </p:spPr>
        <p:txBody>
          <a:bodyPr anchor="ctr"/>
          <a:p>
            <a:pPr algn="r">
              <a:lnSpc>
                <a:spcPct val="100000"/>
              </a:lnSpc>
            </a:pPr>
            <a:fld id="{0602C3D8-6056-4CF2-975C-1BCB1CE32845}"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185"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of its </a:t>
            </a:r>
            <a:r>
              <a:rPr b="1" lang="en-US" sz="2800" spc="-1" strike="noStrike">
                <a:solidFill>
                  <a:srgbClr val="000000"/>
                </a:solidFill>
                <a:latin typeface="Calibri"/>
              </a:rPr>
              <a:t>createWriter() </a:t>
            </a:r>
            <a:r>
              <a:rPr b="0" lang="en-US" sz="2800" spc="-1" strike="noStrike">
                <a:solidFill>
                  <a:srgbClr val="000000"/>
                </a:solidFill>
                <a:latin typeface="Calibri"/>
              </a:rPr>
              <a:t>static methods is used to create SequenceFile. </a:t>
            </a:r>
            <a:r>
              <a:rPr b="0" lang="en-US" sz="2800" spc="-1" strike="noStrike">
                <a:solidFill>
                  <a:srgbClr val="000000"/>
                </a:solidFill>
                <a:latin typeface="Wingdings"/>
              </a:rPr>
              <a:t></a:t>
            </a:r>
            <a:r>
              <a:rPr b="0" lang="en-US" sz="2800" spc="-1" strike="noStrike">
                <a:solidFill>
                  <a:srgbClr val="000000"/>
                </a:solidFill>
                <a:latin typeface="Calibri"/>
              </a:rPr>
              <a:t> it returns a SequenceFile.Writer instance.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are several overloaded versions, but they all requires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specify a stream to write to</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Configuration object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key and value types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Optional arguments include the compression type and codec, a Progressable callback to be informed of write progress, and a Metadata instance to be stored in the SequenceFile header.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The keys and values stored in a SequenceFile do not necessarily need to be Writable.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Any types that can be serialized and deserialized by a Serialization may be used.</a:t>
            </a:r>
            <a:endParaRPr b="0" lang="en-US" sz="2800" spc="-1" strike="noStrike">
              <a:solidFill>
                <a:srgbClr val="000000"/>
              </a:solidFill>
              <a:latin typeface="Calibri"/>
            </a:endParaRPr>
          </a:p>
        </p:txBody>
      </p:sp>
      <p:sp>
        <p:nvSpPr>
          <p:cNvPr id="186" name="TextShape 3"/>
          <p:cNvSpPr txBox="1"/>
          <p:nvPr/>
        </p:nvSpPr>
        <p:spPr>
          <a:xfrm>
            <a:off x="1458720" y="6356520"/>
            <a:ext cx="2122200" cy="364680"/>
          </a:xfrm>
          <a:prstGeom prst="rect">
            <a:avLst/>
          </a:prstGeom>
          <a:noFill/>
          <a:ln>
            <a:noFill/>
          </a:ln>
        </p:spPr>
        <p:txBody>
          <a:bodyPr anchor="ctr"/>
          <a:p>
            <a:pPr>
              <a:lnSpc>
                <a:spcPct val="100000"/>
              </a:lnSpc>
            </a:pPr>
            <a:fld id="{06E4F1FA-453C-4453-A1DB-BB5A21C04DA9}"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87" name="TextShape 4"/>
          <p:cNvSpPr txBox="1"/>
          <p:nvPr/>
        </p:nvSpPr>
        <p:spPr>
          <a:xfrm>
            <a:off x="10842120" y="6339960"/>
            <a:ext cx="1001160" cy="381240"/>
          </a:xfrm>
          <a:prstGeom prst="rect">
            <a:avLst/>
          </a:prstGeom>
          <a:noFill/>
          <a:ln>
            <a:noFill/>
          </a:ln>
        </p:spPr>
        <p:txBody>
          <a:bodyPr anchor="ctr"/>
          <a:p>
            <a:pPr algn="r">
              <a:lnSpc>
                <a:spcPct val="100000"/>
              </a:lnSpc>
            </a:pPr>
            <a:fld id="{5ACD830E-91E4-4CBA-B62F-FF6E8C72DCAB}"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189"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append() </a:t>
            </a:r>
            <a:r>
              <a:rPr b="0" lang="en-US" sz="2800" spc="-1" strike="noStrike">
                <a:solidFill>
                  <a:srgbClr val="000000"/>
                </a:solidFill>
                <a:latin typeface="Calibri"/>
              </a:rPr>
              <a:t>method is used to write key-value pairs after having a instance of SequenceFile.Writer.</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Simple and abstract way of using SequenceFile format for writing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SequenceFile.Writer writer = null;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writer = SequenceFile.createWriter(fs, conf, path, key.getClass(), value.getClass());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writer.append(key, value);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 in the text book:: Page No: 128</a:t>
            </a:r>
            <a:endParaRPr b="0" lang="en-US" sz="2800" spc="-1" strike="noStrike">
              <a:solidFill>
                <a:srgbClr val="000000"/>
              </a:solidFill>
              <a:latin typeface="Calibri"/>
            </a:endParaRPr>
          </a:p>
        </p:txBody>
      </p:sp>
      <p:sp>
        <p:nvSpPr>
          <p:cNvPr id="190" name="TextShape 3"/>
          <p:cNvSpPr txBox="1"/>
          <p:nvPr/>
        </p:nvSpPr>
        <p:spPr>
          <a:xfrm>
            <a:off x="1458720" y="6356520"/>
            <a:ext cx="2122200" cy="364680"/>
          </a:xfrm>
          <a:prstGeom prst="rect">
            <a:avLst/>
          </a:prstGeom>
          <a:noFill/>
          <a:ln>
            <a:noFill/>
          </a:ln>
        </p:spPr>
        <p:txBody>
          <a:bodyPr anchor="ctr"/>
          <a:p>
            <a:pPr>
              <a:lnSpc>
                <a:spcPct val="100000"/>
              </a:lnSpc>
            </a:pPr>
            <a:fld id="{FCDA96FE-15C9-4111-A743-76012B617DED}"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91" name="TextShape 4"/>
          <p:cNvSpPr txBox="1"/>
          <p:nvPr/>
        </p:nvSpPr>
        <p:spPr>
          <a:xfrm>
            <a:off x="10842120" y="6339960"/>
            <a:ext cx="1001160" cy="381240"/>
          </a:xfrm>
          <a:prstGeom prst="rect">
            <a:avLst/>
          </a:prstGeom>
          <a:noFill/>
          <a:ln>
            <a:noFill/>
          </a:ln>
        </p:spPr>
        <p:txBody>
          <a:bodyPr anchor="ctr"/>
          <a:p>
            <a:pPr algn="r">
              <a:lnSpc>
                <a:spcPct val="100000"/>
              </a:lnSpc>
            </a:pPr>
            <a:fld id="{A4E46D13-414A-4E03-9B06-D8129B8D0BA8}"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193"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Reading a sequence File: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uses instance of SequenceFile.Reader and iterates over the records using next() method</a:t>
            </a:r>
            <a:r>
              <a:rPr b="1" lang="en-US" sz="2400" spc="-1" strike="noStrike">
                <a:solidFill>
                  <a:srgbClr val="000000"/>
                </a:solidFill>
                <a:latin typeface="Calibri"/>
              </a:rPr>
              <a:t>s</a:t>
            </a:r>
            <a:r>
              <a:rPr b="0" lang="en-US" sz="2400" spc="-1" strike="noStrike">
                <a:solidFill>
                  <a:srgbClr val="000000"/>
                </a:solidFill>
                <a:latin typeface="Calibri"/>
              </a:rPr>
              <a:t> </a:t>
            </a:r>
            <a:r>
              <a:rPr b="0" lang="en-US" sz="2400" spc="-1" strike="noStrike">
                <a:solidFill>
                  <a:srgbClr val="000000"/>
                </a:solidFill>
                <a:latin typeface="Wingdings"/>
              </a:rPr>
              <a:t></a:t>
            </a:r>
            <a:r>
              <a:rPr b="0" lang="en-US" sz="2400" spc="-1" strike="noStrike">
                <a:solidFill>
                  <a:srgbClr val="000000"/>
                </a:solidFill>
                <a:latin typeface="Calibri"/>
              </a:rPr>
              <a:t>  Which one you use depends on the serialization framework you are using.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you </a:t>
            </a:r>
            <a:r>
              <a:rPr b="1" lang="en-US" sz="2400" spc="-1" strike="noStrike">
                <a:solidFill>
                  <a:srgbClr val="000000"/>
                </a:solidFill>
                <a:latin typeface="Calibri"/>
              </a:rPr>
              <a:t>are using Writable types</a:t>
            </a:r>
            <a:r>
              <a:rPr b="0" lang="en-US" sz="2400" spc="-1" strike="noStrike">
                <a:solidFill>
                  <a:srgbClr val="000000"/>
                </a:solidFill>
                <a:latin typeface="Calibri"/>
              </a:rPr>
              <a:t>, you can use the next() method that takes a key and a value argument, and reads the next key and value in the stream into these variables </a:t>
            </a:r>
            <a:r>
              <a:rPr b="0" lang="en-US" sz="2400" spc="-1" strike="noStrike">
                <a:solidFill>
                  <a:srgbClr val="000000"/>
                </a:solidFill>
                <a:latin typeface="Wingdings"/>
              </a:rPr>
              <a:t></a:t>
            </a:r>
            <a:r>
              <a:rPr b="0" lang="en-US" sz="2400" spc="-1" strike="noStrike">
                <a:solidFill>
                  <a:srgbClr val="000000"/>
                </a:solidFill>
                <a:latin typeface="Calibri"/>
              </a:rPr>
              <a:t> </a:t>
            </a:r>
            <a:r>
              <a:rPr b="1" lang="en-US" sz="2400" spc="-1" strike="noStrike">
                <a:solidFill>
                  <a:srgbClr val="000000"/>
                </a:solidFill>
                <a:latin typeface="Calibri"/>
              </a:rPr>
              <a:t>public boolean next(Writable key, Writable val)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other, </a:t>
            </a:r>
            <a:r>
              <a:rPr b="1" lang="en-US" sz="2400" spc="-1" strike="noStrike">
                <a:solidFill>
                  <a:srgbClr val="000000"/>
                </a:solidFill>
                <a:latin typeface="Calibri"/>
              </a:rPr>
              <a:t>nonWritable serialization frameworks</a:t>
            </a:r>
            <a:r>
              <a:rPr b="0" lang="en-US" sz="2400" spc="-1" strike="noStrike">
                <a:solidFill>
                  <a:srgbClr val="000000"/>
                </a:solidFill>
                <a:latin typeface="Calibri"/>
              </a:rPr>
              <a:t>, it use these two methods: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public Object next(Object key) throws IOException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public Object getCurrentValue(Object val) throws IOException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types are discovered from the </a:t>
            </a:r>
            <a:r>
              <a:rPr b="1" lang="en-US" sz="2400" spc="-1" strike="noStrike">
                <a:solidFill>
                  <a:srgbClr val="000000"/>
                </a:solidFill>
                <a:latin typeface="Calibri"/>
              </a:rPr>
              <a:t>Sequence File.Reader </a:t>
            </a:r>
            <a:r>
              <a:rPr b="0" lang="en-US" sz="2400" spc="-1" strike="noStrike">
                <a:solidFill>
                  <a:srgbClr val="000000"/>
                </a:solidFill>
                <a:latin typeface="Calibri"/>
              </a:rPr>
              <a:t>via calls to getKeyClass() and getValueClass(), then ReflectionUtils is used to create an instance for the key and an instance for the value</a:t>
            </a:r>
            <a:endParaRPr b="0" lang="en-US" sz="2400" spc="-1" strike="noStrike">
              <a:solidFill>
                <a:srgbClr val="000000"/>
              </a:solidFill>
              <a:latin typeface="Calibri"/>
            </a:endParaRPr>
          </a:p>
        </p:txBody>
      </p:sp>
      <p:sp>
        <p:nvSpPr>
          <p:cNvPr id="194" name="TextShape 3"/>
          <p:cNvSpPr txBox="1"/>
          <p:nvPr/>
        </p:nvSpPr>
        <p:spPr>
          <a:xfrm>
            <a:off x="1458720" y="6356520"/>
            <a:ext cx="2122200" cy="364680"/>
          </a:xfrm>
          <a:prstGeom prst="rect">
            <a:avLst/>
          </a:prstGeom>
          <a:noFill/>
          <a:ln>
            <a:noFill/>
          </a:ln>
        </p:spPr>
        <p:txBody>
          <a:bodyPr anchor="ctr"/>
          <a:p>
            <a:pPr>
              <a:lnSpc>
                <a:spcPct val="100000"/>
              </a:lnSpc>
            </a:pPr>
            <a:fld id="{D042BC77-2609-4225-B094-779B762DB776}"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95" name="TextShape 4"/>
          <p:cNvSpPr txBox="1"/>
          <p:nvPr/>
        </p:nvSpPr>
        <p:spPr>
          <a:xfrm>
            <a:off x="10842120" y="6339960"/>
            <a:ext cx="1001160" cy="381240"/>
          </a:xfrm>
          <a:prstGeom prst="rect">
            <a:avLst/>
          </a:prstGeom>
          <a:noFill/>
          <a:ln>
            <a:noFill/>
          </a:ln>
        </p:spPr>
        <p:txBody>
          <a:bodyPr anchor="ctr"/>
          <a:p>
            <a:pPr algn="r">
              <a:lnSpc>
                <a:spcPct val="100000"/>
              </a:lnSpc>
            </a:pPr>
            <a:fld id="{A2B01ABB-A562-477D-BA1B-FAAEBB4CDC84}"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197"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Reading a sequence File: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Example in Page No: 130</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Another feature of the program is that it displays </a:t>
            </a:r>
            <a:r>
              <a:rPr b="1" lang="en-US" sz="2800" spc="-1" strike="noStrike">
                <a:solidFill>
                  <a:srgbClr val="000000"/>
                </a:solidFill>
                <a:latin typeface="Calibri"/>
              </a:rPr>
              <a:t>the position of the sync points</a:t>
            </a:r>
            <a:r>
              <a:rPr b="0" lang="en-US" sz="2800" spc="-1" strike="noStrike">
                <a:solidFill>
                  <a:srgbClr val="000000"/>
                </a:solidFill>
                <a:latin typeface="Calibri"/>
              </a:rPr>
              <a:t> in the sequence file.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sync point </a:t>
            </a:r>
            <a:r>
              <a:rPr b="0" lang="en-US" sz="2800" spc="-1" strike="noStrike">
                <a:solidFill>
                  <a:srgbClr val="000000"/>
                </a:solidFill>
                <a:latin typeface="Calibri"/>
              </a:rPr>
              <a:t>is a point in the stream that can be used to </a:t>
            </a:r>
            <a:r>
              <a:rPr b="1" lang="en-US" sz="2800" spc="-1" strike="noStrike">
                <a:solidFill>
                  <a:srgbClr val="000000"/>
                </a:solidFill>
                <a:latin typeface="Calibri"/>
              </a:rPr>
              <a:t>resynchronize</a:t>
            </a:r>
            <a:r>
              <a:rPr b="0" lang="en-US" sz="2800" spc="-1" strike="noStrike">
                <a:solidFill>
                  <a:srgbClr val="000000"/>
                </a:solidFill>
                <a:latin typeface="Calibri"/>
              </a:rPr>
              <a:t> with a record boundary if the reader is “lost”—for example, after seeking to an arbitrary position in the stream.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Sync points are recorded by SequenceFile.Writer, which inserts a special entry to mark the </a:t>
            </a:r>
            <a:r>
              <a:rPr b="1" lang="en-US" sz="2800" spc="-1" strike="noStrike">
                <a:solidFill>
                  <a:srgbClr val="000000"/>
                </a:solidFill>
                <a:latin typeface="Calibri"/>
              </a:rPr>
              <a:t>sync point </a:t>
            </a:r>
            <a:r>
              <a:rPr b="0" lang="en-US" sz="2800" spc="-1" strike="noStrike">
                <a:solidFill>
                  <a:srgbClr val="000000"/>
                </a:solidFill>
                <a:latin typeface="Calibri"/>
              </a:rPr>
              <a:t>every few records as a sequence file is being written.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Such entries are small enough to incur only a modest storage overhead—less than 1%.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Sync points always align with record boundaries.</a:t>
            </a:r>
            <a:endParaRPr b="0" lang="en-US" sz="2800" spc="-1" strike="noStrike">
              <a:solidFill>
                <a:srgbClr val="000000"/>
              </a:solidFill>
              <a:latin typeface="Calibri"/>
            </a:endParaRPr>
          </a:p>
        </p:txBody>
      </p:sp>
      <p:sp>
        <p:nvSpPr>
          <p:cNvPr id="198" name="TextShape 3"/>
          <p:cNvSpPr txBox="1"/>
          <p:nvPr/>
        </p:nvSpPr>
        <p:spPr>
          <a:xfrm>
            <a:off x="1458720" y="6356520"/>
            <a:ext cx="2122200" cy="364680"/>
          </a:xfrm>
          <a:prstGeom prst="rect">
            <a:avLst/>
          </a:prstGeom>
          <a:noFill/>
          <a:ln>
            <a:noFill/>
          </a:ln>
        </p:spPr>
        <p:txBody>
          <a:bodyPr anchor="ctr"/>
          <a:p>
            <a:pPr>
              <a:lnSpc>
                <a:spcPct val="100000"/>
              </a:lnSpc>
            </a:pPr>
            <a:fld id="{5CE16B20-68FB-434E-8E2B-0DA461388ECD}"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99" name="TextShape 4"/>
          <p:cNvSpPr txBox="1"/>
          <p:nvPr/>
        </p:nvSpPr>
        <p:spPr>
          <a:xfrm>
            <a:off x="10842120" y="6339960"/>
            <a:ext cx="1001160" cy="381240"/>
          </a:xfrm>
          <a:prstGeom prst="rect">
            <a:avLst/>
          </a:prstGeom>
          <a:noFill/>
          <a:ln>
            <a:noFill/>
          </a:ln>
        </p:spPr>
        <p:txBody>
          <a:bodyPr anchor="ctr"/>
          <a:p>
            <a:pPr algn="r">
              <a:lnSpc>
                <a:spcPct val="100000"/>
              </a:lnSpc>
            </a:pPr>
            <a:fld id="{55B7DB02-B542-4158-A3D6-BDB1E3AA1C05}"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89" name="TextShape 2"/>
          <p:cNvSpPr txBox="1"/>
          <p:nvPr/>
        </p:nvSpPr>
        <p:spPr>
          <a:xfrm>
            <a:off x="1458720" y="1224720"/>
            <a:ext cx="10515240" cy="4974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Datanodes are responsible for verifying the data they receive before storing the data and its checksum.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clients read data from datanodes, they verify checksums as well, comparing them with the ones stored at the datanodes.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Each datanode keeps a persistent log of checksum verifications, so it knows the last time each of its block was verified.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the client verifies a block, it tells the datanode, which updates its log. </a:t>
            </a:r>
            <a:r>
              <a:rPr b="0" lang="en-US" sz="2800" spc="-1" strike="noStrike">
                <a:solidFill>
                  <a:srgbClr val="000000"/>
                </a:solidFill>
                <a:latin typeface="Wingdings"/>
              </a:rPr>
              <a:t></a:t>
            </a:r>
            <a:r>
              <a:rPr b="0" lang="en-US" sz="2800" spc="-1" strike="noStrike">
                <a:solidFill>
                  <a:srgbClr val="000000"/>
                </a:solidFill>
                <a:latin typeface="Calibri"/>
              </a:rPr>
              <a:t> helps to identify the bad disks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DataBlockScanner </a:t>
            </a:r>
            <a:r>
              <a:rPr b="0" lang="en-US" sz="2800" spc="-1" strike="noStrike">
                <a:solidFill>
                  <a:srgbClr val="000000"/>
                </a:solidFill>
                <a:latin typeface="Calibri"/>
              </a:rPr>
              <a:t>thread runs periodically at background.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Can we solve bad blocks through replica?????</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
        <p:nvSpPr>
          <p:cNvPr id="90" name="TextShape 3"/>
          <p:cNvSpPr txBox="1"/>
          <p:nvPr/>
        </p:nvSpPr>
        <p:spPr>
          <a:xfrm>
            <a:off x="1458720" y="6356520"/>
            <a:ext cx="2122200" cy="364680"/>
          </a:xfrm>
          <a:prstGeom prst="rect">
            <a:avLst/>
          </a:prstGeom>
          <a:noFill/>
          <a:ln>
            <a:noFill/>
          </a:ln>
        </p:spPr>
        <p:txBody>
          <a:bodyPr anchor="ctr"/>
          <a:p>
            <a:pPr>
              <a:lnSpc>
                <a:spcPct val="100000"/>
              </a:lnSpc>
            </a:pPr>
            <a:fld id="{30D1B3C8-509F-4F08-8DD4-3FFED15D74B2}"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91" name="TextShape 4"/>
          <p:cNvSpPr txBox="1"/>
          <p:nvPr/>
        </p:nvSpPr>
        <p:spPr>
          <a:xfrm>
            <a:off x="10842120" y="6339960"/>
            <a:ext cx="1001160" cy="381240"/>
          </a:xfrm>
          <a:prstGeom prst="rect">
            <a:avLst/>
          </a:prstGeom>
          <a:noFill/>
          <a:ln>
            <a:noFill/>
          </a:ln>
        </p:spPr>
        <p:txBody>
          <a:bodyPr anchor="ctr"/>
          <a:p>
            <a:pPr algn="r">
              <a:lnSpc>
                <a:spcPct val="100000"/>
              </a:lnSpc>
            </a:pPr>
            <a:fld id="{90FCA1F6-EB18-4935-AD27-0BE39B4C622C}"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201"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two ways to seek to a given position in a sequence file: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seek(long </a:t>
            </a:r>
            <a:r>
              <a:rPr b="1" lang="en-US" sz="2400" spc="-1" strike="noStrike">
                <a:solidFill>
                  <a:srgbClr val="000000"/>
                </a:solidFill>
                <a:latin typeface="Calibri"/>
              </a:rPr>
              <a:t>pos</a:t>
            </a:r>
            <a:r>
              <a:rPr b="0" lang="en-US" sz="2400" spc="-1" strike="noStrike">
                <a:solidFill>
                  <a:srgbClr val="000000"/>
                </a:solidFill>
                <a:latin typeface="Calibri"/>
              </a:rPr>
              <a:t>) - positions the reader at the given point in the file.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next() method fails if the </a:t>
            </a:r>
            <a:r>
              <a:rPr b="1" lang="en-US" sz="2000" spc="-1" strike="noStrike">
                <a:solidFill>
                  <a:srgbClr val="000000"/>
                </a:solidFill>
                <a:latin typeface="Calibri"/>
              </a:rPr>
              <a:t>pos</a:t>
            </a:r>
            <a:r>
              <a:rPr b="0" lang="en-US" sz="2000" spc="-1" strike="noStrike">
                <a:solidFill>
                  <a:srgbClr val="000000"/>
                </a:solidFill>
                <a:latin typeface="Calibri"/>
              </a:rPr>
              <a:t> is not a record boundary.</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sync(long pos) - positions the reader at the next sync point after position. we can call sync() with any position in the stream—a non-record boundary, for example—and the reader will reestablish itself at the next sync point so reading can continue.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SequenceFile.Writer has a method called sync() for inserting a sync point at the current position in the stream.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hadoop fs command has a </a:t>
            </a:r>
            <a:r>
              <a:rPr b="1" lang="en-US" sz="2800" spc="-1" strike="noStrike">
                <a:solidFill>
                  <a:srgbClr val="ff0000"/>
                </a:solidFill>
                <a:latin typeface="Calibri"/>
              </a:rPr>
              <a:t>-text </a:t>
            </a:r>
            <a:r>
              <a:rPr b="0" lang="en-US" sz="2800" spc="-1" strike="noStrike">
                <a:solidFill>
                  <a:srgbClr val="000000"/>
                </a:solidFill>
                <a:latin typeface="Calibri"/>
              </a:rPr>
              <a:t>option to display sequence files in textual form.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can attempt to detect the type of the file and appropriately convert it to text.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can recognize gzipped files and sequence files; other- wise, it assumes the input is plain text.</a:t>
            </a:r>
            <a:endParaRPr b="0" lang="en-US" sz="2400" spc="-1" strike="noStrike">
              <a:solidFill>
                <a:srgbClr val="000000"/>
              </a:solidFill>
              <a:latin typeface="Calibri"/>
            </a:endParaRPr>
          </a:p>
        </p:txBody>
      </p:sp>
      <p:sp>
        <p:nvSpPr>
          <p:cNvPr id="202" name="TextShape 3"/>
          <p:cNvSpPr txBox="1"/>
          <p:nvPr/>
        </p:nvSpPr>
        <p:spPr>
          <a:xfrm>
            <a:off x="1458720" y="6356520"/>
            <a:ext cx="2122200" cy="364680"/>
          </a:xfrm>
          <a:prstGeom prst="rect">
            <a:avLst/>
          </a:prstGeom>
          <a:noFill/>
          <a:ln>
            <a:noFill/>
          </a:ln>
        </p:spPr>
        <p:txBody>
          <a:bodyPr anchor="ctr"/>
          <a:p>
            <a:pPr>
              <a:lnSpc>
                <a:spcPct val="100000"/>
              </a:lnSpc>
            </a:pPr>
            <a:fld id="{C7DB8B26-BA83-44BE-B02E-80D56AE90411}"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03" name="TextShape 4"/>
          <p:cNvSpPr txBox="1"/>
          <p:nvPr/>
        </p:nvSpPr>
        <p:spPr>
          <a:xfrm>
            <a:off x="10842120" y="6339960"/>
            <a:ext cx="1001160" cy="381240"/>
          </a:xfrm>
          <a:prstGeom prst="rect">
            <a:avLst/>
          </a:prstGeom>
          <a:noFill/>
          <a:ln>
            <a:noFill/>
          </a:ln>
        </p:spPr>
        <p:txBody>
          <a:bodyPr anchor="ctr"/>
          <a:p>
            <a:pPr algn="r">
              <a:lnSpc>
                <a:spcPct val="100000"/>
              </a:lnSpc>
            </a:pPr>
            <a:fld id="{CC5AC005-AD07-4FE3-84C9-E0A3C643D676}"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205" name="TextShape 2"/>
          <p:cNvSpPr txBox="1"/>
          <p:nvPr/>
        </p:nvSpPr>
        <p:spPr>
          <a:xfrm>
            <a:off x="1458720" y="1224720"/>
            <a:ext cx="105152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Sorting and Merging SequenceFiles: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 </a:t>
            </a:r>
            <a:r>
              <a:rPr b="1" lang="en-US" sz="2400" spc="-1" strike="noStrike">
                <a:solidFill>
                  <a:srgbClr val="000000"/>
                </a:solidFill>
                <a:latin typeface="Calibri"/>
              </a:rPr>
              <a:t>SequenceFile.Sorter </a:t>
            </a:r>
            <a:r>
              <a:rPr b="0" lang="en-US" sz="2400" spc="-1" strike="noStrike">
                <a:solidFill>
                  <a:srgbClr val="000000"/>
                </a:solidFill>
                <a:latin typeface="Calibri"/>
              </a:rPr>
              <a:t>class that has a number of sort() and merge() methods, which are used to sort/merge in MapReduce.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SequenceFile format: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sequence file consists of a </a:t>
            </a:r>
            <a:r>
              <a:rPr b="1" lang="en-US" sz="2400" spc="-1" strike="noStrike">
                <a:solidFill>
                  <a:srgbClr val="000000"/>
                </a:solidFill>
                <a:latin typeface="Calibri"/>
              </a:rPr>
              <a:t>header</a:t>
            </a:r>
            <a:r>
              <a:rPr b="0" lang="en-US" sz="2400" spc="-1" strike="noStrike">
                <a:solidFill>
                  <a:srgbClr val="000000"/>
                </a:solidFill>
                <a:latin typeface="Calibri"/>
              </a:rPr>
              <a:t> followed by </a:t>
            </a:r>
            <a:r>
              <a:rPr b="1" lang="en-US" sz="2400" spc="-1" strike="noStrike">
                <a:solidFill>
                  <a:srgbClr val="000000"/>
                </a:solidFill>
                <a:latin typeface="Calibri"/>
              </a:rPr>
              <a:t>one or more records</a:t>
            </a:r>
            <a:r>
              <a:rPr b="0" lang="en-US" sz="2400" spc="-1" strike="noStrike">
                <a:solidFill>
                  <a:srgbClr val="000000"/>
                </a:solidFill>
                <a:latin typeface="Calibri"/>
              </a:rPr>
              <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 files can also be compressed for space considerations and based on these compression type users, Hadoop Sequence files can be of three types: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Uncompressed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Record Compressed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Block Compressed</a:t>
            </a:r>
            <a:endParaRPr b="0" lang="en-US" sz="2400" spc="-1" strike="noStrike">
              <a:solidFill>
                <a:srgbClr val="000000"/>
              </a:solidFill>
              <a:latin typeface="Calibri"/>
            </a:endParaRPr>
          </a:p>
        </p:txBody>
      </p:sp>
      <p:sp>
        <p:nvSpPr>
          <p:cNvPr id="206" name="TextShape 3"/>
          <p:cNvSpPr txBox="1"/>
          <p:nvPr/>
        </p:nvSpPr>
        <p:spPr>
          <a:xfrm>
            <a:off x="1458720" y="6356520"/>
            <a:ext cx="2122200" cy="364680"/>
          </a:xfrm>
          <a:prstGeom prst="rect">
            <a:avLst/>
          </a:prstGeom>
          <a:noFill/>
          <a:ln>
            <a:noFill/>
          </a:ln>
        </p:spPr>
        <p:txBody>
          <a:bodyPr anchor="ctr"/>
          <a:p>
            <a:pPr>
              <a:lnSpc>
                <a:spcPct val="100000"/>
              </a:lnSpc>
            </a:pPr>
            <a:fld id="{52E5F96B-29B4-4113-92CE-9BE7B0FA7CCA}"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07" name="TextShape 4"/>
          <p:cNvSpPr txBox="1"/>
          <p:nvPr/>
        </p:nvSpPr>
        <p:spPr>
          <a:xfrm>
            <a:off x="10842120" y="6339960"/>
            <a:ext cx="1001160" cy="381240"/>
          </a:xfrm>
          <a:prstGeom prst="rect">
            <a:avLst/>
          </a:prstGeom>
          <a:noFill/>
          <a:ln>
            <a:noFill/>
          </a:ln>
        </p:spPr>
        <p:txBody>
          <a:bodyPr anchor="ctr"/>
          <a:p>
            <a:pPr algn="r">
              <a:lnSpc>
                <a:spcPct val="100000"/>
              </a:lnSpc>
            </a:pPr>
            <a:fld id="{CF0E6E03-F216-47EA-A7B4-49C3DE50AD87}"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08" name="Picture 2" descr=""/>
          <p:cNvPicPr/>
          <p:nvPr/>
        </p:nvPicPr>
        <p:blipFill>
          <a:blip r:embed="rId1"/>
          <a:stretch/>
        </p:blipFill>
        <p:spPr>
          <a:xfrm>
            <a:off x="5306040" y="4181400"/>
            <a:ext cx="6413400" cy="243792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210" name="TextShape 2"/>
          <p:cNvSpPr txBox="1"/>
          <p:nvPr/>
        </p:nvSpPr>
        <p:spPr>
          <a:xfrm>
            <a:off x="1458720" y="1224720"/>
            <a:ext cx="776232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SequenceFile Header: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Version: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Version of the file is the first data stored in the header. </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It consists of a byte array in which first 2 bytes are “SEQ” followed by 1 byte which indicates the version of the file format. For example: SEQ4 or SEQ6</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Key Class Name: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Next information is the string which tells the class of the key. For example it can be “Text” class.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Value Class Name: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Another string which mentioned the class of the value type. For example: “Text” class.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Compression: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 boolean value which informs the reader if the file is comptessed or not.</a:t>
            </a:r>
            <a:endParaRPr b="0" lang="en-US" sz="2000" spc="-1" strike="noStrike">
              <a:solidFill>
                <a:srgbClr val="000000"/>
              </a:solidFill>
              <a:latin typeface="Calibri"/>
            </a:endParaRPr>
          </a:p>
        </p:txBody>
      </p:sp>
      <p:sp>
        <p:nvSpPr>
          <p:cNvPr id="211" name="TextShape 3"/>
          <p:cNvSpPr txBox="1"/>
          <p:nvPr/>
        </p:nvSpPr>
        <p:spPr>
          <a:xfrm>
            <a:off x="1458720" y="6356520"/>
            <a:ext cx="2122200" cy="364680"/>
          </a:xfrm>
          <a:prstGeom prst="rect">
            <a:avLst/>
          </a:prstGeom>
          <a:noFill/>
          <a:ln>
            <a:noFill/>
          </a:ln>
        </p:spPr>
        <p:txBody>
          <a:bodyPr anchor="ctr"/>
          <a:p>
            <a:pPr>
              <a:lnSpc>
                <a:spcPct val="100000"/>
              </a:lnSpc>
            </a:pPr>
            <a:fld id="{9407BFD4-70EE-4AD0-B61B-FD931599A561}"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12" name="TextShape 4"/>
          <p:cNvSpPr txBox="1"/>
          <p:nvPr/>
        </p:nvSpPr>
        <p:spPr>
          <a:xfrm>
            <a:off x="10842120" y="6339960"/>
            <a:ext cx="1001160" cy="381240"/>
          </a:xfrm>
          <a:prstGeom prst="rect">
            <a:avLst/>
          </a:prstGeom>
          <a:noFill/>
          <a:ln>
            <a:noFill/>
          </a:ln>
        </p:spPr>
        <p:txBody>
          <a:bodyPr anchor="ctr"/>
          <a:p>
            <a:pPr algn="r">
              <a:lnSpc>
                <a:spcPct val="100000"/>
              </a:lnSpc>
            </a:pPr>
            <a:fld id="{04A9BD56-0459-40C3-B052-9F9DCB854E12}"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3" name="Picture 2" descr=""/>
          <p:cNvPicPr/>
          <p:nvPr/>
        </p:nvPicPr>
        <p:blipFill>
          <a:blip r:embed="rId1"/>
          <a:stretch/>
        </p:blipFill>
        <p:spPr>
          <a:xfrm>
            <a:off x="9118080" y="1144080"/>
            <a:ext cx="3073320" cy="551412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215" name="TextShape 2"/>
          <p:cNvSpPr txBox="1"/>
          <p:nvPr/>
        </p:nvSpPr>
        <p:spPr>
          <a:xfrm>
            <a:off x="1458720" y="1224720"/>
            <a:ext cx="776232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SequenceFile Header: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Block Compression: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Another boolean value which informal if the file is block compressed.</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Compression Codec Class: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The classname of the Compression Codec which is used for compressing the data and will be used for de-compressing the data.</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MetaData:</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Key-value pair which can provide another metadata required for the file.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Sync Marker: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 sync marker which indicates that this is the end of the header</a:t>
            </a:r>
            <a:endParaRPr b="0" lang="en-US" sz="2000" spc="-1" strike="noStrike">
              <a:solidFill>
                <a:srgbClr val="000000"/>
              </a:solidFill>
              <a:latin typeface="Calibri"/>
            </a:endParaRPr>
          </a:p>
        </p:txBody>
      </p:sp>
      <p:sp>
        <p:nvSpPr>
          <p:cNvPr id="216" name="TextShape 3"/>
          <p:cNvSpPr txBox="1"/>
          <p:nvPr/>
        </p:nvSpPr>
        <p:spPr>
          <a:xfrm>
            <a:off x="1458720" y="6356520"/>
            <a:ext cx="2122200" cy="364680"/>
          </a:xfrm>
          <a:prstGeom prst="rect">
            <a:avLst/>
          </a:prstGeom>
          <a:noFill/>
          <a:ln>
            <a:noFill/>
          </a:ln>
        </p:spPr>
        <p:txBody>
          <a:bodyPr anchor="ctr"/>
          <a:p>
            <a:pPr>
              <a:lnSpc>
                <a:spcPct val="100000"/>
              </a:lnSpc>
            </a:pPr>
            <a:fld id="{5604E5AB-C9E4-4F71-9978-11DA88667F55}"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17" name="TextShape 4"/>
          <p:cNvSpPr txBox="1"/>
          <p:nvPr/>
        </p:nvSpPr>
        <p:spPr>
          <a:xfrm>
            <a:off x="10842120" y="6339960"/>
            <a:ext cx="1001160" cy="381240"/>
          </a:xfrm>
          <a:prstGeom prst="rect">
            <a:avLst/>
          </a:prstGeom>
          <a:noFill/>
          <a:ln>
            <a:noFill/>
          </a:ln>
        </p:spPr>
        <p:txBody>
          <a:bodyPr anchor="ctr"/>
          <a:p>
            <a:pPr algn="r">
              <a:lnSpc>
                <a:spcPct val="100000"/>
              </a:lnSpc>
            </a:pPr>
            <a:fld id="{268F77DB-B1B1-48A5-95D8-703261F57D2D}"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8" name="Picture 2" descr=""/>
          <p:cNvPicPr/>
          <p:nvPr/>
        </p:nvPicPr>
        <p:blipFill>
          <a:blip r:embed="rId1"/>
          <a:stretch/>
        </p:blipFill>
        <p:spPr>
          <a:xfrm>
            <a:off x="9118080" y="1144080"/>
            <a:ext cx="3073320" cy="551412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I/OL: File Based Data Structures </a:t>
            </a:r>
            <a:endParaRPr b="0" lang="en-US" sz="4400" spc="-1" strike="noStrike">
              <a:solidFill>
                <a:srgbClr val="000000"/>
              </a:solidFill>
              <a:latin typeface="Calibri"/>
            </a:endParaRPr>
          </a:p>
        </p:txBody>
      </p:sp>
      <p:sp>
        <p:nvSpPr>
          <p:cNvPr id="220" name="TextShape 2"/>
          <p:cNvSpPr txBox="1"/>
          <p:nvPr/>
        </p:nvSpPr>
        <p:spPr>
          <a:xfrm>
            <a:off x="1458720" y="1224720"/>
            <a:ext cx="103766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Uncompressed File Data Format: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Record - compressed File Data Format: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21" name="TextShape 3"/>
          <p:cNvSpPr txBox="1"/>
          <p:nvPr/>
        </p:nvSpPr>
        <p:spPr>
          <a:xfrm>
            <a:off x="1458720" y="6356520"/>
            <a:ext cx="2122200" cy="364680"/>
          </a:xfrm>
          <a:prstGeom prst="rect">
            <a:avLst/>
          </a:prstGeom>
          <a:noFill/>
          <a:ln>
            <a:noFill/>
          </a:ln>
        </p:spPr>
        <p:txBody>
          <a:bodyPr anchor="ctr"/>
          <a:p>
            <a:pPr>
              <a:lnSpc>
                <a:spcPct val="100000"/>
              </a:lnSpc>
            </a:pPr>
            <a:fld id="{5864BE6B-6674-42D0-90BD-1ADA81ED20F0}"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22" name="TextShape 4"/>
          <p:cNvSpPr txBox="1"/>
          <p:nvPr/>
        </p:nvSpPr>
        <p:spPr>
          <a:xfrm>
            <a:off x="10842120" y="6339960"/>
            <a:ext cx="1001160" cy="381240"/>
          </a:xfrm>
          <a:prstGeom prst="rect">
            <a:avLst/>
          </a:prstGeom>
          <a:noFill/>
          <a:ln>
            <a:noFill/>
          </a:ln>
        </p:spPr>
        <p:txBody>
          <a:bodyPr anchor="ctr"/>
          <a:p>
            <a:pPr algn="r">
              <a:lnSpc>
                <a:spcPct val="100000"/>
              </a:lnSpc>
            </a:pPr>
            <a:fld id="{F26FDA38-9C17-41FD-9821-B15245A7D06A}"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23" name="Picture 2" descr=""/>
          <p:cNvPicPr/>
          <p:nvPr/>
        </p:nvPicPr>
        <p:blipFill>
          <a:blip r:embed="rId1"/>
          <a:stretch/>
        </p:blipFill>
        <p:spPr>
          <a:xfrm>
            <a:off x="2189520" y="1753200"/>
            <a:ext cx="6194520" cy="2148840"/>
          </a:xfrm>
          <a:prstGeom prst="rect">
            <a:avLst/>
          </a:prstGeom>
          <a:ln>
            <a:noFill/>
          </a:ln>
        </p:spPr>
      </p:pic>
      <p:pic>
        <p:nvPicPr>
          <p:cNvPr id="224" name="Picture 3" descr=""/>
          <p:cNvPicPr/>
          <p:nvPr/>
        </p:nvPicPr>
        <p:blipFill>
          <a:blip r:embed="rId2"/>
          <a:stretch/>
        </p:blipFill>
        <p:spPr>
          <a:xfrm>
            <a:off x="2086200" y="4408200"/>
            <a:ext cx="6297480" cy="164736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 File Based Data Structures </a:t>
            </a:r>
            <a:endParaRPr b="0" lang="en-US" sz="4400" spc="-1" strike="noStrike">
              <a:solidFill>
                <a:srgbClr val="000000"/>
              </a:solidFill>
              <a:latin typeface="Calibri"/>
            </a:endParaRPr>
          </a:p>
        </p:txBody>
      </p:sp>
      <p:sp>
        <p:nvSpPr>
          <p:cNvPr id="226" name="TextShape 2"/>
          <p:cNvSpPr txBox="1"/>
          <p:nvPr/>
        </p:nvSpPr>
        <p:spPr>
          <a:xfrm>
            <a:off x="1458720" y="1224720"/>
            <a:ext cx="103766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Block compressed File Data Format: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27" name="TextShape 3"/>
          <p:cNvSpPr txBox="1"/>
          <p:nvPr/>
        </p:nvSpPr>
        <p:spPr>
          <a:xfrm>
            <a:off x="1458720" y="6356520"/>
            <a:ext cx="2122200" cy="364680"/>
          </a:xfrm>
          <a:prstGeom prst="rect">
            <a:avLst/>
          </a:prstGeom>
          <a:noFill/>
          <a:ln>
            <a:noFill/>
          </a:ln>
        </p:spPr>
        <p:txBody>
          <a:bodyPr anchor="ctr"/>
          <a:p>
            <a:pPr>
              <a:lnSpc>
                <a:spcPct val="100000"/>
              </a:lnSpc>
            </a:pPr>
            <a:fld id="{F5334BDC-B602-42A8-9756-D4990A5E2198}"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28" name="TextShape 4"/>
          <p:cNvSpPr txBox="1"/>
          <p:nvPr/>
        </p:nvSpPr>
        <p:spPr>
          <a:xfrm>
            <a:off x="10842120" y="6339960"/>
            <a:ext cx="1001160" cy="381240"/>
          </a:xfrm>
          <a:prstGeom prst="rect">
            <a:avLst/>
          </a:prstGeom>
          <a:noFill/>
          <a:ln>
            <a:noFill/>
          </a:ln>
        </p:spPr>
        <p:txBody>
          <a:bodyPr anchor="ctr"/>
          <a:p>
            <a:pPr algn="r">
              <a:lnSpc>
                <a:spcPct val="100000"/>
              </a:lnSpc>
            </a:pPr>
            <a:fld id="{F3937837-1D73-4129-916B-2B655D3237C3}"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29" name="Picture 2" descr=""/>
          <p:cNvPicPr/>
          <p:nvPr/>
        </p:nvPicPr>
        <p:blipFill>
          <a:blip r:embed="rId1"/>
          <a:stretch/>
        </p:blipFill>
        <p:spPr>
          <a:xfrm>
            <a:off x="2009160" y="2043000"/>
            <a:ext cx="8538480" cy="391932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 File Based Data Structures </a:t>
            </a:r>
            <a:endParaRPr b="0" lang="en-US" sz="4400" spc="-1" strike="noStrike">
              <a:solidFill>
                <a:srgbClr val="000000"/>
              </a:solidFill>
              <a:latin typeface="Calibri"/>
            </a:endParaRPr>
          </a:p>
        </p:txBody>
      </p:sp>
      <p:sp>
        <p:nvSpPr>
          <p:cNvPr id="231" name="TextShape 2"/>
          <p:cNvSpPr txBox="1"/>
          <p:nvPr/>
        </p:nvSpPr>
        <p:spPr>
          <a:xfrm>
            <a:off x="1458720" y="1224720"/>
            <a:ext cx="103766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MapFile Format</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 MapFile is a </a:t>
            </a:r>
            <a:r>
              <a:rPr b="1" lang="en-US" sz="2400" spc="-1" strike="noStrike">
                <a:solidFill>
                  <a:srgbClr val="000000"/>
                </a:solidFill>
                <a:latin typeface="Calibri"/>
              </a:rPr>
              <a:t>sorted</a:t>
            </a:r>
            <a:r>
              <a:rPr b="0" lang="en-US" sz="2400" spc="-1" strike="noStrike">
                <a:solidFill>
                  <a:srgbClr val="000000"/>
                </a:solidFill>
                <a:latin typeface="Calibri"/>
              </a:rPr>
              <a:t> SequenceFile with an </a:t>
            </a:r>
            <a:r>
              <a:rPr b="1" lang="en-US" sz="2400" spc="-1" strike="noStrike">
                <a:solidFill>
                  <a:srgbClr val="000000"/>
                </a:solidFill>
                <a:latin typeface="Calibri"/>
              </a:rPr>
              <a:t>index</a:t>
            </a:r>
            <a:r>
              <a:rPr b="0" lang="en-US" sz="2400" spc="-1" strike="noStrike">
                <a:solidFill>
                  <a:srgbClr val="000000"/>
                </a:solidFill>
                <a:latin typeface="Calibri"/>
              </a:rPr>
              <a:t> to permit lookups by key.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index is itself a SequenceFile that contains of the keys in the map(every 128</a:t>
            </a:r>
            <a:r>
              <a:rPr b="0" lang="en-US" sz="2400" spc="-1" strike="noStrike" baseline="30000">
                <a:solidFill>
                  <a:srgbClr val="000000"/>
                </a:solidFill>
                <a:latin typeface="Calibri"/>
              </a:rPr>
              <a:t>th</a:t>
            </a:r>
            <a:r>
              <a:rPr b="0" lang="en-US" sz="2400" spc="-1" strike="noStrike">
                <a:solidFill>
                  <a:srgbClr val="000000"/>
                </a:solidFill>
                <a:latin typeface="Calibri"/>
              </a:rPr>
              <a:t> key by default)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idea is that the index can be loaded into memory to provide fast lookups from the main data file, which is another SequenceFile containing all the map entries in sorted key order.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also offers similar kind of interface for reading and writing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main thing to be aware of is that when writing using MapFile.Writer, </a:t>
            </a:r>
            <a:r>
              <a:rPr b="1" lang="en-US" sz="2400" spc="-1" strike="noStrike">
                <a:solidFill>
                  <a:srgbClr val="000000"/>
                </a:solidFill>
                <a:latin typeface="Calibri"/>
              </a:rPr>
              <a:t>map entries </a:t>
            </a:r>
            <a:r>
              <a:rPr b="0" lang="en-US" sz="2400" spc="-1" strike="noStrike">
                <a:solidFill>
                  <a:srgbClr val="000000"/>
                </a:solidFill>
                <a:latin typeface="Calibri"/>
              </a:rPr>
              <a:t>must be </a:t>
            </a:r>
            <a:r>
              <a:rPr b="1" lang="en-US" sz="2400" spc="-1" strike="noStrike">
                <a:solidFill>
                  <a:srgbClr val="000000"/>
                </a:solidFill>
                <a:latin typeface="Calibri"/>
              </a:rPr>
              <a:t>added in order</a:t>
            </a:r>
            <a:r>
              <a:rPr b="0" lang="en-US" sz="2400" spc="-1" strike="noStrike">
                <a:solidFill>
                  <a:srgbClr val="000000"/>
                </a:solidFill>
                <a:latin typeface="Calibri"/>
              </a:rPr>
              <a:t>, otherwise IOException will be thrown.</a:t>
            </a:r>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32" name="TextShape 3"/>
          <p:cNvSpPr txBox="1"/>
          <p:nvPr/>
        </p:nvSpPr>
        <p:spPr>
          <a:xfrm>
            <a:off x="1458720" y="6356520"/>
            <a:ext cx="2122200" cy="364680"/>
          </a:xfrm>
          <a:prstGeom prst="rect">
            <a:avLst/>
          </a:prstGeom>
          <a:noFill/>
          <a:ln>
            <a:noFill/>
          </a:ln>
        </p:spPr>
        <p:txBody>
          <a:bodyPr anchor="ctr"/>
          <a:p>
            <a:pPr>
              <a:lnSpc>
                <a:spcPct val="100000"/>
              </a:lnSpc>
            </a:pPr>
            <a:fld id="{A50A95AF-0EB0-4603-8151-B847DC1AE016}"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33" name="TextShape 4"/>
          <p:cNvSpPr txBox="1"/>
          <p:nvPr/>
        </p:nvSpPr>
        <p:spPr>
          <a:xfrm>
            <a:off x="10842120" y="6339960"/>
            <a:ext cx="1001160" cy="381240"/>
          </a:xfrm>
          <a:prstGeom prst="rect">
            <a:avLst/>
          </a:prstGeom>
          <a:noFill/>
          <a:ln>
            <a:noFill/>
          </a:ln>
        </p:spPr>
        <p:txBody>
          <a:bodyPr anchor="ctr"/>
          <a:p>
            <a:pPr algn="r">
              <a:lnSpc>
                <a:spcPct val="100000"/>
              </a:lnSpc>
            </a:pPr>
            <a:fld id="{AD8AE431-BDD3-4DF5-8FD1-A831A5BC59A2}"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 File Based Data Structures </a:t>
            </a:r>
            <a:endParaRPr b="0" lang="en-US" sz="4400" spc="-1" strike="noStrike">
              <a:solidFill>
                <a:srgbClr val="000000"/>
              </a:solidFill>
              <a:latin typeface="Calibri"/>
            </a:endParaRPr>
          </a:p>
        </p:txBody>
      </p:sp>
      <p:sp>
        <p:nvSpPr>
          <p:cNvPr id="235" name="TextShape 2"/>
          <p:cNvSpPr txBox="1"/>
          <p:nvPr/>
        </p:nvSpPr>
        <p:spPr>
          <a:xfrm>
            <a:off x="1458720" y="1224720"/>
            <a:ext cx="10376640" cy="5188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MapFile Varients</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Hadoop comes with a few variants on the general</a:t>
            </a:r>
            <a:r>
              <a:rPr b="1" lang="en-US" sz="2400" spc="-1" strike="noStrike">
                <a:solidFill>
                  <a:srgbClr val="000000"/>
                </a:solidFill>
                <a:latin typeface="Calibri"/>
              </a:rPr>
              <a:t> key-value MapFile </a:t>
            </a:r>
            <a:r>
              <a:rPr b="0" lang="en-US" sz="2400" spc="-1" strike="noStrike">
                <a:solidFill>
                  <a:srgbClr val="000000"/>
                </a:solidFill>
                <a:latin typeface="Calibri"/>
              </a:rPr>
              <a:t>interface: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SetFile</a:t>
            </a:r>
            <a:r>
              <a:rPr b="0" lang="en-US" sz="2000" spc="-1" strike="noStrike">
                <a:solidFill>
                  <a:srgbClr val="000000"/>
                </a:solidFill>
                <a:latin typeface="Calibri"/>
              </a:rPr>
              <a:t> is a specialization of MapFile for storing a set of Writable keys. The keys must be added in sorted order</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ArrayFile </a:t>
            </a:r>
            <a:r>
              <a:rPr b="0" lang="en-US" sz="2000" spc="-1" strike="noStrike">
                <a:solidFill>
                  <a:srgbClr val="000000"/>
                </a:solidFill>
                <a:latin typeface="Calibri"/>
              </a:rPr>
              <a:t>is MapFile where the key is an integer representing the index of element in the array and the value is a Writable value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BloomMapFile</a:t>
            </a:r>
            <a:r>
              <a:rPr b="0" lang="en-US" sz="2000" spc="-1" strike="noStrike">
                <a:solidFill>
                  <a:srgbClr val="000000"/>
                </a:solidFill>
                <a:latin typeface="Calibri"/>
              </a:rPr>
              <a:t> is a MapFile that offers a fast version of the get() method, especially for sparsely populated files.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
        <p:nvSpPr>
          <p:cNvPr id="236" name="TextShape 3"/>
          <p:cNvSpPr txBox="1"/>
          <p:nvPr/>
        </p:nvSpPr>
        <p:spPr>
          <a:xfrm>
            <a:off x="1458720" y="6356520"/>
            <a:ext cx="2122200" cy="364680"/>
          </a:xfrm>
          <a:prstGeom prst="rect">
            <a:avLst/>
          </a:prstGeom>
          <a:noFill/>
          <a:ln>
            <a:noFill/>
          </a:ln>
        </p:spPr>
        <p:txBody>
          <a:bodyPr anchor="ctr"/>
          <a:p>
            <a:pPr>
              <a:lnSpc>
                <a:spcPct val="100000"/>
              </a:lnSpc>
            </a:pPr>
            <a:fld id="{4D683436-0040-4665-ABF8-75F87F4F3CBF}"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37" name="TextShape 4"/>
          <p:cNvSpPr txBox="1"/>
          <p:nvPr/>
        </p:nvSpPr>
        <p:spPr>
          <a:xfrm>
            <a:off x="10842120" y="6339960"/>
            <a:ext cx="1001160" cy="381240"/>
          </a:xfrm>
          <a:prstGeom prst="rect">
            <a:avLst/>
          </a:prstGeom>
          <a:noFill/>
          <a:ln>
            <a:noFill/>
          </a:ln>
        </p:spPr>
        <p:txBody>
          <a:bodyPr anchor="ctr"/>
          <a:p>
            <a:pPr algn="r">
              <a:lnSpc>
                <a:spcPct val="100000"/>
              </a:lnSpc>
            </a:pPr>
            <a:fld id="{81B3311D-5CAA-4C2E-89E4-1AB7204D4F59}"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1458720" y="97920"/>
            <a:ext cx="9056520" cy="914040"/>
          </a:xfrm>
          <a:prstGeom prst="rect">
            <a:avLst/>
          </a:prstGeom>
          <a:noFill/>
          <a:ln>
            <a:noFill/>
          </a:ln>
        </p:spPr>
        <p:txBody>
          <a:bodyPr anchor="ctr"/>
          <a:p>
            <a:endParaRPr b="0" lang="en-US" sz="1800" spc="-1" strike="noStrike">
              <a:solidFill>
                <a:srgbClr val="000000"/>
              </a:solidFill>
              <a:latin typeface="Calibri"/>
            </a:endParaRPr>
          </a:p>
        </p:txBody>
      </p:sp>
      <p:sp>
        <p:nvSpPr>
          <p:cNvPr id="239" name="TextShape 2"/>
          <p:cNvSpPr txBox="1"/>
          <p:nvPr/>
        </p:nvSpPr>
        <p:spPr>
          <a:xfrm>
            <a:off x="1458720" y="1224720"/>
            <a:ext cx="10515240" cy="4974120"/>
          </a:xfrm>
          <a:prstGeom prst="rect">
            <a:avLst/>
          </a:prstGeom>
          <a:noFill/>
          <a:ln>
            <a:noFill/>
          </a:ln>
        </p:spPr>
        <p:txBody>
          <a:bodyPr>
            <a:normAutofit/>
          </a:bodyPr>
          <a:p>
            <a:pPr algn="ct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p:txBody>
      </p:sp>
      <p:sp>
        <p:nvSpPr>
          <p:cNvPr id="240" name="TextShape 3"/>
          <p:cNvSpPr txBox="1"/>
          <p:nvPr/>
        </p:nvSpPr>
        <p:spPr>
          <a:xfrm>
            <a:off x="1458720" y="6356520"/>
            <a:ext cx="2122200" cy="364680"/>
          </a:xfrm>
          <a:prstGeom prst="rect">
            <a:avLst/>
          </a:prstGeom>
          <a:noFill/>
          <a:ln>
            <a:noFill/>
          </a:ln>
        </p:spPr>
        <p:txBody>
          <a:bodyPr anchor="ctr"/>
          <a:p>
            <a:pPr>
              <a:lnSpc>
                <a:spcPct val="100000"/>
              </a:lnSpc>
            </a:pPr>
            <a:fld id="{79393F96-4E65-4D8B-B170-084F3AFCD148}"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241" name="TextShape 4"/>
          <p:cNvSpPr txBox="1"/>
          <p:nvPr/>
        </p:nvSpPr>
        <p:spPr>
          <a:xfrm>
            <a:off x="10842120" y="6339960"/>
            <a:ext cx="1001160" cy="381240"/>
          </a:xfrm>
          <a:prstGeom prst="rect">
            <a:avLst/>
          </a:prstGeom>
          <a:noFill/>
          <a:ln>
            <a:noFill/>
          </a:ln>
        </p:spPr>
        <p:txBody>
          <a:bodyPr anchor="ctr"/>
          <a:p>
            <a:pPr algn="r">
              <a:lnSpc>
                <a:spcPct val="100000"/>
              </a:lnSpc>
            </a:pPr>
            <a:fld id="{3573254B-3FAC-47EA-93E3-797FB826166D}"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42" name="Picture 6" descr=""/>
          <p:cNvPicPr/>
          <p:nvPr/>
        </p:nvPicPr>
        <p:blipFill>
          <a:blip r:embed="rId1"/>
          <a:stretch/>
        </p:blipFill>
        <p:spPr>
          <a:xfrm>
            <a:off x="4489560" y="2370960"/>
            <a:ext cx="3373920" cy="25729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93"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DataBlockScanner </a:t>
            </a:r>
            <a:r>
              <a:rPr b="0" lang="en-US" sz="2800" spc="-1" strike="noStrike">
                <a:solidFill>
                  <a:srgbClr val="000000"/>
                </a:solidFill>
                <a:latin typeface="Calibri"/>
              </a:rPr>
              <a:t>thread runs periodically at background.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allows bad blocks to be detected and fixed before they are read by clients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scanner maintains a list of blocks to verify and scans them one by one for checksum errors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employs a throttling mechanism to preserve </a:t>
            </a:r>
            <a:r>
              <a:rPr b="1" lang="en-US" sz="2400" spc="-1" strike="noStrike">
                <a:solidFill>
                  <a:srgbClr val="000000"/>
                </a:solidFill>
                <a:latin typeface="Calibri"/>
              </a:rPr>
              <a:t>disk bandwidth </a:t>
            </a:r>
            <a:r>
              <a:rPr b="0" lang="en-US" sz="2400" spc="-1" strike="noStrike">
                <a:solidFill>
                  <a:srgbClr val="000000"/>
                </a:solidFill>
                <a:latin typeface="Calibri"/>
              </a:rPr>
              <a:t>on the datanode.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Blocks are verified every three weeks to guard against disk errors over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Corrupt blocks are reported to the namenode to be fixed.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u="sng">
                <a:solidFill>
                  <a:srgbClr val="0563c1"/>
                </a:solidFill>
                <a:uFillTx/>
                <a:latin typeface="Calibri"/>
                <a:hlinkClick r:id="rId1"/>
              </a:rPr>
              <a:t>http</a:t>
            </a:r>
            <a:r>
              <a:rPr b="0" lang="en-US" sz="2400" spc="-1" strike="noStrike" u="sng">
                <a:solidFill>
                  <a:srgbClr val="0563c1"/>
                </a:solidFill>
                <a:uFillTx/>
                <a:latin typeface="Calibri"/>
                <a:hlinkClick r:id="rId2"/>
              </a:rPr>
              <a:t>://</a:t>
            </a:r>
            <a:r>
              <a:rPr b="0" lang="en-US" sz="2400" spc="-1" strike="noStrike" u="sng">
                <a:solidFill>
                  <a:srgbClr val="0563c1"/>
                </a:solidFill>
                <a:uFillTx/>
                <a:latin typeface="Calibri"/>
                <a:hlinkClick r:id="rId3"/>
              </a:rPr>
              <a:t>datanode:50075/blockScannerReport</a:t>
            </a:r>
            <a:r>
              <a:rPr b="0" lang="en-US" sz="2400" spc="-1" strike="noStrike">
                <a:solidFill>
                  <a:srgbClr val="000000"/>
                </a:solidFill>
                <a:latin typeface="Calibri"/>
              </a:rPr>
              <a:t> --&gt; to get a block verification report of a datanode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possible to disable verification of checksums by passing false to the setVerify Checksum() method on FileSystem before using the open() method to read a file</a:t>
            </a:r>
            <a:endParaRPr b="0" lang="en-US" sz="2800" spc="-1" strike="noStrike">
              <a:solidFill>
                <a:srgbClr val="000000"/>
              </a:solidFill>
              <a:latin typeface="Calibri"/>
            </a:endParaRPr>
          </a:p>
        </p:txBody>
      </p:sp>
      <p:sp>
        <p:nvSpPr>
          <p:cNvPr id="94" name="TextShape 3"/>
          <p:cNvSpPr txBox="1"/>
          <p:nvPr/>
        </p:nvSpPr>
        <p:spPr>
          <a:xfrm>
            <a:off x="1458720" y="6356520"/>
            <a:ext cx="2122200" cy="364680"/>
          </a:xfrm>
          <a:prstGeom prst="rect">
            <a:avLst/>
          </a:prstGeom>
          <a:noFill/>
          <a:ln>
            <a:noFill/>
          </a:ln>
        </p:spPr>
        <p:txBody>
          <a:bodyPr anchor="ctr"/>
          <a:p>
            <a:pPr>
              <a:lnSpc>
                <a:spcPct val="100000"/>
              </a:lnSpc>
            </a:pPr>
            <a:fld id="{A56369E2-D11A-41C7-B7F4-74B758A37E36}"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95" name="TextShape 4"/>
          <p:cNvSpPr txBox="1"/>
          <p:nvPr/>
        </p:nvSpPr>
        <p:spPr>
          <a:xfrm>
            <a:off x="10842120" y="6339960"/>
            <a:ext cx="1001160" cy="381240"/>
          </a:xfrm>
          <a:prstGeom prst="rect">
            <a:avLst/>
          </a:prstGeom>
          <a:noFill/>
          <a:ln>
            <a:noFill/>
          </a:ln>
        </p:spPr>
        <p:txBody>
          <a:bodyPr anchor="ctr"/>
          <a:p>
            <a:pPr algn="r">
              <a:lnSpc>
                <a:spcPct val="100000"/>
              </a:lnSpc>
            </a:pPr>
            <a:fld id="{B8A31983-3A24-44B5-BF88-7CCE6B26CB52}"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97" name="TextShape 2"/>
          <p:cNvSpPr txBox="1"/>
          <p:nvPr/>
        </p:nvSpPr>
        <p:spPr>
          <a:xfrm>
            <a:off x="1458720" y="1224720"/>
            <a:ext cx="10515240" cy="4974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Can we solve bad blocks through replica?????</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YES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Because HDFS stores replicas of blocks, it can “heal” corrupted blocks by copying one of the good replicas to produce a new, uncorrupt replica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way this works is that if a client detects an error when reading a block, it reports the bad block and the datanode it was trying to read from to the namenode before throwing a ChecksumException.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namenode marks the block replica as corrupt so it doesn’t direct any more clients to it or try to copy this replica to another datanode.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then schedules a copy of the block to be replicated on another datanode, so its replication factor is back at the expected level.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Once this has happened, the corrupt replica is deleted.</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98" name="TextShape 3"/>
          <p:cNvSpPr txBox="1"/>
          <p:nvPr/>
        </p:nvSpPr>
        <p:spPr>
          <a:xfrm>
            <a:off x="1458720" y="6356520"/>
            <a:ext cx="2122200" cy="364680"/>
          </a:xfrm>
          <a:prstGeom prst="rect">
            <a:avLst/>
          </a:prstGeom>
          <a:noFill/>
          <a:ln>
            <a:noFill/>
          </a:ln>
        </p:spPr>
        <p:txBody>
          <a:bodyPr anchor="ctr"/>
          <a:p>
            <a:pPr>
              <a:lnSpc>
                <a:spcPct val="100000"/>
              </a:lnSpc>
            </a:pPr>
            <a:fld id="{39805C46-9809-4F2B-A336-ACA3D7845740}"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99" name="TextShape 4"/>
          <p:cNvSpPr txBox="1"/>
          <p:nvPr/>
        </p:nvSpPr>
        <p:spPr>
          <a:xfrm>
            <a:off x="10842120" y="6339960"/>
            <a:ext cx="1001160" cy="381240"/>
          </a:xfrm>
          <a:prstGeom prst="rect">
            <a:avLst/>
          </a:prstGeom>
          <a:noFill/>
          <a:ln>
            <a:noFill/>
          </a:ln>
        </p:spPr>
        <p:txBody>
          <a:bodyPr anchor="ctr"/>
          <a:p>
            <a:pPr algn="r">
              <a:lnSpc>
                <a:spcPct val="100000"/>
              </a:lnSpc>
            </a:pPr>
            <a:fld id="{CDBA6513-D5B8-44E2-A6FB-6A52700D05D9}"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01"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LocalFileSystem: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Hadoop </a:t>
            </a:r>
            <a:r>
              <a:rPr b="1" lang="en-US" sz="2400" spc="-1" strike="noStrike">
                <a:solidFill>
                  <a:srgbClr val="000000"/>
                </a:solidFill>
                <a:latin typeface="Calibri"/>
              </a:rPr>
              <a:t>LocalFileSystem</a:t>
            </a:r>
            <a:r>
              <a:rPr b="0" lang="en-US" sz="2400" spc="-1" strike="noStrike">
                <a:solidFill>
                  <a:srgbClr val="000000"/>
                </a:solidFill>
                <a:latin typeface="Calibri"/>
              </a:rPr>
              <a:t> performs client-side checksumming.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means that when you write a file called </a:t>
            </a:r>
            <a:r>
              <a:rPr b="1" i="1" lang="en-US" sz="2400" spc="-1" strike="noStrike">
                <a:solidFill>
                  <a:srgbClr val="000000"/>
                </a:solidFill>
                <a:latin typeface="Calibri"/>
              </a:rPr>
              <a:t>filename</a:t>
            </a:r>
            <a:r>
              <a:rPr b="0" lang="en-US" sz="2400" spc="-1" strike="noStrike">
                <a:solidFill>
                  <a:srgbClr val="000000"/>
                </a:solidFill>
                <a:latin typeface="Calibri"/>
              </a:rPr>
              <a:t>, the filesystem client transparently creates a </a:t>
            </a:r>
            <a:r>
              <a:rPr b="1" lang="en-US" sz="2400" spc="-1" strike="noStrike">
                <a:solidFill>
                  <a:srgbClr val="000000"/>
                </a:solidFill>
                <a:latin typeface="Calibri"/>
              </a:rPr>
              <a:t>hidden file</a:t>
            </a:r>
            <a:r>
              <a:rPr b="0" lang="en-US" sz="2400" spc="-1" strike="noStrike">
                <a:solidFill>
                  <a:srgbClr val="000000"/>
                </a:solidFill>
                <a:latin typeface="Calibri"/>
              </a:rPr>
              <a:t>, </a:t>
            </a:r>
            <a:r>
              <a:rPr b="1" i="1" lang="en-US" sz="2400" spc="-1" strike="noStrike">
                <a:solidFill>
                  <a:srgbClr val="000000"/>
                </a:solidFill>
                <a:latin typeface="Calibri"/>
              </a:rPr>
              <a:t>.filename.crc</a:t>
            </a:r>
            <a:r>
              <a:rPr b="0" lang="en-US" sz="2400" spc="-1" strike="noStrike">
                <a:solidFill>
                  <a:srgbClr val="000000"/>
                </a:solidFill>
                <a:latin typeface="Calibri"/>
              </a:rPr>
              <a:t>, in the same directory containing the checksums for each chunk of the file.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chunk size is controlled by the </a:t>
            </a:r>
            <a:r>
              <a:rPr b="1" lang="en-US" sz="2400" spc="-1" strike="noStrike">
                <a:solidFill>
                  <a:srgbClr val="000000"/>
                </a:solidFill>
                <a:latin typeface="Calibri"/>
              </a:rPr>
              <a:t>file.bytes-per-checksum</a:t>
            </a:r>
            <a:r>
              <a:rPr b="0" lang="en-US" sz="2400" spc="-1" strike="noStrike">
                <a:solidFill>
                  <a:srgbClr val="000000"/>
                </a:solidFill>
                <a:latin typeface="Calibri"/>
              </a:rPr>
              <a:t> property, which defaults to 512 bytes.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chunk size is stored as metadata in the .crc file, so the file can be read back correctly even if the setting for the chunk size has changed.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Checksums are verified when the file is read, and if an error is detected, LocalFileSystem throws  a ChecksumException.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Checksums are fairly cheap to compute (in java)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RawLocalFileSystem</a:t>
            </a:r>
            <a:r>
              <a:rPr b="0" lang="en-US" sz="2400" spc="-1" strike="noStrike">
                <a:solidFill>
                  <a:srgbClr val="000000"/>
                </a:solidFill>
                <a:latin typeface="Calibri"/>
              </a:rPr>
              <a:t>: disable checksum, when it is done underlying filesystem natively.</a:t>
            </a:r>
            <a:endParaRPr b="0" lang="en-US" sz="2400" spc="-1" strike="noStrike">
              <a:solidFill>
                <a:srgbClr val="000000"/>
              </a:solidFill>
              <a:latin typeface="Calibri"/>
            </a:endParaRPr>
          </a:p>
        </p:txBody>
      </p:sp>
      <p:sp>
        <p:nvSpPr>
          <p:cNvPr id="102" name="TextShape 3"/>
          <p:cNvSpPr txBox="1"/>
          <p:nvPr/>
        </p:nvSpPr>
        <p:spPr>
          <a:xfrm>
            <a:off x="1458720" y="6356520"/>
            <a:ext cx="2122200" cy="364680"/>
          </a:xfrm>
          <a:prstGeom prst="rect">
            <a:avLst/>
          </a:prstGeom>
          <a:noFill/>
          <a:ln>
            <a:noFill/>
          </a:ln>
        </p:spPr>
        <p:txBody>
          <a:bodyPr anchor="ctr"/>
          <a:p>
            <a:pPr>
              <a:lnSpc>
                <a:spcPct val="100000"/>
              </a:lnSpc>
            </a:pPr>
            <a:fld id="{C3ED0BC6-CC39-4A68-9252-7F5E4ACAED60}"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03" name="TextShape 4"/>
          <p:cNvSpPr txBox="1"/>
          <p:nvPr/>
        </p:nvSpPr>
        <p:spPr>
          <a:xfrm>
            <a:off x="10842120" y="6339960"/>
            <a:ext cx="1001160" cy="381240"/>
          </a:xfrm>
          <a:prstGeom prst="rect">
            <a:avLst/>
          </a:prstGeom>
          <a:noFill/>
          <a:ln>
            <a:noFill/>
          </a:ln>
        </p:spPr>
        <p:txBody>
          <a:bodyPr anchor="ctr"/>
          <a:p>
            <a:pPr algn="r">
              <a:lnSpc>
                <a:spcPct val="100000"/>
              </a:lnSpc>
            </a:pPr>
            <a:fld id="{4FFECF72-599F-47A9-97A7-9492694B42FF}"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05"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ChecksumFileSystem: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LocalFileSystem</a:t>
            </a:r>
            <a:r>
              <a:rPr b="0" lang="en-US" sz="2400" spc="-1" strike="noStrike">
                <a:solidFill>
                  <a:srgbClr val="000000"/>
                </a:solidFill>
                <a:latin typeface="Calibri"/>
              </a:rPr>
              <a:t> uses </a:t>
            </a:r>
            <a:r>
              <a:rPr b="1" lang="en-US" sz="2400" spc="-1" strike="noStrike">
                <a:solidFill>
                  <a:srgbClr val="000000"/>
                </a:solidFill>
                <a:latin typeface="Calibri"/>
              </a:rPr>
              <a:t>ChecksumFileSystem</a:t>
            </a:r>
            <a:r>
              <a:rPr b="0" lang="en-US" sz="2400" spc="-1" strike="noStrike">
                <a:solidFill>
                  <a:srgbClr val="000000"/>
                </a:solidFill>
                <a:latin typeface="Calibri"/>
              </a:rPr>
              <a:t> to do its work, and this class makes it easy to add checksumming to other filesystems, as Checksum FileSystem is just a wrapper around FileSystem.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getChecksumFile() </a:t>
            </a:r>
            <a:r>
              <a:rPr b="0" lang="en-US" sz="2400" spc="-1" strike="noStrike">
                <a:solidFill>
                  <a:srgbClr val="000000"/>
                </a:solidFill>
                <a:latin typeface="Wingdings"/>
              </a:rPr>
              <a:t></a:t>
            </a:r>
            <a:r>
              <a:rPr b="0" lang="en-US" sz="2400" spc="-1" strike="noStrike">
                <a:solidFill>
                  <a:srgbClr val="000000"/>
                </a:solidFill>
                <a:latin typeface="Calibri"/>
              </a:rPr>
              <a:t> getting the path of a checksum file for any file.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If an </a:t>
            </a:r>
            <a:r>
              <a:rPr b="1" lang="en-US" sz="2400" spc="-1" strike="noStrike">
                <a:solidFill>
                  <a:srgbClr val="000000"/>
                </a:solidFill>
                <a:latin typeface="Calibri"/>
              </a:rPr>
              <a:t>error</a:t>
            </a:r>
            <a:r>
              <a:rPr b="0" lang="en-US" sz="2400" spc="-1" strike="noStrike">
                <a:solidFill>
                  <a:srgbClr val="000000"/>
                </a:solidFill>
                <a:latin typeface="Calibri"/>
              </a:rPr>
              <a:t> is detected by ChecksumFileSystem when reading a file, it will call its reportChecksumFailure() method.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default implementation does nothing, but LocalFileSystem moves the offending file and its checksum to a side directory on the same device called bad_files.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Administrators should periodically check for these bad files and take action on them.</a:t>
            </a:r>
            <a:endParaRPr b="0" lang="en-US" sz="2400" spc="-1" strike="noStrike">
              <a:solidFill>
                <a:srgbClr val="000000"/>
              </a:solidFill>
              <a:latin typeface="Calibri"/>
            </a:endParaRPr>
          </a:p>
        </p:txBody>
      </p:sp>
      <p:sp>
        <p:nvSpPr>
          <p:cNvPr id="106" name="TextShape 3"/>
          <p:cNvSpPr txBox="1"/>
          <p:nvPr/>
        </p:nvSpPr>
        <p:spPr>
          <a:xfrm>
            <a:off x="1458720" y="6356520"/>
            <a:ext cx="2122200" cy="364680"/>
          </a:xfrm>
          <a:prstGeom prst="rect">
            <a:avLst/>
          </a:prstGeom>
          <a:noFill/>
          <a:ln>
            <a:noFill/>
          </a:ln>
        </p:spPr>
        <p:txBody>
          <a:bodyPr anchor="ctr"/>
          <a:p>
            <a:pPr>
              <a:lnSpc>
                <a:spcPct val="100000"/>
              </a:lnSpc>
            </a:pPr>
            <a:fld id="{A124A50B-10F2-41D6-9C16-B8D9D149D57E}"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07" name="TextShape 4"/>
          <p:cNvSpPr txBox="1"/>
          <p:nvPr/>
        </p:nvSpPr>
        <p:spPr>
          <a:xfrm>
            <a:off x="10842120" y="6339960"/>
            <a:ext cx="1001160" cy="381240"/>
          </a:xfrm>
          <a:prstGeom prst="rect">
            <a:avLst/>
          </a:prstGeom>
          <a:noFill/>
          <a:ln>
            <a:noFill/>
          </a:ln>
        </p:spPr>
        <p:txBody>
          <a:bodyPr anchor="ctr"/>
          <a:p>
            <a:pPr algn="r">
              <a:lnSpc>
                <a:spcPct val="100000"/>
              </a:lnSpc>
            </a:pPr>
            <a:fld id="{949FA432-7AAF-44F4-9C52-08E210425638}"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09" name="TextShape 2"/>
          <p:cNvSpPr txBox="1"/>
          <p:nvPr/>
        </p:nvSpPr>
        <p:spPr>
          <a:xfrm>
            <a:off x="1458720" y="1224720"/>
            <a:ext cx="10515240" cy="4974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Compression: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reduces the space needed to store files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speeds up data transfer across network or from disk</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Faster compression and decompression speeds usually comes at the expense of smaller space savings</a:t>
            </a:r>
            <a:endParaRPr b="0" lang="en-US" sz="2400" spc="-1" strike="noStrike">
              <a:solidFill>
                <a:srgbClr val="000000"/>
              </a:solidFill>
              <a:latin typeface="Calibri"/>
            </a:endParaRPr>
          </a:p>
        </p:txBody>
      </p:sp>
      <p:sp>
        <p:nvSpPr>
          <p:cNvPr id="110" name="TextShape 3"/>
          <p:cNvSpPr txBox="1"/>
          <p:nvPr/>
        </p:nvSpPr>
        <p:spPr>
          <a:xfrm>
            <a:off x="1458720" y="6356520"/>
            <a:ext cx="2122200" cy="364680"/>
          </a:xfrm>
          <a:prstGeom prst="rect">
            <a:avLst/>
          </a:prstGeom>
          <a:noFill/>
          <a:ln>
            <a:noFill/>
          </a:ln>
        </p:spPr>
        <p:txBody>
          <a:bodyPr anchor="ctr"/>
          <a:p>
            <a:pPr>
              <a:lnSpc>
                <a:spcPct val="100000"/>
              </a:lnSpc>
            </a:pPr>
            <a:fld id="{7366F700-9F77-4BBF-8D16-6CE0B1694D89}"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11" name="TextShape 4"/>
          <p:cNvSpPr txBox="1"/>
          <p:nvPr/>
        </p:nvSpPr>
        <p:spPr>
          <a:xfrm>
            <a:off x="10842120" y="6339960"/>
            <a:ext cx="1001160" cy="381240"/>
          </a:xfrm>
          <a:prstGeom prst="rect">
            <a:avLst/>
          </a:prstGeom>
          <a:noFill/>
          <a:ln>
            <a:noFill/>
          </a:ln>
        </p:spPr>
        <p:txBody>
          <a:bodyPr anchor="ctr"/>
          <a:p>
            <a:pPr algn="r">
              <a:lnSpc>
                <a:spcPct val="100000"/>
              </a:lnSpc>
            </a:pPr>
            <a:fld id="{93AECB6E-B331-4B7C-9AD8-0251175740A0}"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12" name="Picture 2" descr=""/>
          <p:cNvPicPr/>
          <p:nvPr/>
        </p:nvPicPr>
        <p:blipFill>
          <a:blip r:embed="rId1"/>
          <a:stretch/>
        </p:blipFill>
        <p:spPr>
          <a:xfrm>
            <a:off x="1596960" y="3145680"/>
            <a:ext cx="10045080" cy="31428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58720" y="97920"/>
            <a:ext cx="9056520" cy="914040"/>
          </a:xfrm>
          <a:prstGeom prst="rect">
            <a:avLst/>
          </a:prstGeom>
          <a:noFill/>
          <a:ln>
            <a:noFill/>
          </a:ln>
        </p:spPr>
        <p:txBody>
          <a:bodyPr anchor="ctr"/>
          <a:p>
            <a:pPr>
              <a:lnSpc>
                <a:spcPct val="90000"/>
              </a:lnSpc>
            </a:pPr>
            <a:r>
              <a:rPr b="1" lang="en-US" sz="4400" spc="-1" strike="noStrike">
                <a:solidFill>
                  <a:srgbClr val="000000"/>
                </a:solidFill>
                <a:latin typeface="Calibri Light"/>
              </a:rPr>
              <a:t>Hadoop I/O</a:t>
            </a:r>
            <a:endParaRPr b="0" lang="en-US" sz="4400" spc="-1" strike="noStrike">
              <a:solidFill>
                <a:srgbClr val="000000"/>
              </a:solidFill>
              <a:latin typeface="Calibri"/>
            </a:endParaRPr>
          </a:p>
        </p:txBody>
      </p:sp>
      <p:sp>
        <p:nvSpPr>
          <p:cNvPr id="114" name="TextShape 2"/>
          <p:cNvSpPr txBox="1"/>
          <p:nvPr/>
        </p:nvSpPr>
        <p:spPr>
          <a:xfrm>
            <a:off x="1458720" y="1224720"/>
            <a:ext cx="10515240" cy="4974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Compressions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compression algorithms exhibit a space/time trade-off.</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Different options:  –1 means optimize for speed, and -9 means optimize for space.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gzip has good performance in compression and space/time trade-off</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bzip2 compress more effectively than gzip, but slower.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bzip2  has fast decompress rather than compression.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LZO, LZ4, and Snappy,  all optimize for speed and are around an order of magnitude faster than gzip, but compress less effectively.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Snappy and LZ4 are also significantly faster than LZO for decompression</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15" name="TextShape 3"/>
          <p:cNvSpPr txBox="1"/>
          <p:nvPr/>
        </p:nvSpPr>
        <p:spPr>
          <a:xfrm>
            <a:off x="1458720" y="6356520"/>
            <a:ext cx="2122200" cy="364680"/>
          </a:xfrm>
          <a:prstGeom prst="rect">
            <a:avLst/>
          </a:prstGeom>
          <a:noFill/>
          <a:ln>
            <a:noFill/>
          </a:ln>
        </p:spPr>
        <p:txBody>
          <a:bodyPr anchor="ctr"/>
          <a:p>
            <a:pPr>
              <a:lnSpc>
                <a:spcPct val="100000"/>
              </a:lnSpc>
            </a:pPr>
            <a:fld id="{0E5CA56E-DDEF-4919-A373-95C380BBDF97}" type="datetime3">
              <a:rPr b="0" lang="en-IN" sz="1200" spc="-1" strike="noStrike">
                <a:solidFill>
                  <a:srgbClr val="8b8b8b"/>
                </a:solidFill>
                <a:latin typeface="Calibri"/>
              </a:rPr>
              <a:t>22 October 2019</a:t>
            </a:fld>
            <a:endParaRPr b="0" lang="en-IN" sz="1200" spc="-1" strike="noStrike">
              <a:latin typeface="Times New Roman"/>
            </a:endParaRPr>
          </a:p>
        </p:txBody>
      </p:sp>
      <p:sp>
        <p:nvSpPr>
          <p:cNvPr id="116" name="TextShape 4"/>
          <p:cNvSpPr txBox="1"/>
          <p:nvPr/>
        </p:nvSpPr>
        <p:spPr>
          <a:xfrm>
            <a:off x="10842120" y="6339960"/>
            <a:ext cx="1001160" cy="381240"/>
          </a:xfrm>
          <a:prstGeom prst="rect">
            <a:avLst/>
          </a:prstGeom>
          <a:noFill/>
          <a:ln>
            <a:noFill/>
          </a:ln>
        </p:spPr>
        <p:txBody>
          <a:bodyPr anchor="ctr"/>
          <a:p>
            <a:pPr algn="r">
              <a:lnSpc>
                <a:spcPct val="100000"/>
              </a:lnSpc>
            </a:pPr>
            <a:fld id="{C092582A-C0C3-48B7-BA15-192547F38286}"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9327</TotalTime>
  <Application>LibreOffice/6.0.7.3.0$Linux_X86_64 LibreOffice_project/00$Build-3</Application>
  <Words>3539</Words>
  <Paragraphs>401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2017-07-27T08:30:53Z</dcterms:created>
  <dc:creator>lahari</dc:creator>
  <dc:description/>
  <dc:language>en-IN</dc:language>
  <cp:lastModifiedBy/>
  <dcterms:modified xsi:type="dcterms:W3CDTF">2019-10-22T11:39:25Z</dcterms:modified>
  <cp:revision>487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16393Ⴈ-10.1.0.5672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ies>
</file>