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69" r:id="rId3"/>
    <p:sldId id="270" r:id="rId4"/>
    <p:sldId id="271" r:id="rId5"/>
    <p:sldId id="272" r:id="rId6"/>
    <p:sldId id="273" r:id="rId7"/>
    <p:sldId id="257" r:id="rId8"/>
    <p:sldId id="261" r:id="rId9"/>
    <p:sldId id="262" r:id="rId10"/>
    <p:sldId id="259" r:id="rId11"/>
    <p:sldId id="260" r:id="rId12"/>
    <p:sldId id="258" r:id="rId13"/>
    <p:sldId id="263" r:id="rId14"/>
    <p:sldId id="264" r:id="rId15"/>
    <p:sldId id="266" r:id="rId16"/>
    <p:sldId id="267" r:id="rId17"/>
    <p:sldId id="268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29DA4F-31C9-4A58-AD66-6BEA267D4E01}">
          <p14:sldIdLst>
            <p14:sldId id="256"/>
            <p14:sldId id="269"/>
            <p14:sldId id="270"/>
            <p14:sldId id="271"/>
            <p14:sldId id="272"/>
            <p14:sldId id="273"/>
            <p14:sldId id="257"/>
            <p14:sldId id="261"/>
            <p14:sldId id="262"/>
            <p14:sldId id="259"/>
            <p14:sldId id="260"/>
            <p14:sldId id="258"/>
            <p14:sldId id="263"/>
            <p14:sldId id="264"/>
            <p14:sldId id="266"/>
            <p14:sldId id="267"/>
            <p14:sldId id="268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3"/>
            <p14:sldId id="281"/>
          </p14:sldIdLst>
        </p14:section>
        <p14:section name="Untitled Section" id="{0CA2A1EE-63DC-4ACB-B0DB-DDF30F04462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4" d="100"/>
          <a:sy n="44" d="100"/>
        </p:scale>
        <p:origin x="222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E8E19-2046-4E21-9015-78AB86DD07B0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4654F-8C0E-45D2-A402-88171744E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0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374085-3E80-6E4B-8D15-AE111E3F12C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32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BAB83-CD4A-0B49-8950-7A68232F61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0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71" y="12144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028" y="374899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C726-4022-47F5-8370-D325A5167A1D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BC85-19BD-4602-BA5F-9016E5076196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1B95-E86A-4FC5-BBA5-8D47F30CA975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87" y="97975"/>
            <a:ext cx="9056916" cy="9144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85" y="1224643"/>
            <a:ext cx="10515600" cy="49745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58685" y="6356354"/>
            <a:ext cx="2122715" cy="365125"/>
          </a:xfrm>
        </p:spPr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356354"/>
            <a:ext cx="647700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2174" y="6340021"/>
            <a:ext cx="1001487" cy="381454"/>
          </a:xfrm>
        </p:spPr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D71-A7A9-4FDD-A9B4-73C7C9C73170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BBC-919A-4337-938C-073C3659C4B9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548-ADEC-4830-82FC-25C53916A55A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E5C0-595D-450F-A3EA-E74A5B35A920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DDE-0490-4723-8964-7574B548C2E6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D098-97EB-45FE-8124-CE3FA0B4574B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A695-FD28-40B1-8F0C-8305091AABF8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1B53-8BE0-42B7-8A9A-4E46CA2877F0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YARN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YARN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2" descr="Image result for yarn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49" y="1287868"/>
            <a:ext cx="5370490" cy="502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:\@ Fall 2017-2018\Academics\IQAC_Ramesh\Course File NOSQL\data\Next\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08" y="1287868"/>
            <a:ext cx="5108618" cy="502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9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YARN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YARN provides it services with two daemons:</a:t>
            </a:r>
          </a:p>
          <a:p>
            <a:pPr lvl="1"/>
            <a:r>
              <a:rPr lang="en-US" dirty="0" smtClean="0"/>
              <a:t>Resource Manager (One per Cluster)</a:t>
            </a:r>
          </a:p>
          <a:p>
            <a:pPr lvl="2"/>
            <a:r>
              <a:rPr lang="en-US" dirty="0" smtClean="0"/>
              <a:t>To Manage the usage of resources in cluster</a:t>
            </a:r>
          </a:p>
          <a:p>
            <a:pPr lvl="1"/>
            <a:r>
              <a:rPr lang="en-US" dirty="0" smtClean="0"/>
              <a:t>Node Manager (All the nodes in cluster)</a:t>
            </a:r>
          </a:p>
          <a:p>
            <a:pPr lvl="2"/>
            <a:r>
              <a:rPr lang="en-US" dirty="0" smtClean="0"/>
              <a:t>To launch and monitor </a:t>
            </a:r>
            <a:r>
              <a:rPr lang="en-US" b="1" dirty="0" smtClean="0"/>
              <a:t>containers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Container executes an application-specific process with a constrained set of resources (memory, cpu, etc..)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YARN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Anatomy of YARN Application Run</a:t>
            </a:r>
          </a:p>
          <a:p>
            <a:r>
              <a:rPr lang="en-US" dirty="0" smtClean="0"/>
              <a:t>Step – 1: </a:t>
            </a:r>
          </a:p>
          <a:p>
            <a:pPr lvl="1"/>
            <a:r>
              <a:rPr lang="en-US" dirty="0" smtClean="0"/>
              <a:t>A client contacts the resource manager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nd asks it to run an application master </a:t>
            </a:r>
          </a:p>
          <a:p>
            <a:pPr marL="457200" lvl="1" indent="0">
              <a:buNone/>
            </a:pPr>
            <a:r>
              <a:rPr lang="en-US" dirty="0" smtClean="0"/>
              <a:t>process</a:t>
            </a:r>
          </a:p>
          <a:p>
            <a:r>
              <a:rPr lang="en-US" dirty="0" smtClean="0"/>
              <a:t>Step – 2:</a:t>
            </a:r>
          </a:p>
          <a:p>
            <a:pPr lvl="1"/>
            <a:r>
              <a:rPr lang="en-US" dirty="0" smtClean="0"/>
              <a:t>The resource manager then finds a </a:t>
            </a:r>
          </a:p>
          <a:p>
            <a:pPr marL="457200" lvl="1" indent="0">
              <a:buNone/>
            </a:pPr>
            <a:r>
              <a:rPr lang="en-US" dirty="0"/>
              <a:t>n</a:t>
            </a:r>
            <a:r>
              <a:rPr lang="en-US" dirty="0" smtClean="0"/>
              <a:t>ode manager that can launch the 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pplication master in a container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0" name="Picture 2" descr="Image result for yarn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51" y="1301727"/>
            <a:ext cx="4743450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6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YARN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– 3 &amp; 4:</a:t>
            </a:r>
          </a:p>
          <a:p>
            <a:pPr lvl="1"/>
            <a:r>
              <a:rPr lang="en-US" dirty="0" smtClean="0"/>
              <a:t>It could simply run a computation in the container. it is running in and return the result to the client. Or it could request more containers from the resource managers and use them to run a distributed computation</a:t>
            </a:r>
          </a:p>
          <a:p>
            <a:r>
              <a:rPr lang="en-US" dirty="0" smtClean="0"/>
              <a:t>Hadoop’s RPC is used to pass status updates and results back to the client, but these are specific to the application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3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YARN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Resource Requests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It has flexible model for making resource requests</a:t>
            </a:r>
          </a:p>
          <a:p>
            <a:pPr lvl="1"/>
            <a:r>
              <a:rPr lang="en-US" dirty="0" smtClean="0"/>
              <a:t>A request for a set of containers </a:t>
            </a:r>
          </a:p>
          <a:p>
            <a:pPr lvl="2"/>
            <a:r>
              <a:rPr lang="en-US" dirty="0" smtClean="0"/>
              <a:t>can express the amount of computer resources are required for each container (memory and CPU),</a:t>
            </a:r>
          </a:p>
          <a:p>
            <a:pPr lvl="2"/>
            <a:r>
              <a:rPr lang="en-US" dirty="0" smtClean="0"/>
              <a:t>Locality constraints for the containers in the request </a:t>
            </a:r>
            <a:r>
              <a:rPr lang="en-US" dirty="0" smtClean="0">
                <a:sym typeface="Wingdings" panose="05000000000000000000" pitchFamily="2" charset="2"/>
              </a:rPr>
              <a:t> bandwidth efficiency</a:t>
            </a:r>
            <a:endParaRPr lang="en-US" dirty="0" smtClean="0"/>
          </a:p>
          <a:p>
            <a:pPr lvl="1"/>
            <a:r>
              <a:rPr lang="en-US" dirty="0" smtClean="0"/>
              <a:t>Locality constraints can be used to request a container on a specific node or rack, or anywhere on the cluster (off-rack).</a:t>
            </a:r>
          </a:p>
          <a:p>
            <a:pPr lvl="1"/>
            <a:r>
              <a:rPr lang="en-US" dirty="0" smtClean="0"/>
              <a:t>What happens if locality constraint is not met????</a:t>
            </a:r>
          </a:p>
          <a:p>
            <a:pPr lvl="2"/>
            <a:r>
              <a:rPr lang="en-US" dirty="0" smtClean="0"/>
              <a:t>Not met means </a:t>
            </a:r>
            <a:r>
              <a:rPr lang="en-US" dirty="0" smtClean="0">
                <a:sym typeface="Wingdings" panose="05000000000000000000" pitchFamily="2" charset="2"/>
              </a:rPr>
              <a:t> no allocation is made or the constraint can be </a:t>
            </a:r>
            <a:r>
              <a:rPr lang="en-US" dirty="0" err="1" smtClean="0">
                <a:sym typeface="Wingdings" panose="05000000000000000000" pitchFamily="2" charset="2"/>
              </a:rPr>
              <a:t>loosend</a:t>
            </a:r>
            <a:r>
              <a:rPr lang="en-US" dirty="0" smtClean="0">
                <a:sym typeface="Wingdings" panose="05000000000000000000" pitchFamily="2" charset="2"/>
              </a:rPr>
              <a:t>   How did the YARN solve this problem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Example: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If a specific node was requested but it is not possible to start container on it</a:t>
            </a:r>
          </a:p>
          <a:p>
            <a:pPr lvl="2"/>
            <a:r>
              <a:rPr lang="en-US" b="1" dirty="0" smtClean="0">
                <a:sym typeface="Wingdings" panose="05000000000000000000" pitchFamily="2" charset="2"/>
              </a:rPr>
              <a:t>YARN will try to start a container on a node in the same rack or if that’s not possible, on any node in the cluster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YARN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Resource Requests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common case of launching a container to process </a:t>
            </a:r>
          </a:p>
          <a:p>
            <a:pPr lvl="2"/>
            <a:r>
              <a:rPr lang="en-US" dirty="0" smtClean="0"/>
              <a:t>The application will request a container on one of the nodes hosting the block’s three replicas, or</a:t>
            </a:r>
          </a:p>
          <a:p>
            <a:pPr lvl="2"/>
            <a:r>
              <a:rPr lang="en-US" dirty="0" smtClean="0"/>
              <a:t>On a node in one of the racks hosting the replicas, or</a:t>
            </a:r>
          </a:p>
          <a:p>
            <a:pPr lvl="2"/>
            <a:r>
              <a:rPr lang="en-US" dirty="0" smtClean="0"/>
              <a:t>Failing that, on any node in the cluster</a:t>
            </a:r>
          </a:p>
          <a:p>
            <a:pPr lvl="1"/>
            <a:r>
              <a:rPr lang="en-US" dirty="0" smtClean="0"/>
              <a:t>YARN application can make resource requests at any time while it is running.</a:t>
            </a:r>
          </a:p>
          <a:p>
            <a:pPr lvl="2"/>
            <a:r>
              <a:rPr lang="en-US" dirty="0" smtClean="0"/>
              <a:t>More dynamic approach whereby it requests more resources dynamically to meet the changing needs of the application</a:t>
            </a:r>
          </a:p>
          <a:p>
            <a:pPr lvl="2"/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Map-Reduce : map and reduce</a:t>
            </a:r>
          </a:p>
          <a:p>
            <a:pPr lvl="3"/>
            <a:r>
              <a:rPr lang="en-US" dirty="0" smtClean="0"/>
              <a:t>Map task containers are requested up-front, but the reducer task containers are not started until later</a:t>
            </a:r>
          </a:p>
          <a:p>
            <a:pPr lvl="3"/>
            <a:r>
              <a:rPr lang="en-US" dirty="0" smtClean="0"/>
              <a:t>If any task fails, additional containers will be requested so the failed task can be re-run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YARN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85" y="1224643"/>
            <a:ext cx="10515600" cy="521479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Application Lifespan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lifespan of a YARN application can vary dramatically</a:t>
            </a:r>
          </a:p>
          <a:p>
            <a:pPr lvl="2"/>
            <a:r>
              <a:rPr lang="en-US" dirty="0" smtClean="0"/>
              <a:t>Short-lived Applications</a:t>
            </a:r>
          </a:p>
          <a:p>
            <a:pPr lvl="2"/>
            <a:r>
              <a:rPr lang="en-US" dirty="0" smtClean="0"/>
              <a:t>Long-lived Applications</a:t>
            </a:r>
          </a:p>
          <a:p>
            <a:pPr lvl="1"/>
            <a:r>
              <a:rPr lang="en-US" dirty="0" smtClean="0"/>
              <a:t>Categorize the applications in terms of how they map to the jobs that users run </a:t>
            </a:r>
            <a:r>
              <a:rPr lang="en-US" dirty="0" smtClean="0">
                <a:sym typeface="Wingdings" panose="05000000000000000000" pitchFamily="2" charset="2"/>
              </a:rPr>
              <a:t> Three models</a:t>
            </a:r>
            <a:endParaRPr lang="en-US" dirty="0" smtClean="0"/>
          </a:p>
          <a:p>
            <a:pPr lvl="1"/>
            <a:r>
              <a:rPr lang="en-US" dirty="0" smtClean="0"/>
              <a:t>One Application for one user job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Mapreduce used this approach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One Application for workflow or user session jobs</a:t>
            </a:r>
          </a:p>
          <a:p>
            <a:pPr lvl="2"/>
            <a:r>
              <a:rPr lang="en-US" dirty="0" smtClean="0"/>
              <a:t>Spark uses this approach</a:t>
            </a:r>
          </a:p>
          <a:p>
            <a:pPr lvl="2"/>
            <a:r>
              <a:rPr lang="en-US" dirty="0" smtClean="0"/>
              <a:t>More efficient </a:t>
            </a:r>
          </a:p>
          <a:p>
            <a:pPr lvl="2"/>
            <a:r>
              <a:rPr lang="en-US" dirty="0" smtClean="0"/>
              <a:t>Potential to cache intermediate data between jobs</a:t>
            </a:r>
          </a:p>
          <a:p>
            <a:pPr lvl="1"/>
            <a:r>
              <a:rPr lang="en-US" dirty="0" smtClean="0"/>
              <a:t>Long – running application that is shared by different users</a:t>
            </a:r>
          </a:p>
          <a:p>
            <a:pPr lvl="2"/>
            <a:r>
              <a:rPr lang="en-US" dirty="0" smtClean="0"/>
              <a:t>An application often acts in some kind of coordination role</a:t>
            </a:r>
          </a:p>
          <a:p>
            <a:pPr lvl="2"/>
            <a:r>
              <a:rPr lang="en-US" dirty="0" smtClean="0"/>
              <a:t>Apache Slider use this approach</a:t>
            </a:r>
          </a:p>
          <a:p>
            <a:pPr lvl="2"/>
            <a:r>
              <a:rPr lang="en-US" dirty="0" smtClean="0"/>
              <a:t>Impala uses this approach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YARN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Building YARN Applications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We can use existing application to write YARN application, instead of writing YARN application from scratch.</a:t>
            </a:r>
          </a:p>
          <a:p>
            <a:pPr lvl="1"/>
            <a:r>
              <a:rPr lang="en-US" dirty="0" smtClean="0"/>
              <a:t>Spark or </a:t>
            </a:r>
            <a:r>
              <a:rPr lang="en-US" dirty="0" err="1" smtClean="0"/>
              <a:t>Tez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execution of DAG of jobs on YARN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Apache Slider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Apache Twill  simple programming model for developing distributed application on YARN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Distributed Shell application  part of the YARN to write distributed applications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YARN Cluster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host with </a:t>
            </a:r>
            <a:r>
              <a:rPr lang="en-US" dirty="0" smtClean="0"/>
              <a:t>ResourceManager </a:t>
            </a:r>
            <a:r>
              <a:rPr lang="en-US" dirty="0"/>
              <a:t>and Worker hosts with </a:t>
            </a:r>
            <a:r>
              <a:rPr lang="en-US" dirty="0" smtClean="0"/>
              <a:t>NodeManager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 descr="http://blog.cloudera.com/wp-content/uploads/2015/09/untangling-yarn-1-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25" y="2125013"/>
            <a:ext cx="789474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YARN Cluster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YARN Requires a Global </a:t>
            </a:r>
            <a:r>
              <a:rPr lang="en-US" dirty="0" smtClean="0"/>
              <a:t>View: </a:t>
            </a:r>
          </a:p>
          <a:p>
            <a:pPr lvl="1"/>
            <a:r>
              <a:rPr lang="en-US" dirty="0" smtClean="0"/>
              <a:t>two Resources:</a:t>
            </a:r>
          </a:p>
          <a:p>
            <a:pPr lvl="2"/>
            <a:r>
              <a:rPr lang="en-US" dirty="0" err="1" smtClean="0"/>
              <a:t>vcores</a:t>
            </a:r>
            <a:r>
              <a:rPr lang="en-US" dirty="0" smtClean="0"/>
              <a:t> (usage share of CPU core)  and   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19</a:t>
            </a:fld>
            <a:endParaRPr lang="en-US" dirty="0"/>
          </a:p>
        </p:txBody>
      </p:sp>
      <p:pic>
        <p:nvPicPr>
          <p:cNvPr id="2050" name="Picture 2" descr="http://blog.cloudera.com/wp-content/uploads/2015/09/untangling-yarn-1-f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98504"/>
            <a:ext cx="5653831" cy="42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81069" y="2928697"/>
            <a:ext cx="45591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Each NodeManager tracks its own local resources and communicates its resource configuration to the </a:t>
            </a:r>
            <a:r>
              <a:rPr lang="en-US" dirty="0" smtClean="0"/>
              <a:t>ResourceManager.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Resource Manager keeps a running total of the cluster’s available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ResourceManager knows how to allocate resources as they are requested.</a:t>
            </a:r>
          </a:p>
        </p:txBody>
      </p:sp>
    </p:spTree>
    <p:extLst>
      <p:ext uri="{BB962C8B-B14F-4D97-AF65-F5344CB8AC3E}">
        <p14:creationId xmlns:p14="http://schemas.microsoft.com/office/powerpoint/2010/main" val="10108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Limitations in Map Reduce – 1: </a:t>
            </a:r>
            <a:r>
              <a:rPr lang="en-US" sz="2200" b="1" dirty="0" smtClean="0"/>
              <a:t>(YARN  Vs Map-Reduce-1)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Map-Reduce-1 has two types of Daemons to control the job execution process:</a:t>
            </a:r>
          </a:p>
          <a:p>
            <a:pPr lvl="1"/>
            <a:r>
              <a:rPr lang="en-US" dirty="0" err="1" smtClean="0"/>
              <a:t>Jobtracker</a:t>
            </a:r>
            <a:endParaRPr lang="en-US" dirty="0" smtClean="0"/>
          </a:p>
          <a:p>
            <a:pPr lvl="2"/>
            <a:r>
              <a:rPr lang="en-US" dirty="0" smtClean="0"/>
              <a:t>It is a single master process, which coordinates all jobs running on the cluster and assigns map and reduce tasks to run on the </a:t>
            </a:r>
            <a:r>
              <a:rPr lang="en-US" dirty="0" err="1" smtClean="0"/>
              <a:t>Tasktrackers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It takes care of job scheduling ( matching tasks with </a:t>
            </a:r>
            <a:r>
              <a:rPr lang="en-US" dirty="0" err="1" smtClean="0"/>
              <a:t>tasktrackers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It takes care of task progress monitoring</a:t>
            </a:r>
          </a:p>
          <a:p>
            <a:pPr lvl="3"/>
            <a:r>
              <a:rPr lang="en-US" dirty="0" smtClean="0"/>
              <a:t>Keeping track of tasks</a:t>
            </a:r>
          </a:p>
          <a:p>
            <a:pPr lvl="3"/>
            <a:r>
              <a:rPr lang="en-US" dirty="0" smtClean="0"/>
              <a:t>Restarting failed or slow tasks</a:t>
            </a:r>
          </a:p>
          <a:p>
            <a:pPr lvl="3"/>
            <a:r>
              <a:rPr lang="en-US" dirty="0" smtClean="0"/>
              <a:t>Doing task book-keeping such as maintaining counter totals</a:t>
            </a:r>
          </a:p>
          <a:p>
            <a:pPr lvl="2"/>
            <a:r>
              <a:rPr lang="en-US" dirty="0" smtClean="0"/>
              <a:t>It stores the job history for completed jobs   (</a:t>
            </a:r>
            <a:r>
              <a:rPr lang="en-US" b="1" dirty="0" smtClean="0"/>
              <a:t>Timeline server in YARN 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If a task fails, the </a:t>
            </a:r>
            <a:r>
              <a:rPr lang="en-US" dirty="0" err="1" smtClean="0"/>
              <a:t>jobtracker</a:t>
            </a:r>
            <a:r>
              <a:rPr lang="en-US" dirty="0" smtClean="0"/>
              <a:t> can reschedule it on a different 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1"/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It runs tasks and sends progress reports to the </a:t>
            </a:r>
            <a:r>
              <a:rPr lang="en-US" dirty="0" err="1" smtClean="0"/>
              <a:t>jobtrackers</a:t>
            </a:r>
            <a:r>
              <a:rPr lang="en-US" dirty="0" smtClean="0"/>
              <a:t>, which keeps a record of the overall progress of each job  (</a:t>
            </a:r>
            <a:r>
              <a:rPr lang="en-US" b="1" dirty="0" smtClean="0"/>
              <a:t>Node Manager in YARN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8667482" y="3258355"/>
            <a:ext cx="734095" cy="11462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84912" y="3258355"/>
            <a:ext cx="2266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Resource Manager and Application master in YARN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18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YARN Cluster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Containers:</a:t>
            </a:r>
          </a:p>
          <a:p>
            <a:pPr lvl="1"/>
            <a:r>
              <a:rPr lang="en-US" dirty="0"/>
              <a:t>a container as a request to hold resources on the YARN cluster. </a:t>
            </a:r>
            <a:endParaRPr lang="en-US" dirty="0" smtClean="0"/>
          </a:p>
          <a:p>
            <a:pPr lvl="1"/>
            <a:r>
              <a:rPr lang="en-US" dirty="0"/>
              <a:t>Once a hold has been granted on a host, the NodeManager launches a process called a task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An application is a YARN client program that is made up of one or more </a:t>
            </a:r>
            <a:r>
              <a:rPr lang="en-US" dirty="0" smtClean="0"/>
              <a:t>tasks</a:t>
            </a:r>
          </a:p>
          <a:p>
            <a:pPr lvl="1"/>
            <a:r>
              <a:rPr lang="en-US" dirty="0"/>
              <a:t>For each running application, a special piece of code called an ApplicationMaster helps coordinate tasks on the YARN cluster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The ApplicationMaster is the first process run after the application starts.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20</a:t>
            </a:fld>
            <a:endParaRPr lang="en-US" dirty="0"/>
          </a:p>
        </p:txBody>
      </p:sp>
      <p:pic>
        <p:nvPicPr>
          <p:cNvPr id="3074" name="Picture 2" descr="http://blog.cloudera.com/wp-content/uploads/2015/09/untangling-yarn-1-f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69" y="4448174"/>
            <a:ext cx="5905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8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YARN Cluster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starts and talks to the ResourceManager for the cluster: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21</a:t>
            </a:fld>
            <a:endParaRPr lang="en-US" dirty="0"/>
          </a:p>
        </p:txBody>
      </p:sp>
      <p:pic>
        <p:nvPicPr>
          <p:cNvPr id="4098" name="Picture 2" descr="http://blog.cloudera.com/wp-content/uploads/2015/09/untangling-yarn-1-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170" y="3292698"/>
            <a:ext cx="59055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6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YARN Cluster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ResourceManager makes a single container request on behalf of the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22</a:t>
            </a:fld>
            <a:endParaRPr lang="en-US" dirty="0"/>
          </a:p>
        </p:txBody>
      </p:sp>
      <p:pic>
        <p:nvPicPr>
          <p:cNvPr id="5122" name="Picture 2" descr="http://blog.cloudera.com/wp-content/uploads/2015/09/untangling-yarn-1-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141" y="2437438"/>
            <a:ext cx="6722772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4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YARN Cluster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ApplicationMaster starts running within that container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23</a:t>
            </a:fld>
            <a:endParaRPr lang="en-US" dirty="0"/>
          </a:p>
        </p:txBody>
      </p:sp>
      <p:pic>
        <p:nvPicPr>
          <p:cNvPr id="6146" name="Picture 2" descr="http://blog.cloudera.com/wp-content/uploads/2015/09/untangling-yarn-1-f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54" y="2229968"/>
            <a:ext cx="8306873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8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YARN Cluster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ApplicationMaster requests subsequent containers from the ResourceManager that are allocated to run tasks for the application.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24</a:t>
            </a:fld>
            <a:endParaRPr lang="en-US" dirty="0"/>
          </a:p>
        </p:txBody>
      </p:sp>
      <p:pic>
        <p:nvPicPr>
          <p:cNvPr id="7170" name="Picture 2" descr="http://blog.cloudera.com/wp-content/uploads/2015/09/untangling-yarn-1-f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059" y="2047741"/>
            <a:ext cx="5486400" cy="457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7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YARN Cluster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all tasks are finished, the ApplicationMaster exits. The last container is de-allocated from the cluster</a:t>
            </a:r>
            <a:r>
              <a:rPr lang="en-US" dirty="0" smtClean="0"/>
              <a:t>.</a:t>
            </a:r>
          </a:p>
          <a:p>
            <a:r>
              <a:rPr lang="en-US" dirty="0"/>
              <a:t>The application client exits.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YARN Cluster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Putting it Together: MapReduce and YARN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26</a:t>
            </a:fld>
            <a:endParaRPr lang="en-US" dirty="0"/>
          </a:p>
        </p:txBody>
      </p:sp>
      <p:pic>
        <p:nvPicPr>
          <p:cNvPr id="8194" name="Picture 2" descr="http://blog.cloudera.com/wp-content/uploads/2015/09/untangling-yarn-1-f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365" y="1917230"/>
            <a:ext cx="6631591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750" y="2778125"/>
            <a:ext cx="2447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Limitations in Map Reduce – </a:t>
            </a:r>
            <a:r>
              <a:rPr lang="en-US" b="1" dirty="0" smtClean="0"/>
              <a:t>1: </a:t>
            </a:r>
            <a:r>
              <a:rPr lang="en-US" sz="2000" b="1" dirty="0" smtClean="0"/>
              <a:t>YARN  </a:t>
            </a:r>
            <a:r>
              <a:rPr lang="en-US" sz="2000" b="1" dirty="0"/>
              <a:t>Vs Map-Reduce-1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 Version of Apache Hadoop (Map-Reduce-1)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</a:t>
            </a:fld>
            <a:endParaRPr lang="en-US" dirty="0"/>
          </a:p>
        </p:txBody>
      </p:sp>
      <p:pic>
        <p:nvPicPr>
          <p:cNvPr id="4098" name="Picture 2" descr="MR1 Architec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44" y="1931831"/>
            <a:ext cx="10290219" cy="414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9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in Map Reduce –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Hadoop cluster has </a:t>
            </a:r>
            <a:r>
              <a:rPr lang="en-US" dirty="0" smtClean="0">
                <a:solidFill>
                  <a:srgbClr val="FF0000"/>
                </a:solidFill>
              </a:rPr>
              <a:t>limitation in scalability </a:t>
            </a:r>
            <a:r>
              <a:rPr lang="en-US" dirty="0" smtClean="0">
                <a:sym typeface="Wingdings" panose="05000000000000000000" pitchFamily="2" charset="2"/>
              </a:rPr>
              <a:t> single Job Tracker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According Yahoo!  a cluster of 5000 nodes and 40,000 task are running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Solution – 1: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Smaller and less-powerful clusters has to be created and maintained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The smaller and larger Hadoop clusters had never used their computational resources with optimum efficiency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In Hadoop Mapreduce, the computational resources on each slave node are divided by cluster administrator into fixed-number of map and reduce slots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A </a:t>
            </a:r>
            <a:r>
              <a:rPr lang="en-US" dirty="0">
                <a:sym typeface="Wingdings" panose="05000000000000000000" pitchFamily="2" charset="2"/>
              </a:rPr>
              <a:t>node cannot run more map tasks </a:t>
            </a:r>
            <a:r>
              <a:rPr lang="en-US" dirty="0" smtClean="0">
                <a:sym typeface="Wingdings" panose="05000000000000000000" pitchFamily="2" charset="2"/>
              </a:rPr>
              <a:t>than map </a:t>
            </a:r>
            <a:r>
              <a:rPr lang="en-US" dirty="0">
                <a:sym typeface="Wingdings" panose="05000000000000000000" pitchFamily="2" charset="2"/>
              </a:rPr>
              <a:t>slots at any given moment, even if no reduce tasks are running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It harms </a:t>
            </a:r>
            <a:r>
              <a:rPr lang="en-US" dirty="0">
                <a:sym typeface="Wingdings" panose="05000000000000000000" pitchFamily="2" charset="2"/>
              </a:rPr>
              <a:t>the cluster </a:t>
            </a:r>
            <a:r>
              <a:rPr lang="en-US" dirty="0" smtClean="0">
                <a:sym typeface="Wingdings" panose="05000000000000000000" pitchFamily="2" charset="2"/>
              </a:rPr>
              <a:t>utilization because </a:t>
            </a:r>
            <a:r>
              <a:rPr lang="en-US" dirty="0">
                <a:sym typeface="Wingdings" panose="05000000000000000000" pitchFamily="2" charset="2"/>
              </a:rPr>
              <a:t>when all map slots are taken (and we still want more), we cannot use any reduce slots</a:t>
            </a:r>
            <a:r>
              <a:rPr lang="en-US" dirty="0" smtClean="0">
                <a:sym typeface="Wingdings" panose="05000000000000000000" pitchFamily="2" charset="2"/>
              </a:rPr>
              <a:t>, even </a:t>
            </a:r>
            <a:r>
              <a:rPr lang="en-US" dirty="0">
                <a:sym typeface="Wingdings" panose="05000000000000000000" pitchFamily="2" charset="2"/>
              </a:rPr>
              <a:t>if they are available, or vice </a:t>
            </a:r>
            <a:r>
              <a:rPr lang="en-US" dirty="0" smtClean="0">
                <a:sym typeface="Wingdings" panose="05000000000000000000" pitchFamily="2" charset="2"/>
              </a:rPr>
              <a:t>versa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Solution – 2: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An alternative Programming model (such as graph processing provided by Apache </a:t>
            </a:r>
            <a:r>
              <a:rPr lang="en-US" dirty="0" err="1" smtClean="0">
                <a:sym typeface="Wingdings" panose="05000000000000000000" pitchFamily="2" charset="2"/>
              </a:rPr>
              <a:t>Giraph</a:t>
            </a:r>
            <a:r>
              <a:rPr lang="en-US" dirty="0" smtClean="0">
                <a:sym typeface="Wingdings" panose="05000000000000000000" pitchFamily="2" charset="2"/>
              </a:rPr>
              <a:t>)  designed to run </a:t>
            </a:r>
            <a:r>
              <a:rPr lang="en-US" b="1" dirty="0" smtClean="0">
                <a:sym typeface="Wingdings" panose="05000000000000000000" pitchFamily="2" charset="2"/>
              </a:rPr>
              <a:t>mapreduce jobs only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Limitations in Map Reduce –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Busy </a:t>
            </a:r>
            <a:r>
              <a:rPr lang="en-US" b="1" dirty="0" err="1"/>
              <a:t>JobTracker</a:t>
            </a:r>
            <a:r>
              <a:rPr lang="en-US" b="1" dirty="0"/>
              <a:t> on large Apache Hadoop </a:t>
            </a:r>
            <a:r>
              <a:rPr lang="en-US" b="1" dirty="0" smtClean="0"/>
              <a:t>Cluster: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5</a:t>
            </a:fld>
            <a:endParaRPr lang="en-US" dirty="0"/>
          </a:p>
        </p:txBody>
      </p:sp>
      <p:pic>
        <p:nvPicPr>
          <p:cNvPr id="5122" name="Picture 2" descr="Image result for Busy JobTracker on a large Apache Hadoop clu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45" y="2356833"/>
            <a:ext cx="10444766" cy="409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1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in Map Reduce –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 Availability (HA):</a:t>
            </a:r>
          </a:p>
          <a:p>
            <a:pPr lvl="1"/>
            <a:r>
              <a:rPr lang="en-US" dirty="0" smtClean="0"/>
              <a:t>State needed for another daemon to take the work needed to provide the service, in the event of the service daemon fails.</a:t>
            </a:r>
          </a:p>
          <a:p>
            <a:pPr lvl="1"/>
            <a:r>
              <a:rPr lang="en-US" dirty="0" smtClean="0"/>
              <a:t>Large amount of rapidly changing complex state in the </a:t>
            </a:r>
            <a:r>
              <a:rPr lang="en-US" dirty="0" err="1" smtClean="0"/>
              <a:t>jobtracker’s</a:t>
            </a:r>
            <a:r>
              <a:rPr lang="en-US" dirty="0" smtClean="0"/>
              <a:t> memory makes difficult to retrofit HA into the </a:t>
            </a:r>
            <a:r>
              <a:rPr lang="en-US" dirty="0" err="1" smtClean="0"/>
              <a:t>jobtracker</a:t>
            </a:r>
            <a:r>
              <a:rPr lang="en-US" dirty="0" smtClean="0"/>
              <a:t> </a:t>
            </a:r>
            <a:r>
              <a:rPr lang="en-US" dirty="0" err="1" smtClean="0"/>
              <a:t>sevice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Responsibilities of </a:t>
            </a:r>
            <a:r>
              <a:rPr lang="en-US" dirty="0" err="1" smtClean="0"/>
              <a:t>jobtracker</a:t>
            </a:r>
            <a:r>
              <a:rPr lang="en-US" dirty="0" smtClean="0"/>
              <a:t> are split into Resource Manager and Application Master in YARN. 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Utilization:</a:t>
            </a:r>
          </a:p>
          <a:p>
            <a:pPr lvl="1"/>
            <a:r>
              <a:rPr lang="en-US" dirty="0" err="1" smtClean="0"/>
              <a:t>Tasktracker</a:t>
            </a:r>
            <a:r>
              <a:rPr lang="en-US" dirty="0" smtClean="0"/>
              <a:t> in Map Reduce -1 is configured with a static allocation of fixed-size slots. </a:t>
            </a:r>
          </a:p>
          <a:p>
            <a:pPr lvl="1"/>
            <a:r>
              <a:rPr lang="en-US" dirty="0" smtClean="0"/>
              <a:t>Node Manager in YARN manages a pool of resources. Not Fixed number of designated slots</a:t>
            </a:r>
          </a:p>
          <a:p>
            <a:pPr lvl="1"/>
            <a:r>
              <a:rPr lang="en-US" dirty="0" smtClean="0"/>
              <a:t>Application in can make request for what type of resources are needed.</a:t>
            </a:r>
          </a:p>
          <a:p>
            <a:r>
              <a:rPr lang="en-US" dirty="0" smtClean="0"/>
              <a:t>Multitenancy:</a:t>
            </a:r>
          </a:p>
          <a:p>
            <a:pPr lvl="1"/>
            <a:r>
              <a:rPr lang="en-US" dirty="0" smtClean="0"/>
              <a:t>It opens up Hadoop to other types of distributed applications beyond mapreduce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YARN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YARN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Y</a:t>
            </a:r>
            <a:r>
              <a:rPr lang="en-US" dirty="0" smtClean="0">
                <a:sym typeface="Wingdings" panose="05000000000000000000" pitchFamily="2" charset="2"/>
              </a:rPr>
              <a:t>et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nother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</a:t>
            </a:r>
            <a:r>
              <a:rPr lang="en-US" dirty="0" smtClean="0">
                <a:sym typeface="Wingdings" panose="05000000000000000000" pitchFamily="2" charset="2"/>
              </a:rPr>
              <a:t>esource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Wingdings" panose="05000000000000000000" pitchFamily="2" charset="2"/>
              </a:rPr>
              <a:t>egotiator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Arun</a:t>
            </a:r>
            <a:r>
              <a:rPr lang="en-US" dirty="0" smtClean="0">
                <a:sym typeface="Wingdings" panose="05000000000000000000" pitchFamily="2" charset="2"/>
              </a:rPr>
              <a:t> Murthy created the original JIRA in 2008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YARN Released October 2013 with Apache Hadoop -2.0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YARN separates the resource management and processing components in Hadoop-2.0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Hadoop’s Cluster resource management system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Introduced in Hadoop-2 to improve the mapreduce implementation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It also supports other distributed computing paradigms as well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YARN Provides APIs for </a:t>
            </a:r>
            <a:r>
              <a:rPr lang="en-US" b="1" dirty="0" smtClean="0">
                <a:sym typeface="Wingdings" panose="05000000000000000000" pitchFamily="2" charset="2"/>
              </a:rPr>
              <a:t>requesting</a:t>
            </a:r>
            <a:r>
              <a:rPr lang="en-US" dirty="0" smtClean="0">
                <a:sym typeface="Wingdings" panose="05000000000000000000" pitchFamily="2" charset="2"/>
              </a:rPr>
              <a:t> and working with cluster resources.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These APIs are not directly used by user code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17 September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5933555" y="2618975"/>
            <a:ext cx="6114461" cy="3305588"/>
          </a:xfrm>
          <a:prstGeom prst="roundRect">
            <a:avLst>
              <a:gd name="adj" fmla="val 2942"/>
            </a:avLst>
          </a:prstGeom>
          <a:solidFill>
            <a:schemeClr val="tx2">
              <a:lumMod val="75000"/>
            </a:schemeClr>
          </a:solidFill>
          <a:ln w="9525" cmpd="sng">
            <a:solidFill>
              <a:schemeClr val="bg1">
                <a:lumMod val="10000"/>
                <a:lumOff val="9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8738" algn="ctr"/>
            <a:endParaRPr lang="en-US" sz="20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421631" y="2618975"/>
            <a:ext cx="3611033" cy="3305588"/>
          </a:xfrm>
          <a:prstGeom prst="roundRect">
            <a:avLst>
              <a:gd name="adj" fmla="val 2942"/>
            </a:avLst>
          </a:prstGeom>
          <a:solidFill>
            <a:schemeClr val="tx2">
              <a:lumMod val="75000"/>
            </a:schemeClr>
          </a:solidFill>
          <a:ln w="9525" cmpd="sng">
            <a:solidFill>
              <a:schemeClr val="bg1">
                <a:lumMod val="10000"/>
                <a:lumOff val="9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8738" algn="ctr"/>
            <a:endParaRPr lang="en-US" sz="20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93949" y="1"/>
            <a:ext cx="9144000" cy="100455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Hadoop 2.0: From Batch-only to Multi-Workload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46552" y="2618975"/>
            <a:ext cx="3233681" cy="5542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defPPr>
              <a:defRPr lang="en-US"/>
            </a:defPPr>
            <a:lvl1pPr marL="2857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</a:defRPr>
            </a:lvl1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008000"/>
                </a:solidFill>
              </a:rPr>
              <a:t>HADOOP </a:t>
            </a:r>
            <a:r>
              <a:rPr lang="en-US" sz="2800" b="1" dirty="0" smtClean="0">
                <a:solidFill>
                  <a:srgbClr val="008000"/>
                </a:solidFill>
              </a:rPr>
              <a:t>1.0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45800" y="4785720"/>
            <a:ext cx="3233683" cy="935867"/>
          </a:xfrm>
          <a:prstGeom prst="roundRect">
            <a:avLst>
              <a:gd name="adj" fmla="val 6525"/>
            </a:avLst>
          </a:prstGeom>
          <a:solidFill>
            <a:schemeClr val="accent1"/>
          </a:solidFill>
          <a:ln w="9525" cmpd="sng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58738" algn="ctr"/>
            <a:r>
              <a:rPr lang="en-US" sz="2400" b="1" dirty="0">
                <a:solidFill>
                  <a:schemeClr val="tx1"/>
                </a:solidFill>
                <a:latin typeface="Calibri"/>
                <a:cs typeface="Calibri"/>
              </a:rPr>
              <a:t>HDFS</a:t>
            </a: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8738" algn="ctr"/>
            <a:r>
              <a:rPr lang="en-US" sz="1200" dirty="0">
                <a:solidFill>
                  <a:schemeClr val="tx1"/>
                </a:solidFill>
                <a:latin typeface="Calibri"/>
                <a:cs typeface="Calibri"/>
              </a:rPr>
              <a:t>(redundant, reliable storage)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445800" y="3941523"/>
            <a:ext cx="3233683" cy="935867"/>
          </a:xfrm>
          <a:prstGeom prst="roundRect">
            <a:avLst>
              <a:gd name="adj" fmla="val 6525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rgbClr val="8E8E8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 algn="ctr"/>
            <a:r>
              <a:rPr lang="en-US" sz="2000" b="1" dirty="0" smtClean="0">
                <a:solidFill>
                  <a:srgbClr val="1E1E1E"/>
                </a:solidFill>
                <a:latin typeface="Calibri"/>
                <a:cs typeface="Calibri"/>
              </a:rPr>
              <a:t>MapReduce</a:t>
            </a:r>
          </a:p>
          <a:p>
            <a:pPr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(cluster resource management</a:t>
            </a:r>
          </a:p>
          <a:p>
            <a:pPr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 &amp; data processing)</a:t>
            </a:r>
            <a:endParaRPr lang="en-US" sz="1200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143680" y="4837236"/>
            <a:ext cx="5671068" cy="935867"/>
          </a:xfrm>
          <a:prstGeom prst="roundRect">
            <a:avLst>
              <a:gd name="adj" fmla="val 6525"/>
            </a:avLst>
          </a:prstGeom>
          <a:solidFill>
            <a:schemeClr val="accent1"/>
          </a:solidFill>
          <a:ln w="9525" cmpd="sng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58738" algn="ctr"/>
            <a:r>
              <a:rPr lang="en-US" sz="2400" b="1" dirty="0" smtClean="0">
                <a:solidFill>
                  <a:srgbClr val="1E1E1E"/>
                </a:solidFill>
                <a:latin typeface="Calibri"/>
                <a:cs typeface="Calibri"/>
              </a:rPr>
              <a:t>HDFS2</a:t>
            </a:r>
            <a:endParaRPr lang="en-US" sz="2000" b="1" dirty="0" smtClean="0">
              <a:solidFill>
                <a:srgbClr val="1E1E1E"/>
              </a:solidFill>
              <a:latin typeface="Calibri"/>
              <a:cs typeface="Calibri"/>
            </a:endParaRPr>
          </a:p>
          <a:p>
            <a:pPr marL="58738"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(redundant, reliable storage)</a:t>
            </a:r>
            <a:endParaRPr lang="en-US" sz="1200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143678" y="4125111"/>
            <a:ext cx="5671068" cy="803795"/>
          </a:xfrm>
          <a:prstGeom prst="roundRect">
            <a:avLst>
              <a:gd name="adj" fmla="val 6525"/>
            </a:avLst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rgbClr val="8E8E8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 algn="ctr"/>
            <a:r>
              <a:rPr lang="en-US" sz="2400" b="1" dirty="0" smtClean="0">
                <a:solidFill>
                  <a:srgbClr val="1E1E1E"/>
                </a:solidFill>
                <a:latin typeface="Calibri"/>
                <a:cs typeface="Calibri"/>
              </a:rPr>
              <a:t>YARN</a:t>
            </a:r>
            <a:endParaRPr lang="en-US" b="1" dirty="0" smtClean="0">
              <a:solidFill>
                <a:srgbClr val="1E1E1E"/>
              </a:solidFill>
              <a:latin typeface="Calibri"/>
              <a:cs typeface="Calibri"/>
            </a:endParaRPr>
          </a:p>
          <a:p>
            <a:pPr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(cluster resource management)</a:t>
            </a:r>
            <a:endParaRPr lang="en-US" sz="1200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143678" y="3424538"/>
            <a:ext cx="2810984" cy="792537"/>
          </a:xfrm>
          <a:prstGeom prst="roundRect">
            <a:avLst>
              <a:gd name="adj" fmla="val 6525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rgbClr val="8E8E8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 smtClean="0">
                <a:solidFill>
                  <a:srgbClr val="1E1E1E"/>
                </a:solidFill>
                <a:latin typeface="Calibri"/>
                <a:cs typeface="Calibri"/>
              </a:rPr>
              <a:t>MapReduce</a:t>
            </a:r>
          </a:p>
          <a:p>
            <a:pPr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(data processing)</a:t>
            </a:r>
            <a:endParaRPr lang="en-US" sz="1200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036762" y="3424538"/>
            <a:ext cx="2777986" cy="792537"/>
          </a:xfrm>
          <a:prstGeom prst="roundRect">
            <a:avLst>
              <a:gd name="adj" fmla="val 6525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rgbClr val="8E8E8E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 smtClean="0">
                <a:solidFill>
                  <a:srgbClr val="1E1E1E"/>
                </a:solidFill>
                <a:latin typeface="Calibri"/>
                <a:cs typeface="Calibri"/>
              </a:rPr>
              <a:t>Others</a:t>
            </a:r>
            <a:endParaRPr lang="en-US" b="1" dirty="0" smtClean="0">
              <a:solidFill>
                <a:srgbClr val="1E1E1E"/>
              </a:solidFill>
              <a:latin typeface="Calibri"/>
              <a:cs typeface="Calibri"/>
            </a:endParaRPr>
          </a:p>
          <a:p>
            <a:pPr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(data processing)</a:t>
            </a:r>
            <a:endParaRPr lang="en-US" sz="1200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721225" y="4198126"/>
            <a:ext cx="288810" cy="164480"/>
            <a:chOff x="1359665" y="4586445"/>
            <a:chExt cx="256410" cy="215206"/>
          </a:xfrm>
        </p:grpSpPr>
        <p:sp>
          <p:nvSpPr>
            <p:cNvPr id="52" name="Trapezoid 51"/>
            <p:cNvSpPr/>
            <p:nvPr/>
          </p:nvSpPr>
          <p:spPr>
            <a:xfrm flipV="1">
              <a:off x="1359665" y="4608670"/>
              <a:ext cx="256410" cy="192981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8E8E8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54" name="Trapezoid 53"/>
            <p:cNvSpPr/>
            <p:nvPr/>
          </p:nvSpPr>
          <p:spPr>
            <a:xfrm flipV="1">
              <a:off x="1359665" y="4586445"/>
              <a:ext cx="256410" cy="192981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621127" y="4197804"/>
            <a:ext cx="288810" cy="164480"/>
            <a:chOff x="1359665" y="4586445"/>
            <a:chExt cx="256410" cy="215206"/>
          </a:xfrm>
        </p:grpSpPr>
        <p:sp>
          <p:nvSpPr>
            <p:cNvPr id="61" name="Trapezoid 60"/>
            <p:cNvSpPr/>
            <p:nvPr/>
          </p:nvSpPr>
          <p:spPr>
            <a:xfrm flipV="1">
              <a:off x="1359665" y="4608670"/>
              <a:ext cx="256410" cy="192981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8E8E8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62" name="Trapezoid 61"/>
            <p:cNvSpPr/>
            <p:nvPr/>
          </p:nvSpPr>
          <p:spPr>
            <a:xfrm flipV="1">
              <a:off x="1359665" y="4586445"/>
              <a:ext cx="256410" cy="192981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365175" y="2618975"/>
            <a:ext cx="3233681" cy="5415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defPPr>
              <a:defRPr lang="en-US"/>
            </a:defPPr>
            <a:lvl1pPr marL="2857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</a:defRPr>
            </a:lvl1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008000"/>
                </a:solidFill>
              </a:rPr>
              <a:t>HADOOP </a:t>
            </a:r>
            <a:r>
              <a:rPr lang="en-US" sz="2800" b="1" dirty="0" smtClean="0">
                <a:solidFill>
                  <a:srgbClr val="008000"/>
                </a:solidFill>
              </a:rPr>
              <a:t>2.0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032876" y="3792778"/>
            <a:ext cx="939316" cy="824749"/>
          </a:xfrm>
          <a:prstGeom prst="rightArrow">
            <a:avLst/>
          </a:prstGeom>
          <a:solidFill>
            <a:srgbClr val="00B050"/>
          </a:solidFill>
          <a:ln w="9525" cmpd="sng">
            <a:solidFill>
              <a:schemeClr val="bg1">
                <a:lumMod val="10000"/>
                <a:lumOff val="9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8738" algn="ctr"/>
            <a:endParaRPr lang="en-US" sz="2000" b="1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1864" y="1745237"/>
            <a:ext cx="3033066" cy="85876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2000" b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 Use System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Batch Apps</a:t>
            </a:r>
            <a:endParaRPr kumimoji="0" lang="en-US" sz="1800" b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29557" y="1745237"/>
            <a:ext cx="6118458" cy="85876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2000" b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 Purpose Platform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Batch, Interactive, Online, Streaming, …</a:t>
            </a:r>
            <a:endParaRPr kumimoji="0" lang="en-US" sz="1800" b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15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980" y="103030"/>
            <a:ext cx="9482341" cy="953037"/>
          </a:xfrm>
        </p:spPr>
        <p:txBody>
          <a:bodyPr>
            <a:noAutofit/>
          </a:bodyPr>
          <a:lstStyle/>
          <a:p>
            <a:r>
              <a:rPr lang="en-US" b="1" dirty="0"/>
              <a:t>Key Driver Of Hadoop Adoption: Enterprise Data Lake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59616" y="1584532"/>
            <a:ext cx="3682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432"/>
              </a:spcBef>
              <a:tabLst>
                <a:tab pos="569913" algn="l"/>
              </a:tabLst>
            </a:pPr>
            <a:r>
              <a:rPr lang="en-US" sz="2400" b="1" dirty="0" smtClean="0">
                <a:solidFill>
                  <a:srgbClr val="20BD0E"/>
                </a:solidFill>
              </a:rPr>
              <a:t>Flexible</a:t>
            </a:r>
            <a:r>
              <a:rPr lang="en-US" sz="2400" dirty="0" smtClean="0">
                <a:solidFill>
                  <a:srgbClr val="20BD0E"/>
                </a:solidFill>
              </a:rPr>
              <a:t/>
            </a:r>
            <a:br>
              <a:rPr lang="en-US" sz="2400" dirty="0" smtClean="0">
                <a:solidFill>
                  <a:srgbClr val="20BD0E"/>
                </a:solidFill>
              </a:rPr>
            </a:br>
            <a:r>
              <a:rPr lang="en-US" dirty="0"/>
              <a:t>Enables other purpose-built data processing models beyond MapReduce (batch), such as </a:t>
            </a:r>
            <a:r>
              <a:rPr lang="en-US" dirty="0" smtClean="0"/>
              <a:t>interactive </a:t>
            </a:r>
            <a:r>
              <a:rPr lang="en-US" dirty="0"/>
              <a:t>and </a:t>
            </a:r>
            <a:r>
              <a:rPr lang="en-US" dirty="0" smtClean="0"/>
              <a:t>streaming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284731" y="1404226"/>
            <a:ext cx="7869" cy="1569660"/>
          </a:xfrm>
          <a:prstGeom prst="line">
            <a:avLst/>
          </a:prstGeom>
          <a:ln w="3175" cmpd="sng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126876" y="1606307"/>
            <a:ext cx="37611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32"/>
              </a:spcBef>
              <a:tabLst>
                <a:tab pos="569913" algn="l"/>
              </a:tabLst>
            </a:pPr>
            <a:r>
              <a:rPr lang="en-US" sz="2400" b="1" dirty="0" smtClean="0">
                <a:solidFill>
                  <a:srgbClr val="20BD0E"/>
                </a:solidFill>
              </a:rPr>
              <a:t>Efficient</a:t>
            </a:r>
            <a:r>
              <a:rPr lang="en-US" sz="2400" dirty="0" smtClean="0">
                <a:solidFill>
                  <a:srgbClr val="20BD0E"/>
                </a:solidFill>
              </a:rPr>
              <a:t/>
            </a:r>
            <a:br>
              <a:rPr lang="en-US" sz="2400" dirty="0" smtClean="0">
                <a:solidFill>
                  <a:srgbClr val="20BD0E"/>
                </a:solidFill>
              </a:rPr>
            </a:br>
            <a:r>
              <a:rPr lang="en-US" dirty="0"/>
              <a:t>Double </a:t>
            </a:r>
            <a:r>
              <a:rPr lang="en-US" dirty="0" smtClean="0"/>
              <a:t>processing </a:t>
            </a:r>
            <a:r>
              <a:rPr lang="en-US" b="1" dirty="0"/>
              <a:t>IN</a:t>
            </a:r>
            <a:r>
              <a:rPr lang="en-US" dirty="0"/>
              <a:t> Hadoop on the same hardware while providing predictable performance </a:t>
            </a:r>
            <a:r>
              <a:rPr lang="en-US" dirty="0" smtClean="0"/>
              <a:t>&amp; quality of service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872329" y="1610666"/>
            <a:ext cx="32468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0BD0E"/>
                </a:solidFill>
              </a:rPr>
              <a:t>Shared</a:t>
            </a:r>
            <a:r>
              <a:rPr lang="en-US" sz="2400" dirty="0" smtClean="0">
                <a:solidFill>
                  <a:srgbClr val="20BD0E"/>
                </a:solidFill>
              </a:rPr>
              <a:t/>
            </a:r>
            <a:br>
              <a:rPr lang="en-US" sz="2400" dirty="0" smtClean="0">
                <a:solidFill>
                  <a:srgbClr val="20BD0E"/>
                </a:solidFill>
              </a:rPr>
            </a:br>
            <a:r>
              <a:rPr lang="en-US" dirty="0"/>
              <a:t>Provides a stable, </a:t>
            </a:r>
            <a:r>
              <a:rPr lang="en-US" dirty="0" smtClean="0"/>
              <a:t>reliable, secure </a:t>
            </a:r>
            <a:r>
              <a:rPr lang="en-US" dirty="0"/>
              <a:t>foundation </a:t>
            </a:r>
            <a:r>
              <a:rPr lang="en-US" dirty="0" smtClean="0"/>
              <a:t>and shared operational services across multiple workloads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8030186" y="1404226"/>
            <a:ext cx="7869" cy="1569660"/>
          </a:xfrm>
          <a:prstGeom prst="line">
            <a:avLst/>
          </a:prstGeom>
          <a:ln w="3175" cmpd="sng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472494" y="3410056"/>
            <a:ext cx="10659532" cy="2599856"/>
          </a:xfrm>
          <a:prstGeom prst="roundRect">
            <a:avLst>
              <a:gd name="adj" fmla="val 2621"/>
            </a:avLst>
          </a:prstGeom>
          <a:solidFill>
            <a:schemeClr val="tx2">
              <a:lumMod val="7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58738" algn="ctr"/>
            <a:r>
              <a:rPr lang="en-US" sz="2400" b="1" dirty="0" smtClean="0">
                <a:solidFill>
                  <a:srgbClr val="008000"/>
                </a:solidFill>
                <a:latin typeface="Calibri"/>
                <a:cs typeface="Calibri"/>
              </a:rPr>
              <a:t>Data Processing Engines Run </a:t>
            </a:r>
            <a:r>
              <a:rPr lang="en-US" sz="2400" b="1" dirty="0">
                <a:solidFill>
                  <a:srgbClr val="008000"/>
                </a:solidFill>
                <a:latin typeface="Calibri"/>
                <a:cs typeface="Calibri"/>
              </a:rPr>
              <a:t>Natively </a:t>
            </a:r>
            <a:r>
              <a:rPr lang="en-US" sz="2400" b="1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lang="en-US" sz="2400" b="1" dirty="0">
                <a:solidFill>
                  <a:srgbClr val="008000"/>
                </a:solidFill>
                <a:latin typeface="Calibri"/>
                <a:cs typeface="Calibri"/>
              </a:rPr>
              <a:t> Hadoop</a:t>
            </a:r>
          </a:p>
        </p:txBody>
      </p:sp>
      <p:pic>
        <p:nvPicPr>
          <p:cNvPr id="62" name="Picture 61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386259" y="4932440"/>
            <a:ext cx="1265610" cy="388200"/>
          </a:xfrm>
          <a:prstGeom prst="rect">
            <a:avLst/>
          </a:prstGeom>
        </p:spPr>
      </p:pic>
      <p:sp>
        <p:nvSpPr>
          <p:cNvPr id="63" name="Rounded Rectangle 62"/>
          <p:cNvSpPr>
            <a:spLocks/>
          </p:cNvSpPr>
          <p:nvPr/>
        </p:nvSpPr>
        <p:spPr>
          <a:xfrm>
            <a:off x="2346279" y="3942102"/>
            <a:ext cx="1170920" cy="564863"/>
          </a:xfrm>
          <a:prstGeom prst="roundRect">
            <a:avLst>
              <a:gd name="adj" fmla="val 5758"/>
            </a:avLst>
          </a:prstGeom>
          <a:solidFill>
            <a:srgbClr val="A4E274"/>
          </a:solidFill>
          <a:ln w="63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</a:pPr>
            <a:r>
              <a:rPr lang="en-US" sz="1200" b="1" dirty="0" smtClean="0">
                <a:solidFill>
                  <a:srgbClr val="1E1E1E"/>
                </a:solidFill>
                <a:latin typeface="Calibri"/>
                <a:cs typeface="Calibri"/>
              </a:rPr>
              <a:t>BATCH</a:t>
            </a:r>
          </a:p>
          <a:p>
            <a:pPr algn="ctr" fontAlgn="base">
              <a:spcBef>
                <a:spcPct val="0"/>
              </a:spcBef>
            </a:pPr>
            <a:r>
              <a:rPr lang="en-US" sz="1200" i="1" dirty="0" smtClean="0">
                <a:solidFill>
                  <a:srgbClr val="1E1E1E"/>
                </a:solidFill>
                <a:latin typeface="Calibri"/>
                <a:cs typeface="Calibri"/>
              </a:rPr>
              <a:t>MapReduce</a:t>
            </a:r>
            <a:endParaRPr lang="en-US" sz="1200" i="1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65" name="Rounded Rectangle 64"/>
          <p:cNvSpPr>
            <a:spLocks/>
          </p:cNvSpPr>
          <p:nvPr/>
        </p:nvSpPr>
        <p:spPr>
          <a:xfrm>
            <a:off x="3685777" y="3942112"/>
            <a:ext cx="1176377" cy="564865"/>
          </a:xfrm>
          <a:prstGeom prst="roundRect">
            <a:avLst>
              <a:gd name="adj" fmla="val 5758"/>
            </a:avLst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E1E1E"/>
                </a:solidFill>
                <a:latin typeface="Calibri"/>
                <a:cs typeface="Calibri"/>
              </a:rPr>
              <a:t>INTERACTIVE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1E1E1E"/>
                </a:solidFill>
                <a:latin typeface="Calibri"/>
                <a:cs typeface="Calibri"/>
              </a:rPr>
              <a:t>Tez</a:t>
            </a:r>
            <a:endParaRPr lang="en-US" sz="1200" i="1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78" name="Rounded Rectangle 77"/>
          <p:cNvSpPr>
            <a:spLocks/>
          </p:cNvSpPr>
          <p:nvPr/>
        </p:nvSpPr>
        <p:spPr>
          <a:xfrm>
            <a:off x="6564720" y="3942112"/>
            <a:ext cx="1161552" cy="564865"/>
          </a:xfrm>
          <a:prstGeom prst="roundRect">
            <a:avLst>
              <a:gd name="adj" fmla="val 5758"/>
            </a:avLst>
          </a:prstGeom>
          <a:solidFill>
            <a:srgbClr val="E1F5D1"/>
          </a:solidFill>
          <a:ln w="6350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E1E1E"/>
                </a:solidFill>
                <a:latin typeface="Calibri"/>
                <a:cs typeface="Calibri"/>
              </a:rPr>
              <a:t>STREAMING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1E1E1E"/>
                </a:solidFill>
                <a:latin typeface="Calibri"/>
                <a:cs typeface="Calibri"/>
              </a:rPr>
              <a:t>Storm</a:t>
            </a:r>
          </a:p>
        </p:txBody>
      </p:sp>
      <p:sp>
        <p:nvSpPr>
          <p:cNvPr id="79" name="Rounded Rectangle 78"/>
          <p:cNvSpPr>
            <a:spLocks/>
          </p:cNvSpPr>
          <p:nvPr/>
        </p:nvSpPr>
        <p:spPr>
          <a:xfrm>
            <a:off x="8051674" y="3942112"/>
            <a:ext cx="1161552" cy="564865"/>
          </a:xfrm>
          <a:prstGeom prst="roundRect">
            <a:avLst>
              <a:gd name="adj" fmla="val 5758"/>
            </a:avLst>
          </a:prstGeom>
          <a:solidFill>
            <a:schemeClr val="accent3">
              <a:lumMod val="40000"/>
              <a:lumOff val="60000"/>
            </a:schemeClr>
          </a:solidFill>
          <a:ln w="6350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E1E1E"/>
                </a:solidFill>
                <a:latin typeface="Calibri"/>
                <a:cs typeface="Calibri"/>
              </a:rPr>
              <a:t>IN-MEMORY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1E1E1E"/>
                </a:solidFill>
                <a:latin typeface="Calibri"/>
                <a:cs typeface="Calibri"/>
              </a:rPr>
              <a:t>Spark</a:t>
            </a:r>
          </a:p>
        </p:txBody>
      </p:sp>
      <p:sp>
        <p:nvSpPr>
          <p:cNvPr id="80" name="Rounded Rectangle 79"/>
          <p:cNvSpPr>
            <a:spLocks/>
          </p:cNvSpPr>
          <p:nvPr/>
        </p:nvSpPr>
        <p:spPr>
          <a:xfrm>
            <a:off x="9416406" y="3928870"/>
            <a:ext cx="1161552" cy="564865"/>
          </a:xfrm>
          <a:prstGeom prst="roundRect">
            <a:avLst>
              <a:gd name="adj" fmla="val 5758"/>
            </a:avLst>
          </a:prstGeom>
          <a:solidFill>
            <a:schemeClr val="accent3">
              <a:lumMod val="40000"/>
              <a:lumOff val="60000"/>
            </a:schemeClr>
          </a:solidFill>
          <a:ln w="6350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E1E1E"/>
                </a:solidFill>
                <a:latin typeface="Calibri"/>
                <a:cs typeface="Calibri"/>
              </a:rPr>
              <a:t>GRAPH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 err="1" smtClean="0">
                <a:solidFill>
                  <a:srgbClr val="1E1E1E"/>
                </a:solidFill>
                <a:latin typeface="Calibri"/>
                <a:cs typeface="Calibri"/>
              </a:rPr>
              <a:t>Giraph</a:t>
            </a:r>
            <a:endParaRPr lang="en-US" sz="1200" i="1" dirty="0" smtClean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82" name="Rounded Rectangle 81"/>
          <p:cNvSpPr>
            <a:spLocks/>
          </p:cNvSpPr>
          <p:nvPr/>
        </p:nvSpPr>
        <p:spPr>
          <a:xfrm>
            <a:off x="5077767" y="3942112"/>
            <a:ext cx="1161552" cy="564865"/>
          </a:xfrm>
          <a:prstGeom prst="roundRect">
            <a:avLst>
              <a:gd name="adj" fmla="val 5758"/>
            </a:avLst>
          </a:prstGeom>
          <a:solidFill>
            <a:srgbClr val="E1F5D1"/>
          </a:solidFill>
          <a:ln w="63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E1E1E"/>
                </a:solidFill>
                <a:latin typeface="Calibri"/>
                <a:cs typeface="Calibri"/>
              </a:rPr>
              <a:t>ONLINE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i="1" dirty="0" smtClean="0">
                <a:solidFill>
                  <a:srgbClr val="1E1E1E"/>
                </a:solidFill>
                <a:latin typeface="Calibri"/>
                <a:cs typeface="Calibri"/>
              </a:rPr>
              <a:t>HBase</a:t>
            </a:r>
            <a:r>
              <a:rPr lang="en-US" sz="900" i="1" dirty="0" smtClean="0">
                <a:solidFill>
                  <a:srgbClr val="1E1E1E"/>
                </a:solidFill>
                <a:latin typeface="Calibri"/>
                <a:cs typeface="Calibri"/>
              </a:rPr>
              <a:t>, Accumulo</a:t>
            </a:r>
            <a:endParaRPr lang="en-US" sz="1200" i="1" dirty="0" smtClean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83" name="Rounded Rectangle 82"/>
          <p:cNvSpPr>
            <a:spLocks/>
          </p:cNvSpPr>
          <p:nvPr/>
        </p:nvSpPr>
        <p:spPr>
          <a:xfrm>
            <a:off x="10853806" y="3942107"/>
            <a:ext cx="985375" cy="564863"/>
          </a:xfrm>
          <a:prstGeom prst="roundRect">
            <a:avLst>
              <a:gd name="adj" fmla="val 5758"/>
            </a:avLst>
          </a:prstGeom>
          <a:solidFill>
            <a:schemeClr val="accent3">
              <a:lumMod val="40000"/>
              <a:lumOff val="60000"/>
            </a:schemeClr>
          </a:solidFill>
          <a:ln w="6350" cmpd="sng">
            <a:solidFill>
              <a:schemeClr val="bg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solidFill>
                <a:srgbClr val="1E1E1E"/>
              </a:solidFill>
              <a:latin typeface="Calibri"/>
              <a:cs typeface="Calibri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E1E1E"/>
                </a:solidFill>
                <a:latin typeface="Calibri"/>
                <a:cs typeface="Calibri"/>
              </a:rPr>
              <a:t>OTHERS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i="1" dirty="0" smtClean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84" name="Rounded Rectangle 83"/>
          <p:cNvSpPr>
            <a:spLocks/>
          </p:cNvSpPr>
          <p:nvPr/>
        </p:nvSpPr>
        <p:spPr>
          <a:xfrm>
            <a:off x="2314937" y="5259598"/>
            <a:ext cx="9627277" cy="596227"/>
          </a:xfrm>
          <a:prstGeom prst="roundRect">
            <a:avLst>
              <a:gd name="adj" fmla="val 5758"/>
            </a:avLst>
          </a:prstGeom>
          <a:solidFill>
            <a:schemeClr val="accent1"/>
          </a:solidFill>
          <a:ln w="63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143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1E1E1E"/>
                </a:solidFill>
                <a:latin typeface="Calibri"/>
                <a:cs typeface="Calibri"/>
              </a:rPr>
              <a:t>HDFS: Redundant</a:t>
            </a:r>
            <a:r>
              <a:rPr lang="en-US" sz="2000" b="1" dirty="0">
                <a:solidFill>
                  <a:srgbClr val="1E1E1E"/>
                </a:solidFill>
                <a:latin typeface="Calibri"/>
                <a:cs typeface="Calibri"/>
              </a:rPr>
              <a:t>, Reliable </a:t>
            </a:r>
            <a:r>
              <a:rPr lang="en-US" sz="2000" b="1" dirty="0" smtClean="0">
                <a:solidFill>
                  <a:srgbClr val="1E1E1E"/>
                </a:solidFill>
                <a:latin typeface="Calibri"/>
                <a:cs typeface="Calibri"/>
              </a:rPr>
              <a:t>Storage</a:t>
            </a:r>
            <a:endParaRPr lang="en-US" sz="2000" b="1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85" name="Rounded Rectangle 84"/>
          <p:cNvSpPr>
            <a:spLocks/>
          </p:cNvSpPr>
          <p:nvPr/>
        </p:nvSpPr>
        <p:spPr>
          <a:xfrm>
            <a:off x="2314937" y="4547772"/>
            <a:ext cx="9627277" cy="771092"/>
          </a:xfrm>
          <a:prstGeom prst="roundRect">
            <a:avLst>
              <a:gd name="adj" fmla="val 5758"/>
            </a:avLst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1430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1E1E1E"/>
                </a:solidFill>
                <a:latin typeface="Calibri"/>
                <a:cs typeface="Calibri"/>
              </a:rPr>
              <a:t>YARN: Cluster </a:t>
            </a:r>
            <a:r>
              <a:rPr lang="en-US" sz="2400" b="1" dirty="0">
                <a:solidFill>
                  <a:srgbClr val="1E1E1E"/>
                </a:solidFill>
                <a:latin typeface="Calibri"/>
                <a:cs typeface="Calibri"/>
              </a:rPr>
              <a:t>Resource </a:t>
            </a:r>
            <a:r>
              <a:rPr lang="en-US" sz="2400" b="1" dirty="0" smtClean="0">
                <a:solidFill>
                  <a:srgbClr val="1E1E1E"/>
                </a:solidFill>
                <a:latin typeface="Calibri"/>
                <a:cs typeface="Calibri"/>
              </a:rPr>
              <a:t>Management  </a:t>
            </a:r>
            <a:endParaRPr lang="en-US" sz="2400" b="1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461123" y="4474155"/>
            <a:ext cx="288810" cy="174004"/>
            <a:chOff x="1359665" y="4573983"/>
            <a:chExt cx="256410" cy="227668"/>
          </a:xfrm>
          <a:solidFill>
            <a:srgbClr val="E1F5D1"/>
          </a:solidFill>
        </p:grpSpPr>
        <p:sp>
          <p:nvSpPr>
            <p:cNvPr id="87" name="Trapezoid 86"/>
            <p:cNvSpPr/>
            <p:nvPr/>
          </p:nvSpPr>
          <p:spPr>
            <a:xfrm flipV="1">
              <a:off x="1359665" y="4608670"/>
              <a:ext cx="256410" cy="192981"/>
            </a:xfrm>
            <a:prstGeom prst="trapezoid">
              <a:avLst/>
            </a:prstGeom>
            <a:grpFill/>
            <a:ln w="1270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endParaRPr>
            </a:p>
          </p:txBody>
        </p:sp>
        <p:sp>
          <p:nvSpPr>
            <p:cNvPr id="88" name="Trapezoid 87"/>
            <p:cNvSpPr/>
            <p:nvPr/>
          </p:nvSpPr>
          <p:spPr>
            <a:xfrm flipV="1">
              <a:off x="1359665" y="4573983"/>
              <a:ext cx="256410" cy="192981"/>
            </a:xfrm>
            <a:prstGeom prst="trapezoid">
              <a:avLst/>
            </a:prstGeom>
            <a:grp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052285" y="4461276"/>
            <a:ext cx="288810" cy="174004"/>
            <a:chOff x="1359665" y="4573983"/>
            <a:chExt cx="256410" cy="22766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0" name="Trapezoid 89"/>
            <p:cNvSpPr/>
            <p:nvPr/>
          </p:nvSpPr>
          <p:spPr>
            <a:xfrm flipV="1">
              <a:off x="1359665" y="4608670"/>
              <a:ext cx="256410" cy="192981"/>
            </a:xfrm>
            <a:prstGeom prst="trapezoid">
              <a:avLst/>
            </a:prstGeom>
            <a:grpFill/>
            <a:ln w="1270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endParaRPr>
            </a:p>
          </p:txBody>
        </p:sp>
        <p:sp>
          <p:nvSpPr>
            <p:cNvPr id="91" name="Trapezoid 90"/>
            <p:cNvSpPr/>
            <p:nvPr/>
          </p:nvSpPr>
          <p:spPr>
            <a:xfrm flipV="1">
              <a:off x="1359665" y="4573983"/>
              <a:ext cx="256410" cy="192981"/>
            </a:xfrm>
            <a:prstGeom prst="trapezoid">
              <a:avLst/>
            </a:prstGeom>
            <a:grp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771719" y="4460770"/>
            <a:ext cx="288810" cy="174004"/>
            <a:chOff x="1359665" y="4573983"/>
            <a:chExt cx="256410" cy="227668"/>
          </a:xfrm>
          <a:solidFill>
            <a:srgbClr val="A4E274"/>
          </a:solidFill>
        </p:grpSpPr>
        <p:sp>
          <p:nvSpPr>
            <p:cNvPr id="93" name="Trapezoid 92"/>
            <p:cNvSpPr/>
            <p:nvPr/>
          </p:nvSpPr>
          <p:spPr>
            <a:xfrm flipV="1">
              <a:off x="1359665" y="4608670"/>
              <a:ext cx="256410" cy="192981"/>
            </a:xfrm>
            <a:prstGeom prst="trapezoid">
              <a:avLst/>
            </a:prstGeom>
            <a:grpFill/>
            <a:ln w="1270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endParaRPr>
            </a:p>
          </p:txBody>
        </p:sp>
        <p:sp>
          <p:nvSpPr>
            <p:cNvPr id="94" name="Trapezoid 93"/>
            <p:cNvSpPr/>
            <p:nvPr/>
          </p:nvSpPr>
          <p:spPr>
            <a:xfrm flipV="1">
              <a:off x="1359665" y="4573983"/>
              <a:ext cx="256410" cy="192981"/>
            </a:xfrm>
            <a:prstGeom prst="trapezoid">
              <a:avLst/>
            </a:prstGeom>
            <a:grp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1180734" y="4500080"/>
            <a:ext cx="288810" cy="163428"/>
            <a:chOff x="8254635" y="2970496"/>
            <a:chExt cx="216608" cy="163428"/>
          </a:xfrm>
        </p:grpSpPr>
        <p:sp>
          <p:nvSpPr>
            <p:cNvPr id="96" name="Trapezoid 95"/>
            <p:cNvSpPr/>
            <p:nvPr/>
          </p:nvSpPr>
          <p:spPr>
            <a:xfrm flipV="1">
              <a:off x="8254635" y="2986430"/>
              <a:ext cx="216608" cy="147494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mpd="sng">
              <a:solidFill>
                <a:srgbClr val="8E8E8E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97" name="Trapezoid 96"/>
            <p:cNvSpPr/>
            <p:nvPr/>
          </p:nvSpPr>
          <p:spPr>
            <a:xfrm flipV="1">
              <a:off x="8257810" y="2970496"/>
              <a:ext cx="213433" cy="155634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856522" y="4497025"/>
            <a:ext cx="288810" cy="163428"/>
            <a:chOff x="8254635" y="2970496"/>
            <a:chExt cx="216608" cy="163428"/>
          </a:xfrm>
        </p:grpSpPr>
        <p:sp>
          <p:nvSpPr>
            <p:cNvPr id="102" name="Trapezoid 101"/>
            <p:cNvSpPr/>
            <p:nvPr/>
          </p:nvSpPr>
          <p:spPr>
            <a:xfrm flipV="1">
              <a:off x="8254635" y="2986430"/>
              <a:ext cx="216608" cy="147494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mpd="sng">
              <a:solidFill>
                <a:srgbClr val="8E8E8E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03" name="Trapezoid 102"/>
            <p:cNvSpPr/>
            <p:nvPr/>
          </p:nvSpPr>
          <p:spPr>
            <a:xfrm flipV="1">
              <a:off x="8257810" y="2970496"/>
              <a:ext cx="213433" cy="155634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474857" y="4504819"/>
            <a:ext cx="288810" cy="163428"/>
            <a:chOff x="8254635" y="2970496"/>
            <a:chExt cx="216608" cy="163428"/>
          </a:xfrm>
        </p:grpSpPr>
        <p:sp>
          <p:nvSpPr>
            <p:cNvPr id="105" name="Trapezoid 104"/>
            <p:cNvSpPr/>
            <p:nvPr/>
          </p:nvSpPr>
          <p:spPr>
            <a:xfrm flipV="1">
              <a:off x="8254635" y="2986430"/>
              <a:ext cx="216608" cy="147494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mpd="sng">
              <a:solidFill>
                <a:srgbClr val="8E8E8E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06" name="Trapezoid 105"/>
            <p:cNvSpPr/>
            <p:nvPr/>
          </p:nvSpPr>
          <p:spPr>
            <a:xfrm flipV="1">
              <a:off x="8257810" y="2970496"/>
              <a:ext cx="213433" cy="155634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980313" y="4490089"/>
            <a:ext cx="288810" cy="163428"/>
            <a:chOff x="8254635" y="2970496"/>
            <a:chExt cx="216608" cy="163428"/>
          </a:xfrm>
          <a:solidFill>
            <a:srgbClr val="E1F5D1"/>
          </a:solidFill>
        </p:grpSpPr>
        <p:sp>
          <p:nvSpPr>
            <p:cNvPr id="108" name="Trapezoid 107"/>
            <p:cNvSpPr/>
            <p:nvPr/>
          </p:nvSpPr>
          <p:spPr>
            <a:xfrm flipV="1">
              <a:off x="8254635" y="2986430"/>
              <a:ext cx="216608" cy="147494"/>
            </a:xfrm>
            <a:prstGeom prst="trapezoid">
              <a:avLst/>
            </a:prstGeom>
            <a:grpFill/>
            <a:ln w="6350" cmpd="sng">
              <a:solidFill>
                <a:srgbClr val="8E8E8E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09" name="Trapezoid 108"/>
            <p:cNvSpPr/>
            <p:nvPr/>
          </p:nvSpPr>
          <p:spPr>
            <a:xfrm flipV="1">
              <a:off x="8257810" y="2970496"/>
              <a:ext cx="213433" cy="155634"/>
            </a:xfrm>
            <a:prstGeom prst="trapezoid">
              <a:avLst/>
            </a:prstGeom>
            <a:grp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7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4987</TotalTime>
  <Words>1600</Words>
  <Application>Microsoft Office PowerPoint</Application>
  <PresentationFormat>Custom</PresentationFormat>
  <Paragraphs>247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Introduction to YARN</vt:lpstr>
      <vt:lpstr>Limitations in Map Reduce – 1: (YARN  Vs Map-Reduce-1)</vt:lpstr>
      <vt:lpstr>Limitations in Map Reduce – 1: YARN  Vs Map-Reduce-1</vt:lpstr>
      <vt:lpstr>Limitations in Map Reduce – 1</vt:lpstr>
      <vt:lpstr>Limitations in Map Reduce – 1</vt:lpstr>
      <vt:lpstr>Limitations in Map Reduce – 1</vt:lpstr>
      <vt:lpstr>Introduction to YARN</vt:lpstr>
      <vt:lpstr>Hadoop 2.0: From Batch-only to Multi-Workload</vt:lpstr>
      <vt:lpstr>Key Driver Of Hadoop Adoption: Enterprise Data Lake</vt:lpstr>
      <vt:lpstr>Introduction to YARN</vt:lpstr>
      <vt:lpstr>Introduction to YARN</vt:lpstr>
      <vt:lpstr>Introduction to YARN</vt:lpstr>
      <vt:lpstr>Introduction to YARN</vt:lpstr>
      <vt:lpstr>Introduction to YARN</vt:lpstr>
      <vt:lpstr>Introduction to YARN</vt:lpstr>
      <vt:lpstr>Introduction to YARN</vt:lpstr>
      <vt:lpstr>Introduction to YARN</vt:lpstr>
      <vt:lpstr>YARN Cluster basics</vt:lpstr>
      <vt:lpstr>YARN Cluster basics</vt:lpstr>
      <vt:lpstr>YARN Cluster basics</vt:lpstr>
      <vt:lpstr>YARN Cluster basics</vt:lpstr>
      <vt:lpstr>YARN Cluster basics</vt:lpstr>
      <vt:lpstr>YARN Cluster basics</vt:lpstr>
      <vt:lpstr>YARN Cluster basics</vt:lpstr>
      <vt:lpstr>YARN Cluster basics</vt:lpstr>
      <vt:lpstr>YARN Cluster basics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lahari</dc:creator>
  <cp:lastModifiedBy>Windows User</cp:lastModifiedBy>
  <cp:revision>493</cp:revision>
  <dcterms:created xsi:type="dcterms:W3CDTF">2017-07-27T08:30:53Z</dcterms:created>
  <dcterms:modified xsi:type="dcterms:W3CDTF">2019-09-17T05:25:52Z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16393Ⴈ-10.1.0.5672</vt:lpwstr>
  </property>
</Properties>
</file>