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346" r:id="rId3"/>
    <p:sldId id="355" r:id="rId4"/>
    <p:sldId id="358" r:id="rId5"/>
    <p:sldId id="357" r:id="rId6"/>
    <p:sldId id="359" r:id="rId7"/>
    <p:sldId id="360" r:id="rId8"/>
    <p:sldId id="361" r:id="rId9"/>
    <p:sldId id="362" r:id="rId10"/>
    <p:sldId id="366" r:id="rId11"/>
    <p:sldId id="363" r:id="rId12"/>
    <p:sldId id="364" r:id="rId13"/>
    <p:sldId id="365" r:id="rId14"/>
    <p:sldId id="354" r:id="rId15"/>
    <p:sldId id="368" r:id="rId16"/>
    <p:sldId id="262" r:id="rId17"/>
  </p:sldIdLst>
  <p:sldSz cx="9144000" cy="5143500" type="screen16x9"/>
  <p:notesSz cx="6858000" cy="9144000"/>
  <p:embeddedFontLst>
    <p:embeddedFont>
      <p:font typeface="Tino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34909B-6401-4FC6-9F6B-054A83EE410C}">
  <a:tblStyle styleId="{8E34909B-6401-4FC6-9F6B-054A83EE4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3452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30800" y="1030700"/>
            <a:ext cx="7082400" cy="3082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9pPr>
          </a:lstStyle>
          <a:p>
            <a:endParaRPr/>
          </a:p>
        </p:txBody>
      </p:sp>
      <p:pic>
        <p:nvPicPr>
          <p:cNvPr id="1026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228600" y="359700"/>
            <a:ext cx="87630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00325" y="1022209"/>
            <a:ext cx="7067700" cy="0"/>
          </a:xfrm>
          <a:prstGeom prst="straightConnector1">
            <a:avLst/>
          </a:prstGeom>
          <a:noFill/>
          <a:ln w="9525" cap="flat" cmpd="sng">
            <a:solidFill>
              <a:srgbClr val="E2D7D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81000" y="669775"/>
            <a:ext cx="8403300" cy="3936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§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v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616575" y="4777309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AD0B2D"/>
                </a:solidFill>
              </a:defRPr>
            </a:lvl1pPr>
            <a:lvl2pPr lvl="1" rtl="0">
              <a:buNone/>
              <a:defRPr>
                <a:solidFill>
                  <a:srgbClr val="AD0B2D"/>
                </a:solidFill>
              </a:defRPr>
            </a:lvl2pPr>
            <a:lvl3pPr lvl="2" rtl="0">
              <a:buNone/>
              <a:defRPr>
                <a:solidFill>
                  <a:srgbClr val="AD0B2D"/>
                </a:solidFill>
              </a:defRPr>
            </a:lvl3pPr>
            <a:lvl4pPr lvl="3" rtl="0">
              <a:buNone/>
              <a:defRPr>
                <a:solidFill>
                  <a:srgbClr val="AD0B2D"/>
                </a:solidFill>
              </a:defRPr>
            </a:lvl4pPr>
            <a:lvl5pPr lvl="4" rtl="0">
              <a:buNone/>
              <a:defRPr>
                <a:solidFill>
                  <a:srgbClr val="AD0B2D"/>
                </a:solidFill>
              </a:defRPr>
            </a:lvl5pPr>
            <a:lvl6pPr lvl="5" rtl="0">
              <a:buNone/>
              <a:defRPr>
                <a:solidFill>
                  <a:srgbClr val="AD0B2D"/>
                </a:solidFill>
              </a:defRPr>
            </a:lvl6pPr>
            <a:lvl7pPr lvl="6" rtl="0">
              <a:buNone/>
              <a:defRPr>
                <a:solidFill>
                  <a:srgbClr val="AD0B2D"/>
                </a:solidFill>
              </a:defRPr>
            </a:lvl7pPr>
            <a:lvl8pPr lvl="7" rtl="0">
              <a:buNone/>
              <a:defRPr>
                <a:solidFill>
                  <a:srgbClr val="AD0B2D"/>
                </a:solidFill>
              </a:defRPr>
            </a:lvl8pPr>
            <a:lvl9pPr lvl="8" rtl="0">
              <a:buNone/>
              <a:defRPr>
                <a:solidFill>
                  <a:srgbClr val="AD0B2D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◈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648200" y="4629150"/>
            <a:ext cx="101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Linear Regression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304800" y="112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23950"/>
            <a:ext cx="8763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Any straight line fitted to the data will take the </a:t>
            </a:r>
            <a:r>
              <a:rPr lang="en-US" altLang="en-US" sz="1800" dirty="0" smtClean="0"/>
              <a:t>form  y = b</a:t>
            </a:r>
            <a:r>
              <a:rPr lang="en-US" altLang="en-US" sz="1800" baseline="-25000" dirty="0" smtClean="0"/>
              <a:t>0</a:t>
            </a:r>
            <a:r>
              <a:rPr lang="en-US" altLang="en-US" sz="1800" dirty="0" smtClean="0"/>
              <a:t> + b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 x</a:t>
            </a:r>
          </a:p>
          <a:p>
            <a:r>
              <a:rPr lang="en-US" altLang="en-US" sz="1800" dirty="0"/>
              <a:t>where b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and b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denote the intercept and the slope of the </a:t>
            </a:r>
            <a:r>
              <a:rPr lang="en-US" altLang="en-US" sz="1800" dirty="0" smtClean="0"/>
              <a:t>fitted line.</a:t>
            </a:r>
          </a:p>
          <a:p>
            <a:r>
              <a:rPr lang="en-US" altLang="en-US" sz="1800" dirty="0"/>
              <a:t>How good this line fits the data is determined by how close the data points (x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y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) are to the corresponding points on the line</a:t>
            </a:r>
            <a:r>
              <a:rPr lang="en-US" altLang="en-US" sz="1800" dirty="0" smtClean="0"/>
              <a:t>, which </a:t>
            </a:r>
            <a:r>
              <a:rPr lang="en-US" altLang="en-US" sz="1800" dirty="0"/>
              <a:t>are given </a:t>
            </a:r>
            <a:r>
              <a:rPr lang="en-US" altLang="en-US" sz="1800" dirty="0" smtClean="0"/>
              <a:t>by </a:t>
            </a:r>
          </a:p>
          <a:p>
            <a:pPr lvl="1"/>
            <a:r>
              <a:rPr lang="en-US" altLang="en-US" sz="1800" dirty="0"/>
              <a:t>for a given value </a:t>
            </a:r>
            <a:r>
              <a:rPr lang="en-US" altLang="en-US" sz="1800" b="1" dirty="0"/>
              <a:t>x</a:t>
            </a:r>
            <a:r>
              <a:rPr lang="en-US" altLang="en-US" sz="1800" b="1" baseline="-25000" dirty="0"/>
              <a:t>i</a:t>
            </a:r>
            <a:r>
              <a:rPr lang="en-US" altLang="en-US" sz="1800" dirty="0"/>
              <a:t>, the observed value of the </a:t>
            </a:r>
            <a:r>
              <a:rPr lang="en-US" altLang="en-US" sz="1800" dirty="0" smtClean="0"/>
              <a:t>dependent variable </a:t>
            </a:r>
            <a:r>
              <a:rPr lang="en-US" altLang="en-US" sz="1800" dirty="0"/>
              <a:t>is </a:t>
            </a:r>
            <a:r>
              <a:rPr lang="en-US" altLang="en-US" sz="1800" b="1" dirty="0" err="1"/>
              <a:t>y</a:t>
            </a:r>
            <a:r>
              <a:rPr lang="en-US" altLang="en-US" sz="1800" b="1" baseline="-25000" dirty="0" err="1"/>
              <a:t>i</a:t>
            </a:r>
            <a:r>
              <a:rPr lang="en-US" altLang="en-US" sz="1800" dirty="0"/>
              <a:t> and the corresponding prediction from the </a:t>
            </a:r>
            <a:r>
              <a:rPr lang="en-US" altLang="en-US" sz="1800" dirty="0" smtClean="0"/>
              <a:t>line is </a:t>
            </a:r>
            <a:r>
              <a:rPr lang="en-US" altLang="en-US" sz="1800" b="1" dirty="0"/>
              <a:t>ˆ</a:t>
            </a:r>
            <a:r>
              <a:rPr lang="en-US" altLang="en-US" sz="1800" b="1" dirty="0" err="1" smtClean="0"/>
              <a:t>yi</a:t>
            </a:r>
            <a:endParaRPr lang="en-US" altLang="en-US" sz="1800" b="1" dirty="0" smtClean="0"/>
          </a:p>
          <a:p>
            <a:pPr lvl="1"/>
            <a:r>
              <a:rPr lang="en-US" altLang="en-US" sz="1800" dirty="0" smtClean="0"/>
              <a:t>The residual is calculated as the difference between the two is </a:t>
            </a:r>
          </a:p>
          <a:p>
            <a:pPr lvl="1"/>
            <a:r>
              <a:rPr lang="en-US" altLang="en-US" sz="1800" dirty="0" smtClean="0"/>
              <a:t>If the residual is negative then </a:t>
            </a:r>
            <a:r>
              <a:rPr lang="en-US" sz="1800" dirty="0"/>
              <a:t>the observed value lies below the </a:t>
            </a:r>
            <a:r>
              <a:rPr lang="en-US" sz="1800" dirty="0" smtClean="0"/>
              <a:t>prediction</a:t>
            </a:r>
          </a:p>
          <a:p>
            <a:pPr lvl="1"/>
            <a:r>
              <a:rPr lang="en-US" altLang="en-US" sz="1800" dirty="0" smtClean="0"/>
              <a:t>If the residual is positive then </a:t>
            </a:r>
            <a:r>
              <a:rPr lang="en-US" sz="1800" dirty="0"/>
              <a:t>the observed value lies above the </a:t>
            </a:r>
            <a:r>
              <a:rPr lang="en-US" sz="1800" dirty="0" smtClean="0"/>
              <a:t>prediction.</a:t>
            </a:r>
          </a:p>
          <a:p>
            <a:pPr lvl="1"/>
            <a:r>
              <a:rPr lang="en-US" altLang="en-US" sz="1800" dirty="0"/>
              <a:t>The residuals need to be combined in some way to give an </a:t>
            </a:r>
            <a:r>
              <a:rPr lang="en-US" altLang="en-US" sz="1800" dirty="0" smtClean="0"/>
              <a:t>overall measure </a:t>
            </a:r>
            <a:r>
              <a:rPr lang="en-US" altLang="en-US" sz="1800" dirty="0"/>
              <a:t>of how well the particular line fits the </a:t>
            </a:r>
            <a:r>
              <a:rPr lang="en-US" altLang="en-US" sz="1800" dirty="0" smtClean="0"/>
              <a:t>data</a:t>
            </a:r>
          </a:p>
          <a:p>
            <a:pPr lvl="1"/>
            <a:r>
              <a:rPr lang="en-US" altLang="en-US" sz="1800" dirty="0"/>
              <a:t>positive and negative </a:t>
            </a:r>
            <a:r>
              <a:rPr lang="en-US" altLang="en-US" sz="1800" dirty="0" smtClean="0"/>
              <a:t>residuals need </a:t>
            </a:r>
            <a:r>
              <a:rPr lang="en-US" altLang="en-US" sz="1800" dirty="0"/>
              <a:t>add to the lack of fit</a:t>
            </a:r>
            <a:r>
              <a:rPr lang="en-US" altLang="en-US" sz="1800" dirty="0" smtClean="0"/>
              <a:t>.</a:t>
            </a:r>
          </a:p>
          <a:p>
            <a:pPr lvl="1"/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00275"/>
            <a:ext cx="1438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137" y="3057525"/>
            <a:ext cx="1200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A </a:t>
            </a:r>
            <a:r>
              <a:rPr lang="en-US" altLang="en-US" sz="1800" dirty="0"/>
              <a:t>commonly used </a:t>
            </a:r>
            <a:r>
              <a:rPr lang="en-US" altLang="en-US" sz="1800" dirty="0" smtClean="0"/>
              <a:t>measure of </a:t>
            </a:r>
            <a:r>
              <a:rPr lang="en-US" altLang="en-US" sz="1800" dirty="0"/>
              <a:t>lack-of-fit is the Residual Sum of Squares, RSS, </a:t>
            </a:r>
            <a:r>
              <a:rPr lang="en-US" altLang="en-US" sz="1800" dirty="0" smtClean="0"/>
              <a:t>which is </a:t>
            </a:r>
            <a:r>
              <a:rPr lang="en-US" altLang="en-US" sz="1800" dirty="0"/>
              <a:t>also known as Sum of Squared </a:t>
            </a:r>
            <a:r>
              <a:rPr lang="en-US" altLang="en-US" sz="1800" dirty="0" smtClean="0"/>
              <a:t>Errors</a:t>
            </a:r>
          </a:p>
          <a:p>
            <a:endParaRPr lang="en-US" altLang="en-US" sz="1800" dirty="0"/>
          </a:p>
          <a:p>
            <a:r>
              <a:rPr lang="en-US" altLang="en-US" sz="1800" dirty="0" smtClean="0"/>
              <a:t>The </a:t>
            </a:r>
            <a:r>
              <a:rPr lang="en-US" altLang="en-US" sz="1800" dirty="0"/>
              <a:t>best line will result </a:t>
            </a:r>
            <a:r>
              <a:rPr lang="en-US" altLang="en-US" sz="1800" dirty="0" smtClean="0"/>
              <a:t>in the </a:t>
            </a:r>
            <a:r>
              <a:rPr lang="en-US" altLang="en-US" sz="1800" dirty="0"/>
              <a:t>smallest RSS from all possible candidate lines b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+ b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x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dirty="0" smtClean="0"/>
              <a:t>This smallest </a:t>
            </a:r>
            <a:r>
              <a:rPr lang="en-US" altLang="en-US" sz="1800" dirty="0"/>
              <a:t>RSS indicates that the correspondence between the </a:t>
            </a:r>
            <a:r>
              <a:rPr lang="en-US" altLang="en-US" sz="1800" dirty="0" smtClean="0"/>
              <a:t>data and </a:t>
            </a:r>
            <a:r>
              <a:rPr lang="en-US" altLang="en-US" sz="1800" dirty="0"/>
              <a:t>the fitted line is as good as it can possibly be</a:t>
            </a:r>
            <a:r>
              <a:rPr lang="en-US" altLang="en-US" sz="1800" dirty="0" smtClean="0"/>
              <a:t>. </a:t>
            </a:r>
            <a:r>
              <a:rPr lang="en-US" altLang="en-US" sz="1800" dirty="0" smtClean="0">
                <a:sym typeface="Wingdings" panose="05000000000000000000" pitchFamily="2" charset="2"/>
              </a:rPr>
              <a:t> this line is called </a:t>
            </a:r>
            <a:r>
              <a:rPr lang="en-US" sz="1800" dirty="0"/>
              <a:t>least squares regression (LSR) line and </a:t>
            </a:r>
            <a:r>
              <a:rPr lang="en-US" sz="1800" dirty="0" smtClean="0"/>
              <a:t>the estimates </a:t>
            </a:r>
            <a:r>
              <a:rPr lang="en-US" sz="1800" dirty="0"/>
              <a:t>of the intercept and slope obtained from the LSR </a:t>
            </a:r>
            <a:r>
              <a:rPr lang="en-US" sz="1800" dirty="0" smtClean="0"/>
              <a:t>line are </a:t>
            </a:r>
            <a:r>
              <a:rPr lang="en-US" sz="1800" dirty="0"/>
              <a:t>denoted </a:t>
            </a:r>
            <a:r>
              <a:rPr lang="en-US" sz="1800" dirty="0" smtClean="0"/>
              <a:t>by       and    .</a:t>
            </a:r>
          </a:p>
          <a:p>
            <a:r>
              <a:rPr lang="en-US" sz="1800" dirty="0" smtClean="0"/>
              <a:t>The RSS is </a:t>
            </a:r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43050"/>
            <a:ext cx="2933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33750"/>
            <a:ext cx="285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70984"/>
            <a:ext cx="209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67150"/>
            <a:ext cx="31051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8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The </a:t>
            </a:r>
            <a:r>
              <a:rPr lang="en-US" altLang="en-US" sz="1800" dirty="0"/>
              <a:t>aim is to find values for b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and b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such that RSS </a:t>
            </a:r>
            <a:r>
              <a:rPr lang="en-US" altLang="en-US" sz="1800" dirty="0" smtClean="0"/>
              <a:t>is minimized. </a:t>
            </a:r>
            <a:r>
              <a:rPr lang="en-US" altLang="en-US" sz="1800" dirty="0">
                <a:sym typeface="Wingdings" panose="05000000000000000000" pitchFamily="2" charset="2"/>
              </a:rPr>
              <a:t> In order to do this, the partial derivative of </a:t>
            </a:r>
            <a:r>
              <a:rPr lang="en-US" altLang="en-US" sz="1800" dirty="0" smtClean="0">
                <a:sym typeface="Wingdings" panose="05000000000000000000" pitchFamily="2" charset="2"/>
              </a:rPr>
              <a:t>RSS with </a:t>
            </a:r>
            <a:r>
              <a:rPr lang="en-US" altLang="en-US" sz="1800" dirty="0">
                <a:sym typeface="Wingdings" panose="05000000000000000000" pitchFamily="2" charset="2"/>
              </a:rPr>
              <a:t>respect to each b</a:t>
            </a:r>
            <a:r>
              <a:rPr lang="en-US" altLang="en-US" sz="1800" baseline="-25000" dirty="0">
                <a:sym typeface="Wingdings" panose="05000000000000000000" pitchFamily="2" charset="2"/>
              </a:rPr>
              <a:t>0</a:t>
            </a:r>
            <a:r>
              <a:rPr lang="en-US" altLang="en-US" sz="1800" dirty="0">
                <a:sym typeface="Wingdings" panose="05000000000000000000" pitchFamily="2" charset="2"/>
              </a:rPr>
              <a:t> and b</a:t>
            </a:r>
            <a:r>
              <a:rPr lang="en-US" altLang="en-US" sz="1800" baseline="-25000" dirty="0">
                <a:sym typeface="Wingdings" panose="05000000000000000000" pitchFamily="2" charset="2"/>
              </a:rPr>
              <a:t>1</a:t>
            </a:r>
            <a:r>
              <a:rPr lang="en-US" altLang="en-US" sz="1800" dirty="0">
                <a:sym typeface="Wingdings" panose="05000000000000000000" pitchFamily="2" charset="2"/>
              </a:rPr>
              <a:t> are taken and equated to </a:t>
            </a:r>
            <a:r>
              <a:rPr lang="en-US" altLang="en-US" sz="1800" dirty="0" smtClean="0">
                <a:sym typeface="Wingdings" panose="05000000000000000000" pitchFamily="2" charset="2"/>
              </a:rPr>
              <a:t>zero.</a:t>
            </a: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r>
              <a:rPr lang="en-US" altLang="en-US" sz="1800" dirty="0">
                <a:sym typeface="Wingdings" panose="05000000000000000000" pitchFamily="2" charset="2"/>
              </a:rPr>
              <a:t>The solution to these equations yields the least squares </a:t>
            </a:r>
            <a:r>
              <a:rPr lang="en-US" altLang="en-US" sz="1800" dirty="0" smtClean="0">
                <a:sym typeface="Wingdings" panose="05000000000000000000" pitchFamily="2" charset="2"/>
              </a:rPr>
              <a:t>regression estimates</a:t>
            </a: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/>
          </a:p>
          <a:p>
            <a:r>
              <a:rPr lang="en-US" sz="1800" dirty="0"/>
              <a:t>where ¯y and ¯x denote the mean of y and </a:t>
            </a:r>
            <a:r>
              <a:rPr lang="en-US" sz="1800" dirty="0" smtClean="0"/>
              <a:t>x.</a:t>
            </a:r>
            <a:endParaRPr lang="en-US" altLang="en-US" sz="1800" dirty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1175"/>
            <a:ext cx="41433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90949"/>
            <a:ext cx="30670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0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Linear Regression model for the purpose of prediction.</a:t>
            </a:r>
          </a:p>
          <a:p>
            <a:r>
              <a:rPr lang="en-US" altLang="en-US" sz="1800" dirty="0" smtClean="0"/>
              <a:t>A </a:t>
            </a:r>
            <a:r>
              <a:rPr lang="en-US" altLang="en-US" sz="1800" dirty="0"/>
              <a:t>form of statistical modeling that attempts to evaluate the relationship between one variable (termed the dependent variable) and one or more other variables (termed the independent variables</a:t>
            </a:r>
            <a:r>
              <a:rPr lang="en-US" altLang="en-US" sz="1800" dirty="0" smtClean="0"/>
              <a:t>).</a:t>
            </a:r>
          </a:p>
          <a:p>
            <a:r>
              <a:rPr lang="en-US" altLang="en-US" sz="1800" dirty="0"/>
              <a:t>It is a form of global analysis as it only produces a single equation for the relationship.</a:t>
            </a:r>
          </a:p>
          <a:p>
            <a:r>
              <a:rPr lang="en-US" altLang="en-US" sz="1800" dirty="0"/>
              <a:t>A model for predicting one variable from another.</a:t>
            </a:r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8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/>
              <a:t>Linear Regression</a:t>
            </a:r>
            <a:endParaRPr sz="2800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3600" b="1" dirty="0" smtClean="0"/>
              <a:t>Example in Class</a:t>
            </a:r>
            <a:endParaRPr lang="en-US" altLang="en-US" sz="4400" b="1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7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</a:t>
            </a:r>
            <a:endParaRPr sz="6000"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4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0"/>
          <p:cNvSpPr/>
          <p:nvPr/>
        </p:nvSpPr>
        <p:spPr>
          <a:xfrm>
            <a:off x="4793120" y="2140348"/>
            <a:ext cx="245674" cy="2345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4487922" y="823137"/>
            <a:ext cx="1052532" cy="1052842"/>
            <a:chOff x="6654650" y="3665275"/>
            <a:chExt cx="409100" cy="409125"/>
          </a:xfrm>
        </p:grpSpPr>
        <p:sp>
          <p:nvSpPr>
            <p:cNvPr id="176" name="Google Shape;176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20"/>
          <p:cNvGrpSpPr/>
          <p:nvPr/>
        </p:nvGrpSpPr>
        <p:grpSpPr>
          <a:xfrm rot="1056891">
            <a:off x="3473795" y="1650461"/>
            <a:ext cx="695383" cy="695451"/>
            <a:chOff x="570875" y="4322250"/>
            <a:chExt cx="443300" cy="443325"/>
          </a:xfrm>
        </p:grpSpPr>
        <p:sp>
          <p:nvSpPr>
            <p:cNvPr id="179" name="Google Shape;179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0"/>
          <p:cNvSpPr/>
          <p:nvPr/>
        </p:nvSpPr>
        <p:spPr>
          <a:xfrm rot="2466600">
            <a:off x="3551848" y="1027044"/>
            <a:ext cx="341341" cy="3259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 rot="-1609542">
            <a:off x="4051048" y="1232117"/>
            <a:ext cx="245645" cy="2345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rot="2925783">
            <a:off x="5540505" y="1417941"/>
            <a:ext cx="183966" cy="1756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1609004">
            <a:off x="4774950" y="241213"/>
            <a:ext cx="165744" cy="1582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Consider the following three scenarios:</a:t>
            </a:r>
          </a:p>
          <a:p>
            <a:pPr lvl="1"/>
            <a:r>
              <a:rPr lang="en-US" altLang="en-US" sz="1800" dirty="0"/>
              <a:t>The CEO of the local Tourism Authority would like to </a:t>
            </a:r>
            <a:r>
              <a:rPr lang="en-US" altLang="en-US" sz="1800" dirty="0" smtClean="0"/>
              <a:t>know whether </a:t>
            </a:r>
            <a:r>
              <a:rPr lang="en-US" altLang="en-US" sz="1800" dirty="0"/>
              <a:t>a family’s annual expenditure on recreation is </a:t>
            </a:r>
            <a:r>
              <a:rPr lang="en-US" altLang="en-US" sz="1800" dirty="0" smtClean="0"/>
              <a:t>related to </a:t>
            </a:r>
            <a:r>
              <a:rPr lang="en-US" altLang="en-US" sz="1800" dirty="0"/>
              <a:t>their annual income. This information could be used to </a:t>
            </a:r>
            <a:r>
              <a:rPr lang="en-US" altLang="en-US" sz="1800" dirty="0" smtClean="0"/>
              <a:t>tailor marketing </a:t>
            </a:r>
            <a:r>
              <a:rPr lang="en-US" altLang="en-US" sz="1800" dirty="0"/>
              <a:t>campaigns to certain consumer segments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A food company is interested in determining a shelf-life for </a:t>
            </a:r>
            <a:r>
              <a:rPr lang="en-US" altLang="en-US" sz="1800" dirty="0" smtClean="0"/>
              <a:t>a new </a:t>
            </a:r>
            <a:r>
              <a:rPr lang="en-US" altLang="en-US" sz="1800" dirty="0"/>
              <a:t>chilled food product and hence they would like to </a:t>
            </a:r>
            <a:r>
              <a:rPr lang="en-US" altLang="en-US" sz="1800" dirty="0" smtClean="0"/>
              <a:t>quantify the </a:t>
            </a:r>
            <a:r>
              <a:rPr lang="en-US" altLang="en-US" sz="1800" dirty="0"/>
              <a:t>relationship between microbial activity and time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A car buyer is interested in purchasing a second hand car </a:t>
            </a:r>
            <a:r>
              <a:rPr lang="en-US" altLang="en-US" sz="1800" dirty="0" smtClean="0"/>
              <a:t>and would </a:t>
            </a:r>
            <a:r>
              <a:rPr lang="en-US" altLang="en-US" sz="1800" dirty="0"/>
              <a:t>like to ascertain the relationship between a car’s age </a:t>
            </a:r>
            <a:r>
              <a:rPr lang="en-US" altLang="en-US" sz="1800" dirty="0" smtClean="0"/>
              <a:t>and advertised </a:t>
            </a:r>
            <a:r>
              <a:rPr lang="en-US" altLang="en-US" sz="1800" dirty="0"/>
              <a:t>purchase price.</a:t>
            </a:r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9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What do these three scenarios have in common?</a:t>
            </a:r>
          </a:p>
          <a:p>
            <a:pPr lvl="1"/>
            <a:r>
              <a:rPr lang="en-US" altLang="en-US" sz="1800" dirty="0"/>
              <a:t>The answer is that they all involve </a:t>
            </a:r>
            <a:r>
              <a:rPr lang="en-US" altLang="en-US" sz="1800" b="1" dirty="0"/>
              <a:t>the quantification</a:t>
            </a:r>
            <a:r>
              <a:rPr lang="en-US" altLang="en-US" sz="1800" dirty="0"/>
              <a:t> of the </a:t>
            </a:r>
            <a:r>
              <a:rPr lang="en-US" altLang="en-US" sz="1800" dirty="0">
                <a:solidFill>
                  <a:srgbClr val="FF0000"/>
                </a:solidFill>
              </a:rPr>
              <a:t>relationship</a:t>
            </a:r>
            <a:r>
              <a:rPr lang="en-US" altLang="en-US" sz="1800" dirty="0"/>
              <a:t> between two variables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 smtClean="0"/>
              <a:t>Deterministic Relation </a:t>
            </a:r>
            <a:r>
              <a:rPr lang="en-US" altLang="en-US" sz="1800"/>
              <a:t>and </a:t>
            </a:r>
            <a:r>
              <a:rPr lang="en-US" altLang="en-US" sz="1800" smtClean="0"/>
              <a:t>statistical </a:t>
            </a:r>
            <a:r>
              <a:rPr lang="en-US" altLang="en-US" sz="1800" dirty="0"/>
              <a:t>relationship</a:t>
            </a:r>
            <a:endParaRPr lang="en-US" altLang="en-US" sz="1800" dirty="0" smtClean="0"/>
          </a:p>
          <a:p>
            <a:pPr lvl="1"/>
            <a:r>
              <a:rPr lang="en-US" altLang="en-US" sz="1800" dirty="0"/>
              <a:t>This relationship is of interest as it allows </a:t>
            </a:r>
            <a:r>
              <a:rPr lang="en-US" altLang="en-US" sz="1800" dirty="0" smtClean="0"/>
              <a:t>us</a:t>
            </a:r>
          </a:p>
          <a:p>
            <a:pPr lvl="2"/>
            <a:r>
              <a:rPr lang="en-US" altLang="en-US" sz="1800" dirty="0" smtClean="0"/>
              <a:t>To </a:t>
            </a:r>
            <a:r>
              <a:rPr lang="en-US" altLang="en-US" sz="1800" dirty="0"/>
              <a:t>gain </a:t>
            </a:r>
            <a:r>
              <a:rPr lang="en-US" altLang="en-US" sz="1800" dirty="0" smtClean="0"/>
              <a:t>an understanding </a:t>
            </a:r>
            <a:r>
              <a:rPr lang="en-US" altLang="en-US" sz="1800" dirty="0"/>
              <a:t>of the </a:t>
            </a:r>
            <a:r>
              <a:rPr lang="en-US" altLang="en-US" sz="1800" dirty="0" smtClean="0"/>
              <a:t>problem</a:t>
            </a:r>
          </a:p>
          <a:p>
            <a:pPr lvl="2"/>
            <a:r>
              <a:rPr lang="en-US" altLang="en-US" sz="1800" dirty="0" smtClean="0"/>
              <a:t>To </a:t>
            </a:r>
            <a:r>
              <a:rPr lang="en-US" altLang="en-US" sz="1800" dirty="0"/>
              <a:t>make </a:t>
            </a:r>
            <a:r>
              <a:rPr lang="en-US" altLang="en-US" sz="1800" dirty="0" smtClean="0"/>
              <a:t>predictions</a:t>
            </a:r>
          </a:p>
          <a:p>
            <a:pPr lvl="2"/>
            <a:r>
              <a:rPr lang="en-US" altLang="en-US" sz="1800" dirty="0" smtClean="0"/>
              <a:t>To assess new data </a:t>
            </a:r>
            <a:r>
              <a:rPr lang="en-US" altLang="en-US" sz="1800" dirty="0"/>
              <a:t>in light of the </a:t>
            </a:r>
            <a:r>
              <a:rPr lang="en-US" altLang="en-US" sz="1800" dirty="0" smtClean="0"/>
              <a:t>relationship</a:t>
            </a:r>
          </a:p>
          <a:p>
            <a:r>
              <a:rPr lang="en-US" altLang="en-US" sz="1800" dirty="0" smtClean="0"/>
              <a:t>Applications:</a:t>
            </a:r>
          </a:p>
          <a:p>
            <a:pPr lvl="1"/>
            <a:r>
              <a:rPr lang="en-US" altLang="en-US" sz="1800" dirty="0" smtClean="0"/>
              <a:t>Business</a:t>
            </a:r>
          </a:p>
          <a:p>
            <a:pPr lvl="1"/>
            <a:r>
              <a:rPr lang="en-US" altLang="en-US" sz="1800" dirty="0" smtClean="0"/>
              <a:t>Genetics</a:t>
            </a:r>
          </a:p>
          <a:p>
            <a:pPr lvl="1"/>
            <a:r>
              <a:rPr lang="en-US" altLang="en-US" sz="1800" dirty="0" smtClean="0"/>
              <a:t>Food Science, </a:t>
            </a:r>
            <a:r>
              <a:rPr lang="en-US" altLang="en-US" sz="1800" dirty="0" err="1" smtClean="0"/>
              <a:t>etc</a:t>
            </a:r>
            <a:endParaRPr lang="en-US" altLang="en-US" sz="1800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4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Data:</a:t>
            </a:r>
          </a:p>
          <a:p>
            <a:pPr lvl="1"/>
            <a:r>
              <a:rPr lang="en-US" altLang="en-US" sz="1800" dirty="0"/>
              <a:t>Suppose you are a consultant to the local Tourism Authority </a:t>
            </a:r>
            <a:r>
              <a:rPr lang="en-US" altLang="en-US" sz="1800" dirty="0" smtClean="0"/>
              <a:t>and the </a:t>
            </a:r>
            <a:r>
              <a:rPr lang="en-US" altLang="en-US" sz="1800" dirty="0"/>
              <a:t>CEO of the Authority would like to know whether a </a:t>
            </a:r>
            <a:r>
              <a:rPr lang="en-US" altLang="en-US" sz="1800" dirty="0" smtClean="0"/>
              <a:t>family’s annual </a:t>
            </a:r>
            <a:r>
              <a:rPr lang="en-US" altLang="en-US" sz="1800" dirty="0"/>
              <a:t>expenditure on recreation is related to their annual income</a:t>
            </a:r>
            <a:r>
              <a:rPr lang="en-US" altLang="en-US" sz="1800" dirty="0" smtClean="0"/>
              <a:t>. </a:t>
            </a:r>
          </a:p>
          <a:p>
            <a:pPr lvl="1"/>
            <a:r>
              <a:rPr lang="en-US" altLang="en-US" sz="1800" dirty="0"/>
              <a:t>In addition, if there is a relationship, he would like you to build </a:t>
            </a:r>
            <a:r>
              <a:rPr lang="en-US" altLang="en-US" sz="1800" dirty="0" smtClean="0"/>
              <a:t>a statistical </a:t>
            </a:r>
            <a:r>
              <a:rPr lang="en-US" altLang="en-US" sz="1800" dirty="0"/>
              <a:t>model which quantifies the relationship between the </a:t>
            </a:r>
            <a:r>
              <a:rPr lang="en-US" altLang="en-US" sz="1800" dirty="0" smtClean="0"/>
              <a:t>two variables</a:t>
            </a:r>
          </a:p>
          <a:p>
            <a:pPr lvl="1"/>
            <a:r>
              <a:rPr lang="en-US" altLang="en-US" sz="1800" dirty="0"/>
              <a:t>A data set consisting of a random sample of 20 families</a:t>
            </a:r>
            <a:r>
              <a:rPr lang="en-US" altLang="en-US" sz="1800" dirty="0" smtClean="0"/>
              <a:t>, collected </a:t>
            </a:r>
            <a:r>
              <a:rPr lang="en-US" altLang="en-US" sz="1800" dirty="0"/>
              <a:t>last year </a:t>
            </a:r>
            <a:r>
              <a:rPr lang="en-US" altLang="en-US" sz="1800" dirty="0" smtClean="0"/>
              <a:t>is </a:t>
            </a:r>
            <a:r>
              <a:rPr lang="en-US" altLang="en-US" sz="1800" dirty="0"/>
              <a:t>available to help you with </a:t>
            </a:r>
            <a:r>
              <a:rPr lang="en-US" altLang="en-US" sz="1800" dirty="0" smtClean="0"/>
              <a:t>the assessment.</a:t>
            </a:r>
          </a:p>
          <a:p>
            <a:pPr lvl="1"/>
            <a:r>
              <a:rPr lang="en-US" altLang="en-US" sz="1800" dirty="0"/>
              <a:t>two quantitative </a:t>
            </a:r>
            <a:r>
              <a:rPr lang="en-US" altLang="en-US" sz="1800" dirty="0" smtClean="0"/>
              <a:t>variables </a:t>
            </a:r>
            <a:r>
              <a:rPr lang="en-US" altLang="en-US" sz="1800" dirty="0">
                <a:sym typeface="Wingdings" panose="05000000000000000000" pitchFamily="2" charset="2"/>
              </a:rPr>
              <a:t> family’s annual expenditure on recreation  and annual </a:t>
            </a:r>
            <a:r>
              <a:rPr lang="en-US" altLang="en-US" sz="1800" dirty="0" smtClean="0">
                <a:sym typeface="Wingdings" panose="05000000000000000000" pitchFamily="2" charset="2"/>
              </a:rPr>
              <a:t>income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Dependent Variable (Y)  Expenditure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Independent Variable (X)  Income</a:t>
            </a:r>
            <a:endParaRPr lang="en-US" altLang="en-US" sz="1800" dirty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9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20700" lvl="1" indent="0">
              <a:buNone/>
            </a:pP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8305800" cy="358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8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57912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Graphical Summary of Data: Scatter plot </a:t>
            </a:r>
            <a:r>
              <a:rPr lang="en-US" altLang="en-US" sz="1800" dirty="0" smtClean="0">
                <a:sym typeface="Wingdings" panose="05000000000000000000" pitchFamily="2" charset="2"/>
              </a:rPr>
              <a:t> relation between two variables</a:t>
            </a:r>
            <a:endParaRPr lang="en-US" altLang="en-US" sz="1800" dirty="0"/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Dependent Variable (Y)  vertical axis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Independent Variable (X)  Horizontal Axis</a:t>
            </a:r>
          </a:p>
          <a:p>
            <a:pPr lvl="1"/>
            <a:r>
              <a:rPr lang="en-US" altLang="en-US" sz="1800" dirty="0"/>
              <a:t>A </a:t>
            </a:r>
            <a:r>
              <a:rPr lang="en-US" altLang="en-US" sz="1800" dirty="0" smtClean="0"/>
              <a:t>scatter plot </a:t>
            </a:r>
            <a:r>
              <a:rPr lang="en-US" altLang="en-US" sz="1800" dirty="0"/>
              <a:t>is frequently also referred to as a plot of Y versus X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 smtClean="0"/>
              <a:t>Relation between income and expenditure:</a:t>
            </a:r>
          </a:p>
          <a:p>
            <a:pPr lvl="2"/>
            <a:r>
              <a:rPr lang="en-US" altLang="en-US" sz="1800" dirty="0" smtClean="0"/>
              <a:t>Direction: Positive </a:t>
            </a:r>
            <a:r>
              <a:rPr lang="en-US" altLang="en-US" sz="1800" dirty="0">
                <a:sym typeface="Wingdings" panose="05000000000000000000" pitchFamily="2" charset="2"/>
              </a:rPr>
              <a:t> as income increases so does </a:t>
            </a:r>
            <a:r>
              <a:rPr lang="en-US" altLang="en-US" sz="1800" dirty="0" smtClean="0">
                <a:sym typeface="Wingdings" panose="05000000000000000000" pitchFamily="2" charset="2"/>
              </a:rPr>
              <a:t>recreation expenditure;</a:t>
            </a:r>
          </a:p>
          <a:p>
            <a:pPr lvl="2"/>
            <a:r>
              <a:rPr lang="en-US" altLang="en-US" sz="1800" dirty="0">
                <a:sym typeface="Wingdings" panose="05000000000000000000" pitchFamily="2" charset="2"/>
              </a:rPr>
              <a:t>Shape: Roughly linear  the points appear to fall along </a:t>
            </a:r>
            <a:r>
              <a:rPr lang="en-US" altLang="en-US" sz="1800" dirty="0" smtClean="0">
                <a:sym typeface="Wingdings" panose="05000000000000000000" pitchFamily="2" charset="2"/>
              </a:rPr>
              <a:t>a straight line</a:t>
            </a:r>
          </a:p>
          <a:p>
            <a:pPr lvl="2"/>
            <a:r>
              <a:rPr lang="en-US" altLang="en-US" sz="1800" dirty="0">
                <a:sym typeface="Wingdings" panose="05000000000000000000" pitchFamily="2" charset="2"/>
              </a:rPr>
              <a:t>Strength: Reasonably strong  there is considerable </a:t>
            </a:r>
            <a:r>
              <a:rPr lang="en-US" altLang="en-US" sz="1800" dirty="0" smtClean="0">
                <a:sym typeface="Wingdings" panose="05000000000000000000" pitchFamily="2" charset="2"/>
              </a:rPr>
              <a:t>scatter about </a:t>
            </a:r>
            <a:r>
              <a:rPr lang="en-US" altLang="en-US" sz="1800" dirty="0">
                <a:sym typeface="Wingdings" panose="05000000000000000000" pitchFamily="2" charset="2"/>
              </a:rPr>
              <a:t>a straight line.</a:t>
            </a:r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23950"/>
            <a:ext cx="2971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4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Numerical summary of the data — </a:t>
            </a:r>
            <a:r>
              <a:rPr lang="en-US" altLang="en-US" sz="1800" dirty="0" smtClean="0"/>
              <a:t>Correlation:</a:t>
            </a:r>
          </a:p>
          <a:p>
            <a:pPr lvl="1"/>
            <a:r>
              <a:rPr lang="en-US" altLang="en-US" sz="1800" dirty="0" smtClean="0"/>
              <a:t>A </a:t>
            </a:r>
            <a:r>
              <a:rPr lang="en-US" altLang="en-US" sz="1800" dirty="0"/>
              <a:t>numerical summary of </a:t>
            </a:r>
            <a:r>
              <a:rPr lang="en-US" altLang="en-US" sz="1800" dirty="0" smtClean="0"/>
              <a:t>the strength </a:t>
            </a:r>
            <a:r>
              <a:rPr lang="en-US" altLang="en-US" sz="1800" dirty="0"/>
              <a:t>of the association between the two variables is often desired</a:t>
            </a:r>
            <a:r>
              <a:rPr lang="en-US" altLang="en-US" sz="1800" dirty="0" smtClean="0"/>
              <a:t>. </a:t>
            </a:r>
            <a:r>
              <a:rPr lang="en-US" altLang="en-US" sz="1800" dirty="0">
                <a:sym typeface="Wingdings" panose="05000000000000000000" pitchFamily="2" charset="2"/>
              </a:rPr>
              <a:t> population </a:t>
            </a:r>
            <a:r>
              <a:rPr lang="en-US" altLang="en-US" sz="1800" dirty="0" smtClean="0">
                <a:sym typeface="Wingdings" panose="05000000000000000000" pitchFamily="2" charset="2"/>
              </a:rPr>
              <a:t>correlation coefficient,</a:t>
            </a:r>
            <a:r>
              <a:rPr lang="el-GR" altLang="en-US" sz="1800" dirty="0">
                <a:sym typeface="Wingdings" panose="05000000000000000000" pitchFamily="2" charset="2"/>
              </a:rPr>
              <a:t> </a:t>
            </a:r>
            <a:r>
              <a:rPr lang="el-GR" altLang="en-US" sz="1800" dirty="0" smtClean="0">
                <a:sym typeface="Wingdings" panose="05000000000000000000" pitchFamily="2" charset="2"/>
              </a:rPr>
              <a:t>ρ</a:t>
            </a:r>
            <a:r>
              <a:rPr lang="en-US" altLang="en-US" sz="1800" dirty="0" smtClean="0">
                <a:sym typeface="Wingdings" panose="05000000000000000000" pitchFamily="2" charset="2"/>
              </a:rPr>
              <a:t>.   </a:t>
            </a:r>
            <a:r>
              <a:rPr lang="en-US" altLang="en-US" sz="1800" dirty="0">
                <a:sym typeface="Wingdings" panose="05000000000000000000" pitchFamily="2" charset="2"/>
              </a:rPr>
              <a:t>it measures which measures the strength of the linear </a:t>
            </a:r>
            <a:r>
              <a:rPr lang="en-US" altLang="en-US" sz="1800" dirty="0" smtClean="0">
                <a:sym typeface="Wingdings" panose="05000000000000000000" pitchFamily="2" charset="2"/>
              </a:rPr>
              <a:t>association between </a:t>
            </a:r>
            <a:r>
              <a:rPr lang="en-US" altLang="en-US" sz="1800" dirty="0">
                <a:sym typeface="Wingdings" panose="05000000000000000000" pitchFamily="2" charset="2"/>
              </a:rPr>
              <a:t>two </a:t>
            </a:r>
            <a:r>
              <a:rPr lang="en-US" altLang="en-US" sz="1800" dirty="0" smtClean="0">
                <a:sym typeface="Wingdings" panose="05000000000000000000" pitchFamily="2" charset="2"/>
              </a:rPr>
              <a:t>variables X and Y.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Since X and Y are quantitative variables, </a:t>
            </a:r>
            <a:r>
              <a:rPr lang="el-GR" altLang="en-US" sz="1800" dirty="0" smtClean="0">
                <a:sym typeface="Wingdings" panose="05000000000000000000" pitchFamily="2" charset="2"/>
              </a:rPr>
              <a:t>ρ</a:t>
            </a:r>
            <a:r>
              <a:rPr lang="en-US" altLang="en-US" sz="1800" dirty="0" smtClean="0">
                <a:sym typeface="Wingdings" panose="05000000000000000000" pitchFamily="2" charset="2"/>
              </a:rPr>
              <a:t> is </a:t>
            </a:r>
            <a:r>
              <a:rPr lang="en-US" altLang="en-US" sz="1800" dirty="0">
                <a:sym typeface="Wingdings" panose="05000000000000000000" pitchFamily="2" charset="2"/>
              </a:rPr>
              <a:t>also known as Pearson </a:t>
            </a:r>
            <a:r>
              <a:rPr lang="en-US" altLang="en-US" sz="1800" dirty="0" smtClean="0">
                <a:sym typeface="Wingdings" panose="05000000000000000000" pitchFamily="2" charset="2"/>
              </a:rPr>
              <a:t>correlation coefficient.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The sample correlation coefficient r can be as follows</a:t>
            </a: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/>
          </a:p>
          <a:p>
            <a:pPr marL="520700" lvl="1" indent="0">
              <a:buNone/>
            </a:pPr>
            <a:endParaRPr lang="en-US" altLang="en-US" dirty="0" smtClean="0"/>
          </a:p>
          <a:p>
            <a:pPr marL="520700" lvl="1" indent="0">
              <a:buNone/>
            </a:pPr>
            <a:r>
              <a:rPr lang="en-US" altLang="en-US" sz="1800" dirty="0"/>
              <a:t> ẋ and ẏ are sample means and </a:t>
            </a:r>
            <a:r>
              <a:rPr lang="en-US" altLang="en-US" sz="1800" dirty="0" err="1"/>
              <a:t>s</a:t>
            </a:r>
            <a:r>
              <a:rPr lang="en-US" altLang="en-US" sz="1800" baseline="-25000" dirty="0" err="1"/>
              <a:t>x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s</a:t>
            </a:r>
            <a:r>
              <a:rPr lang="en-US" altLang="en-US" sz="1800" baseline="-25000" dirty="0" err="1"/>
              <a:t>y</a:t>
            </a:r>
            <a:r>
              <a:rPr lang="en-US" altLang="en-US" sz="1800" dirty="0"/>
              <a:t> are standard deviations</a:t>
            </a:r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3409950"/>
            <a:ext cx="35718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Numerical summary of the data — </a:t>
            </a:r>
            <a:r>
              <a:rPr lang="en-US" altLang="en-US" sz="1800" dirty="0" smtClean="0"/>
              <a:t>Correlation: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The </a:t>
            </a:r>
            <a:r>
              <a:rPr lang="el-GR" altLang="en-US" sz="1800" dirty="0">
                <a:sym typeface="Wingdings" panose="05000000000000000000" pitchFamily="2" charset="2"/>
              </a:rPr>
              <a:t>ρ </a:t>
            </a:r>
            <a:r>
              <a:rPr lang="en-US" altLang="en-US" sz="1800" dirty="0" smtClean="0">
                <a:sym typeface="Wingdings" panose="05000000000000000000" pitchFamily="2" charset="2"/>
              </a:rPr>
              <a:t> can </a:t>
            </a:r>
            <a:r>
              <a:rPr lang="en-US" altLang="en-US" sz="1800" dirty="0">
                <a:sym typeface="Wingdings" panose="05000000000000000000" pitchFamily="2" charset="2"/>
              </a:rPr>
              <a:t>take values </a:t>
            </a:r>
            <a:r>
              <a:rPr lang="en-US" altLang="en-US" sz="1800" dirty="0" smtClean="0">
                <a:sym typeface="Wingdings" panose="05000000000000000000" pitchFamily="2" charset="2"/>
              </a:rPr>
              <a:t>between −</a:t>
            </a:r>
            <a:r>
              <a:rPr lang="en-US" altLang="en-US" sz="1800" dirty="0">
                <a:sym typeface="Wingdings" panose="05000000000000000000" pitchFamily="2" charset="2"/>
              </a:rPr>
              <a:t>1 and 1 and the interpretation of </a:t>
            </a:r>
            <a:r>
              <a:rPr lang="el-GR" altLang="en-US" sz="1800" dirty="0">
                <a:sym typeface="Wingdings" panose="05000000000000000000" pitchFamily="2" charset="2"/>
              </a:rPr>
              <a:t>ρ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sym typeface="Wingdings" panose="05000000000000000000" pitchFamily="2" charset="2"/>
              </a:rPr>
              <a:t>is as follows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en-US" sz="1800" dirty="0"/>
              <a:t>A negative value indicates a decreasing relationship </a:t>
            </a:r>
            <a:r>
              <a:rPr lang="en-US" altLang="en-US" sz="1800" dirty="0" smtClean="0"/>
              <a:t>between X </a:t>
            </a:r>
            <a:r>
              <a:rPr lang="en-US" altLang="en-US" sz="1800" dirty="0"/>
              <a:t>and Y , that is, as X increases, Y decreases</a:t>
            </a:r>
            <a:r>
              <a:rPr lang="en-US" altLang="en-US" sz="1800" dirty="0" smtClean="0"/>
              <a:t>.</a:t>
            </a:r>
          </a:p>
          <a:p>
            <a:pPr lvl="2"/>
            <a:r>
              <a:rPr lang="en-US" altLang="en-US" sz="1800" dirty="0"/>
              <a:t>A positive value indicates an increasing relationship </a:t>
            </a:r>
            <a:r>
              <a:rPr lang="en-US" altLang="en-US" sz="1800" dirty="0" smtClean="0"/>
              <a:t>between X </a:t>
            </a:r>
            <a:r>
              <a:rPr lang="en-US" altLang="en-US" sz="1800" dirty="0"/>
              <a:t>and Y , that is, as X increases, so does Y </a:t>
            </a:r>
            <a:r>
              <a:rPr lang="en-US" altLang="en-US" sz="1800" dirty="0" smtClean="0"/>
              <a:t>.\</a:t>
            </a:r>
          </a:p>
          <a:p>
            <a:pPr lvl="2"/>
            <a:r>
              <a:rPr lang="en-US" altLang="en-US" sz="1800" dirty="0"/>
              <a:t>A value of 0 indicates that there is no linear </a:t>
            </a:r>
            <a:r>
              <a:rPr lang="en-US" altLang="en-US" sz="1800" dirty="0" smtClean="0"/>
              <a:t>relationship between </a:t>
            </a:r>
            <a:r>
              <a:rPr lang="en-US" altLang="en-US" sz="1800" dirty="0"/>
              <a:t>the two variables — this however does not </a:t>
            </a:r>
            <a:r>
              <a:rPr lang="en-US" altLang="en-US" sz="1800" dirty="0" smtClean="0"/>
              <a:t>imply that </a:t>
            </a:r>
            <a:r>
              <a:rPr lang="en-US" altLang="en-US" sz="1800" dirty="0"/>
              <a:t>there is no relationship</a:t>
            </a:r>
            <a:r>
              <a:rPr lang="en-US" altLang="en-US" sz="1800" dirty="0" smtClean="0"/>
              <a:t>.</a:t>
            </a:r>
          </a:p>
          <a:p>
            <a:pPr lvl="2"/>
            <a:r>
              <a:rPr lang="en-US" altLang="en-US" sz="1800" b="1" dirty="0"/>
              <a:t>The correlation does not give an indication about the </a:t>
            </a:r>
            <a:r>
              <a:rPr lang="en-US" altLang="en-US" sz="1800" b="1" dirty="0" smtClean="0"/>
              <a:t>value of </a:t>
            </a:r>
            <a:r>
              <a:rPr lang="en-US" altLang="en-US" sz="1800" b="1" dirty="0"/>
              <a:t>the slope of any linear relationship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 smtClean="0"/>
              <a:t>Whole population can not be measured </a:t>
            </a:r>
            <a:r>
              <a:rPr lang="en-US" altLang="en-US" sz="1800" dirty="0" smtClean="0">
                <a:sym typeface="Wingdings" panose="05000000000000000000" pitchFamily="2" charset="2"/>
              </a:rPr>
              <a:t> only few samples can be measured.</a:t>
            </a:r>
          </a:p>
          <a:p>
            <a:pPr lvl="1"/>
            <a:endParaRPr lang="en-US" altLang="en-US" sz="1800" dirty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2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>
                <a:sym typeface="Wingdings" panose="05000000000000000000" pitchFamily="2" charset="2"/>
              </a:rPr>
              <a:t>The Simple Linear Regression </a:t>
            </a:r>
            <a:r>
              <a:rPr lang="en-US" altLang="en-US" sz="1800" dirty="0" smtClean="0">
                <a:sym typeface="Wingdings" panose="05000000000000000000" pitchFamily="2" charset="2"/>
              </a:rPr>
              <a:t>Model:</a:t>
            </a:r>
          </a:p>
          <a:p>
            <a:pPr lvl="1"/>
            <a:r>
              <a:rPr lang="en-US" altLang="en-US" sz="1800" dirty="0" smtClean="0"/>
              <a:t>“What </a:t>
            </a:r>
            <a:r>
              <a:rPr lang="en-US" altLang="en-US" sz="1800" dirty="0"/>
              <a:t>is the equation of the </a:t>
            </a:r>
            <a:r>
              <a:rPr lang="en-US" altLang="en-US" sz="1800" dirty="0" smtClean="0"/>
              <a:t>linear relationship </a:t>
            </a:r>
            <a:r>
              <a:rPr lang="en-US" altLang="en-US" sz="1800" dirty="0"/>
              <a:t>between the explanatory and response variables</a:t>
            </a:r>
            <a:r>
              <a:rPr lang="en-US" altLang="en-US" sz="1800" dirty="0" smtClean="0"/>
              <a:t>?”</a:t>
            </a:r>
          </a:p>
          <a:p>
            <a:pPr lvl="1"/>
            <a:r>
              <a:rPr lang="en-US" altLang="en-US" sz="1800" dirty="0"/>
              <a:t>Quantifying the relationship will allow us </a:t>
            </a:r>
            <a:r>
              <a:rPr lang="en-US" altLang="en-US" sz="1800" dirty="0" smtClean="0"/>
              <a:t>to</a:t>
            </a:r>
          </a:p>
          <a:p>
            <a:pPr lvl="2"/>
            <a:r>
              <a:rPr lang="en-US" altLang="en-US" sz="1800" dirty="0"/>
              <a:t>better understand the functional relationship between X </a:t>
            </a:r>
            <a:r>
              <a:rPr lang="en-US" altLang="en-US" sz="1800" dirty="0" smtClean="0"/>
              <a:t>and Y </a:t>
            </a:r>
            <a:r>
              <a:rPr lang="en-US" altLang="en-US" sz="1800" dirty="0">
                <a:sym typeface="Wingdings" panose="05000000000000000000" pitchFamily="2" charset="2"/>
              </a:rPr>
              <a:t> how quickly does Y increase for every </a:t>
            </a:r>
            <a:r>
              <a:rPr lang="en-US" altLang="en-US" sz="1800" dirty="0" smtClean="0">
                <a:sym typeface="Wingdings" panose="05000000000000000000" pitchFamily="2" charset="2"/>
              </a:rPr>
              <a:t>unit increase </a:t>
            </a:r>
            <a:r>
              <a:rPr lang="en-US" altLang="en-US" sz="1800" dirty="0">
                <a:sym typeface="Wingdings" panose="05000000000000000000" pitchFamily="2" charset="2"/>
              </a:rPr>
              <a:t>in </a:t>
            </a:r>
            <a:r>
              <a:rPr lang="en-US" altLang="en-US" sz="1800" dirty="0" smtClean="0">
                <a:sym typeface="Wingdings" panose="05000000000000000000" pitchFamily="2" charset="2"/>
              </a:rPr>
              <a:t>X</a:t>
            </a:r>
          </a:p>
          <a:p>
            <a:pPr lvl="2"/>
            <a:r>
              <a:rPr lang="en-US" altLang="en-US" sz="1800" b="1" dirty="0"/>
              <a:t>make predictions about Y for a new value of X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 smtClean="0"/>
              <a:t>The linear regression has the form:</a:t>
            </a:r>
          </a:p>
          <a:p>
            <a:pPr lvl="1"/>
            <a:r>
              <a:rPr lang="en-US" altLang="en-US" sz="1800" dirty="0" smtClean="0"/>
              <a:t>Where </a:t>
            </a:r>
            <a:r>
              <a:rPr lang="en-US" sz="1800" dirty="0"/>
              <a:t>Y denotes the dependent </a:t>
            </a:r>
            <a:r>
              <a:rPr lang="en-US" sz="1800" dirty="0" smtClean="0"/>
              <a:t>variable</a:t>
            </a:r>
          </a:p>
          <a:p>
            <a:pPr lvl="1"/>
            <a:r>
              <a:rPr lang="en-US" sz="1800" dirty="0"/>
              <a:t>X denotes the independent variable</a:t>
            </a:r>
            <a:r>
              <a:rPr lang="en-US" sz="1800" dirty="0" smtClean="0"/>
              <a:t>;</a:t>
            </a:r>
          </a:p>
          <a:p>
            <a:pPr lvl="1"/>
            <a:r>
              <a:rPr lang="en-US" altLang="en-US" sz="1800" dirty="0"/>
              <a:t> </a:t>
            </a:r>
            <a:r>
              <a:rPr lang="el-GR" altLang="en-US" sz="1800" dirty="0"/>
              <a:t>β</a:t>
            </a:r>
            <a:r>
              <a:rPr lang="en-US" altLang="en-US" sz="1800" baseline="-25000" dirty="0"/>
              <a:t>0</a:t>
            </a:r>
            <a:r>
              <a:rPr lang="en-US" sz="1800" dirty="0" smtClean="0"/>
              <a:t> </a:t>
            </a:r>
            <a:r>
              <a:rPr lang="en-US" sz="1800" dirty="0"/>
              <a:t>denotes the y-intercept</a:t>
            </a:r>
            <a:r>
              <a:rPr lang="en-US" sz="1800" dirty="0" smtClean="0"/>
              <a:t>;</a:t>
            </a:r>
          </a:p>
          <a:p>
            <a:pPr lvl="1"/>
            <a:r>
              <a:rPr lang="el-GR" altLang="en-US" sz="1800" dirty="0" smtClean="0"/>
              <a:t>β</a:t>
            </a:r>
            <a:r>
              <a:rPr lang="en-US" altLang="en-US" sz="1800" baseline="-25000" dirty="0" smtClean="0"/>
              <a:t>1</a:t>
            </a:r>
            <a:r>
              <a:rPr lang="en-US" sz="1800" dirty="0" smtClean="0"/>
              <a:t> </a:t>
            </a:r>
            <a:r>
              <a:rPr lang="en-US" sz="1800" dirty="0"/>
              <a:t>denotes the slope of the line; </a:t>
            </a:r>
            <a:r>
              <a:rPr lang="en-US" sz="1800" dirty="0" smtClean="0"/>
              <a:t>and</a:t>
            </a:r>
          </a:p>
          <a:p>
            <a:pPr lvl="1"/>
            <a:r>
              <a:rPr lang="pt-BR" sz="1800" dirty="0"/>
              <a:t>E denotes a random error.</a:t>
            </a:r>
            <a:endParaRPr lang="en-US" altLang="en-US" sz="1800" dirty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00832"/>
            <a:ext cx="2390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8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tinb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1153</Words>
  <Application>Microsoft Office PowerPoint</Application>
  <PresentationFormat>On-screen Show (16:9)</PresentationFormat>
  <Paragraphs>121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Wingdings</vt:lpstr>
      <vt:lpstr>Tinos</vt:lpstr>
      <vt:lpstr>Fortinbras template</vt:lpstr>
      <vt:lpstr>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 Linear Regression</vt:lpstr>
      <vt:lpstr>Linear Regression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Ramesh Ragala</dc:creator>
  <cp:lastModifiedBy>Windows User</cp:lastModifiedBy>
  <cp:revision>136</cp:revision>
  <dcterms:modified xsi:type="dcterms:W3CDTF">2019-08-12T12:20:56Z</dcterms:modified>
</cp:coreProperties>
</file>