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F23BF-1E6D-4E1F-B101-4EFDDCDB54D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AF4396-AFFD-4201-9170-3D4104CD5D5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Churn is defined as movement of customer from one company to another. </a:t>
          </a:r>
          <a:endParaRPr lang="en-US"/>
        </a:p>
      </dgm:t>
    </dgm:pt>
    <dgm:pt modelId="{3D14F96E-C3B1-4FF7-8BA7-07DA32D8BC26}" type="parTrans" cxnId="{EEEC9EE6-7FCF-4C0B-8A7A-9CFB21CDDB04}">
      <dgm:prSet/>
      <dgm:spPr/>
      <dgm:t>
        <a:bodyPr/>
        <a:lstStyle/>
        <a:p>
          <a:endParaRPr lang="en-US"/>
        </a:p>
      </dgm:t>
    </dgm:pt>
    <dgm:pt modelId="{62FD3B65-3C0F-4528-AEC1-B3AA8A94C32C}" type="sibTrans" cxnId="{EEEC9EE6-7FCF-4C0B-8A7A-9CFB21CDDB04}">
      <dgm:prSet/>
      <dgm:spPr/>
      <dgm:t>
        <a:bodyPr/>
        <a:lstStyle/>
        <a:p>
          <a:endParaRPr lang="en-US"/>
        </a:p>
      </dgm:t>
    </dgm:pt>
    <dgm:pt modelId="{29F1B1F7-0848-46C7-B0DB-D8DF27060C9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 reasons can be:</a:t>
          </a:r>
          <a:endParaRPr lang="en-US" dirty="0"/>
        </a:p>
      </dgm:t>
    </dgm:pt>
    <dgm:pt modelId="{9997F1B1-2043-4996-992A-7F117ADF4A06}" type="parTrans" cxnId="{ADB04702-C5E7-416D-95F3-7A871717A63B}">
      <dgm:prSet/>
      <dgm:spPr/>
      <dgm:t>
        <a:bodyPr/>
        <a:lstStyle/>
        <a:p>
          <a:endParaRPr lang="en-US"/>
        </a:p>
      </dgm:t>
    </dgm:pt>
    <dgm:pt modelId="{18D31F4A-8375-4E96-800C-5AFE5FCD85F4}" type="sibTrans" cxnId="{ADB04702-C5E7-416D-95F3-7A871717A63B}">
      <dgm:prSet/>
      <dgm:spPr/>
      <dgm:t>
        <a:bodyPr/>
        <a:lstStyle/>
        <a:p>
          <a:endParaRPr lang="en-US"/>
        </a:p>
      </dgm:t>
    </dgm:pt>
    <dgm:pt modelId="{BB68B2E2-CE29-4661-A362-2981A8B5F7D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1.Availability of latest technology</a:t>
          </a:r>
          <a:endParaRPr lang="en-US" dirty="0"/>
        </a:p>
      </dgm:t>
    </dgm:pt>
    <dgm:pt modelId="{07961C5E-6327-4705-B781-FE9BB0E34FA5}" type="parTrans" cxnId="{EF33AD7F-9AB8-4288-AD3A-5E37C7AA5955}">
      <dgm:prSet/>
      <dgm:spPr/>
      <dgm:t>
        <a:bodyPr/>
        <a:lstStyle/>
        <a:p>
          <a:endParaRPr lang="en-US"/>
        </a:p>
      </dgm:t>
    </dgm:pt>
    <dgm:pt modelId="{EB968918-3E65-4F49-95A7-E25F323265AD}" type="sibTrans" cxnId="{EF33AD7F-9AB8-4288-AD3A-5E37C7AA5955}">
      <dgm:prSet/>
      <dgm:spPr/>
      <dgm:t>
        <a:bodyPr/>
        <a:lstStyle/>
        <a:p>
          <a:endParaRPr lang="en-US"/>
        </a:p>
      </dgm:t>
    </dgm:pt>
    <dgm:pt modelId="{A8875327-B117-4265-84C9-174DC2BEC8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2.Customer-friendly staff</a:t>
          </a:r>
          <a:endParaRPr lang="en-US" dirty="0"/>
        </a:p>
      </dgm:t>
    </dgm:pt>
    <dgm:pt modelId="{6A61F27A-BACF-4BC0-B43F-9F70286DFDC9}" type="parTrans" cxnId="{89922F25-FF48-4873-B49D-07CCF9E799F8}">
      <dgm:prSet/>
      <dgm:spPr/>
      <dgm:t>
        <a:bodyPr/>
        <a:lstStyle/>
        <a:p>
          <a:endParaRPr lang="en-US"/>
        </a:p>
      </dgm:t>
    </dgm:pt>
    <dgm:pt modelId="{06B2F929-181E-4DC1-92FF-9851616BEDCA}" type="sibTrans" cxnId="{89922F25-FF48-4873-B49D-07CCF9E799F8}">
      <dgm:prSet/>
      <dgm:spPr/>
      <dgm:t>
        <a:bodyPr/>
        <a:lstStyle/>
        <a:p>
          <a:endParaRPr lang="en-US"/>
        </a:p>
      </dgm:t>
    </dgm:pt>
    <dgm:pt modelId="{8B39C0CD-03F2-4D96-8988-2084F305554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3.Low interest rates</a:t>
          </a:r>
          <a:endParaRPr lang="en-US" dirty="0"/>
        </a:p>
      </dgm:t>
    </dgm:pt>
    <dgm:pt modelId="{B1A4BB92-3FCF-42B2-BD27-41B2379B15C1}" type="parTrans" cxnId="{F7C6490C-3E6F-4121-8753-685FA0BFB7E3}">
      <dgm:prSet/>
      <dgm:spPr/>
      <dgm:t>
        <a:bodyPr/>
        <a:lstStyle/>
        <a:p>
          <a:endParaRPr lang="en-US"/>
        </a:p>
      </dgm:t>
    </dgm:pt>
    <dgm:pt modelId="{7B61CC47-ACD9-4D4D-A0D1-9D80F03B66DB}" type="sibTrans" cxnId="{F7C6490C-3E6F-4121-8753-685FA0BFB7E3}">
      <dgm:prSet/>
      <dgm:spPr/>
      <dgm:t>
        <a:bodyPr/>
        <a:lstStyle/>
        <a:p>
          <a:endParaRPr lang="en-US"/>
        </a:p>
      </dgm:t>
    </dgm:pt>
    <dgm:pt modelId="{4AEFB491-D16E-401D-80B2-F0AE17B3CD6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4.Location</a:t>
          </a:r>
          <a:endParaRPr lang="en-US" dirty="0"/>
        </a:p>
      </dgm:t>
    </dgm:pt>
    <dgm:pt modelId="{9CF76F7C-0AA9-480F-86CE-D1BA919FC19A}" type="parTrans" cxnId="{08101921-A67A-405D-969D-1E637E1347ED}">
      <dgm:prSet/>
      <dgm:spPr/>
      <dgm:t>
        <a:bodyPr/>
        <a:lstStyle/>
        <a:p>
          <a:endParaRPr lang="en-US"/>
        </a:p>
      </dgm:t>
    </dgm:pt>
    <dgm:pt modelId="{AF13E51B-0D67-4DC8-87EA-6B937F89D140}" type="sibTrans" cxnId="{08101921-A67A-405D-969D-1E637E1347ED}">
      <dgm:prSet/>
      <dgm:spPr/>
      <dgm:t>
        <a:bodyPr/>
        <a:lstStyle/>
        <a:p>
          <a:endParaRPr lang="en-US"/>
        </a:p>
      </dgm:t>
    </dgm:pt>
    <dgm:pt modelId="{A5A3B4DD-2FA6-45B1-BAF6-885BC1459A6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5.Services offered</a:t>
          </a:r>
          <a:endParaRPr lang="en-US" dirty="0"/>
        </a:p>
      </dgm:t>
    </dgm:pt>
    <dgm:pt modelId="{09C111BB-4FBD-4C63-8410-358EB3C11001}" type="parTrans" cxnId="{D04803FC-3454-48CF-BCC8-70DB4D4AA403}">
      <dgm:prSet/>
      <dgm:spPr/>
      <dgm:t>
        <a:bodyPr/>
        <a:lstStyle/>
        <a:p>
          <a:endParaRPr lang="en-US"/>
        </a:p>
      </dgm:t>
    </dgm:pt>
    <dgm:pt modelId="{9A40A000-7EAB-4DC9-A70C-D164331674EB}" type="sibTrans" cxnId="{D04803FC-3454-48CF-BCC8-70DB4D4AA403}">
      <dgm:prSet/>
      <dgm:spPr/>
      <dgm:t>
        <a:bodyPr/>
        <a:lstStyle/>
        <a:p>
          <a:endParaRPr lang="en-US"/>
        </a:p>
      </dgm:t>
    </dgm:pt>
    <dgm:pt modelId="{EE815F4F-CBD0-4A0F-80C3-50FA1B11022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Churn rate usually lies in the range from 10% up to 30%.</a:t>
          </a:r>
          <a:endParaRPr lang="en-US" dirty="0"/>
        </a:p>
      </dgm:t>
    </dgm:pt>
    <dgm:pt modelId="{02A75C9E-D559-47EC-A6F7-D0B84882FD0A}" type="parTrans" cxnId="{8DDBDF2D-2725-4419-B177-E346F52C2632}">
      <dgm:prSet/>
      <dgm:spPr/>
      <dgm:t>
        <a:bodyPr/>
        <a:lstStyle/>
        <a:p>
          <a:endParaRPr lang="en-US"/>
        </a:p>
      </dgm:t>
    </dgm:pt>
    <dgm:pt modelId="{B0E3828A-5A59-40D4-895C-66C6057516B2}" type="sibTrans" cxnId="{8DDBDF2D-2725-4419-B177-E346F52C2632}">
      <dgm:prSet/>
      <dgm:spPr/>
      <dgm:t>
        <a:bodyPr/>
        <a:lstStyle/>
        <a:p>
          <a:endParaRPr lang="en-US"/>
        </a:p>
      </dgm:t>
    </dgm:pt>
    <dgm:pt modelId="{5DCF9EF6-116F-4198-86B2-1C8E78BE201E}" type="pres">
      <dgm:prSet presAssocID="{CF4F23BF-1E6D-4E1F-B101-4EFDDCDB54D1}" presName="vert0" presStyleCnt="0">
        <dgm:presLayoutVars>
          <dgm:dir/>
          <dgm:animOne val="branch"/>
          <dgm:animLvl val="lvl"/>
        </dgm:presLayoutVars>
      </dgm:prSet>
      <dgm:spPr/>
    </dgm:pt>
    <dgm:pt modelId="{8CF507CD-D2DD-4D39-AE3D-9C284369A3E4}" type="pres">
      <dgm:prSet presAssocID="{51AF4396-AFFD-4201-9170-3D4104CD5D5E}" presName="thickLine" presStyleLbl="alignNode1" presStyleIdx="0" presStyleCnt="8"/>
      <dgm:spPr/>
    </dgm:pt>
    <dgm:pt modelId="{9F892FFF-FB17-4741-A2C0-E81A838D5966}" type="pres">
      <dgm:prSet presAssocID="{51AF4396-AFFD-4201-9170-3D4104CD5D5E}" presName="horz1" presStyleCnt="0"/>
      <dgm:spPr/>
    </dgm:pt>
    <dgm:pt modelId="{C68FC1D8-A38E-4679-8AB2-77077B27BF9F}" type="pres">
      <dgm:prSet presAssocID="{51AF4396-AFFD-4201-9170-3D4104CD5D5E}" presName="tx1" presStyleLbl="revTx" presStyleIdx="0" presStyleCnt="8"/>
      <dgm:spPr/>
    </dgm:pt>
    <dgm:pt modelId="{95D12A96-B5A3-4435-984E-F993908D70E6}" type="pres">
      <dgm:prSet presAssocID="{51AF4396-AFFD-4201-9170-3D4104CD5D5E}" presName="vert1" presStyleCnt="0"/>
      <dgm:spPr/>
    </dgm:pt>
    <dgm:pt modelId="{F33E9231-F304-47F0-8E8E-76E9AC913A1C}" type="pres">
      <dgm:prSet presAssocID="{29F1B1F7-0848-46C7-B0DB-D8DF27060C96}" presName="thickLine" presStyleLbl="alignNode1" presStyleIdx="1" presStyleCnt="8"/>
      <dgm:spPr/>
    </dgm:pt>
    <dgm:pt modelId="{F43475B0-4845-42A5-9757-58163CECA66F}" type="pres">
      <dgm:prSet presAssocID="{29F1B1F7-0848-46C7-B0DB-D8DF27060C96}" presName="horz1" presStyleCnt="0"/>
      <dgm:spPr/>
    </dgm:pt>
    <dgm:pt modelId="{52B7A757-DB42-452E-90F3-D345975C7BC7}" type="pres">
      <dgm:prSet presAssocID="{29F1B1F7-0848-46C7-B0DB-D8DF27060C96}" presName="tx1" presStyleLbl="revTx" presStyleIdx="1" presStyleCnt="8"/>
      <dgm:spPr/>
    </dgm:pt>
    <dgm:pt modelId="{A5E764C4-C22B-400E-ACEE-76F78F1DB97A}" type="pres">
      <dgm:prSet presAssocID="{29F1B1F7-0848-46C7-B0DB-D8DF27060C96}" presName="vert1" presStyleCnt="0"/>
      <dgm:spPr/>
    </dgm:pt>
    <dgm:pt modelId="{C03A5AD3-BE02-4F04-9A7B-536F3608D1EF}" type="pres">
      <dgm:prSet presAssocID="{BB68B2E2-CE29-4661-A362-2981A8B5F7DE}" presName="thickLine" presStyleLbl="alignNode1" presStyleIdx="2" presStyleCnt="8"/>
      <dgm:spPr/>
    </dgm:pt>
    <dgm:pt modelId="{FE587870-F124-46CE-844C-D3125308484E}" type="pres">
      <dgm:prSet presAssocID="{BB68B2E2-CE29-4661-A362-2981A8B5F7DE}" presName="horz1" presStyleCnt="0"/>
      <dgm:spPr/>
    </dgm:pt>
    <dgm:pt modelId="{9AFE0F0F-A22C-4EB0-A7A9-FD2079AEF118}" type="pres">
      <dgm:prSet presAssocID="{BB68B2E2-CE29-4661-A362-2981A8B5F7DE}" presName="tx1" presStyleLbl="revTx" presStyleIdx="2" presStyleCnt="8"/>
      <dgm:spPr/>
    </dgm:pt>
    <dgm:pt modelId="{519BB6E5-1430-4C82-A8A6-66B6161B7545}" type="pres">
      <dgm:prSet presAssocID="{BB68B2E2-CE29-4661-A362-2981A8B5F7DE}" presName="vert1" presStyleCnt="0"/>
      <dgm:spPr/>
    </dgm:pt>
    <dgm:pt modelId="{3B923C95-484A-4CA0-9306-14EB6407814B}" type="pres">
      <dgm:prSet presAssocID="{A8875327-B117-4265-84C9-174DC2BEC8E0}" presName="thickLine" presStyleLbl="alignNode1" presStyleIdx="3" presStyleCnt="8"/>
      <dgm:spPr/>
    </dgm:pt>
    <dgm:pt modelId="{C09C8B9D-9219-4032-A8ED-5AA055810F86}" type="pres">
      <dgm:prSet presAssocID="{A8875327-B117-4265-84C9-174DC2BEC8E0}" presName="horz1" presStyleCnt="0"/>
      <dgm:spPr/>
    </dgm:pt>
    <dgm:pt modelId="{FBE3FAFD-64D0-4A56-BE9B-120187C88B00}" type="pres">
      <dgm:prSet presAssocID="{A8875327-B117-4265-84C9-174DC2BEC8E0}" presName="tx1" presStyleLbl="revTx" presStyleIdx="3" presStyleCnt="8"/>
      <dgm:spPr/>
    </dgm:pt>
    <dgm:pt modelId="{B740EEA7-56EC-4741-9EA0-FE70A2E9841B}" type="pres">
      <dgm:prSet presAssocID="{A8875327-B117-4265-84C9-174DC2BEC8E0}" presName="vert1" presStyleCnt="0"/>
      <dgm:spPr/>
    </dgm:pt>
    <dgm:pt modelId="{BBC3DA35-896E-4A41-BD79-CDEFAEAACCA0}" type="pres">
      <dgm:prSet presAssocID="{8B39C0CD-03F2-4D96-8988-2084F3055542}" presName="thickLine" presStyleLbl="alignNode1" presStyleIdx="4" presStyleCnt="8"/>
      <dgm:spPr/>
    </dgm:pt>
    <dgm:pt modelId="{0A2818CA-8FCB-4758-86F5-669A94ED2444}" type="pres">
      <dgm:prSet presAssocID="{8B39C0CD-03F2-4D96-8988-2084F3055542}" presName="horz1" presStyleCnt="0"/>
      <dgm:spPr/>
    </dgm:pt>
    <dgm:pt modelId="{F62B8C5B-7FAF-44EC-A4A1-85E8118FDEFC}" type="pres">
      <dgm:prSet presAssocID="{8B39C0CD-03F2-4D96-8988-2084F3055542}" presName="tx1" presStyleLbl="revTx" presStyleIdx="4" presStyleCnt="8"/>
      <dgm:spPr/>
    </dgm:pt>
    <dgm:pt modelId="{504315D6-58DF-4274-BB91-56967AB49498}" type="pres">
      <dgm:prSet presAssocID="{8B39C0CD-03F2-4D96-8988-2084F3055542}" presName="vert1" presStyleCnt="0"/>
      <dgm:spPr/>
    </dgm:pt>
    <dgm:pt modelId="{6C49E3DA-CC3E-4472-9841-C10BFB8D3AEE}" type="pres">
      <dgm:prSet presAssocID="{4AEFB491-D16E-401D-80B2-F0AE17B3CD6C}" presName="thickLine" presStyleLbl="alignNode1" presStyleIdx="5" presStyleCnt="8"/>
      <dgm:spPr/>
    </dgm:pt>
    <dgm:pt modelId="{349600DD-6229-4A32-A0E5-5C5F62BECA30}" type="pres">
      <dgm:prSet presAssocID="{4AEFB491-D16E-401D-80B2-F0AE17B3CD6C}" presName="horz1" presStyleCnt="0"/>
      <dgm:spPr/>
    </dgm:pt>
    <dgm:pt modelId="{D6A39FD7-3514-40F5-AEA5-8A26913DAB93}" type="pres">
      <dgm:prSet presAssocID="{4AEFB491-D16E-401D-80B2-F0AE17B3CD6C}" presName="tx1" presStyleLbl="revTx" presStyleIdx="5" presStyleCnt="8"/>
      <dgm:spPr/>
    </dgm:pt>
    <dgm:pt modelId="{AB257154-7BE0-49D0-8A42-E4DEFF165A9D}" type="pres">
      <dgm:prSet presAssocID="{4AEFB491-D16E-401D-80B2-F0AE17B3CD6C}" presName="vert1" presStyleCnt="0"/>
      <dgm:spPr/>
    </dgm:pt>
    <dgm:pt modelId="{FC1B47F0-1023-494F-9892-DC00E8CB6A1F}" type="pres">
      <dgm:prSet presAssocID="{A5A3B4DD-2FA6-45B1-BAF6-885BC1459A67}" presName="thickLine" presStyleLbl="alignNode1" presStyleIdx="6" presStyleCnt="8"/>
      <dgm:spPr/>
    </dgm:pt>
    <dgm:pt modelId="{CA0ED439-6D56-4D3F-8944-BD4470E1F302}" type="pres">
      <dgm:prSet presAssocID="{A5A3B4DD-2FA6-45B1-BAF6-885BC1459A67}" presName="horz1" presStyleCnt="0"/>
      <dgm:spPr/>
    </dgm:pt>
    <dgm:pt modelId="{540FFE58-E762-4AFB-823D-8E09C068D3CF}" type="pres">
      <dgm:prSet presAssocID="{A5A3B4DD-2FA6-45B1-BAF6-885BC1459A67}" presName="tx1" presStyleLbl="revTx" presStyleIdx="6" presStyleCnt="8"/>
      <dgm:spPr/>
    </dgm:pt>
    <dgm:pt modelId="{D9FFF0DA-8D9D-46F5-B476-31E2CC0ABB85}" type="pres">
      <dgm:prSet presAssocID="{A5A3B4DD-2FA6-45B1-BAF6-885BC1459A67}" presName="vert1" presStyleCnt="0"/>
      <dgm:spPr/>
    </dgm:pt>
    <dgm:pt modelId="{98A893F3-308F-4EDD-9C93-20D2FDC05AD9}" type="pres">
      <dgm:prSet presAssocID="{EE815F4F-CBD0-4A0F-80C3-50FA1B110223}" presName="thickLine" presStyleLbl="alignNode1" presStyleIdx="7" presStyleCnt="8"/>
      <dgm:spPr/>
    </dgm:pt>
    <dgm:pt modelId="{7069F9F8-265D-4275-8839-94B630A50B13}" type="pres">
      <dgm:prSet presAssocID="{EE815F4F-CBD0-4A0F-80C3-50FA1B110223}" presName="horz1" presStyleCnt="0"/>
      <dgm:spPr/>
    </dgm:pt>
    <dgm:pt modelId="{4338A6C3-C62D-452A-8E75-287D983FAFE6}" type="pres">
      <dgm:prSet presAssocID="{EE815F4F-CBD0-4A0F-80C3-50FA1B110223}" presName="tx1" presStyleLbl="revTx" presStyleIdx="7" presStyleCnt="8"/>
      <dgm:spPr/>
    </dgm:pt>
    <dgm:pt modelId="{7753DA42-1ED0-4106-BB67-30A91E4D1FA3}" type="pres">
      <dgm:prSet presAssocID="{EE815F4F-CBD0-4A0F-80C3-50FA1B110223}" presName="vert1" presStyleCnt="0"/>
      <dgm:spPr/>
    </dgm:pt>
  </dgm:ptLst>
  <dgm:cxnLst>
    <dgm:cxn modelId="{ADB04702-C5E7-416D-95F3-7A871717A63B}" srcId="{CF4F23BF-1E6D-4E1F-B101-4EFDDCDB54D1}" destId="{29F1B1F7-0848-46C7-B0DB-D8DF27060C96}" srcOrd="1" destOrd="0" parTransId="{9997F1B1-2043-4996-992A-7F117ADF4A06}" sibTransId="{18D31F4A-8375-4E96-800C-5AFE5FCD85F4}"/>
    <dgm:cxn modelId="{2D3AB804-170C-4B75-A1FF-F73FF05F4482}" type="presOf" srcId="{BB68B2E2-CE29-4661-A362-2981A8B5F7DE}" destId="{9AFE0F0F-A22C-4EB0-A7A9-FD2079AEF118}" srcOrd="0" destOrd="0" presId="urn:microsoft.com/office/officeart/2008/layout/LinedList"/>
    <dgm:cxn modelId="{F7C6490C-3E6F-4121-8753-685FA0BFB7E3}" srcId="{CF4F23BF-1E6D-4E1F-B101-4EFDDCDB54D1}" destId="{8B39C0CD-03F2-4D96-8988-2084F3055542}" srcOrd="4" destOrd="0" parTransId="{B1A4BB92-3FCF-42B2-BD27-41B2379B15C1}" sibTransId="{7B61CC47-ACD9-4D4D-A0D1-9D80F03B66DB}"/>
    <dgm:cxn modelId="{08101921-A67A-405D-969D-1E637E1347ED}" srcId="{CF4F23BF-1E6D-4E1F-B101-4EFDDCDB54D1}" destId="{4AEFB491-D16E-401D-80B2-F0AE17B3CD6C}" srcOrd="5" destOrd="0" parTransId="{9CF76F7C-0AA9-480F-86CE-D1BA919FC19A}" sibTransId="{AF13E51B-0D67-4DC8-87EA-6B937F89D140}"/>
    <dgm:cxn modelId="{89922F25-FF48-4873-B49D-07CCF9E799F8}" srcId="{CF4F23BF-1E6D-4E1F-B101-4EFDDCDB54D1}" destId="{A8875327-B117-4265-84C9-174DC2BEC8E0}" srcOrd="3" destOrd="0" parTransId="{6A61F27A-BACF-4BC0-B43F-9F70286DFDC9}" sibTransId="{06B2F929-181E-4DC1-92FF-9851616BEDCA}"/>
    <dgm:cxn modelId="{471E2F28-7EDB-4BE8-93B9-569B5C126BD7}" type="presOf" srcId="{29F1B1F7-0848-46C7-B0DB-D8DF27060C96}" destId="{52B7A757-DB42-452E-90F3-D345975C7BC7}" srcOrd="0" destOrd="0" presId="urn:microsoft.com/office/officeart/2008/layout/LinedList"/>
    <dgm:cxn modelId="{00412D2B-4961-4F3E-8CBC-D93BCC83C3F3}" type="presOf" srcId="{8B39C0CD-03F2-4D96-8988-2084F3055542}" destId="{F62B8C5B-7FAF-44EC-A4A1-85E8118FDEFC}" srcOrd="0" destOrd="0" presId="urn:microsoft.com/office/officeart/2008/layout/LinedList"/>
    <dgm:cxn modelId="{8DDBDF2D-2725-4419-B177-E346F52C2632}" srcId="{CF4F23BF-1E6D-4E1F-B101-4EFDDCDB54D1}" destId="{EE815F4F-CBD0-4A0F-80C3-50FA1B110223}" srcOrd="7" destOrd="0" parTransId="{02A75C9E-D559-47EC-A6F7-D0B84882FD0A}" sibTransId="{B0E3828A-5A59-40D4-895C-66C6057516B2}"/>
    <dgm:cxn modelId="{303E483B-6863-497F-9840-16592DBA2234}" type="presOf" srcId="{EE815F4F-CBD0-4A0F-80C3-50FA1B110223}" destId="{4338A6C3-C62D-452A-8E75-287D983FAFE6}" srcOrd="0" destOrd="0" presId="urn:microsoft.com/office/officeart/2008/layout/LinedList"/>
    <dgm:cxn modelId="{5F5BFA76-44AA-47B6-8C3C-1A21184B990D}" type="presOf" srcId="{A5A3B4DD-2FA6-45B1-BAF6-885BC1459A67}" destId="{540FFE58-E762-4AFB-823D-8E09C068D3CF}" srcOrd="0" destOrd="0" presId="urn:microsoft.com/office/officeart/2008/layout/LinedList"/>
    <dgm:cxn modelId="{EF33AD7F-9AB8-4288-AD3A-5E37C7AA5955}" srcId="{CF4F23BF-1E6D-4E1F-B101-4EFDDCDB54D1}" destId="{BB68B2E2-CE29-4661-A362-2981A8B5F7DE}" srcOrd="2" destOrd="0" parTransId="{07961C5E-6327-4705-B781-FE9BB0E34FA5}" sibTransId="{EB968918-3E65-4F49-95A7-E25F323265AD}"/>
    <dgm:cxn modelId="{8C678289-D790-4AF0-B9C8-3724AC5500BC}" type="presOf" srcId="{51AF4396-AFFD-4201-9170-3D4104CD5D5E}" destId="{C68FC1D8-A38E-4679-8AB2-77077B27BF9F}" srcOrd="0" destOrd="0" presId="urn:microsoft.com/office/officeart/2008/layout/LinedList"/>
    <dgm:cxn modelId="{7BE4DEA8-968A-4A40-AB7B-4C26BB07F4AE}" type="presOf" srcId="{A8875327-B117-4265-84C9-174DC2BEC8E0}" destId="{FBE3FAFD-64D0-4A56-BE9B-120187C88B00}" srcOrd="0" destOrd="0" presId="urn:microsoft.com/office/officeart/2008/layout/LinedList"/>
    <dgm:cxn modelId="{3BD8A1DF-4717-4D56-8F4A-C4FC09A2276F}" type="presOf" srcId="{CF4F23BF-1E6D-4E1F-B101-4EFDDCDB54D1}" destId="{5DCF9EF6-116F-4198-86B2-1C8E78BE201E}" srcOrd="0" destOrd="0" presId="urn:microsoft.com/office/officeart/2008/layout/LinedList"/>
    <dgm:cxn modelId="{EEEC9EE6-7FCF-4C0B-8A7A-9CFB21CDDB04}" srcId="{CF4F23BF-1E6D-4E1F-B101-4EFDDCDB54D1}" destId="{51AF4396-AFFD-4201-9170-3D4104CD5D5E}" srcOrd="0" destOrd="0" parTransId="{3D14F96E-C3B1-4FF7-8BA7-07DA32D8BC26}" sibTransId="{62FD3B65-3C0F-4528-AEC1-B3AA8A94C32C}"/>
    <dgm:cxn modelId="{97F6C0FB-A372-42FC-8B30-C9782156A158}" type="presOf" srcId="{4AEFB491-D16E-401D-80B2-F0AE17B3CD6C}" destId="{D6A39FD7-3514-40F5-AEA5-8A26913DAB93}" srcOrd="0" destOrd="0" presId="urn:microsoft.com/office/officeart/2008/layout/LinedList"/>
    <dgm:cxn modelId="{D04803FC-3454-48CF-BCC8-70DB4D4AA403}" srcId="{CF4F23BF-1E6D-4E1F-B101-4EFDDCDB54D1}" destId="{A5A3B4DD-2FA6-45B1-BAF6-885BC1459A67}" srcOrd="6" destOrd="0" parTransId="{09C111BB-4FBD-4C63-8410-358EB3C11001}" sibTransId="{9A40A000-7EAB-4DC9-A70C-D164331674EB}"/>
    <dgm:cxn modelId="{6AD435C0-EF60-4068-B2F0-675AA8130CEE}" type="presParOf" srcId="{5DCF9EF6-116F-4198-86B2-1C8E78BE201E}" destId="{8CF507CD-D2DD-4D39-AE3D-9C284369A3E4}" srcOrd="0" destOrd="0" presId="urn:microsoft.com/office/officeart/2008/layout/LinedList"/>
    <dgm:cxn modelId="{771DE5CB-F1ED-4838-851C-BD5EED948D0D}" type="presParOf" srcId="{5DCF9EF6-116F-4198-86B2-1C8E78BE201E}" destId="{9F892FFF-FB17-4741-A2C0-E81A838D5966}" srcOrd="1" destOrd="0" presId="urn:microsoft.com/office/officeart/2008/layout/LinedList"/>
    <dgm:cxn modelId="{A438CA57-E9B3-43E2-A171-7C317F12DA09}" type="presParOf" srcId="{9F892FFF-FB17-4741-A2C0-E81A838D5966}" destId="{C68FC1D8-A38E-4679-8AB2-77077B27BF9F}" srcOrd="0" destOrd="0" presId="urn:microsoft.com/office/officeart/2008/layout/LinedList"/>
    <dgm:cxn modelId="{C510FECA-5B83-4FF0-AC34-22FA5EA4ECA3}" type="presParOf" srcId="{9F892FFF-FB17-4741-A2C0-E81A838D5966}" destId="{95D12A96-B5A3-4435-984E-F993908D70E6}" srcOrd="1" destOrd="0" presId="urn:microsoft.com/office/officeart/2008/layout/LinedList"/>
    <dgm:cxn modelId="{3A46B915-2C1E-4D39-9BB7-059932D79E51}" type="presParOf" srcId="{5DCF9EF6-116F-4198-86B2-1C8E78BE201E}" destId="{F33E9231-F304-47F0-8E8E-76E9AC913A1C}" srcOrd="2" destOrd="0" presId="urn:microsoft.com/office/officeart/2008/layout/LinedList"/>
    <dgm:cxn modelId="{27640EC4-7675-44D4-9637-981254F624C0}" type="presParOf" srcId="{5DCF9EF6-116F-4198-86B2-1C8E78BE201E}" destId="{F43475B0-4845-42A5-9757-58163CECA66F}" srcOrd="3" destOrd="0" presId="urn:microsoft.com/office/officeart/2008/layout/LinedList"/>
    <dgm:cxn modelId="{F08B8C1A-AFE7-40F1-A60E-624C414F26BB}" type="presParOf" srcId="{F43475B0-4845-42A5-9757-58163CECA66F}" destId="{52B7A757-DB42-452E-90F3-D345975C7BC7}" srcOrd="0" destOrd="0" presId="urn:microsoft.com/office/officeart/2008/layout/LinedList"/>
    <dgm:cxn modelId="{0EC6E29B-6184-4AE0-AB96-19316BC4206C}" type="presParOf" srcId="{F43475B0-4845-42A5-9757-58163CECA66F}" destId="{A5E764C4-C22B-400E-ACEE-76F78F1DB97A}" srcOrd="1" destOrd="0" presId="urn:microsoft.com/office/officeart/2008/layout/LinedList"/>
    <dgm:cxn modelId="{5B1B4AC2-8C61-4C70-96F0-FDEE6B448562}" type="presParOf" srcId="{5DCF9EF6-116F-4198-86B2-1C8E78BE201E}" destId="{C03A5AD3-BE02-4F04-9A7B-536F3608D1EF}" srcOrd="4" destOrd="0" presId="urn:microsoft.com/office/officeart/2008/layout/LinedList"/>
    <dgm:cxn modelId="{0F6E2C70-25D2-49BF-931F-F15E3AF7297C}" type="presParOf" srcId="{5DCF9EF6-116F-4198-86B2-1C8E78BE201E}" destId="{FE587870-F124-46CE-844C-D3125308484E}" srcOrd="5" destOrd="0" presId="urn:microsoft.com/office/officeart/2008/layout/LinedList"/>
    <dgm:cxn modelId="{AF9918E6-6A6A-4C53-992F-F7495D206D33}" type="presParOf" srcId="{FE587870-F124-46CE-844C-D3125308484E}" destId="{9AFE0F0F-A22C-4EB0-A7A9-FD2079AEF118}" srcOrd="0" destOrd="0" presId="urn:microsoft.com/office/officeart/2008/layout/LinedList"/>
    <dgm:cxn modelId="{6C23690F-9FE4-40FB-8719-9B4E3A13DFF0}" type="presParOf" srcId="{FE587870-F124-46CE-844C-D3125308484E}" destId="{519BB6E5-1430-4C82-A8A6-66B6161B7545}" srcOrd="1" destOrd="0" presId="urn:microsoft.com/office/officeart/2008/layout/LinedList"/>
    <dgm:cxn modelId="{D4B64D9B-1248-4F09-9ECD-B6FDE7DBCB77}" type="presParOf" srcId="{5DCF9EF6-116F-4198-86B2-1C8E78BE201E}" destId="{3B923C95-484A-4CA0-9306-14EB6407814B}" srcOrd="6" destOrd="0" presId="urn:microsoft.com/office/officeart/2008/layout/LinedList"/>
    <dgm:cxn modelId="{3268537D-2167-4F6E-A227-E64AE641D4E7}" type="presParOf" srcId="{5DCF9EF6-116F-4198-86B2-1C8E78BE201E}" destId="{C09C8B9D-9219-4032-A8ED-5AA055810F86}" srcOrd="7" destOrd="0" presId="urn:microsoft.com/office/officeart/2008/layout/LinedList"/>
    <dgm:cxn modelId="{8CD454F9-8481-4504-B2E5-40B2459A645A}" type="presParOf" srcId="{C09C8B9D-9219-4032-A8ED-5AA055810F86}" destId="{FBE3FAFD-64D0-4A56-BE9B-120187C88B00}" srcOrd="0" destOrd="0" presId="urn:microsoft.com/office/officeart/2008/layout/LinedList"/>
    <dgm:cxn modelId="{B54396F9-018B-43D4-A422-D6DBC4FD9941}" type="presParOf" srcId="{C09C8B9D-9219-4032-A8ED-5AA055810F86}" destId="{B740EEA7-56EC-4741-9EA0-FE70A2E9841B}" srcOrd="1" destOrd="0" presId="urn:microsoft.com/office/officeart/2008/layout/LinedList"/>
    <dgm:cxn modelId="{CF6915BC-E0C8-4BA7-85C8-3984DDE0E6CB}" type="presParOf" srcId="{5DCF9EF6-116F-4198-86B2-1C8E78BE201E}" destId="{BBC3DA35-896E-4A41-BD79-CDEFAEAACCA0}" srcOrd="8" destOrd="0" presId="urn:microsoft.com/office/officeart/2008/layout/LinedList"/>
    <dgm:cxn modelId="{EDD6D1B5-DBEB-49EE-B2EB-1F51D605CBE2}" type="presParOf" srcId="{5DCF9EF6-116F-4198-86B2-1C8E78BE201E}" destId="{0A2818CA-8FCB-4758-86F5-669A94ED2444}" srcOrd="9" destOrd="0" presId="urn:microsoft.com/office/officeart/2008/layout/LinedList"/>
    <dgm:cxn modelId="{B2852757-4071-46A6-BAE9-FD3E2BFEEBA1}" type="presParOf" srcId="{0A2818CA-8FCB-4758-86F5-669A94ED2444}" destId="{F62B8C5B-7FAF-44EC-A4A1-85E8118FDEFC}" srcOrd="0" destOrd="0" presId="urn:microsoft.com/office/officeart/2008/layout/LinedList"/>
    <dgm:cxn modelId="{D07491D9-6250-4316-BFD5-F407FF498303}" type="presParOf" srcId="{0A2818CA-8FCB-4758-86F5-669A94ED2444}" destId="{504315D6-58DF-4274-BB91-56967AB49498}" srcOrd="1" destOrd="0" presId="urn:microsoft.com/office/officeart/2008/layout/LinedList"/>
    <dgm:cxn modelId="{E6883E70-2772-4EC9-B6AD-5AFDFAA1F81B}" type="presParOf" srcId="{5DCF9EF6-116F-4198-86B2-1C8E78BE201E}" destId="{6C49E3DA-CC3E-4472-9841-C10BFB8D3AEE}" srcOrd="10" destOrd="0" presId="urn:microsoft.com/office/officeart/2008/layout/LinedList"/>
    <dgm:cxn modelId="{3B0B1D89-902A-4FDB-9BF5-7D7E6F5C92C8}" type="presParOf" srcId="{5DCF9EF6-116F-4198-86B2-1C8E78BE201E}" destId="{349600DD-6229-4A32-A0E5-5C5F62BECA30}" srcOrd="11" destOrd="0" presId="urn:microsoft.com/office/officeart/2008/layout/LinedList"/>
    <dgm:cxn modelId="{0D26C6FB-C2CD-4982-BEE3-6C6299C6282C}" type="presParOf" srcId="{349600DD-6229-4A32-A0E5-5C5F62BECA30}" destId="{D6A39FD7-3514-40F5-AEA5-8A26913DAB93}" srcOrd="0" destOrd="0" presId="urn:microsoft.com/office/officeart/2008/layout/LinedList"/>
    <dgm:cxn modelId="{179ECC72-D2FA-411C-A9F1-D8F6D437929D}" type="presParOf" srcId="{349600DD-6229-4A32-A0E5-5C5F62BECA30}" destId="{AB257154-7BE0-49D0-8A42-E4DEFF165A9D}" srcOrd="1" destOrd="0" presId="urn:microsoft.com/office/officeart/2008/layout/LinedList"/>
    <dgm:cxn modelId="{E82B1A97-4AF9-4DDD-99E7-F2415455BD46}" type="presParOf" srcId="{5DCF9EF6-116F-4198-86B2-1C8E78BE201E}" destId="{FC1B47F0-1023-494F-9892-DC00E8CB6A1F}" srcOrd="12" destOrd="0" presId="urn:microsoft.com/office/officeart/2008/layout/LinedList"/>
    <dgm:cxn modelId="{2AF103B6-9D3F-43A0-89A5-D09C2E560CF4}" type="presParOf" srcId="{5DCF9EF6-116F-4198-86B2-1C8E78BE201E}" destId="{CA0ED439-6D56-4D3F-8944-BD4470E1F302}" srcOrd="13" destOrd="0" presId="urn:microsoft.com/office/officeart/2008/layout/LinedList"/>
    <dgm:cxn modelId="{CD3F93A4-C5F9-4942-AD65-F60A05BC3E96}" type="presParOf" srcId="{CA0ED439-6D56-4D3F-8944-BD4470E1F302}" destId="{540FFE58-E762-4AFB-823D-8E09C068D3CF}" srcOrd="0" destOrd="0" presId="urn:microsoft.com/office/officeart/2008/layout/LinedList"/>
    <dgm:cxn modelId="{A6C94A92-1E5C-4412-B97B-7845F92CFCAD}" type="presParOf" srcId="{CA0ED439-6D56-4D3F-8944-BD4470E1F302}" destId="{D9FFF0DA-8D9D-46F5-B476-31E2CC0ABB85}" srcOrd="1" destOrd="0" presId="urn:microsoft.com/office/officeart/2008/layout/LinedList"/>
    <dgm:cxn modelId="{AB4F77FB-102B-49E1-988F-CD69E9910F60}" type="presParOf" srcId="{5DCF9EF6-116F-4198-86B2-1C8E78BE201E}" destId="{98A893F3-308F-4EDD-9C93-20D2FDC05AD9}" srcOrd="14" destOrd="0" presId="urn:microsoft.com/office/officeart/2008/layout/LinedList"/>
    <dgm:cxn modelId="{3D7D45AD-B51D-459E-B1B3-A36054185435}" type="presParOf" srcId="{5DCF9EF6-116F-4198-86B2-1C8E78BE201E}" destId="{7069F9F8-265D-4275-8839-94B630A50B13}" srcOrd="15" destOrd="0" presId="urn:microsoft.com/office/officeart/2008/layout/LinedList"/>
    <dgm:cxn modelId="{1B4A9D72-9FE1-43A7-B6D4-B1F0A49093E3}" type="presParOf" srcId="{7069F9F8-265D-4275-8839-94B630A50B13}" destId="{4338A6C3-C62D-452A-8E75-287D983FAFE6}" srcOrd="0" destOrd="0" presId="urn:microsoft.com/office/officeart/2008/layout/LinedList"/>
    <dgm:cxn modelId="{29358CEC-16F8-47F8-98D1-DC65D5D4AA9C}" type="presParOf" srcId="{7069F9F8-265D-4275-8839-94B630A50B13}" destId="{7753DA42-1ED0-4106-BB67-30A91E4D1F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507CD-D2DD-4D39-AE3D-9C284369A3E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C1D8-A38E-4679-8AB2-77077B27BF9F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Churn is defined as movement of customer from one company to another. </a:t>
          </a:r>
          <a:endParaRPr lang="en-US" sz="1500" kern="1200"/>
        </a:p>
      </dsp:txBody>
      <dsp:txXfrm>
        <a:off x="0" y="0"/>
        <a:ext cx="6900512" cy="692017"/>
      </dsp:txXfrm>
    </dsp:sp>
    <dsp:sp modelId="{F33E9231-F304-47F0-8E8E-76E9AC913A1C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7A757-DB42-452E-90F3-D345975C7BC7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The reasons can be:</a:t>
          </a:r>
          <a:endParaRPr lang="en-US" sz="1500" kern="1200" dirty="0"/>
        </a:p>
      </dsp:txBody>
      <dsp:txXfrm>
        <a:off x="0" y="692017"/>
        <a:ext cx="6900512" cy="692017"/>
      </dsp:txXfrm>
    </dsp:sp>
    <dsp:sp modelId="{C03A5AD3-BE02-4F04-9A7B-536F3608D1E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E0F0F-A22C-4EB0-A7A9-FD2079AEF118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1.Availability of latest technology</a:t>
          </a:r>
          <a:endParaRPr lang="en-US" sz="1500" kern="1200" dirty="0"/>
        </a:p>
      </dsp:txBody>
      <dsp:txXfrm>
        <a:off x="0" y="1384035"/>
        <a:ext cx="6900512" cy="692017"/>
      </dsp:txXfrm>
    </dsp:sp>
    <dsp:sp modelId="{3B923C95-484A-4CA0-9306-14EB6407814B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3FAFD-64D0-4A56-BE9B-120187C88B00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2.Customer-friendly staff</a:t>
          </a:r>
          <a:endParaRPr lang="en-US" sz="1500" kern="1200" dirty="0"/>
        </a:p>
      </dsp:txBody>
      <dsp:txXfrm>
        <a:off x="0" y="2076052"/>
        <a:ext cx="6900512" cy="692017"/>
      </dsp:txXfrm>
    </dsp:sp>
    <dsp:sp modelId="{BBC3DA35-896E-4A41-BD79-CDEFAEAACCA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B8C5B-7FAF-44EC-A4A1-85E8118FDEFC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3.Low interest rates</a:t>
          </a:r>
          <a:endParaRPr lang="en-US" sz="1500" kern="1200" dirty="0"/>
        </a:p>
      </dsp:txBody>
      <dsp:txXfrm>
        <a:off x="0" y="2768070"/>
        <a:ext cx="6900512" cy="692017"/>
      </dsp:txXfrm>
    </dsp:sp>
    <dsp:sp modelId="{6C49E3DA-CC3E-4472-9841-C10BFB8D3AEE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39FD7-3514-40F5-AEA5-8A26913DAB93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4.Location</a:t>
          </a:r>
          <a:endParaRPr lang="en-US" sz="1500" kern="1200" dirty="0"/>
        </a:p>
      </dsp:txBody>
      <dsp:txXfrm>
        <a:off x="0" y="3460088"/>
        <a:ext cx="6900512" cy="692017"/>
      </dsp:txXfrm>
    </dsp:sp>
    <dsp:sp modelId="{FC1B47F0-1023-494F-9892-DC00E8CB6A1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FFE58-E762-4AFB-823D-8E09C068D3CF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5.Services offered</a:t>
          </a:r>
          <a:endParaRPr lang="en-US" sz="1500" kern="1200" dirty="0"/>
        </a:p>
      </dsp:txBody>
      <dsp:txXfrm>
        <a:off x="0" y="4152105"/>
        <a:ext cx="6900512" cy="692017"/>
      </dsp:txXfrm>
    </dsp:sp>
    <dsp:sp modelId="{98A893F3-308F-4EDD-9C93-20D2FDC05AD9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8A6C3-C62D-452A-8E75-287D983FAFE6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Churn rate usually lies in the range from 10% up to 30%.</a:t>
          </a:r>
          <a:endParaRPr lang="en-US" sz="1500" kern="1200" dirty="0"/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3:56:27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8:55:56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7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2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4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6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DBC30B13-D0A8-46C7-B106-12E154521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4090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08729-5F09-4E45-A99C-55661043D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5000" dirty="0">
                <a:solidFill>
                  <a:schemeClr val="bg1"/>
                </a:solidFill>
              </a:rPr>
              <a:t>Predicting Customer Churn Using Artificial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E17BF-5A78-4430-92CB-C451F175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IN" sz="1500">
                <a:solidFill>
                  <a:schemeClr val="bg1"/>
                </a:solidFill>
              </a:rPr>
              <a:t>K.LAKSHMI LASYA</a:t>
            </a:r>
          </a:p>
          <a:p>
            <a:pPr algn="ctr">
              <a:lnSpc>
                <a:spcPct val="95000"/>
              </a:lnSpc>
            </a:pPr>
            <a:r>
              <a:rPr lang="en-IN" sz="1500">
                <a:solidFill>
                  <a:schemeClr val="bg1"/>
                </a:solidFill>
              </a:rPr>
              <a:t>180030291</a:t>
            </a:r>
          </a:p>
          <a:p>
            <a:pPr algn="ctr">
              <a:lnSpc>
                <a:spcPct val="95000"/>
              </a:lnSpc>
            </a:pPr>
            <a:r>
              <a:rPr lang="en-IN" sz="1500">
                <a:solidFill>
                  <a:schemeClr val="bg1"/>
                </a:solidFill>
              </a:rPr>
              <a:t>SEC-03</a:t>
            </a:r>
          </a:p>
          <a:p>
            <a:pPr algn="ctr">
              <a:lnSpc>
                <a:spcPct val="95000"/>
              </a:lnSpc>
            </a:pPr>
            <a:endParaRPr lang="en-IN" sz="1500">
              <a:solidFill>
                <a:schemeClr val="bg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BB20-5A84-423A-B702-0495906E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4200"/>
              <a:t>Introduction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D193-5274-414E-A1AC-87EB37E64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6776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61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F3C4-3BFD-4469-9F55-8AF9573D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5A2A-3CCB-45A1-AF64-DD338F6B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5600" kern="0" dirty="0">
                <a:solidFill>
                  <a:srgbClr val="000000"/>
                </a:solidFill>
                <a:cs typeface="Arial"/>
                <a:sym typeface="Arial"/>
              </a:rPr>
              <a:t>Telecom companies face major challenge with customer churn, as customers switch to alternate provider due </a:t>
            </a:r>
            <a:r>
              <a:rPr lang="en-US" sz="5600" dirty="0">
                <a:sym typeface="Arial"/>
              </a:rPr>
              <a:t>to various reasons like lower cost, multi (combo) service offerings, marketing promotions by competitors, etc.</a:t>
            </a: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5600" dirty="0">
                <a:sym typeface="Arial"/>
              </a:rPr>
              <a:t>In the USA, there are 7 telecom </a:t>
            </a:r>
            <a:r>
              <a:rPr lang="en-GB" sz="5600" dirty="0"/>
              <a:t>companies that serve customers in all 50  states. 13 regional companies serve 29 plus states and thousands of local companies provide internet and TV broadcasting services</a:t>
            </a:r>
            <a:r>
              <a:rPr lang="en-GB" sz="5600" b="1" baseline="30000" dirty="0"/>
              <a:t>#</a:t>
            </a:r>
            <a:r>
              <a:rPr lang="en-GB" sz="5600" dirty="0"/>
              <a:t>.</a:t>
            </a: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5600" dirty="0"/>
              <a:t>Identifying these potential customers early on who may voluntarily churn and providing them retention incentives in form of discounts &amp; combo offers will help the organization to retain those customers and reduce revenue loss. </a:t>
            </a:r>
            <a:endParaRPr lang="en-US" sz="5600" dirty="0">
              <a:sym typeface="Arial"/>
            </a:endParaRP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5600" dirty="0"/>
              <a:t>The company can also internally study any possible operational causes and improve its product offerings. </a:t>
            </a:r>
          </a:p>
          <a:p>
            <a:pPr marL="636588" indent="-636588" algn="just" defTabSz="9144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sz="5600" dirty="0"/>
              <a:t>Proactive actions will prevent the loss of revenue for the company and will improve / retain the market share among the industry peers in terms of the number of active subscribers.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34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89962-1DEB-442A-894B-C5C82CE9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/>
              <a:t>Data Description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EE05E"/>
          </a:solidFill>
          <a:ln w="38100" cap="rnd">
            <a:solidFill>
              <a:srgbClr val="DEE05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609C-4EE6-4B64-B8E6-1EBE65F3D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636588" indent="-636588" defTabSz="91440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500" kern="0">
                <a:cs typeface="Arial"/>
                <a:sym typeface="Arial"/>
              </a:rPr>
              <a:t>Data consists of 7043 fictional customers who belong to various demographics (single; with dependents; senior citizen) and subscribe to different products offerings (internet service; phone line; streaming TV; streaming movies; online security) from a telecom company located in one of the US states.</a:t>
            </a:r>
          </a:p>
          <a:p>
            <a:pPr marL="636588" indent="-636588" defTabSz="91440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500" kern="0">
                <a:cs typeface="Arial"/>
                <a:sym typeface="Arial"/>
              </a:rPr>
              <a:t>Independent variables: 17 Categorical and 3 Continuous</a:t>
            </a:r>
          </a:p>
          <a:p>
            <a:pPr marL="636588" indent="-636588" defTabSz="91440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500" kern="0">
                <a:cs typeface="Arial"/>
                <a:sym typeface="Arial"/>
              </a:rPr>
              <a:t>Dependent Target variable: “Churn”</a:t>
            </a:r>
          </a:p>
          <a:p>
            <a:pPr marL="636588" indent="-636588" defTabSz="91440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500" kern="0">
                <a:cs typeface="Arial"/>
                <a:sym typeface="Arial"/>
              </a:rPr>
              <a:t>Churn Rate (Baseline) is 26.5%</a:t>
            </a:r>
          </a:p>
          <a:p>
            <a:pPr marL="636588" indent="-636588" defTabSz="91440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1500" kern="0">
                <a:cs typeface="Arial"/>
                <a:sym typeface="Arial"/>
              </a:rPr>
              <a:t>Dataset source: www.kaggle.com/blastchar/telco-customer-churn</a:t>
            </a:r>
          </a:p>
          <a:p>
            <a:pPr>
              <a:lnSpc>
                <a:spcPct val="95000"/>
              </a:lnSpc>
            </a:pPr>
            <a:endParaRPr lang="en-IN" sz="15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BFADDEE-173F-471D-92E5-9F4D463FC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293179"/>
            <a:ext cx="5458968" cy="42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4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7CA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4F88-A48E-449E-B77C-E4A671A6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A3FF-09D3-4C38-B294-9E5C9571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IN" sz="1400">
                <a:solidFill>
                  <a:srgbClr val="FFFFFF"/>
                </a:solidFill>
              </a:rPr>
              <a:t>Data Exploration</a:t>
            </a:r>
          </a:p>
          <a:p>
            <a:pPr>
              <a:lnSpc>
                <a:spcPct val="95000"/>
              </a:lnSpc>
            </a:pPr>
            <a:r>
              <a:rPr lang="en-IN" sz="1400">
                <a:solidFill>
                  <a:srgbClr val="FFFFFF"/>
                </a:solidFill>
              </a:rPr>
              <a:t>Data Modification</a:t>
            </a:r>
          </a:p>
          <a:p>
            <a:pPr>
              <a:lnSpc>
                <a:spcPct val="95000"/>
              </a:lnSpc>
            </a:pPr>
            <a:r>
              <a:rPr lang="en-IN" sz="1400">
                <a:solidFill>
                  <a:srgbClr val="FFFFFF"/>
                </a:solidFill>
              </a:rPr>
              <a:t>Data Reduction</a:t>
            </a:r>
          </a:p>
          <a:p>
            <a:pPr>
              <a:lnSpc>
                <a:spcPct val="95000"/>
              </a:lnSpc>
            </a:pPr>
            <a:r>
              <a:rPr lang="en-IN" sz="1400">
                <a:solidFill>
                  <a:srgbClr val="FFFFFF"/>
                </a:solidFill>
              </a:rPr>
              <a:t>Significant Variables</a:t>
            </a:r>
          </a:p>
          <a:p>
            <a:pPr>
              <a:lnSpc>
                <a:spcPct val="95000"/>
              </a:lnSpc>
            </a:pPr>
            <a:endParaRPr lang="en-IN" sz="14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9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7CACE2"/>
          </a:solidFill>
          <a:ln w="34925">
            <a:solidFill>
              <a:srgbClr val="7CACE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D8D0E-9A3D-4C32-8D02-F5B86DAF5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180" y="3077570"/>
            <a:ext cx="5423447" cy="31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3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79142-E031-4A83-8FC0-6C992F42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OutPuts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47C7031-1E3A-4EF7-A823-89F74BA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D2001"/>
          </a:solidFill>
          <a:ln w="38100" cap="rnd">
            <a:solidFill>
              <a:srgbClr val="FD200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B1A2E99-6D1E-4610-B7F7-11831C08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3453851"/>
            <a:ext cx="3758184" cy="241463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115147B-42D1-4D55-A332-D2FC83550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08" y="3627668"/>
            <a:ext cx="3758184" cy="20670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091AFF16-D6EE-4696-A1AA-EC05A9D93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08" y="3771095"/>
            <a:ext cx="3758184" cy="14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4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2EE9-709A-4BFF-8619-15AD4AD5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F83B97B-46F6-4444-9F72-447A6266A6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805"/>
            <a:ext cx="5181600" cy="3868927"/>
          </a:xfrm>
          <a:prstGeom prst="rect">
            <a:avLst/>
          </a:prstGeom>
        </p:spPr>
      </p:pic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3328B112-7509-4979-A34C-DBB46C104E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60854"/>
            <a:ext cx="5181600" cy="13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4FED-DABB-43DC-94E7-6EB9FC55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2971-22CA-4825-B012-970400C7E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76940-215B-4DC0-A004-D816D99EDE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6CA7176-B00E-46D6-9443-52A6697D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66" y="937006"/>
            <a:ext cx="8004533" cy="57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CB9A-F5A5-4B40-A66C-890174A7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C383-89AC-4C9B-9396-FEB4D4E58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393D-F49A-46D7-B2F5-5E746D010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580A31F6-3678-474F-B5F5-3E71DAB9DC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37423"/>
            <a:ext cx="5157787" cy="3042167"/>
          </a:xfrm>
          <a:prstGeom prst="rect">
            <a:avLst/>
          </a:prstGeom>
        </p:spPr>
      </p:pic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5601AF-EAFE-47A3-BC90-FD5B467422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03" y="2925763"/>
            <a:ext cx="2847582" cy="32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929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Yu Gothic</vt:lpstr>
      <vt:lpstr>Yu Gothic Medium</vt:lpstr>
      <vt:lpstr>Arial</vt:lpstr>
      <vt:lpstr>Wingdings</vt:lpstr>
      <vt:lpstr>SketchyVTI</vt:lpstr>
      <vt:lpstr>Predicting Customer Churn Using Artificial Neural Network</vt:lpstr>
      <vt:lpstr>Introduction</vt:lpstr>
      <vt:lpstr>Problem Description</vt:lpstr>
      <vt:lpstr>Data Description</vt:lpstr>
      <vt:lpstr>Steps</vt:lpstr>
      <vt:lpstr>OutPuts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Using Artificial Neural Network</dc:title>
  <dc:creator>SHMI LASYA</dc:creator>
  <cp:lastModifiedBy>SHMI LASYA</cp:lastModifiedBy>
  <cp:revision>1</cp:revision>
  <dcterms:created xsi:type="dcterms:W3CDTF">2022-01-28T08:56:16Z</dcterms:created>
  <dcterms:modified xsi:type="dcterms:W3CDTF">2022-01-28T09:05:15Z</dcterms:modified>
</cp:coreProperties>
</file>