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2" d="100"/>
          <a:sy n="92" d="100"/>
        </p:scale>
        <p:origin x="33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8773A5-70A0-459A-AFC5-F7392D61598B}"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8096D-1AC1-4C42-9755-FF22D912A50F}" type="slidenum">
              <a:rPr lang="en-US" smtClean="0"/>
              <a:t>‹#›</a:t>
            </a:fld>
            <a:endParaRPr lang="en-US"/>
          </a:p>
        </p:txBody>
      </p:sp>
    </p:spTree>
    <p:extLst>
      <p:ext uri="{BB962C8B-B14F-4D97-AF65-F5344CB8AC3E}">
        <p14:creationId xmlns:p14="http://schemas.microsoft.com/office/powerpoint/2010/main" val="263035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8773A5-70A0-459A-AFC5-F7392D61598B}"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8096D-1AC1-4C42-9755-FF22D912A50F}" type="slidenum">
              <a:rPr lang="en-US" smtClean="0"/>
              <a:t>‹#›</a:t>
            </a:fld>
            <a:endParaRPr lang="en-US"/>
          </a:p>
        </p:txBody>
      </p:sp>
    </p:spTree>
    <p:extLst>
      <p:ext uri="{BB962C8B-B14F-4D97-AF65-F5344CB8AC3E}">
        <p14:creationId xmlns:p14="http://schemas.microsoft.com/office/powerpoint/2010/main" val="2717563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8773A5-70A0-459A-AFC5-F7392D61598B}"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8096D-1AC1-4C42-9755-FF22D912A50F}" type="slidenum">
              <a:rPr lang="en-US" smtClean="0"/>
              <a:t>‹#›</a:t>
            </a:fld>
            <a:endParaRPr lang="en-US"/>
          </a:p>
        </p:txBody>
      </p:sp>
    </p:spTree>
    <p:extLst>
      <p:ext uri="{BB962C8B-B14F-4D97-AF65-F5344CB8AC3E}">
        <p14:creationId xmlns:p14="http://schemas.microsoft.com/office/powerpoint/2010/main" val="3097618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8773A5-70A0-459A-AFC5-F7392D61598B}"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8096D-1AC1-4C42-9755-FF22D912A50F}" type="slidenum">
              <a:rPr lang="en-US" smtClean="0"/>
              <a:t>‹#›</a:t>
            </a:fld>
            <a:endParaRPr lang="en-US"/>
          </a:p>
        </p:txBody>
      </p:sp>
    </p:spTree>
    <p:extLst>
      <p:ext uri="{BB962C8B-B14F-4D97-AF65-F5344CB8AC3E}">
        <p14:creationId xmlns:p14="http://schemas.microsoft.com/office/powerpoint/2010/main" val="81489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8773A5-70A0-459A-AFC5-F7392D61598B}"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8096D-1AC1-4C42-9755-FF22D912A50F}" type="slidenum">
              <a:rPr lang="en-US" smtClean="0"/>
              <a:t>‹#›</a:t>
            </a:fld>
            <a:endParaRPr lang="en-US"/>
          </a:p>
        </p:txBody>
      </p:sp>
    </p:spTree>
    <p:extLst>
      <p:ext uri="{BB962C8B-B14F-4D97-AF65-F5344CB8AC3E}">
        <p14:creationId xmlns:p14="http://schemas.microsoft.com/office/powerpoint/2010/main" val="979821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8773A5-70A0-459A-AFC5-F7392D61598B}"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8096D-1AC1-4C42-9755-FF22D912A50F}" type="slidenum">
              <a:rPr lang="en-US" smtClean="0"/>
              <a:t>‹#›</a:t>
            </a:fld>
            <a:endParaRPr lang="en-US"/>
          </a:p>
        </p:txBody>
      </p:sp>
    </p:spTree>
    <p:extLst>
      <p:ext uri="{BB962C8B-B14F-4D97-AF65-F5344CB8AC3E}">
        <p14:creationId xmlns:p14="http://schemas.microsoft.com/office/powerpoint/2010/main" val="1918667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8773A5-70A0-459A-AFC5-F7392D61598B}" type="datetimeFigureOut">
              <a:rPr lang="en-US" smtClean="0"/>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18096D-1AC1-4C42-9755-FF22D912A50F}" type="slidenum">
              <a:rPr lang="en-US" smtClean="0"/>
              <a:t>‹#›</a:t>
            </a:fld>
            <a:endParaRPr lang="en-US"/>
          </a:p>
        </p:txBody>
      </p:sp>
    </p:spTree>
    <p:extLst>
      <p:ext uri="{BB962C8B-B14F-4D97-AF65-F5344CB8AC3E}">
        <p14:creationId xmlns:p14="http://schemas.microsoft.com/office/powerpoint/2010/main" val="3836726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8773A5-70A0-459A-AFC5-F7392D61598B}" type="datetimeFigureOut">
              <a:rPr lang="en-US" smtClean="0"/>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8096D-1AC1-4C42-9755-FF22D912A50F}" type="slidenum">
              <a:rPr lang="en-US" smtClean="0"/>
              <a:t>‹#›</a:t>
            </a:fld>
            <a:endParaRPr lang="en-US"/>
          </a:p>
        </p:txBody>
      </p:sp>
    </p:spTree>
    <p:extLst>
      <p:ext uri="{BB962C8B-B14F-4D97-AF65-F5344CB8AC3E}">
        <p14:creationId xmlns:p14="http://schemas.microsoft.com/office/powerpoint/2010/main" val="875253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773A5-70A0-459A-AFC5-F7392D61598B}" type="datetimeFigureOut">
              <a:rPr lang="en-US" smtClean="0"/>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18096D-1AC1-4C42-9755-FF22D912A50F}" type="slidenum">
              <a:rPr lang="en-US" smtClean="0"/>
              <a:t>‹#›</a:t>
            </a:fld>
            <a:endParaRPr lang="en-US"/>
          </a:p>
        </p:txBody>
      </p:sp>
    </p:spTree>
    <p:extLst>
      <p:ext uri="{BB962C8B-B14F-4D97-AF65-F5344CB8AC3E}">
        <p14:creationId xmlns:p14="http://schemas.microsoft.com/office/powerpoint/2010/main" val="1177625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773A5-70A0-459A-AFC5-F7392D61598B}"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8096D-1AC1-4C42-9755-FF22D912A50F}" type="slidenum">
              <a:rPr lang="en-US" smtClean="0"/>
              <a:t>‹#›</a:t>
            </a:fld>
            <a:endParaRPr lang="en-US"/>
          </a:p>
        </p:txBody>
      </p:sp>
    </p:spTree>
    <p:extLst>
      <p:ext uri="{BB962C8B-B14F-4D97-AF65-F5344CB8AC3E}">
        <p14:creationId xmlns:p14="http://schemas.microsoft.com/office/powerpoint/2010/main" val="3812037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773A5-70A0-459A-AFC5-F7392D61598B}" type="datetimeFigureOut">
              <a:rPr lang="en-US" smtClean="0"/>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8096D-1AC1-4C42-9755-FF22D912A50F}" type="slidenum">
              <a:rPr lang="en-US" smtClean="0"/>
              <a:t>‹#›</a:t>
            </a:fld>
            <a:endParaRPr lang="en-US"/>
          </a:p>
        </p:txBody>
      </p:sp>
    </p:spTree>
    <p:extLst>
      <p:ext uri="{BB962C8B-B14F-4D97-AF65-F5344CB8AC3E}">
        <p14:creationId xmlns:p14="http://schemas.microsoft.com/office/powerpoint/2010/main" val="1744428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773A5-70A0-459A-AFC5-F7392D61598B}" type="datetimeFigureOut">
              <a:rPr lang="en-US" smtClean="0"/>
              <a:t>5/1/2024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18096D-1AC1-4C42-9755-FF22D912A50F}" type="slidenum">
              <a:rPr lang="en-US" smtClean="0"/>
              <a:t>‹#›</a:t>
            </a:fld>
            <a:endParaRPr lang="en-US"/>
          </a:p>
        </p:txBody>
      </p:sp>
    </p:spTree>
    <p:extLst>
      <p:ext uri="{BB962C8B-B14F-4D97-AF65-F5344CB8AC3E}">
        <p14:creationId xmlns:p14="http://schemas.microsoft.com/office/powerpoint/2010/main" val="2757885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5">
            <a:extLst>
              <a:ext uri="{FF2B5EF4-FFF2-40B4-BE49-F238E27FC236}">
                <a16:creationId xmlns:a16="http://schemas.microsoft.com/office/drawing/2014/main" xmlns="" id="{0671A8AE-40A1-4631-A6B8-581AFF0654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oncepts In Machine Learning (ML) With Electrical Signature Analysis ...">
            <a:extLst>
              <a:ext uri="{FF2B5EF4-FFF2-40B4-BE49-F238E27FC236}">
                <a16:creationId xmlns:a16="http://schemas.microsoft.com/office/drawing/2014/main" xmlns="" id="{65BECC01-ED5F-40B4-965C-12D8C3AD3D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3" t="4247" r="23483" b="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8" name="Rectangle 1037">
            <a:extLst>
              <a:ext uri="{FF2B5EF4-FFF2-40B4-BE49-F238E27FC236}">
                <a16:creationId xmlns:a16="http://schemas.microsoft.com/office/drawing/2014/main" xmlns="" id="{AB58EF07-17C2-48CF-ABB0-EEF1F17CB8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81029" y="1374435"/>
            <a:ext cx="6065059" cy="1759386"/>
          </a:xfrm>
        </p:spPr>
        <p:txBody>
          <a:bodyPr anchor="b">
            <a:normAutofit/>
          </a:bodyPr>
          <a:lstStyle/>
          <a:p>
            <a:pPr algn="l"/>
            <a:r>
              <a:rPr lang="en-US" sz="3700" b="1" dirty="0">
                <a:solidFill>
                  <a:schemeClr val="bg1"/>
                </a:solidFill>
                <a:latin typeface="Century" panose="02040604050505020304" pitchFamily="18" charset="0"/>
              </a:rPr>
              <a:t>Enhancing Deep Learning Model Robustness Against Adversarial Attacks</a:t>
            </a:r>
          </a:p>
        </p:txBody>
      </p:sp>
      <p:sp>
        <p:nvSpPr>
          <p:cNvPr id="1040" name="Rectangle 1039">
            <a:extLst>
              <a:ext uri="{FF2B5EF4-FFF2-40B4-BE49-F238E27FC236}">
                <a16:creationId xmlns:a16="http://schemas.microsoft.com/office/drawing/2014/main" xmlns=""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2" name="Rectangle 1041">
            <a:extLst>
              <a:ext uri="{FF2B5EF4-FFF2-40B4-BE49-F238E27FC236}">
                <a16:creationId xmlns:a16="http://schemas.microsoft.com/office/drawing/2014/main" xmlns=""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xmlns="" id="{85A19580-9D8A-92AB-F842-BBEAA5E7F2BE}"/>
              </a:ext>
            </a:extLst>
          </p:cNvPr>
          <p:cNvSpPr txBox="1"/>
          <p:nvPr/>
        </p:nvSpPr>
        <p:spPr>
          <a:xfrm>
            <a:off x="4663440" y="3166110"/>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xmlns="" id="{D4809490-52DF-B73D-0329-5E6443A79221}"/>
              </a:ext>
            </a:extLst>
          </p:cNvPr>
          <p:cNvSpPr txBox="1"/>
          <p:nvPr/>
        </p:nvSpPr>
        <p:spPr>
          <a:xfrm>
            <a:off x="8382614" y="5516696"/>
            <a:ext cx="2722389" cy="1569660"/>
          </a:xfrm>
          <a:prstGeom prst="rect">
            <a:avLst/>
          </a:prstGeom>
          <a:noFill/>
        </p:spPr>
        <p:txBody>
          <a:bodyPr wrap="square" rtlCol="0">
            <a:spAutoFit/>
          </a:bodyPr>
          <a:lstStyle/>
          <a:p>
            <a:r>
              <a:rPr lang="en-US" sz="2400" b="1" dirty="0">
                <a:solidFill>
                  <a:schemeClr val="bg1"/>
                </a:solidFill>
                <a:latin typeface="Brush Script MT" panose="03060802040406070304" pitchFamily="66" charset="0"/>
              </a:rPr>
              <a:t>Submitted By:</a:t>
            </a:r>
          </a:p>
          <a:p>
            <a:r>
              <a:rPr lang="en-US" sz="2400" b="1" dirty="0">
                <a:solidFill>
                  <a:schemeClr val="bg1"/>
                </a:solidFill>
                <a:latin typeface="Brush Script MT" panose="03060802040406070304" pitchFamily="66" charset="0"/>
              </a:rPr>
              <a:t>Surendar </a:t>
            </a:r>
            <a:r>
              <a:rPr lang="en-US" sz="2400" b="1" dirty="0" err="1">
                <a:solidFill>
                  <a:schemeClr val="bg1"/>
                </a:solidFill>
                <a:latin typeface="Brush Script MT" panose="03060802040406070304" pitchFamily="66" charset="0"/>
              </a:rPr>
              <a:t>Mourougan</a:t>
            </a:r>
            <a:endParaRPr lang="en-US" sz="2400" b="1" dirty="0">
              <a:solidFill>
                <a:schemeClr val="bg1"/>
              </a:solidFill>
              <a:latin typeface="Brush Script MT" panose="03060802040406070304" pitchFamily="66" charset="0"/>
            </a:endParaRPr>
          </a:p>
          <a:p>
            <a:r>
              <a:rPr lang="en-US" sz="2400" b="1" dirty="0">
                <a:solidFill>
                  <a:schemeClr val="bg1"/>
                </a:solidFill>
                <a:latin typeface="Brush Script MT" panose="03060802040406070304" pitchFamily="66" charset="0"/>
              </a:rPr>
              <a:t>Lakshmi Manasa </a:t>
            </a:r>
            <a:r>
              <a:rPr lang="en-US" sz="2400" b="1" dirty="0" err="1">
                <a:solidFill>
                  <a:schemeClr val="bg1"/>
                </a:solidFill>
                <a:latin typeface="Brush Script MT" panose="03060802040406070304" pitchFamily="66" charset="0"/>
              </a:rPr>
              <a:t>Dokku</a:t>
            </a:r>
            <a:endParaRPr lang="en-US" sz="2400" b="1" dirty="0">
              <a:solidFill>
                <a:schemeClr val="bg1"/>
              </a:solidFill>
              <a:latin typeface="Brush Script MT" panose="03060802040406070304" pitchFamily="66" charset="0"/>
            </a:endParaRPr>
          </a:p>
          <a:p>
            <a:endParaRPr lang="en-US" sz="2400" b="1" dirty="0">
              <a:solidFill>
                <a:schemeClr val="bg1"/>
              </a:solidFill>
              <a:latin typeface="Brush Script MT" panose="03060802040406070304" pitchFamily="66" charset="0"/>
            </a:endParaRPr>
          </a:p>
        </p:txBody>
      </p:sp>
    </p:spTree>
    <p:extLst>
      <p:ext uri="{BB962C8B-B14F-4D97-AF65-F5344CB8AC3E}">
        <p14:creationId xmlns:p14="http://schemas.microsoft.com/office/powerpoint/2010/main" val="37879633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xmlns="" id="{12609869-9E80-471B-A487-A53288E0E7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4923" y="629920"/>
            <a:ext cx="5315189" cy="5311057"/>
          </a:xfrm>
        </p:spPr>
        <p:txBody>
          <a:bodyPr anchor="t">
            <a:normAutofit/>
          </a:bodyPr>
          <a:lstStyle/>
          <a:p>
            <a:pPr marL="0" indent="0">
              <a:buNone/>
            </a:pPr>
            <a:r>
              <a:rPr lang="en-US" b="1" dirty="0">
                <a:latin typeface="Century" panose="02040604050505020304" pitchFamily="18" charset="0"/>
              </a:rPr>
              <a:t>Adversarial Attack</a:t>
            </a:r>
          </a:p>
          <a:p>
            <a:pPr marL="0" indent="0">
              <a:buNone/>
            </a:pPr>
            <a:endParaRPr lang="en-US" sz="2400" dirty="0">
              <a:latin typeface="Century" panose="02040604050505020304" pitchFamily="18" charset="0"/>
            </a:endParaRP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Implementation of the Fast Gradient Sign Method (FGSM)</a:t>
            </a:r>
          </a:p>
          <a:p>
            <a:r>
              <a:rPr lang="en-US" sz="1600" dirty="0">
                <a:latin typeface="Times New Roman" panose="02020603050405020304" pitchFamily="18" charset="0"/>
                <a:cs typeface="Times New Roman" panose="02020603050405020304" pitchFamily="18" charset="0"/>
              </a:rPr>
              <a:t>We implemented the FGSM, a popular and computationally efficient adversarial attack method. </a:t>
            </a:r>
          </a:p>
          <a:p>
            <a:r>
              <a:rPr lang="en-US" sz="1600" dirty="0">
                <a:latin typeface="Times New Roman" panose="02020603050405020304" pitchFamily="18" charset="0"/>
                <a:cs typeface="Times New Roman" panose="02020603050405020304" pitchFamily="18" charset="0"/>
              </a:rPr>
              <a:t>FGSM perturbs input images by adding imperceptible noise computed based on the sign of the gradient of the loss function with respect to the input.</a:t>
            </a: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Evaluation of FGSM Attack Success Rate</a:t>
            </a:r>
          </a:p>
          <a:p>
            <a:r>
              <a:rPr lang="en-US" sz="1600" dirty="0">
                <a:latin typeface="Times New Roman" panose="02020603050405020304" pitchFamily="18" charset="0"/>
                <a:cs typeface="Times New Roman" panose="02020603050405020304" pitchFamily="18" charset="0"/>
              </a:rPr>
              <a:t>After generating adversarial examples using FGSM, we evaluated the success rate of the attack on the VGG16 model. </a:t>
            </a:r>
          </a:p>
          <a:p>
            <a:r>
              <a:rPr lang="en-US" sz="1600" dirty="0">
                <a:latin typeface="Times New Roman" panose="02020603050405020304" pitchFamily="18" charset="0"/>
                <a:cs typeface="Times New Roman" panose="02020603050405020304" pitchFamily="18" charset="0"/>
              </a:rPr>
              <a:t>This involves feeding both original and adversarial images through the model and comparing the predicted labels to assess the attack's efficacy.</a:t>
            </a:r>
          </a:p>
        </p:txBody>
      </p:sp>
      <p:sp>
        <p:nvSpPr>
          <p:cNvPr id="35" name="Rectangle 34">
            <a:extLst>
              <a:ext uri="{FF2B5EF4-FFF2-40B4-BE49-F238E27FC236}">
                <a16:creationId xmlns:a16="http://schemas.microsoft.com/office/drawing/2014/main" xmlns="" id="{7004738A-9D34-43E8-97D2-CA0EED4F8B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xmlns="" id="{B8B8D07F-F13E-443E-BA68-2D26672D76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xmlns="" id="{2813A4FA-24A5-41ED-A534-3807D1B2F3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xmlns="" id="{C3944F27-CA70-4E84-A51A-E6BF895589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4" descr="Israeli CEO recruits Muslim hackers to fight Hamas in cyberwarfare ...">
            <a:extLst>
              <a:ext uri="{FF2B5EF4-FFF2-40B4-BE49-F238E27FC236}">
                <a16:creationId xmlns:a16="http://schemas.microsoft.com/office/drawing/2014/main" xmlns="" id="{5E5F48EE-9B4B-E2D7-2FDB-BCD19E3603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334" b="1"/>
          <a:stretch/>
        </p:blipFill>
        <p:spPr bwMode="auto">
          <a:xfrm>
            <a:off x="7075967" y="1372912"/>
            <a:ext cx="4170530" cy="4144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21531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5D13CC36-B950-4F02-9BAF-9A7EB267398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D1BDED99-B35B-4FEE-A274-8E8DB6FEEE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obot operating a machine">
            <a:extLst>
              <a:ext uri="{FF2B5EF4-FFF2-40B4-BE49-F238E27FC236}">
                <a16:creationId xmlns:a16="http://schemas.microsoft.com/office/drawing/2014/main" xmlns="" id="{324E9155-9568-3065-AF41-A77DB3D41DE5}"/>
              </a:ext>
            </a:extLst>
          </p:cNvPr>
          <p:cNvPicPr>
            <a:picLocks noChangeAspect="1"/>
          </p:cNvPicPr>
          <p:nvPr/>
        </p:nvPicPr>
        <p:blipFill rotWithShape="1">
          <a:blip r:embed="rId2"/>
          <a:srcRect l="27326" r="25405" b="1"/>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3" name="Content Placeholder 2"/>
          <p:cNvSpPr>
            <a:spLocks noGrp="1"/>
          </p:cNvSpPr>
          <p:nvPr>
            <p:ph idx="1"/>
          </p:nvPr>
        </p:nvSpPr>
        <p:spPr>
          <a:xfrm>
            <a:off x="965671" y="744006"/>
            <a:ext cx="6516216" cy="5127327"/>
          </a:xfrm>
        </p:spPr>
        <p:txBody>
          <a:bodyPr>
            <a:normAutofit/>
          </a:bodyPr>
          <a:lstStyle/>
          <a:p>
            <a:pPr marL="0" indent="0">
              <a:buNone/>
            </a:pPr>
            <a:r>
              <a:rPr lang="en-US" sz="2600" b="1" dirty="0">
                <a:latin typeface="Century" panose="02040604050505020304" pitchFamily="18" charset="0"/>
              </a:rPr>
              <a:t>Defense Mechanism</a:t>
            </a:r>
          </a:p>
          <a:p>
            <a:pPr marL="0" indent="0">
              <a:buNone/>
            </a:pPr>
            <a:endParaRPr lang="en-US" sz="2600" b="1" dirty="0">
              <a:latin typeface="Century" panose="02040604050505020304" pitchFamily="18" charset="0"/>
            </a:endParaRP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Introduction of Input Noise Defense Mechanism</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To defend against adversarial attacks like FGSM, we introduce a defense mechanism based on input noise. </a:t>
            </a:r>
          </a:p>
          <a:p>
            <a:r>
              <a:rPr lang="en-US" sz="1800" dirty="0">
                <a:latin typeface="Times New Roman" panose="02020603050405020304" pitchFamily="18" charset="0"/>
                <a:cs typeface="Times New Roman" panose="02020603050405020304" pitchFamily="18" charset="0"/>
              </a:rPr>
              <a:t>This defense approach involves adding carefully crafted noise to input images, aiming to disrupt the adversarial perturbations while minimizing the impact on the model's performance on clean data.</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Evaluation of Defense Effectiveness</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We evaluated the effectiveness of the input noise defense mechanism against the FGSM attack. </a:t>
            </a:r>
          </a:p>
          <a:p>
            <a:r>
              <a:rPr lang="en-US" sz="1800" dirty="0">
                <a:latin typeface="Times New Roman" panose="02020603050405020304" pitchFamily="18" charset="0"/>
                <a:cs typeface="Times New Roman" panose="02020603050405020304" pitchFamily="18" charset="0"/>
              </a:rPr>
              <a:t>This evaluation includes testing the VGG16 model's performance on adversarial examples generated with FGSM and measuring the model's accuracy and robustness in the presence of adversarial perturbations.</a:t>
            </a:r>
          </a:p>
        </p:txBody>
      </p:sp>
    </p:spTree>
    <p:extLst>
      <p:ext uri="{BB962C8B-B14F-4D97-AF65-F5344CB8AC3E}">
        <p14:creationId xmlns:p14="http://schemas.microsoft.com/office/powerpoint/2010/main" val="189864772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xmlns="" id="{D009D6D5-DAC2-4A8B-A17A-E206B9012D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65125"/>
            <a:ext cx="5251316" cy="1807305"/>
          </a:xfrm>
        </p:spPr>
        <p:txBody>
          <a:bodyPr>
            <a:normAutofit/>
          </a:bodyPr>
          <a:lstStyle/>
          <a:p>
            <a:r>
              <a:rPr lang="en-US" b="1"/>
              <a:t/>
            </a:r>
            <a:br>
              <a:rPr lang="en-US" b="1"/>
            </a:br>
            <a:r>
              <a:rPr lang="en-US" b="1">
                <a:latin typeface="Century" panose="02040604050505020304" pitchFamily="18" charset="0"/>
              </a:rPr>
              <a:t>Results</a:t>
            </a:r>
            <a:endParaRPr lang="en-US">
              <a:latin typeface="Century" panose="02040604050505020304" pitchFamily="18" charset="0"/>
            </a:endParaRPr>
          </a:p>
        </p:txBody>
      </p:sp>
      <p:sp>
        <p:nvSpPr>
          <p:cNvPr id="21" name="Content Placeholder 2"/>
          <p:cNvSpPr>
            <a:spLocks noGrp="1"/>
          </p:cNvSpPr>
          <p:nvPr>
            <p:ph idx="1"/>
          </p:nvPr>
        </p:nvSpPr>
        <p:spPr>
          <a:xfrm>
            <a:off x="838200" y="2333296"/>
            <a:ext cx="5251316" cy="4321503"/>
          </a:xfrm>
        </p:spPr>
        <p:txBody>
          <a:bodyPr>
            <a:normAutofit/>
          </a:bodyPr>
          <a:lstStyle/>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Success Rate of FGSM Attack:</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The success rate of the FGSM attack on the VGG16 model is determined by evaluating the percentage of adversarial examples misclassified by the model compared to the original images.</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Comparison Before and After Defense:</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Before applying the defense mechanism, the FGSM attack achieves a certain success rate in compromising the model's predictions.</a:t>
            </a:r>
          </a:p>
          <a:p>
            <a:r>
              <a:rPr lang="en-US" sz="1800" dirty="0">
                <a:latin typeface="Times New Roman" panose="02020603050405020304" pitchFamily="18" charset="0"/>
                <a:cs typeface="Times New Roman" panose="02020603050405020304" pitchFamily="18" charset="0"/>
              </a:rPr>
              <a:t>After implementing the defense mechanism, we observe a reduction in the success rate of the FGSM attack, indicating improved robustness of the model against adversarial perturbations.</a:t>
            </a:r>
          </a:p>
          <a:p>
            <a:endParaRPr lang="en-US" sz="1800" dirty="0"/>
          </a:p>
        </p:txBody>
      </p:sp>
      <p:pic>
        <p:nvPicPr>
          <p:cNvPr id="5" name="Picture 4" descr="A digital balance scale using circles">
            <a:extLst>
              <a:ext uri="{FF2B5EF4-FFF2-40B4-BE49-F238E27FC236}">
                <a16:creationId xmlns:a16="http://schemas.microsoft.com/office/drawing/2014/main" xmlns="" id="{21592716-0A97-C526-4470-CD12F27627CC}"/>
              </a:ext>
            </a:extLst>
          </p:cNvPr>
          <p:cNvPicPr>
            <a:picLocks noChangeAspect="1"/>
          </p:cNvPicPr>
          <p:nvPr/>
        </p:nvPicPr>
        <p:blipFill rotWithShape="1">
          <a:blip r:embed="rId2"/>
          <a:srcRect l="25007" r="22390"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746528710"/>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7437799"/>
              </p:ext>
            </p:extLst>
          </p:nvPr>
        </p:nvGraphicFramePr>
        <p:xfrm>
          <a:off x="429492" y="1188317"/>
          <a:ext cx="11139056" cy="5394960"/>
        </p:xfrm>
        <a:graphic>
          <a:graphicData uri="http://schemas.openxmlformats.org/drawingml/2006/table">
            <a:tbl>
              <a:tblPr firstRow="1" bandRow="1">
                <a:tableStyleId>{F5AB1C69-6EDB-4FF4-983F-18BD219EF322}</a:tableStyleId>
              </a:tblPr>
              <a:tblGrid>
                <a:gridCol w="2784764"/>
                <a:gridCol w="2784764"/>
                <a:gridCol w="2784764"/>
                <a:gridCol w="2784764"/>
              </a:tblGrid>
              <a:tr h="195208">
                <a:tc>
                  <a:txBody>
                    <a:bodyPr/>
                    <a:lstStyle/>
                    <a:p>
                      <a:r>
                        <a:rPr lang="en-US" dirty="0" smtClean="0"/>
                        <a:t>Attack method</a:t>
                      </a:r>
                      <a:endParaRPr lang="en-US" dirty="0"/>
                    </a:p>
                  </a:txBody>
                  <a:tcPr/>
                </a:tc>
                <a:tc>
                  <a:txBody>
                    <a:bodyPr/>
                    <a:lstStyle/>
                    <a:p>
                      <a:r>
                        <a:rPr lang="en-US" dirty="0" smtClean="0"/>
                        <a:t>Speed</a:t>
                      </a:r>
                      <a:endParaRPr lang="en-US" dirty="0"/>
                    </a:p>
                  </a:txBody>
                  <a:tcPr/>
                </a:tc>
                <a:tc>
                  <a:txBody>
                    <a:bodyPr/>
                    <a:lstStyle/>
                    <a:p>
                      <a:r>
                        <a:rPr lang="en-US" dirty="0" smtClean="0"/>
                        <a:t>Success rate</a:t>
                      </a:r>
                      <a:endParaRPr lang="en-US" dirty="0"/>
                    </a:p>
                  </a:txBody>
                  <a:tcPr/>
                </a:tc>
                <a:tc>
                  <a:txBody>
                    <a:bodyPr/>
                    <a:lstStyle/>
                    <a:p>
                      <a:r>
                        <a:rPr lang="en-US" dirty="0" smtClean="0"/>
                        <a:t>Approach</a:t>
                      </a:r>
                      <a:endParaRPr lang="en-US" dirty="0"/>
                    </a:p>
                  </a:txBody>
                  <a:tcPr/>
                </a:tc>
              </a:tr>
              <a:tr h="780832">
                <a:tc>
                  <a:txBody>
                    <a:bodyPr/>
                    <a:lstStyle/>
                    <a:p>
                      <a:r>
                        <a:rPr lang="en-US" dirty="0" smtClean="0"/>
                        <a:t>FGSM</a:t>
                      </a:r>
                      <a:endParaRPr lang="en-US" dirty="0"/>
                    </a:p>
                  </a:txBody>
                  <a:tcPr/>
                </a:tc>
                <a:tc>
                  <a:txBody>
                    <a:bodyPr/>
                    <a:lstStyle/>
                    <a:p>
                      <a:r>
                        <a:rPr lang="en-US" dirty="0" smtClean="0"/>
                        <a:t>Very fast</a:t>
                      </a:r>
                      <a:endParaRPr lang="en-US" dirty="0"/>
                    </a:p>
                  </a:txBody>
                  <a:tcPr/>
                </a:tc>
                <a:tc>
                  <a:txBody>
                    <a:bodyPr/>
                    <a:lstStyle/>
                    <a:p>
                      <a:r>
                        <a:rPr lang="en-US" dirty="0" smtClean="0"/>
                        <a:t>1.0</a:t>
                      </a:r>
                      <a:endParaRPr lang="en-US" dirty="0"/>
                    </a:p>
                  </a:txBody>
                  <a:tcPr/>
                </a:tc>
                <a:tc>
                  <a:txBody>
                    <a:bodyPr/>
                    <a:lstStyle/>
                    <a:p>
                      <a:pPr>
                        <a:buFont typeface="Wingdings" panose="05000000000000000000" pitchFamily="2" charset="2"/>
                        <a:buNone/>
                      </a:pPr>
                      <a:r>
                        <a:rPr lang="en-US" sz="1800" dirty="0" smtClean="0">
                          <a:latin typeface="Times New Roman" panose="02020603050405020304" pitchFamily="18" charset="0"/>
                          <a:cs typeface="Times New Roman" panose="02020603050405020304" pitchFamily="18" charset="0"/>
                        </a:rPr>
                        <a:t>Performs a one-step optimization on the input image towards the gradient ascent direction.</a:t>
                      </a:r>
                      <a:endParaRPr lang="en-US" sz="1800" dirty="0">
                        <a:latin typeface="Times New Roman" panose="02020603050405020304" pitchFamily="18" charset="0"/>
                        <a:cs typeface="Times New Roman" panose="02020603050405020304" pitchFamily="18" charset="0"/>
                      </a:endParaRPr>
                    </a:p>
                  </a:txBody>
                  <a:tcPr/>
                </a:tc>
              </a:tr>
              <a:tr h="488020">
                <a:tc>
                  <a:txBody>
                    <a:bodyPr/>
                    <a:lstStyle/>
                    <a:p>
                      <a:r>
                        <a:rPr lang="en-US" dirty="0" smtClean="0"/>
                        <a:t>BIM</a:t>
                      </a:r>
                      <a:endParaRPr lang="en-US" dirty="0"/>
                    </a:p>
                  </a:txBody>
                  <a:tcPr/>
                </a:tc>
                <a:tc>
                  <a:txBody>
                    <a:bodyPr/>
                    <a:lstStyle/>
                    <a:p>
                      <a:r>
                        <a:rPr lang="en-US" dirty="0" smtClean="0"/>
                        <a:t>Moderate</a:t>
                      </a:r>
                      <a:endParaRPr lang="en-US" dirty="0"/>
                    </a:p>
                  </a:txBody>
                  <a:tcPr/>
                </a:tc>
                <a:tc>
                  <a:txBody>
                    <a:bodyPr/>
                    <a:lstStyle/>
                    <a:p>
                      <a:r>
                        <a:rPr lang="en-US" dirty="0" smtClean="0"/>
                        <a:t>0.33</a:t>
                      </a:r>
                      <a:endParaRPr lang="en-US" dirty="0"/>
                    </a:p>
                  </a:txBody>
                  <a:tcPr/>
                </a:tc>
                <a:tc>
                  <a:txBody>
                    <a:bodyPr/>
                    <a:lstStyle/>
                    <a:p>
                      <a:r>
                        <a:rPr lang="en-US" sz="1800" dirty="0" smtClean="0">
                          <a:latin typeface="Times New Roman" panose="02020603050405020304" pitchFamily="18" charset="0"/>
                          <a:cs typeface="Times New Roman" panose="02020603050405020304" pitchFamily="18" charset="0"/>
                        </a:rPr>
                        <a:t>BIM uses smaller steps and iteratively optimizes the AE.</a:t>
                      </a:r>
                      <a:endParaRPr lang="en-US" dirty="0"/>
                    </a:p>
                  </a:txBody>
                  <a:tcPr/>
                </a:tc>
              </a:tr>
              <a:tr h="1073645">
                <a:tc>
                  <a:txBody>
                    <a:bodyPr/>
                    <a:lstStyle/>
                    <a:p>
                      <a:r>
                        <a:rPr lang="en-US" dirty="0" smtClean="0"/>
                        <a:t>JSMA</a:t>
                      </a:r>
                      <a:endParaRPr lang="en-US" dirty="0"/>
                    </a:p>
                  </a:txBody>
                  <a:tcPr/>
                </a:tc>
                <a:tc>
                  <a:txBody>
                    <a:bodyPr/>
                    <a:lstStyle/>
                    <a:p>
                      <a:r>
                        <a:rPr lang="en-US" dirty="0" smtClean="0"/>
                        <a:t>Moderate</a:t>
                      </a:r>
                      <a:endParaRPr lang="en-US" dirty="0"/>
                    </a:p>
                  </a:txBody>
                  <a:tcPr/>
                </a:tc>
                <a:tc>
                  <a:txBody>
                    <a:bodyPr/>
                    <a:lstStyle/>
                    <a:p>
                      <a:r>
                        <a:rPr lang="en-US" dirty="0" smtClean="0"/>
                        <a:t>0.33</a:t>
                      </a:r>
                      <a:endParaRPr lang="en-US" dirty="0"/>
                    </a:p>
                  </a:txBody>
                  <a:tcPr/>
                </a:tc>
                <a:tc>
                  <a:txBody>
                    <a:bodyPr/>
                    <a:lstStyle/>
                    <a:p>
                      <a:r>
                        <a:rPr lang="en-US" sz="1800" b="0" i="0" kern="1200" dirty="0" smtClean="0">
                          <a:solidFill>
                            <a:schemeClr val="dk1"/>
                          </a:solidFill>
                          <a:effectLst/>
                          <a:latin typeface="+mn-lt"/>
                          <a:ea typeface="+mn-ea"/>
                          <a:cs typeface="+mn-cs"/>
                        </a:rPr>
                        <a:t>Uses feature selection to minimize the number of features modified while causing misclassification</a:t>
                      </a:r>
                      <a:endParaRPr lang="en-US" dirty="0"/>
                    </a:p>
                  </a:txBody>
                  <a:tcPr/>
                </a:tc>
              </a:tr>
              <a:tr h="1220051">
                <a:tc>
                  <a:txBody>
                    <a:bodyPr/>
                    <a:lstStyle/>
                    <a:p>
                      <a:r>
                        <a:rPr lang="en-US" dirty="0" smtClean="0"/>
                        <a:t>PGD</a:t>
                      </a:r>
                      <a:endParaRPr lang="en-US" dirty="0"/>
                    </a:p>
                  </a:txBody>
                  <a:tcPr/>
                </a:tc>
                <a:tc>
                  <a:txBody>
                    <a:bodyPr/>
                    <a:lstStyle/>
                    <a:p>
                      <a:r>
                        <a:rPr lang="en-US" dirty="0" smtClean="0"/>
                        <a:t>Moderate</a:t>
                      </a:r>
                      <a:endParaRPr lang="en-US" dirty="0"/>
                    </a:p>
                  </a:txBody>
                  <a:tcPr/>
                </a:tc>
                <a:tc>
                  <a:txBody>
                    <a:bodyPr/>
                    <a:lstStyle/>
                    <a:p>
                      <a:r>
                        <a:rPr lang="en-US" dirty="0" smtClean="0"/>
                        <a:t>1.0</a:t>
                      </a:r>
                      <a:endParaRPr lang="en-US" dirty="0"/>
                    </a:p>
                  </a:txBody>
                  <a:tcPr/>
                </a:tc>
                <a:tc>
                  <a:txBody>
                    <a:bodyPr/>
                    <a:lstStyle/>
                    <a:p>
                      <a:r>
                        <a:rPr lang="en-US" sz="1800" dirty="0" smtClean="0">
                          <a:latin typeface="Times New Roman" panose="02020603050405020304" pitchFamily="18" charset="0"/>
                          <a:cs typeface="Times New Roman" panose="02020603050405020304" pitchFamily="18" charset="0"/>
                        </a:rPr>
                        <a:t>It</a:t>
                      </a:r>
                      <a:r>
                        <a:rPr lang="en-US" sz="1800" baseline="0" dirty="0" smtClean="0">
                          <a:latin typeface="Times New Roman" panose="02020603050405020304" pitchFamily="18" charset="0"/>
                          <a:cs typeface="Times New Roman" panose="02020603050405020304" pitchFamily="18" charset="0"/>
                        </a:rPr>
                        <a:t> is</a:t>
                      </a:r>
                      <a:r>
                        <a:rPr lang="en-US" sz="1800" dirty="0" smtClean="0">
                          <a:latin typeface="Times New Roman" panose="02020603050405020304" pitchFamily="18" charset="0"/>
                          <a:cs typeface="Times New Roman" panose="02020603050405020304" pitchFamily="18" charset="0"/>
                        </a:rPr>
                        <a:t> powerful iterative attack method, where the search step starts from a random position in the neighborhood of the clean input</a:t>
                      </a:r>
                      <a:endParaRPr lang="en-US" dirty="0"/>
                    </a:p>
                  </a:txBody>
                  <a:tcPr/>
                </a:tc>
              </a:tr>
            </a:tbl>
          </a:graphicData>
        </a:graphic>
      </p:graphicFrame>
      <p:sp>
        <p:nvSpPr>
          <p:cNvPr id="6" name="TextBox 5"/>
          <p:cNvSpPr txBox="1"/>
          <p:nvPr/>
        </p:nvSpPr>
        <p:spPr>
          <a:xfrm>
            <a:off x="731520" y="257695"/>
            <a:ext cx="10232967" cy="707886"/>
          </a:xfrm>
          <a:prstGeom prst="rect">
            <a:avLst/>
          </a:prstGeom>
          <a:noFill/>
        </p:spPr>
        <p:txBody>
          <a:bodyPr wrap="square" rtlCol="0">
            <a:spAutoFit/>
          </a:bodyPr>
          <a:lstStyle/>
          <a:p>
            <a:pPr algn="ctr"/>
            <a:r>
              <a:rPr lang="en-US" sz="4000" smtClean="0">
                <a:latin typeface="Arial Rounded MT Bold" panose="020F0704030504030204" pitchFamily="34" charset="0"/>
              </a:rPr>
              <a:t>Results</a:t>
            </a:r>
            <a:endParaRPr lang="en-US" sz="4000" dirty="0">
              <a:latin typeface="Arial Rounded MT Bold" panose="020F0704030504030204" pitchFamily="34" charset="0"/>
            </a:endParaRPr>
          </a:p>
        </p:txBody>
      </p:sp>
    </p:spTree>
    <p:extLst>
      <p:ext uri="{BB962C8B-B14F-4D97-AF65-F5344CB8AC3E}">
        <p14:creationId xmlns:p14="http://schemas.microsoft.com/office/powerpoint/2010/main" val="566652285"/>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04812C46-200A-4DEB-A05E-3ED6C68C23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xmlns="" id="{AD33F9CE-7772-4224-57B2-D610E3F0FEFB}"/>
              </a:ext>
            </a:extLst>
          </p:cNvPr>
          <p:cNvPicPr>
            <a:picLocks noChangeAspect="1"/>
          </p:cNvPicPr>
          <p:nvPr/>
        </p:nvPicPr>
        <p:blipFill rotWithShape="1">
          <a:blip r:embed="rId2"/>
          <a:srcRect l="5884" r="-1" b="-1"/>
          <a:stretch/>
        </p:blipFill>
        <p:spPr>
          <a:xfrm>
            <a:off x="2522356" y="10"/>
            <a:ext cx="9669642" cy="6857990"/>
          </a:xfrm>
          <a:prstGeom prst="rect">
            <a:avLst/>
          </a:prstGeom>
        </p:spPr>
      </p:pic>
      <p:sp>
        <p:nvSpPr>
          <p:cNvPr id="18" name="Rectangle 17">
            <a:extLst>
              <a:ext uri="{FF2B5EF4-FFF2-40B4-BE49-F238E27FC236}">
                <a16:creationId xmlns:a16="http://schemas.microsoft.com/office/drawing/2014/main" xmlns="" id="{D1EA859B-E555-4109-94F3-6700E046E0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838200" y="772160"/>
            <a:ext cx="4262120" cy="5404803"/>
          </a:xfrm>
        </p:spPr>
        <p:txBody>
          <a:bodyPr>
            <a:normAutofit/>
          </a:bodyPr>
          <a:lstStyle/>
          <a:p>
            <a:pPr marL="0" indent="0">
              <a:buNone/>
            </a:pPr>
            <a:r>
              <a:rPr lang="en-US" sz="2400" b="1" dirty="0">
                <a:latin typeface="Century" panose="02040604050505020304" pitchFamily="18" charset="0"/>
              </a:rPr>
              <a:t>Analysis of Defense Rate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defense rate quantifies the effectiveness of the defense mechanism in mitigating the impact of adversarial attacks. It is calculated as the reduction in the success rate of the attack after applying the defense, relative to the success rate without defense.</a:t>
            </a:r>
          </a:p>
          <a:p>
            <a:r>
              <a:rPr lang="en-US" sz="2000" dirty="0">
                <a:latin typeface="Times New Roman" panose="02020603050405020304" pitchFamily="18" charset="0"/>
                <a:cs typeface="Times New Roman" panose="02020603050405020304" pitchFamily="18" charset="0"/>
              </a:rPr>
              <a:t>A higher defense rate signifies a more effective defense mechanism, indicating better resilience of the model against adversarial attacks.</a:t>
            </a:r>
          </a:p>
        </p:txBody>
      </p:sp>
    </p:spTree>
    <p:extLst>
      <p:ext uri="{BB962C8B-B14F-4D97-AF65-F5344CB8AC3E}">
        <p14:creationId xmlns:p14="http://schemas.microsoft.com/office/powerpoint/2010/main" val="240882747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04812C46-200A-4DEB-A05E-3ED6C68C23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blockchain png images 20 free Cliparts | Download images on Clipground 2023">
            <a:extLst>
              <a:ext uri="{FF2B5EF4-FFF2-40B4-BE49-F238E27FC236}">
                <a16:creationId xmlns:a16="http://schemas.microsoft.com/office/drawing/2014/main" xmlns="" id="{D4929646-C681-A336-C86E-4EAFD0DA0096}"/>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15467" r="15091"/>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xmlns="" id="{D1EA859B-E555-4109-94F3-6700E046E0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838200" y="365125"/>
            <a:ext cx="3822189" cy="1899912"/>
          </a:xfrm>
        </p:spPr>
        <p:txBody>
          <a:bodyPr>
            <a:normAutofit/>
          </a:bodyPr>
          <a:lstStyle/>
          <a:p>
            <a:r>
              <a:rPr lang="en-US" sz="4000" b="1">
                <a:latin typeface="Century" panose="02040604050505020304" pitchFamily="18" charset="0"/>
              </a:rPr>
              <a:t>Conclusion</a:t>
            </a:r>
          </a:p>
        </p:txBody>
      </p:sp>
      <p:sp>
        <p:nvSpPr>
          <p:cNvPr id="3" name="Content Placeholder 2"/>
          <p:cNvSpPr>
            <a:spLocks noGrp="1"/>
          </p:cNvSpPr>
          <p:nvPr>
            <p:ph idx="1"/>
          </p:nvPr>
        </p:nvSpPr>
        <p:spPr>
          <a:xfrm>
            <a:off x="838200" y="1805940"/>
            <a:ext cx="4625340" cy="4371023"/>
          </a:xfrm>
        </p:spPr>
        <p:txBody>
          <a:bodyPr>
            <a:noAutofit/>
          </a:bodyPr>
          <a:lstStyle/>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Vulnerability to Adversarial Attacks</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The VGG16 model demonstrated vulnerability to adversarial attacks, with both FGSM and PGD methods successfully generating adversarial examples that altered the model's predictions.</a:t>
            </a: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Effectiveness of Defense Mechanism</a:t>
            </a:r>
          </a:p>
          <a:p>
            <a:r>
              <a:rPr lang="en-US" sz="1600" dirty="0">
                <a:latin typeface="Times New Roman" panose="02020603050405020304" pitchFamily="18" charset="0"/>
                <a:cs typeface="Times New Roman" panose="02020603050405020304" pitchFamily="18" charset="0"/>
              </a:rPr>
              <a:t>Introducing a defense mechanism by adding input noise helped mitigate the success rate of adversarial attacks. </a:t>
            </a:r>
          </a:p>
          <a:p>
            <a:r>
              <a:rPr lang="en-US" sz="1600" dirty="0">
                <a:latin typeface="Times New Roman" panose="02020603050405020304" pitchFamily="18" charset="0"/>
                <a:cs typeface="Times New Roman" panose="02020603050405020304" pitchFamily="18" charset="0"/>
              </a:rPr>
              <a:t>The defense mechanism demonstrated notable effectiveness in reducing the success rate of both FGSM and PGD attacks.</a:t>
            </a:r>
          </a:p>
          <a:p>
            <a:pPr>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Significance of Model Robustness</a:t>
            </a:r>
          </a:p>
          <a:p>
            <a:pPr marL="0" indent="0">
              <a:buNone/>
            </a:pPr>
            <a:r>
              <a:rPr lang="en-US" sz="1600" dirty="0">
                <a:latin typeface="Times New Roman" panose="02020603050405020304" pitchFamily="18" charset="0"/>
                <a:cs typeface="Times New Roman" panose="02020603050405020304" pitchFamily="18" charset="0"/>
              </a:rPr>
              <a:t>Enhancing the robustness of deep learning models against adversarial attacks is crucial for ensuring the reliability and trustworthiness of AI systems, particularly in applications where security and integrity are paramount.</a:t>
            </a:r>
          </a:p>
        </p:txBody>
      </p:sp>
    </p:spTree>
    <p:extLst>
      <p:ext uri="{BB962C8B-B14F-4D97-AF65-F5344CB8AC3E}">
        <p14:creationId xmlns:p14="http://schemas.microsoft.com/office/powerpoint/2010/main" val="163050603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ree Thank You Card Png Download Free Thank You Card - vrogue.co">
            <a:extLst>
              <a:ext uri="{FF2B5EF4-FFF2-40B4-BE49-F238E27FC236}">
                <a16:creationId xmlns:a16="http://schemas.microsoft.com/office/drawing/2014/main" xmlns="" id="{B0795A83-B039-1477-FE10-C00BC7ABC90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495" b="3772"/>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246920"/>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xmlns="" id="{12609869-9E80-471B-A487-A53288E0E7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36397" y="502020"/>
            <a:ext cx="5323715" cy="1642970"/>
          </a:xfrm>
        </p:spPr>
        <p:txBody>
          <a:bodyPr anchor="b">
            <a:normAutofit/>
          </a:bodyPr>
          <a:lstStyle/>
          <a:p>
            <a:r>
              <a:rPr lang="en-US" sz="4000" b="1">
                <a:latin typeface="Century" panose="02040604050505020304" pitchFamily="18" charset="0"/>
              </a:rPr>
              <a:t>Deep Learning Overview</a:t>
            </a:r>
            <a:endParaRPr lang="en-US" sz="4000">
              <a:latin typeface="Century" panose="02040604050505020304" pitchFamily="18" charset="0"/>
            </a:endParaRPr>
          </a:p>
        </p:txBody>
      </p:sp>
      <p:sp>
        <p:nvSpPr>
          <p:cNvPr id="3" name="Content Placeholder 2"/>
          <p:cNvSpPr>
            <a:spLocks noGrp="1"/>
          </p:cNvSpPr>
          <p:nvPr>
            <p:ph idx="1"/>
          </p:nvPr>
        </p:nvSpPr>
        <p:spPr>
          <a:xfrm>
            <a:off x="1144923" y="2405894"/>
            <a:ext cx="5315189" cy="3535083"/>
          </a:xfrm>
        </p:spPr>
        <p:txBody>
          <a:bodyPr anchor="t">
            <a:normAutofit/>
          </a:bodyPr>
          <a:lstStyle/>
          <a:p>
            <a:r>
              <a:rPr lang="en-US" sz="1700">
                <a:latin typeface="Times New Roman" panose="02020603050405020304" pitchFamily="18" charset="0"/>
                <a:cs typeface="Times New Roman" panose="02020603050405020304" pitchFamily="18" charset="0"/>
              </a:rPr>
              <a:t>Deep learning has emerged as a powerful subset of machine learning, inspired by the structure and function of the human brain's neural networks.</a:t>
            </a:r>
          </a:p>
          <a:p>
            <a:r>
              <a:rPr lang="en-US" sz="1700">
                <a:latin typeface="Times New Roman" panose="02020603050405020304" pitchFamily="18" charset="0"/>
                <a:cs typeface="Times New Roman" panose="02020603050405020304" pitchFamily="18" charset="0"/>
              </a:rPr>
              <a:t>Its ability to automatically learn hierarchical representations of data has led to breakthroughs in various fields, including computer vision, natural language processing, speech recognition, and more.</a:t>
            </a:r>
          </a:p>
          <a:p>
            <a:r>
              <a:rPr lang="en-US" sz="1700">
                <a:latin typeface="Times New Roman" panose="02020603050405020304" pitchFamily="18" charset="0"/>
                <a:cs typeface="Times New Roman" panose="02020603050405020304" pitchFamily="18" charset="0"/>
              </a:rPr>
              <a:t>Examples of deep learning applications include image classification, object detection, sentiment analysis, language translation, medical diagnosis, autonomous vehicles, and recommendation systems.</a:t>
            </a:r>
          </a:p>
        </p:txBody>
      </p:sp>
      <p:sp>
        <p:nvSpPr>
          <p:cNvPr id="2057" name="Rectangle 2056">
            <a:extLst>
              <a:ext uri="{FF2B5EF4-FFF2-40B4-BE49-F238E27FC236}">
                <a16:creationId xmlns:a16="http://schemas.microsoft.com/office/drawing/2014/main" xmlns="" id="{7004738A-9D34-43E8-97D2-CA0EED4F8B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xmlns="" id="{B8B8D07F-F13E-443E-BA68-2D26672D76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1" name="Rectangle 2060">
            <a:extLst>
              <a:ext uri="{FF2B5EF4-FFF2-40B4-BE49-F238E27FC236}">
                <a16:creationId xmlns:a16="http://schemas.microsoft.com/office/drawing/2014/main" xmlns="" id="{2813A4FA-24A5-41ED-A534-3807D1B2F3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3" name="Rectangle 2062">
            <a:extLst>
              <a:ext uri="{FF2B5EF4-FFF2-40B4-BE49-F238E27FC236}">
                <a16:creationId xmlns:a16="http://schemas.microsoft.com/office/drawing/2014/main" xmlns="" id="{C3944F27-CA70-4E84-A51A-E6BF895589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Efficient Energy Management in Mineral Processing">
            <a:extLst>
              <a:ext uri="{FF2B5EF4-FFF2-40B4-BE49-F238E27FC236}">
                <a16:creationId xmlns:a16="http://schemas.microsoft.com/office/drawing/2014/main" xmlns="" id="{CD076C1D-7A07-8FA5-776A-613C379425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5967" y="1208737"/>
            <a:ext cx="4170530" cy="4472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55674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6" name="Rectangle 3085">
            <a:extLst>
              <a:ext uri="{FF2B5EF4-FFF2-40B4-BE49-F238E27FC236}">
                <a16:creationId xmlns:a16="http://schemas.microsoft.com/office/drawing/2014/main" xmlns="" id="{F13C74B1-5B17-4795-BED0-7140497B44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r>
              <a:rPr lang="en-US" sz="5400" b="1">
                <a:latin typeface="Century" panose="02040604050505020304" pitchFamily="18" charset="0"/>
              </a:rPr>
              <a:t>Adversarial Attacks</a:t>
            </a:r>
            <a:endParaRPr lang="en-US" sz="5400">
              <a:latin typeface="Century" panose="02040604050505020304" pitchFamily="18" charset="0"/>
            </a:endParaRPr>
          </a:p>
        </p:txBody>
      </p:sp>
      <p:sp>
        <p:nvSpPr>
          <p:cNvPr id="3088" name="sketchy line">
            <a:extLst>
              <a:ext uri="{FF2B5EF4-FFF2-40B4-BE49-F238E27FC236}">
                <a16:creationId xmlns:a16="http://schemas.microsoft.com/office/drawing/2014/main" xmlns="" id="{D4974D33-8DC5-464E-8C6D-BE58F0669C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0080" y="2872899"/>
            <a:ext cx="4243589" cy="3519772"/>
          </a:xfrm>
        </p:spPr>
        <p:txBody>
          <a:bodyPr>
            <a:noAutofit/>
          </a:bodyPr>
          <a:lstStyle/>
          <a:p>
            <a:r>
              <a:rPr lang="en-US" sz="1600" dirty="0">
                <a:latin typeface="Times New Roman" panose="02020603050405020304" pitchFamily="18" charset="0"/>
                <a:cs typeface="Times New Roman" panose="02020603050405020304" pitchFamily="18" charset="0"/>
              </a:rPr>
              <a:t>Adversarial attacks are techniques designed to fool machine learning models by making imperceptible modifications to input data.</a:t>
            </a:r>
          </a:p>
          <a:p>
            <a:r>
              <a:rPr lang="en-US" sz="1600" dirty="0">
                <a:latin typeface="Times New Roman" panose="02020603050405020304" pitchFamily="18" charset="0"/>
                <a:cs typeface="Times New Roman" panose="02020603050405020304" pitchFamily="18" charset="0"/>
              </a:rPr>
              <a:t>These attacks exploit vulnerabilities in deep learning models, causing them to misclassify or make incorrect predictions with high confidence.</a:t>
            </a:r>
          </a:p>
          <a:p>
            <a:r>
              <a:rPr lang="en-US" sz="1600" dirty="0">
                <a:latin typeface="Times New Roman" panose="02020603050405020304" pitchFamily="18" charset="0"/>
                <a:cs typeface="Times New Roman" panose="02020603050405020304" pitchFamily="18" charset="0"/>
              </a:rPr>
              <a:t>Adversarial examples can be generated using various methods, such as adding carefully crafted noise or perturbations to input data.</a:t>
            </a:r>
          </a:p>
          <a:p>
            <a:r>
              <a:rPr lang="en-US" sz="1600" dirty="0">
                <a:latin typeface="Times New Roman" panose="02020603050405020304" pitchFamily="18" charset="0"/>
                <a:cs typeface="Times New Roman" panose="02020603050405020304" pitchFamily="18" charset="0"/>
              </a:rPr>
              <a:t>Examples of adversarial attacks include the Fast Gradient Sign Method (FGSM), the </a:t>
            </a:r>
            <a:r>
              <a:rPr lang="en-US" sz="1600" dirty="0" err="1">
                <a:latin typeface="Times New Roman" panose="02020603050405020304" pitchFamily="18" charset="0"/>
                <a:cs typeface="Times New Roman" panose="02020603050405020304" pitchFamily="18" charset="0"/>
              </a:rPr>
              <a:t>Carlini</a:t>
            </a:r>
            <a:r>
              <a:rPr lang="en-US" sz="1600" dirty="0">
                <a:latin typeface="Times New Roman" panose="02020603050405020304" pitchFamily="18" charset="0"/>
                <a:cs typeface="Times New Roman" panose="02020603050405020304" pitchFamily="18" charset="0"/>
              </a:rPr>
              <a:t> &amp; Wagner (C&amp;W) attack, and others.</a:t>
            </a:r>
          </a:p>
        </p:txBody>
      </p:sp>
      <p:pic>
        <p:nvPicPr>
          <p:cNvPr id="3076" name="Picture 4" descr="Israeli CEO recruits Muslim hackers to fight Hamas in cyberwarfare ...">
            <a:extLst>
              <a:ext uri="{FF2B5EF4-FFF2-40B4-BE49-F238E27FC236}">
                <a16:creationId xmlns:a16="http://schemas.microsoft.com/office/drawing/2014/main" xmlns="" id="{E8A013D9-5846-D773-4753-3DAE9ADC9D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553"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25151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xmlns="" id="{23E547B5-89CF-4EC0-96DE-25771AED07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xmlns="" id="{3F0B8CEB-8279-4E5E-A0CE-1FC9F71736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320466" y="609600"/>
            <a:ext cx="4140014" cy="1330839"/>
          </a:xfrm>
        </p:spPr>
        <p:txBody>
          <a:bodyPr>
            <a:normAutofit/>
          </a:bodyPr>
          <a:lstStyle/>
          <a:p>
            <a:r>
              <a:rPr lang="en-US" sz="3100" b="1">
                <a:latin typeface="Century" panose="02040604050505020304" pitchFamily="18" charset="0"/>
              </a:rPr>
              <a:t>Significance of Adversarial Attacks</a:t>
            </a:r>
            <a:endParaRPr lang="en-US" sz="3100">
              <a:latin typeface="Century" panose="02040604050505020304" pitchFamily="18" charset="0"/>
            </a:endParaRPr>
          </a:p>
        </p:txBody>
      </p:sp>
      <p:pic>
        <p:nvPicPr>
          <p:cNvPr id="4098" name="Picture 2" descr="Israeli CEO recruits Muslim hackers to fight Hamas in cyberwarfare ...">
            <a:extLst>
              <a:ext uri="{FF2B5EF4-FFF2-40B4-BE49-F238E27FC236}">
                <a16:creationId xmlns:a16="http://schemas.microsoft.com/office/drawing/2014/main" xmlns="" id="{8128B4FA-21D1-A81A-4CFB-8C9935E486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334" b="1"/>
          <a:stretch/>
        </p:blipFill>
        <p:spPr bwMode="auto">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7320465" y="2194102"/>
            <a:ext cx="4140013" cy="3908586"/>
          </a:xfrm>
        </p:spPr>
        <p:txBody>
          <a:bodyPr>
            <a:normAutofit/>
          </a:bodyPr>
          <a:lstStyle/>
          <a:p>
            <a:r>
              <a:rPr lang="en-US" sz="1700">
                <a:latin typeface="Times New Roman" panose="02020603050405020304" pitchFamily="18" charset="0"/>
                <a:cs typeface="Times New Roman" panose="02020603050405020304" pitchFamily="18" charset="0"/>
              </a:rPr>
              <a:t>Adversarial attacks pose a significant threat to the reliability and trustworthiness of deep learning systems, especially in critical applications such as autonomous driving, medical diagnosis, and cybersecurity.</a:t>
            </a:r>
          </a:p>
          <a:p>
            <a:r>
              <a:rPr lang="en-US" sz="1700">
                <a:latin typeface="Times New Roman" panose="02020603050405020304" pitchFamily="18" charset="0"/>
                <a:cs typeface="Times New Roman" panose="02020603050405020304" pitchFamily="18" charset="0"/>
              </a:rPr>
              <a:t>Their ability to bypass state-of-the-art models highlights the limitations of current deep learning techniques and the need for more robust and resilient systems.</a:t>
            </a:r>
          </a:p>
          <a:p>
            <a:r>
              <a:rPr lang="en-US" sz="1700">
                <a:latin typeface="Times New Roman" panose="02020603050405020304" pitchFamily="18" charset="0"/>
                <a:cs typeface="Times New Roman" panose="02020603050405020304" pitchFamily="18" charset="0"/>
              </a:rPr>
              <a:t>Addressing the challenge of adversarial attacks is crucial for ensuring the safety, security, and effectiveness of deep learning models in real-world scenarios.</a:t>
            </a:r>
          </a:p>
        </p:txBody>
      </p:sp>
    </p:spTree>
    <p:extLst>
      <p:ext uri="{BB962C8B-B14F-4D97-AF65-F5344CB8AC3E}">
        <p14:creationId xmlns:p14="http://schemas.microsoft.com/office/powerpoint/2010/main" val="300618518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xmlns="" id="{D009D6D5-DAC2-4A8B-A17A-E206B9012D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65125"/>
            <a:ext cx="5251316" cy="1807305"/>
          </a:xfrm>
        </p:spPr>
        <p:txBody>
          <a:bodyPr>
            <a:normAutofit/>
          </a:bodyPr>
          <a:lstStyle/>
          <a:p>
            <a:r>
              <a:rPr lang="en-US" b="1">
                <a:latin typeface="Century" panose="02040604050505020304" pitchFamily="18" charset="0"/>
              </a:rPr>
              <a:t>Importance of Defenses</a:t>
            </a:r>
            <a:endParaRPr lang="en-US">
              <a:latin typeface="Century" panose="02040604050505020304" pitchFamily="18" charset="0"/>
            </a:endParaRPr>
          </a:p>
        </p:txBody>
      </p:sp>
      <p:sp>
        <p:nvSpPr>
          <p:cNvPr id="3" name="Content Placeholder 2"/>
          <p:cNvSpPr>
            <a:spLocks noGrp="1"/>
          </p:cNvSpPr>
          <p:nvPr>
            <p:ph idx="1"/>
          </p:nvPr>
        </p:nvSpPr>
        <p:spPr>
          <a:xfrm>
            <a:off x="838200" y="2333297"/>
            <a:ext cx="4619621" cy="3843666"/>
          </a:xfrm>
        </p:spPr>
        <p:txBody>
          <a:bodyPr>
            <a:normAutofit/>
          </a:bodyPr>
          <a:lstStyle/>
          <a:p>
            <a:r>
              <a:rPr lang="en-US" sz="1900">
                <a:latin typeface="Times New Roman" panose="02020603050405020304" pitchFamily="18" charset="0"/>
                <a:cs typeface="Times New Roman" panose="02020603050405020304" pitchFamily="18" charset="0"/>
              </a:rPr>
              <a:t>Developing defenses against adversarial attacks is essential for improving the robustness and reliability of deep learning models.</a:t>
            </a:r>
          </a:p>
          <a:p>
            <a:r>
              <a:rPr lang="en-US" sz="1900">
                <a:latin typeface="Times New Roman" panose="02020603050405020304" pitchFamily="18" charset="0"/>
                <a:cs typeface="Times New Roman" panose="02020603050405020304" pitchFamily="18" charset="0"/>
              </a:rPr>
              <a:t>Effective defenses can mitigate the impact of adversarial examples, making models more resilient to attack and increasing their trustworthiness in critical applications.</a:t>
            </a:r>
          </a:p>
          <a:p>
            <a:r>
              <a:rPr lang="en-US" sz="1900">
                <a:latin typeface="Times New Roman" panose="02020603050405020304" pitchFamily="18" charset="0"/>
                <a:cs typeface="Times New Roman" panose="02020603050405020304" pitchFamily="18" charset="0"/>
              </a:rPr>
              <a:t>By enhancing the security and stability of deep learning systems, defenses contribute to the broader adoption and deployment of AI technologies across various domains.</a:t>
            </a:r>
          </a:p>
        </p:txBody>
      </p:sp>
      <p:pic>
        <p:nvPicPr>
          <p:cNvPr id="5122" name="Picture 2" descr="New CISA guidance looks to guard against supply chain hacks - Nextgov/FCW">
            <a:extLst>
              <a:ext uri="{FF2B5EF4-FFF2-40B4-BE49-F238E27FC236}">
                <a16:creationId xmlns:a16="http://schemas.microsoft.com/office/drawing/2014/main" xmlns="" id="{CE157B79-B726-DA25-DD46-EA4326DCA2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53"/>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46248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7" name="Rectangle 6156">
            <a:extLst>
              <a:ext uri="{FF2B5EF4-FFF2-40B4-BE49-F238E27FC236}">
                <a16:creationId xmlns:a16="http://schemas.microsoft.com/office/drawing/2014/main" xmlns="" id="{04812C46-200A-4DEB-A05E-3ED6C68C23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Blockchain game Axie Infinity's Ronin Bridge hacked for over $600M">
            <a:extLst>
              <a:ext uri="{FF2B5EF4-FFF2-40B4-BE49-F238E27FC236}">
                <a16:creationId xmlns:a16="http://schemas.microsoft.com/office/drawing/2014/main" xmlns="" id="{F9A4747B-5CF0-ACD6-04C3-2CBB56A506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999"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6158" name="Rectangle 6157">
            <a:extLst>
              <a:ext uri="{FF2B5EF4-FFF2-40B4-BE49-F238E27FC236}">
                <a16:creationId xmlns:a16="http://schemas.microsoft.com/office/drawing/2014/main" xmlns="" id="{D1EA859B-E555-4109-94F3-6700E046E0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531610" y="365125"/>
            <a:ext cx="4294630" cy="1388039"/>
          </a:xfrm>
        </p:spPr>
        <p:txBody>
          <a:bodyPr>
            <a:normAutofit/>
          </a:bodyPr>
          <a:lstStyle/>
          <a:p>
            <a:pPr marL="0" indent="0"/>
            <a:r>
              <a:rPr lang="en-US" sz="4000" b="1" dirty="0">
                <a:latin typeface="Century" panose="02040604050505020304" pitchFamily="18" charset="0"/>
              </a:rPr>
              <a:t>Adversarial Example attacks</a:t>
            </a:r>
          </a:p>
        </p:txBody>
      </p:sp>
      <p:sp>
        <p:nvSpPr>
          <p:cNvPr id="3" name="Content Placeholder 2"/>
          <p:cNvSpPr>
            <a:spLocks noGrp="1"/>
          </p:cNvSpPr>
          <p:nvPr>
            <p:ph idx="1"/>
          </p:nvPr>
        </p:nvSpPr>
        <p:spPr>
          <a:xfrm>
            <a:off x="7715322" y="1753164"/>
            <a:ext cx="4294630" cy="5003236"/>
          </a:xfrm>
        </p:spPr>
        <p:txBody>
          <a:bodyPr>
            <a:noAutofit/>
          </a:bodyPr>
          <a:lstStyle/>
          <a:p>
            <a:pPr>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FGSM :  </a:t>
            </a:r>
            <a:r>
              <a:rPr lang="en-US" sz="1200" dirty="0">
                <a:latin typeface="Times New Roman" panose="02020603050405020304" pitchFamily="18" charset="0"/>
                <a:cs typeface="Times New Roman" panose="02020603050405020304" pitchFamily="18" charset="0"/>
              </a:rPr>
              <a:t>Fast Gradient Sign Method (FGSM) is used to construct AEs against a given DNN classifier. FGSM generates the AE by performing a one-step optimization on the input image towards the gradient ascent direction.</a:t>
            </a:r>
          </a:p>
          <a:p>
            <a:pPr>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BIM :</a:t>
            </a:r>
            <a:r>
              <a:rPr lang="en-US" sz="1200" dirty="0">
                <a:latin typeface="Times New Roman" panose="02020603050405020304" pitchFamily="18" charset="0"/>
                <a:cs typeface="Times New Roman" panose="02020603050405020304" pitchFamily="18" charset="0"/>
              </a:rPr>
              <a:t> Basic Iterative Method (BIM) is an iterative variant of FGSM. Under a certain perturbation budget, instead of optimizing the AE in one step as in FGSM, BIM uses smaller steps and iteratively optimizes the AE.</a:t>
            </a:r>
          </a:p>
          <a:p>
            <a:pPr>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PGD: </a:t>
            </a:r>
            <a:r>
              <a:rPr lang="en-US" sz="1200" dirty="0">
                <a:latin typeface="Times New Roman" panose="02020603050405020304" pitchFamily="18" charset="0"/>
                <a:cs typeface="Times New Roman" panose="02020603050405020304" pitchFamily="18" charset="0"/>
              </a:rPr>
              <a:t>Project Gradient Descent (PGD) is a powerful iterative attack method, where the search step starts from a random position in the neighborhood of the clean input. As PGD relaxes the search direction, it can search AEs with subtle perturbations faster. PGD has also been used as a basic building block to construct stronger attacks.</a:t>
            </a:r>
          </a:p>
          <a:p>
            <a:pPr>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C&amp;W: </a:t>
            </a:r>
            <a:r>
              <a:rPr lang="en-US" sz="1200" dirty="0">
                <a:latin typeface="Times New Roman" panose="02020603050405020304" pitchFamily="18" charset="0"/>
                <a:cs typeface="Times New Roman" panose="02020603050405020304" pitchFamily="18" charset="0"/>
              </a:rPr>
              <a:t>While the above methods are all variants of FGSM and are based on gradient ascent, C&amp;W attack is the first work that formulates the AE generation process as an optimization problem, and it can successfully construct AEs with much smaller perturbations when compared to earlier techniques.</a:t>
            </a:r>
          </a:p>
          <a:p>
            <a:pPr>
              <a:buFont typeface="Wingdings" panose="05000000000000000000" pitchFamily="2" charset="2"/>
              <a:buChar char="Ø"/>
            </a:pPr>
            <a:r>
              <a:rPr lang="en-US" sz="1200" b="1" dirty="0">
                <a:latin typeface="Times New Roman" panose="02020603050405020304" pitchFamily="18" charset="0"/>
                <a:cs typeface="Times New Roman" panose="02020603050405020304" pitchFamily="18" charset="0"/>
              </a:rPr>
              <a:t>EAD:</a:t>
            </a:r>
            <a:r>
              <a:rPr lang="en-US" sz="1200" dirty="0">
                <a:latin typeface="Times New Roman" panose="02020603050405020304" pitchFamily="18" charset="0"/>
                <a:cs typeface="Times New Roman" panose="02020603050405020304" pitchFamily="18" charset="0"/>
              </a:rPr>
              <a:t> EAD enhances the attack transferability, i.e., the ability of AEs generated against one model being able to attack another unseen model successfully.</a:t>
            </a:r>
          </a:p>
        </p:txBody>
      </p:sp>
    </p:spTree>
    <p:extLst>
      <p:ext uri="{BB962C8B-B14F-4D97-AF65-F5344CB8AC3E}">
        <p14:creationId xmlns:p14="http://schemas.microsoft.com/office/powerpoint/2010/main" val="80523040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637B2035-1FCB-439A-B421-095E136C7E0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676D6CDF-C512-4739-B158-55EE955EFA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37033" y="670559"/>
            <a:ext cx="4683321" cy="2148841"/>
          </a:xfrm>
        </p:spPr>
        <p:txBody>
          <a:bodyPr anchor="t">
            <a:normAutofit/>
          </a:bodyPr>
          <a:lstStyle/>
          <a:p>
            <a:r>
              <a:rPr lang="en-US" b="1">
                <a:latin typeface="Century" panose="02040604050505020304" pitchFamily="18" charset="0"/>
              </a:rPr>
              <a:t>Main Objective</a:t>
            </a:r>
          </a:p>
        </p:txBody>
      </p:sp>
      <p:pic>
        <p:nvPicPr>
          <p:cNvPr id="5" name="Picture 6" descr="How SSL Encryption works - Explained - FoxuTech">
            <a:extLst>
              <a:ext uri="{FF2B5EF4-FFF2-40B4-BE49-F238E27FC236}">
                <a16:creationId xmlns:a16="http://schemas.microsoft.com/office/drawing/2014/main" xmlns="" id="{1BAC2A65-DDF6-BA03-C935-E302F3D264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147" r="2936" b="-4"/>
          <a:stretch/>
        </p:blipFill>
        <p:spPr bwMode="auto">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6448425" y="670559"/>
            <a:ext cx="5738071" cy="5445076"/>
          </a:xfrm>
        </p:spPr>
        <p:txBody>
          <a:bodyPr anchor="t">
            <a:noAutofit/>
          </a:bodyPr>
          <a:lstStyle/>
          <a:p>
            <a:pPr>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Identification of Vulnerabilities </a:t>
            </a:r>
          </a:p>
          <a:p>
            <a:pPr marL="0" indent="0">
              <a:buNone/>
            </a:pPr>
            <a:r>
              <a:rPr lang="en-US" sz="1400" dirty="0">
                <a:latin typeface="Times New Roman" panose="02020603050405020304" pitchFamily="18" charset="0"/>
                <a:cs typeface="Times New Roman" panose="02020603050405020304" pitchFamily="18" charset="0"/>
              </a:rPr>
              <a:t>We analyzed the vulnerabilities of the VGG16 model to common adversarial attacks, such as FGSM and C&amp;W. Understanding these vulnerabilities is essential for devising targeted defense strategies.</a:t>
            </a:r>
          </a:p>
          <a:p>
            <a:pPr>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Development of Defense Mechanisms</a:t>
            </a:r>
          </a:p>
          <a:p>
            <a:r>
              <a:rPr lang="en-US" sz="1400" dirty="0">
                <a:latin typeface="Times New Roman" panose="02020603050405020304" pitchFamily="18" charset="0"/>
                <a:cs typeface="Times New Roman" panose="02020603050405020304" pitchFamily="18" charset="0"/>
              </a:rPr>
              <a:t>Based on the identified vulnerabilities, we developed and implemented defense mechanisms tailored to mitigate the impact of adversarial attacks on the VGG16 model. </a:t>
            </a:r>
          </a:p>
          <a:p>
            <a:r>
              <a:rPr lang="en-US" sz="1400" dirty="0">
                <a:latin typeface="Times New Roman" panose="02020603050405020304" pitchFamily="18" charset="0"/>
                <a:cs typeface="Times New Roman" panose="02020603050405020304" pitchFamily="18" charset="0"/>
              </a:rPr>
              <a:t>These defense mechanisms may include adversarial training, input preprocessing techniques, or model modifications aimed at improving robustness.</a:t>
            </a:r>
          </a:p>
          <a:p>
            <a:pPr>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Evaluation of Robustness</a:t>
            </a:r>
          </a:p>
          <a:p>
            <a:r>
              <a:rPr lang="en-US" sz="1400" dirty="0">
                <a:latin typeface="Times New Roman" panose="02020603050405020304" pitchFamily="18" charset="0"/>
                <a:cs typeface="Times New Roman" panose="02020603050405020304" pitchFamily="18" charset="0"/>
              </a:rPr>
              <a:t>We rigorously evaluated the effectiveness of the proposed defense mechanisms in enhancing the robustness of the VGG16 model against adversarial attacks. </a:t>
            </a:r>
          </a:p>
          <a:p>
            <a:r>
              <a:rPr lang="en-US" sz="1400" dirty="0">
                <a:latin typeface="Times New Roman" panose="02020603050405020304" pitchFamily="18" charset="0"/>
                <a:cs typeface="Times New Roman" panose="02020603050405020304" pitchFamily="18" charset="0"/>
              </a:rPr>
              <a:t>This evaluation involved testing the model's performance on both clean and adversarial inputs and measuring metrics such as accuracy, robustness, and resilience.</a:t>
            </a:r>
          </a:p>
          <a:p>
            <a:pPr>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Validation and Generalization</a:t>
            </a:r>
          </a:p>
          <a:p>
            <a:r>
              <a:rPr lang="en-US" sz="1400" dirty="0">
                <a:latin typeface="Times New Roman" panose="02020603050405020304" pitchFamily="18" charset="0"/>
                <a:cs typeface="Times New Roman" panose="02020603050405020304" pitchFamily="18" charset="0"/>
              </a:rPr>
              <a:t>Finally, we validated the proposed defense mechanisms through extensive experimentation and analysis across diverse datasets and scenarios. </a:t>
            </a:r>
          </a:p>
          <a:p>
            <a:r>
              <a:rPr lang="en-US" sz="1400" dirty="0">
                <a:latin typeface="Times New Roman" panose="02020603050405020304" pitchFamily="18" charset="0"/>
                <a:cs typeface="Times New Roman" panose="02020603050405020304" pitchFamily="18" charset="0"/>
              </a:rPr>
              <a:t>Additionally, we assessed the generalization capabilities of the defenses to ensure their applicability across different domains and real-world settings.</a:t>
            </a:r>
          </a:p>
        </p:txBody>
      </p:sp>
    </p:spTree>
    <p:extLst>
      <p:ext uri="{BB962C8B-B14F-4D97-AF65-F5344CB8AC3E}">
        <p14:creationId xmlns:p14="http://schemas.microsoft.com/office/powerpoint/2010/main" val="138179450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xmlns="" id="{8181FC64-B306-4821-98E2-780662EFC4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030" name="Picture 6" descr="ABeam IoT Solution IoT Data-driven Manufacturing | ABeam Consulting">
            <a:extLst>
              <a:ext uri="{FF2B5EF4-FFF2-40B4-BE49-F238E27FC236}">
                <a16:creationId xmlns:a16="http://schemas.microsoft.com/office/drawing/2014/main" xmlns="" id="{4357C9E6-A357-EF64-1D0D-34019325F6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512" r="8087" b="-1"/>
          <a:stretch/>
        </p:blipFill>
        <p:spPr bwMode="auto">
          <a:xfrm>
            <a:off x="20" y="10"/>
            <a:ext cx="994706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7" name="Freeform: Shape 1036">
            <a:extLst>
              <a:ext uri="{FF2B5EF4-FFF2-40B4-BE49-F238E27FC236}">
                <a16:creationId xmlns:a16="http://schemas.microsoft.com/office/drawing/2014/main" xmlns="" id="{5871FC61-DD4E-47D4-81FD-8A7E7D12B3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042" name="Freeform: Shape 1041">
            <a:extLst>
              <a:ext uri="{FF2B5EF4-FFF2-40B4-BE49-F238E27FC236}">
                <a16:creationId xmlns:a16="http://schemas.microsoft.com/office/drawing/2014/main" xmlns="" id="{F9EC3F91-A75C-4F74-867E-E4C28C1354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1041" name="Freeform: Shape 1040">
            <a:extLst>
              <a:ext uri="{FF2B5EF4-FFF2-40B4-BE49-F238E27FC236}">
                <a16:creationId xmlns:a16="http://schemas.microsoft.com/office/drawing/2014/main" xmlns="" id="{829A1E2C-5AC8-40FC-99E9-832069D3979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p:cNvSpPr>
            <a:spLocks noGrp="1"/>
          </p:cNvSpPr>
          <p:nvPr>
            <p:ph type="title"/>
          </p:nvPr>
        </p:nvSpPr>
        <p:spPr>
          <a:xfrm>
            <a:off x="8130209" y="665181"/>
            <a:ext cx="3633746" cy="622339"/>
          </a:xfrm>
        </p:spPr>
        <p:txBody>
          <a:bodyPr anchor="b">
            <a:normAutofit/>
          </a:bodyPr>
          <a:lstStyle/>
          <a:p>
            <a:r>
              <a:rPr lang="en-US" sz="3600" b="1" dirty="0">
                <a:latin typeface="Century" panose="02040604050505020304" pitchFamily="18" charset="0"/>
              </a:rPr>
              <a:t>VGG16 Model</a:t>
            </a:r>
            <a:endParaRPr lang="en-US" sz="3600" dirty="0">
              <a:latin typeface="Century" panose="02040604050505020304" pitchFamily="18" charset="0"/>
            </a:endParaRPr>
          </a:p>
        </p:txBody>
      </p:sp>
      <p:sp>
        <p:nvSpPr>
          <p:cNvPr id="3" name="Content Placeholder 2"/>
          <p:cNvSpPr>
            <a:spLocks noGrp="1"/>
          </p:cNvSpPr>
          <p:nvPr>
            <p:ph idx="1"/>
          </p:nvPr>
        </p:nvSpPr>
        <p:spPr>
          <a:xfrm>
            <a:off x="8046719" y="1452880"/>
            <a:ext cx="3633747" cy="4368800"/>
          </a:xfrm>
        </p:spPr>
        <p:txBody>
          <a:bodyPr>
            <a:noAutofit/>
          </a:bodyPr>
          <a:lstStyle/>
          <a:p>
            <a:pPr lvl="1"/>
            <a:r>
              <a:rPr lang="en-US" sz="1500" dirty="0">
                <a:latin typeface="Times New Roman" panose="02020603050405020304" pitchFamily="18" charset="0"/>
                <a:cs typeface="Times New Roman" panose="02020603050405020304" pitchFamily="18" charset="0"/>
              </a:rPr>
              <a:t>The VGG16 model is a deep convolutional neural network (CNN) architecture proposed by the Visual Geometry Group at the University of Oxford.</a:t>
            </a:r>
          </a:p>
          <a:p>
            <a:pPr lvl="1"/>
            <a:r>
              <a:rPr lang="en-US" sz="1500" dirty="0">
                <a:latin typeface="Times New Roman" panose="02020603050405020304" pitchFamily="18" charset="0"/>
                <a:cs typeface="Times New Roman" panose="02020603050405020304" pitchFamily="18" charset="0"/>
              </a:rPr>
              <a:t>It consists of 16 layers, including convolutional layers, max-pooling layers, and fully connected layers.</a:t>
            </a:r>
          </a:p>
          <a:p>
            <a:pPr lvl="1"/>
            <a:r>
              <a:rPr lang="en-US" sz="1500" dirty="0">
                <a:latin typeface="Times New Roman" panose="02020603050405020304" pitchFamily="18" charset="0"/>
                <a:cs typeface="Times New Roman" panose="02020603050405020304" pitchFamily="18" charset="0"/>
              </a:rPr>
              <a:t>VGG16 is widely used for image classification tasks and has achieved state-of-the-art performance on benchmark datasets such as ImageNet.</a:t>
            </a:r>
          </a:p>
          <a:p>
            <a:pPr lvl="1"/>
            <a:r>
              <a:rPr lang="en-US" sz="1500" dirty="0">
                <a:latin typeface="Times New Roman" panose="02020603050405020304" pitchFamily="18" charset="0"/>
                <a:cs typeface="Times New Roman" panose="02020603050405020304" pitchFamily="18" charset="0"/>
              </a:rPr>
              <a:t>Despite its simplicity compared to more recent architectures, VGG16 remains a popular choice for research and practical applications due to its simplicity and effectiveness.</a:t>
            </a:r>
          </a:p>
        </p:txBody>
      </p:sp>
    </p:spTree>
    <p:extLst>
      <p:ext uri="{BB962C8B-B14F-4D97-AF65-F5344CB8AC3E}">
        <p14:creationId xmlns:p14="http://schemas.microsoft.com/office/powerpoint/2010/main" val="2969186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3E547B5-89CF-4EC0-96DE-25771AED07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3F0B8CEB-8279-4E5E-A0CE-1FC9F71736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476858" y="518160"/>
            <a:ext cx="4140014" cy="920631"/>
          </a:xfrm>
        </p:spPr>
        <p:txBody>
          <a:bodyPr>
            <a:normAutofit fontScale="90000"/>
          </a:bodyPr>
          <a:lstStyle/>
          <a:p>
            <a:r>
              <a:rPr lang="en-US" b="1" dirty="0"/>
              <a:t/>
            </a:r>
            <a:br>
              <a:rPr lang="en-US" b="1" dirty="0"/>
            </a:br>
            <a:r>
              <a:rPr lang="en-US" b="1" dirty="0">
                <a:latin typeface="Century" panose="02040604050505020304" pitchFamily="18" charset="0"/>
              </a:rPr>
              <a:t>Methodology</a:t>
            </a:r>
            <a:endParaRPr lang="en-US" dirty="0">
              <a:latin typeface="Century" panose="02040604050505020304" pitchFamily="18" charset="0"/>
            </a:endParaRPr>
          </a:p>
        </p:txBody>
      </p:sp>
      <p:pic>
        <p:nvPicPr>
          <p:cNvPr id="5" name="Picture 4" descr="White puzzle with one red piece">
            <a:extLst>
              <a:ext uri="{FF2B5EF4-FFF2-40B4-BE49-F238E27FC236}">
                <a16:creationId xmlns:a16="http://schemas.microsoft.com/office/drawing/2014/main" xmlns="" id="{599A3E96-76FC-05DA-28D3-2B89193F54EE}"/>
              </a:ext>
            </a:extLst>
          </p:cNvPr>
          <p:cNvPicPr>
            <a:picLocks noChangeAspect="1"/>
          </p:cNvPicPr>
          <p:nvPr/>
        </p:nvPicPr>
        <p:blipFill rotWithShape="1">
          <a:blip r:embed="rId2"/>
          <a:srcRect l="22498" r="20894"/>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Content Placeholder 2"/>
          <p:cNvSpPr>
            <a:spLocks noGrp="1"/>
          </p:cNvSpPr>
          <p:nvPr>
            <p:ph idx="1"/>
          </p:nvPr>
        </p:nvSpPr>
        <p:spPr>
          <a:xfrm>
            <a:off x="7320465" y="1645462"/>
            <a:ext cx="4140013" cy="4694378"/>
          </a:xfrm>
        </p:spPr>
        <p:txBody>
          <a:bodyPr>
            <a:normAutofit/>
          </a:bodyPr>
          <a:lstStyle/>
          <a:p>
            <a:pPr marL="0" indent="0">
              <a:buNone/>
            </a:pPr>
            <a:r>
              <a:rPr lang="en-US" sz="1600" b="1" dirty="0"/>
              <a:t>Model Setup</a:t>
            </a:r>
            <a:endParaRPr lang="en-US" sz="1600" dirty="0"/>
          </a:p>
          <a:p>
            <a:pPr>
              <a:buFont typeface="Wingdings" panose="05000000000000000000" pitchFamily="2" charset="2"/>
              <a:buChar char="Ø"/>
            </a:pPr>
            <a:r>
              <a:rPr lang="en-US" sz="1600" b="1" dirty="0"/>
              <a:t>Loading the Pre-trained VGG16 Model </a:t>
            </a:r>
          </a:p>
          <a:p>
            <a:r>
              <a:rPr lang="en-US" sz="1600" dirty="0">
                <a:latin typeface="Times New Roman" panose="02020603050405020304" pitchFamily="18" charset="0"/>
                <a:cs typeface="Times New Roman" panose="02020603050405020304" pitchFamily="18" charset="0"/>
              </a:rPr>
              <a:t>We begin by loading the pre-trained VGG16 model, which is a widely used convolutional neural network (CNN) architecture pre-trained on the ImageNet dataset. </a:t>
            </a:r>
          </a:p>
          <a:p>
            <a:r>
              <a:rPr lang="en-US" sz="1600" dirty="0">
                <a:latin typeface="Times New Roman" panose="02020603050405020304" pitchFamily="18" charset="0"/>
                <a:cs typeface="Times New Roman" panose="02020603050405020304" pitchFamily="18" charset="0"/>
              </a:rPr>
              <a:t>The VGG16 model is known for its effectiveness in image classification tasks.</a:t>
            </a:r>
          </a:p>
          <a:p>
            <a:pPr>
              <a:buFont typeface="Wingdings" panose="05000000000000000000" pitchFamily="2" charset="2"/>
              <a:buChar char="Ø"/>
            </a:pPr>
            <a:r>
              <a:rPr lang="en-US" sz="1600" b="1" dirty="0"/>
              <a:t>Preprocessing Input Images</a:t>
            </a:r>
          </a:p>
          <a:p>
            <a:r>
              <a:rPr lang="en-US" sz="1600" dirty="0">
                <a:latin typeface="Times New Roman" panose="02020603050405020304" pitchFamily="18" charset="0"/>
                <a:cs typeface="Times New Roman" panose="02020603050405020304" pitchFamily="18" charset="0"/>
              </a:rPr>
              <a:t>To ensure compatibility with the VGG16 model, we preprocess input images using the VGG16-specific preprocessing function. </a:t>
            </a:r>
          </a:p>
          <a:p>
            <a:r>
              <a:rPr lang="en-US" sz="1600" dirty="0">
                <a:latin typeface="Times New Roman" panose="02020603050405020304" pitchFamily="18" charset="0"/>
                <a:cs typeface="Times New Roman" panose="02020603050405020304" pitchFamily="18" charset="0"/>
              </a:rPr>
              <a:t>This preprocessing step standardizes the input images to meet the model's requirements, such as resizing and normalization.</a:t>
            </a:r>
          </a:p>
        </p:txBody>
      </p:sp>
    </p:spTree>
    <p:extLst>
      <p:ext uri="{BB962C8B-B14F-4D97-AF65-F5344CB8AC3E}">
        <p14:creationId xmlns:p14="http://schemas.microsoft.com/office/powerpoint/2010/main" val="3127853671"/>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1474</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 Rounded MT Bold</vt:lpstr>
      <vt:lpstr>Brush Script MT</vt:lpstr>
      <vt:lpstr>Calibri</vt:lpstr>
      <vt:lpstr>Calibri Light</vt:lpstr>
      <vt:lpstr>Century</vt:lpstr>
      <vt:lpstr>Meiryo</vt:lpstr>
      <vt:lpstr>Times New Roman</vt:lpstr>
      <vt:lpstr>Wingdings</vt:lpstr>
      <vt:lpstr>Office Theme</vt:lpstr>
      <vt:lpstr>Enhancing Deep Learning Model Robustness Against Adversarial Attacks</vt:lpstr>
      <vt:lpstr>Deep Learning Overview</vt:lpstr>
      <vt:lpstr>Adversarial Attacks</vt:lpstr>
      <vt:lpstr>Significance of Adversarial Attacks</vt:lpstr>
      <vt:lpstr>Importance of Defenses</vt:lpstr>
      <vt:lpstr>Adversarial Example attacks</vt:lpstr>
      <vt:lpstr>Main Objective</vt:lpstr>
      <vt:lpstr>VGG16 Model</vt:lpstr>
      <vt:lpstr> Methodology</vt:lpstr>
      <vt:lpstr>PowerPoint Presentation</vt:lpstr>
      <vt:lpstr>PowerPoint Presentation</vt:lpstr>
      <vt:lpstr> Results</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Deep Learning Model Robustness Against Adversarial Attacks</dc:title>
  <dc:creator>Surendar Mourougan</dc:creator>
  <cp:lastModifiedBy>Surendar Mourougan</cp:lastModifiedBy>
  <cp:revision>19</cp:revision>
  <dcterms:created xsi:type="dcterms:W3CDTF">2024-05-01T00:53:06Z</dcterms:created>
  <dcterms:modified xsi:type="dcterms:W3CDTF">2024-05-01T22:49:24Z</dcterms:modified>
</cp:coreProperties>
</file>