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9" r:id="rId4"/>
    <p:sldId id="270" r:id="rId5"/>
    <p:sldId id="259" r:id="rId6"/>
    <p:sldId id="268" r:id="rId7"/>
    <p:sldId id="271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79" autoAdjust="0"/>
  </p:normalViewPr>
  <p:slideViewPr>
    <p:cSldViewPr>
      <p:cViewPr varScale="1">
        <p:scale>
          <a:sx n="75" d="100"/>
          <a:sy n="75" d="100"/>
        </p:scale>
        <p:origin x="-6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8B9FC3A-9C50-4192-99DD-5CE0BF0CD624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9C1213-2279-4AE7-B212-1A691EE12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C1213-2279-4AE7-B212-1A691EE120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3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C1213-2279-4AE7-B212-1A691EE120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50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C1213-2279-4AE7-B212-1A691EE120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9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4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5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5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0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8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1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9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76CBC-BFE4-482A-A5D3-EE685F05A063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1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76CBC-BFE4-482A-A5D3-EE685F05A063}" type="datetimeFigureOut">
              <a:rPr lang="en-US" smtClean="0"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D6468-B042-41D5-9E87-9AD9A80EB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Journal-remove social shares, reactions, phase icons, tour, food/exercise icons</a:t>
            </a:r>
            <a:endParaRPr lang="en-US" sz="2400" dirty="0"/>
          </a:p>
        </p:txBody>
      </p:sp>
      <p:pic>
        <p:nvPicPr>
          <p:cNvPr id="5" name="Picture 4" descr="Journal - Mozilla Firefox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628" y="1572843"/>
            <a:ext cx="5947091" cy="4987373"/>
          </a:xfrm>
          <a:prstGeom prst="rect">
            <a:avLst/>
          </a:prstGeom>
        </p:spPr>
      </p:pic>
      <p:sp>
        <p:nvSpPr>
          <p:cNvPr id="10" name="Multiply 9"/>
          <p:cNvSpPr/>
          <p:nvPr/>
        </p:nvSpPr>
        <p:spPr>
          <a:xfrm>
            <a:off x="1925305" y="2646262"/>
            <a:ext cx="457200" cy="6096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2" name="Multiply 11"/>
          <p:cNvSpPr/>
          <p:nvPr/>
        </p:nvSpPr>
        <p:spPr>
          <a:xfrm>
            <a:off x="5105400" y="3456930"/>
            <a:ext cx="457200" cy="6096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2590800" y="3456930"/>
            <a:ext cx="457200" cy="6096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4" name="Multiply 13"/>
          <p:cNvSpPr/>
          <p:nvPr/>
        </p:nvSpPr>
        <p:spPr>
          <a:xfrm>
            <a:off x="3429000" y="3469882"/>
            <a:ext cx="457200" cy="6096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5" name="Multiply 14"/>
          <p:cNvSpPr/>
          <p:nvPr/>
        </p:nvSpPr>
        <p:spPr>
          <a:xfrm>
            <a:off x="4241648" y="3456930"/>
            <a:ext cx="457200" cy="6096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7" name="Multiply 16"/>
          <p:cNvSpPr/>
          <p:nvPr/>
        </p:nvSpPr>
        <p:spPr>
          <a:xfrm>
            <a:off x="1914091" y="3255862"/>
            <a:ext cx="457200" cy="6096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9" name="Multiply 18"/>
          <p:cNvSpPr/>
          <p:nvPr/>
        </p:nvSpPr>
        <p:spPr>
          <a:xfrm>
            <a:off x="4038600" y="2088286"/>
            <a:ext cx="457200" cy="50251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0" name="Multiply 19"/>
          <p:cNvSpPr/>
          <p:nvPr/>
        </p:nvSpPr>
        <p:spPr>
          <a:xfrm>
            <a:off x="5713016" y="2204435"/>
            <a:ext cx="457200" cy="6096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034" y="1585795"/>
            <a:ext cx="1378425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Remove Social shares bar on </a:t>
            </a:r>
            <a:r>
              <a:rPr lang="en-US" sz="1050" dirty="0"/>
              <a:t>left </a:t>
            </a:r>
            <a:r>
              <a:rPr lang="en-US" sz="1050" dirty="0" err="1"/>
              <a:t>nav</a:t>
            </a:r>
            <a:r>
              <a:rPr lang="en-US" sz="1050" dirty="0"/>
              <a:t>, K</a:t>
            </a:r>
            <a:r>
              <a:rPr lang="en-US" sz="1050" dirty="0" smtClean="0"/>
              <a:t>eep Print and Email, </a:t>
            </a:r>
          </a:p>
          <a:p>
            <a:endParaRPr lang="en-US" sz="1050" dirty="0"/>
          </a:p>
          <a:p>
            <a:r>
              <a:rPr lang="en-US" sz="1050" dirty="0" smtClean="0"/>
              <a:t>Remove all reaction shares, Tour</a:t>
            </a:r>
            <a:r>
              <a:rPr lang="en-US" sz="1050" dirty="0"/>
              <a:t> </a:t>
            </a:r>
            <a:r>
              <a:rPr lang="en-US" sz="1050" dirty="0" smtClean="0"/>
              <a:t>and “Add Food” and “Add Exercise”</a:t>
            </a:r>
          </a:p>
          <a:p>
            <a:endParaRPr lang="en-US" sz="1050" dirty="0" smtClean="0"/>
          </a:p>
          <a:p>
            <a:r>
              <a:rPr lang="en-US" sz="1050" dirty="0" smtClean="0"/>
              <a:t> Remove Daily Budget and # and insert “Edit Target”  New dashboard w/ </a:t>
            </a:r>
            <a:r>
              <a:rPr lang="en-US" sz="1050" dirty="0" err="1" smtClean="0"/>
              <a:t>Nutritions</a:t>
            </a:r>
            <a:r>
              <a:rPr lang="en-US" sz="1050" dirty="0" smtClean="0"/>
              <a:t> (see new design)</a:t>
            </a:r>
            <a:endParaRPr lang="en-US" sz="1050" dirty="0"/>
          </a:p>
          <a:p>
            <a:endParaRPr lang="en-US" sz="1050" dirty="0" smtClean="0"/>
          </a:p>
          <a:p>
            <a:r>
              <a:rPr lang="en-US" sz="1050" dirty="0" smtClean="0"/>
              <a:t>There </a:t>
            </a:r>
            <a:r>
              <a:rPr lang="en-US" sz="1050" dirty="0"/>
              <a:t>will be new MAYO Eating Guidelines </a:t>
            </a:r>
            <a:r>
              <a:rPr lang="en-US" sz="1050" dirty="0" smtClean="0"/>
              <a:t>and new intro copy for some calorie ranges, but not all.  New servings too.</a:t>
            </a:r>
          </a:p>
          <a:p>
            <a:endParaRPr lang="en-US" sz="1050" dirty="0" smtClean="0"/>
          </a:p>
          <a:p>
            <a:r>
              <a:rPr lang="en-US" sz="1050" dirty="0" smtClean="0"/>
              <a:t>Remove all phase icons</a:t>
            </a:r>
          </a:p>
          <a:p>
            <a:endParaRPr lang="en-US" sz="1050" dirty="0" smtClean="0"/>
          </a:p>
          <a:p>
            <a:r>
              <a:rPr lang="en-US" sz="1050" dirty="0"/>
              <a:t>Remove </a:t>
            </a:r>
            <a:r>
              <a:rPr lang="en-US" sz="1050" dirty="0" smtClean="0"/>
              <a:t>blue box with copy </a:t>
            </a:r>
            <a:r>
              <a:rPr lang="en-US" sz="1050" dirty="0"/>
              <a:t>a</a:t>
            </a:r>
            <a:r>
              <a:rPr lang="en-US" sz="1050" dirty="0" smtClean="0"/>
              <a:t>nd all </a:t>
            </a:r>
            <a:r>
              <a:rPr lang="en-US" sz="1050" dirty="0"/>
              <a:t>Gluten icons and </a:t>
            </a:r>
            <a:r>
              <a:rPr lang="en-US" sz="1050" dirty="0">
                <a:solidFill>
                  <a:srgbClr val="FF0000"/>
                </a:solidFill>
              </a:rPr>
              <a:t>! </a:t>
            </a:r>
            <a:r>
              <a:rPr lang="en-US" sz="1050" dirty="0"/>
              <a:t>and </a:t>
            </a:r>
            <a:r>
              <a:rPr lang="en-US" sz="1050" dirty="0">
                <a:solidFill>
                  <a:srgbClr val="92D050"/>
                </a:solidFill>
              </a:rPr>
              <a:t>√</a:t>
            </a:r>
            <a:r>
              <a:rPr lang="en-US" sz="1050" dirty="0"/>
              <a:t>on </a:t>
            </a:r>
            <a:r>
              <a:rPr lang="en-US" sz="1050" dirty="0" smtClean="0"/>
              <a:t>recipes added.</a:t>
            </a:r>
            <a:endParaRPr lang="en-US" sz="1050" dirty="0"/>
          </a:p>
          <a:p>
            <a:endParaRPr lang="en-US" sz="1050" dirty="0" smtClean="0"/>
          </a:p>
        </p:txBody>
      </p:sp>
      <p:sp>
        <p:nvSpPr>
          <p:cNvPr id="18" name="Multiply 17"/>
          <p:cNvSpPr/>
          <p:nvPr/>
        </p:nvSpPr>
        <p:spPr>
          <a:xfrm>
            <a:off x="5146409" y="2433550"/>
            <a:ext cx="457200" cy="50251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3" name="Multiply 22"/>
          <p:cNvSpPr/>
          <p:nvPr/>
        </p:nvSpPr>
        <p:spPr>
          <a:xfrm>
            <a:off x="3026741" y="2779442"/>
            <a:ext cx="457200" cy="6096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4" name="Multiply 23"/>
          <p:cNvSpPr/>
          <p:nvPr/>
        </p:nvSpPr>
        <p:spPr>
          <a:xfrm>
            <a:off x="4114800" y="2796804"/>
            <a:ext cx="457200" cy="6096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846700" y="3243700"/>
            <a:ext cx="3982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1654691" y="2951062"/>
            <a:ext cx="284495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0961" y="1595670"/>
            <a:ext cx="304800" cy="2984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330339" y="3556291"/>
            <a:ext cx="284495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0961" y="2380007"/>
            <a:ext cx="284495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884234" y="2510576"/>
            <a:ext cx="284495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102507" y="2590800"/>
            <a:ext cx="284495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470248" y="2662976"/>
            <a:ext cx="284495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0960" y="3178111"/>
            <a:ext cx="284495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401137" y="2936064"/>
            <a:ext cx="284495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71113" y="4197342"/>
            <a:ext cx="284495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0627" y="5410200"/>
            <a:ext cx="284495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495800" y="2088286"/>
            <a:ext cx="284495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799368" y="2088286"/>
            <a:ext cx="284495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40627" y="5912883"/>
            <a:ext cx="284495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802882" y="5021176"/>
            <a:ext cx="13500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NOTES:  </a:t>
            </a:r>
            <a:r>
              <a:rPr lang="en-US" sz="1200" i="1" dirty="0" smtClean="0"/>
              <a:t>Calories </a:t>
            </a:r>
            <a:r>
              <a:rPr lang="en-US" sz="1200" i="1" dirty="0"/>
              <a:t>consumed and burned will use new calculations from </a:t>
            </a:r>
            <a:r>
              <a:rPr lang="en-US" sz="1200" i="1" dirty="0" smtClean="0"/>
              <a:t>Maureen.</a:t>
            </a:r>
          </a:p>
          <a:p>
            <a:r>
              <a:rPr lang="en-US" sz="1200" i="1" dirty="0"/>
              <a:t>Design/</a:t>
            </a:r>
            <a:r>
              <a:rPr lang="en-US" sz="1200" i="1" dirty="0" err="1"/>
              <a:t>Dev</a:t>
            </a:r>
            <a:r>
              <a:rPr lang="en-US" sz="1200" i="1" dirty="0"/>
              <a:t> for desktop and </a:t>
            </a:r>
            <a:r>
              <a:rPr lang="en-US" sz="1200" i="1" dirty="0" err="1"/>
              <a:t>ipad</a:t>
            </a:r>
            <a:r>
              <a:rPr lang="en-US" sz="1200" i="1" dirty="0"/>
              <a:t> only.</a:t>
            </a:r>
          </a:p>
          <a:p>
            <a:endParaRPr lang="en-US" sz="1200" dirty="0"/>
          </a:p>
        </p:txBody>
      </p:sp>
      <p:sp>
        <p:nvSpPr>
          <p:cNvPr id="53" name="Rounded Rectangle 52"/>
          <p:cNvSpPr/>
          <p:nvPr/>
        </p:nvSpPr>
        <p:spPr>
          <a:xfrm>
            <a:off x="7243331" y="2547889"/>
            <a:ext cx="284495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059324" y="4082816"/>
            <a:ext cx="284495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Multiply 43"/>
          <p:cNvSpPr/>
          <p:nvPr/>
        </p:nvSpPr>
        <p:spPr>
          <a:xfrm>
            <a:off x="2377809" y="4387616"/>
            <a:ext cx="457200" cy="502514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65446" y="2433550"/>
            <a:ext cx="1224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Remove  Plate icon/sneaker icon for food/exercise and all food/recipe and exercise individual icons and defaults.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7865446" y="2011287"/>
            <a:ext cx="364154" cy="381799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2063470" y="4502142"/>
            <a:ext cx="364154" cy="381799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6405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Journal- below the fold--no social share, add </a:t>
            </a:r>
            <a:r>
              <a:rPr lang="en-US" sz="2400" dirty="0" err="1" smtClean="0"/>
              <a:t>vit</a:t>
            </a:r>
            <a:r>
              <a:rPr lang="en-US" sz="2400" dirty="0" smtClean="0"/>
              <a:t> tracker, nutrition at a glance moves to dashboard,</a:t>
            </a:r>
            <a:endParaRPr lang="en-US" sz="2400" dirty="0"/>
          </a:p>
        </p:txBody>
      </p:sp>
      <p:pic>
        <p:nvPicPr>
          <p:cNvPr id="4" name="Content Placeholder 3" descr="Journal - Mozilla Firefox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185" y="1363202"/>
            <a:ext cx="5893083" cy="4525963"/>
          </a:xfrm>
          <a:solidFill>
            <a:schemeClr val="accent2"/>
          </a:solidFill>
        </p:spPr>
      </p:pic>
      <p:sp>
        <p:nvSpPr>
          <p:cNvPr id="6" name="Multiply 5"/>
          <p:cNvSpPr/>
          <p:nvPr/>
        </p:nvSpPr>
        <p:spPr>
          <a:xfrm>
            <a:off x="4128387" y="3245184"/>
            <a:ext cx="533400" cy="3810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040" y="1121420"/>
            <a:ext cx="1624445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Remove </a:t>
            </a:r>
            <a:r>
              <a:rPr lang="en-US" sz="1100" dirty="0"/>
              <a:t>all social sharing. </a:t>
            </a:r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smtClean="0"/>
              <a:t>Nutrition at a Glance, moved to  dashboard  (see new design) and new recommendations from Maureen </a:t>
            </a:r>
          </a:p>
          <a:p>
            <a:endParaRPr lang="en-US" sz="1100" dirty="0"/>
          </a:p>
          <a:p>
            <a:r>
              <a:rPr lang="en-US" sz="1100" dirty="0" smtClean="0"/>
              <a:t>Remove “What if I Exceed Recommendation” and What if </a:t>
            </a:r>
            <a:r>
              <a:rPr lang="en-US" sz="1100" dirty="0"/>
              <a:t> </a:t>
            </a:r>
            <a:r>
              <a:rPr lang="en-US" sz="1100" dirty="0" smtClean="0"/>
              <a:t>I Exceed” links at bottom of Nutrition at a Glance</a:t>
            </a:r>
          </a:p>
          <a:p>
            <a:endParaRPr lang="en-US" sz="1100" dirty="0" smtClean="0"/>
          </a:p>
          <a:p>
            <a:r>
              <a:rPr lang="en-US" sz="1100" dirty="0" smtClean="0"/>
              <a:t>Add Vitamin Tracker next to Water Tracker.  Add tabs (see new design)</a:t>
            </a:r>
          </a:p>
          <a:p>
            <a:endParaRPr lang="en-US" sz="1100" dirty="0" smtClean="0"/>
          </a:p>
          <a:p>
            <a:r>
              <a:rPr lang="en-US" sz="1100" dirty="0" smtClean="0"/>
              <a:t>Change “Daily Progress Report” to Daily Recap (see new design).</a:t>
            </a:r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67400" y="1987884"/>
            <a:ext cx="1295400" cy="2514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085" y="3679371"/>
            <a:ext cx="3200400" cy="1567848"/>
          </a:xfrm>
          <a:prstGeom prst="rect">
            <a:avLst/>
          </a:prstGeom>
        </p:spPr>
      </p:pic>
      <p:sp>
        <p:nvSpPr>
          <p:cNvPr id="18" name="Multiply 17"/>
          <p:cNvSpPr/>
          <p:nvPr/>
        </p:nvSpPr>
        <p:spPr>
          <a:xfrm>
            <a:off x="4970901" y="4861988"/>
            <a:ext cx="533400" cy="3810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625600" y="4174671"/>
            <a:ext cx="1557655" cy="2449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ultiply 20"/>
          <p:cNvSpPr/>
          <p:nvPr/>
        </p:nvSpPr>
        <p:spPr>
          <a:xfrm>
            <a:off x="3505200" y="3733800"/>
            <a:ext cx="533400" cy="3810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Multiply 21"/>
          <p:cNvSpPr/>
          <p:nvPr/>
        </p:nvSpPr>
        <p:spPr>
          <a:xfrm>
            <a:off x="4992874" y="3731383"/>
            <a:ext cx="533400" cy="3810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26840" y="3679371"/>
            <a:ext cx="903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Daily Recap</a:t>
            </a:r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963287" y="3940933"/>
            <a:ext cx="76288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67400" y="42672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484620" y="4267200"/>
            <a:ext cx="228600" cy="481255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972300" y="2209800"/>
            <a:ext cx="76200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91440" y="1121420"/>
            <a:ext cx="27051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661787" y="3158752"/>
            <a:ext cx="309114" cy="354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1440" y="1635760"/>
            <a:ext cx="27051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162800" y="2389918"/>
            <a:ext cx="381000" cy="3214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667500" y="4648200"/>
            <a:ext cx="304800" cy="2561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1440" y="2728640"/>
            <a:ext cx="270510" cy="3291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1439" y="3769483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183255" y="5013967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555485" y="4904319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369944" y="3679371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1439" y="4466879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35645" y="3536175"/>
            <a:ext cx="270511" cy="342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9" name="Multiply 28"/>
          <p:cNvSpPr/>
          <p:nvPr/>
        </p:nvSpPr>
        <p:spPr>
          <a:xfrm>
            <a:off x="2404427" y="2771736"/>
            <a:ext cx="533400" cy="381000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52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Nutrition in dashboard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603494"/>
            <a:ext cx="2139031" cy="4525963"/>
          </a:xfrm>
        </p:spPr>
      </p:pic>
      <p:sp>
        <p:nvSpPr>
          <p:cNvPr id="7" name="TextBox 6"/>
          <p:cNvSpPr txBox="1"/>
          <p:nvPr/>
        </p:nvSpPr>
        <p:spPr>
          <a:xfrm>
            <a:off x="1371601" y="2667000"/>
            <a:ext cx="18142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Nutrient List order is in new design on dashboard, not on right rail...</a:t>
            </a:r>
          </a:p>
          <a:p>
            <a:r>
              <a:rPr lang="en-US" dirty="0" smtClean="0"/>
              <a:t>CALORIES</a:t>
            </a:r>
          </a:p>
          <a:p>
            <a:r>
              <a:rPr lang="en-US" dirty="0" smtClean="0"/>
              <a:t>FAT</a:t>
            </a:r>
          </a:p>
          <a:p>
            <a:r>
              <a:rPr lang="en-US" dirty="0" smtClean="0"/>
              <a:t>SAT FAT</a:t>
            </a:r>
          </a:p>
          <a:p>
            <a:r>
              <a:rPr lang="en-US" dirty="0" smtClean="0"/>
              <a:t>CHOLESTEROL</a:t>
            </a:r>
          </a:p>
          <a:p>
            <a:r>
              <a:rPr lang="en-US" dirty="0" smtClean="0"/>
              <a:t>SODIUM</a:t>
            </a:r>
          </a:p>
          <a:p>
            <a:r>
              <a:rPr lang="en-US" dirty="0" smtClean="0"/>
              <a:t>CARB</a:t>
            </a:r>
          </a:p>
          <a:p>
            <a:r>
              <a:rPr lang="en-US" dirty="0" smtClean="0"/>
              <a:t>FIBER</a:t>
            </a:r>
          </a:p>
          <a:p>
            <a:r>
              <a:rPr lang="en-US" dirty="0" smtClean="0"/>
              <a:t>PROTEIN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581400" y="5867400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57600" y="1828800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581400" y="2003306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81400" y="2120424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81400" y="2308106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81400" y="2460506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2631440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57600" y="5709920"/>
            <a:ext cx="15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5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Log-change</a:t>
            </a:r>
            <a:endParaRPr lang="en-US" dirty="0"/>
          </a:p>
        </p:txBody>
      </p:sp>
      <p:pic>
        <p:nvPicPr>
          <p:cNvPr id="4" name="Content Placeholder 3" descr="Journal - Mozilla Firefo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00200"/>
            <a:ext cx="5893083" cy="4525963"/>
          </a:xfrm>
        </p:spPr>
      </p:pic>
      <p:sp>
        <p:nvSpPr>
          <p:cNvPr id="5" name="TextBox 4"/>
          <p:cNvSpPr txBox="1"/>
          <p:nvPr/>
        </p:nvSpPr>
        <p:spPr>
          <a:xfrm>
            <a:off x="457200" y="1686122"/>
            <a:ext cx="1676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Change </a:t>
            </a:r>
            <a:r>
              <a:rPr lang="en-US" sz="1400" dirty="0" err="1" smtClean="0"/>
              <a:t>QuickLog</a:t>
            </a:r>
            <a:r>
              <a:rPr lang="en-US" sz="1400" dirty="0" smtClean="0"/>
              <a:t> to Quick Log (add space) for Calories Eaten and Calories Burned</a:t>
            </a:r>
          </a:p>
          <a:p>
            <a:endParaRPr lang="en-US" sz="1400" dirty="0"/>
          </a:p>
          <a:p>
            <a:r>
              <a:rPr lang="en-US" sz="1400" dirty="0" smtClean="0"/>
              <a:t>See new design</a:t>
            </a:r>
          </a:p>
          <a:p>
            <a:endParaRPr lang="en-US" sz="1400" dirty="0"/>
          </a:p>
          <a:p>
            <a:r>
              <a:rPr lang="en-US" sz="1400" dirty="0" smtClean="0"/>
              <a:t>All functionality remains-copy meal, calories eaten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729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Search Exercise and Search Foods Modal tab</a:t>
            </a:r>
            <a:endParaRPr lang="en-US" sz="2400" dirty="0"/>
          </a:p>
        </p:txBody>
      </p:sp>
      <p:pic>
        <p:nvPicPr>
          <p:cNvPr id="4" name="Content Placeholder 3" descr="Journal - Mozilla Firefox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962" y="1101436"/>
            <a:ext cx="4787043" cy="2819400"/>
          </a:xfrm>
        </p:spPr>
      </p:pic>
      <p:sp>
        <p:nvSpPr>
          <p:cNvPr id="5" name="TextBox 4"/>
          <p:cNvSpPr txBox="1"/>
          <p:nvPr/>
        </p:nvSpPr>
        <p:spPr>
          <a:xfrm>
            <a:off x="452568" y="1677044"/>
            <a:ext cx="1600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Change </a:t>
            </a:r>
            <a:r>
              <a:rPr lang="en-US" sz="1200" dirty="0"/>
              <a:t>copy to What exercise did you do</a:t>
            </a:r>
            <a:r>
              <a:rPr lang="en-US" sz="1200" dirty="0" smtClean="0"/>
              <a:t>?</a:t>
            </a:r>
          </a:p>
          <a:p>
            <a:endParaRPr lang="en-US" sz="1200" dirty="0" smtClean="0"/>
          </a:p>
          <a:p>
            <a:r>
              <a:rPr lang="en-US" sz="1200" dirty="0" smtClean="0"/>
              <a:t>Remove  Return to Journal</a:t>
            </a:r>
          </a:p>
          <a:p>
            <a:endParaRPr lang="en-US" sz="1200" dirty="0"/>
          </a:p>
          <a:p>
            <a:r>
              <a:rPr lang="en-US" sz="1200" dirty="0" smtClean="0"/>
              <a:t>Remove Exercise icons</a:t>
            </a:r>
            <a:endParaRPr lang="en-US" sz="1200" dirty="0"/>
          </a:p>
          <a:p>
            <a:endParaRPr lang="en-US" dirty="0"/>
          </a:p>
        </p:txBody>
      </p:sp>
      <p:pic>
        <p:nvPicPr>
          <p:cNvPr id="6" name="Picture 5" descr="Journal - Google Chrom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02" y="3920836"/>
            <a:ext cx="4648201" cy="27328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3078" y="3920836"/>
            <a:ext cx="13000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smtClean="0"/>
          </a:p>
          <a:p>
            <a:r>
              <a:rPr lang="en-US" sz="1200" dirty="0" smtClean="0"/>
              <a:t>Change </a:t>
            </a:r>
            <a:r>
              <a:rPr lang="en-US" sz="1200" dirty="0"/>
              <a:t>copy to What </a:t>
            </a:r>
            <a:r>
              <a:rPr lang="en-US" sz="1200" dirty="0" smtClean="0"/>
              <a:t>did </a:t>
            </a:r>
            <a:r>
              <a:rPr lang="en-US" sz="1200" dirty="0"/>
              <a:t>you </a:t>
            </a:r>
            <a:r>
              <a:rPr lang="en-US" sz="1200" dirty="0" smtClean="0"/>
              <a:t>eat or drink?</a:t>
            </a:r>
          </a:p>
          <a:p>
            <a:endParaRPr lang="en-US" sz="1200" dirty="0" smtClean="0"/>
          </a:p>
          <a:p>
            <a:r>
              <a:rPr lang="en-US" sz="1200" dirty="0" smtClean="0"/>
              <a:t>Remove </a:t>
            </a:r>
            <a:r>
              <a:rPr lang="en-US" sz="1200" dirty="0"/>
              <a:t>Return to </a:t>
            </a:r>
            <a:r>
              <a:rPr lang="en-US" sz="1200" dirty="0" smtClean="0"/>
              <a:t>Journal</a:t>
            </a:r>
          </a:p>
          <a:p>
            <a:endParaRPr lang="en-US" sz="1200" dirty="0"/>
          </a:p>
          <a:p>
            <a:r>
              <a:rPr lang="en-US" sz="1200" dirty="0" smtClean="0"/>
              <a:t>Switch Add Meal Plan and Search Foods</a:t>
            </a:r>
          </a:p>
          <a:p>
            <a:endParaRPr lang="en-US" sz="1200" dirty="0"/>
          </a:p>
          <a:p>
            <a:r>
              <a:rPr lang="en-US" sz="1200" dirty="0" smtClean="0"/>
              <a:t>Remove Food/Recipe icons</a:t>
            </a:r>
          </a:p>
          <a:p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035808" y="5029200"/>
            <a:ext cx="2983992" cy="7799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172200" y="5419198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y 10"/>
          <p:cNvSpPr/>
          <p:nvPr/>
        </p:nvSpPr>
        <p:spPr>
          <a:xfrm>
            <a:off x="5547360" y="1707524"/>
            <a:ext cx="228600" cy="48258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5661660" y="4546616"/>
            <a:ext cx="228600" cy="48258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" y="1307712"/>
            <a:ext cx="938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6877" y="3606800"/>
            <a:ext cx="652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Food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02568" y="2267580"/>
            <a:ext cx="27051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6818" y="1707524"/>
            <a:ext cx="27051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667000" y="1962780"/>
            <a:ext cx="27051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02568" y="2817306"/>
            <a:ext cx="27051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142168" y="4635508"/>
            <a:ext cx="27051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94802" y="4876800"/>
            <a:ext cx="27051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540404" y="4781625"/>
            <a:ext cx="27051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94700" y="4114800"/>
            <a:ext cx="27051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79331" y="5398163"/>
            <a:ext cx="27051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765298" y="2595986"/>
            <a:ext cx="27051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62224" y="5102574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functionality</a:t>
            </a:r>
            <a:endParaRPr lang="en-US" dirty="0"/>
          </a:p>
        </p:txBody>
      </p:sp>
      <p:sp>
        <p:nvSpPr>
          <p:cNvPr id="27" name="Multiply 26"/>
          <p:cNvSpPr/>
          <p:nvPr/>
        </p:nvSpPr>
        <p:spPr>
          <a:xfrm>
            <a:off x="3065653" y="2487122"/>
            <a:ext cx="228600" cy="48258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429000" y="4419600"/>
            <a:ext cx="27051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158490" y="5245763"/>
            <a:ext cx="27051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02568" y="6096000"/>
            <a:ext cx="27051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837368" y="1796416"/>
            <a:ext cx="27051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3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Journal- </a:t>
            </a:r>
            <a:r>
              <a:rPr lang="en-US" sz="2400" smtClean="0"/>
              <a:t>Add </a:t>
            </a:r>
            <a:r>
              <a:rPr lang="en-US" sz="2400" dirty="0" smtClean="0"/>
              <a:t>Meal plan tab-Removals</a:t>
            </a:r>
            <a:endParaRPr lang="en-US" sz="2400" dirty="0"/>
          </a:p>
        </p:txBody>
      </p:sp>
      <p:pic>
        <p:nvPicPr>
          <p:cNvPr id="4" name="Content Placeholder 3" descr="Journal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823" y="1518268"/>
            <a:ext cx="4723866" cy="4525963"/>
          </a:xfrm>
        </p:spPr>
      </p:pic>
      <p:sp>
        <p:nvSpPr>
          <p:cNvPr id="6" name="TextBox 5"/>
          <p:cNvSpPr txBox="1"/>
          <p:nvPr/>
        </p:nvSpPr>
        <p:spPr>
          <a:xfrm>
            <a:off x="386081" y="1903492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Remove All Gluten icons and </a:t>
            </a:r>
            <a:r>
              <a:rPr lang="en-US" sz="1400" dirty="0" smtClean="0">
                <a:solidFill>
                  <a:srgbClr val="FF0000"/>
                </a:solidFill>
              </a:rPr>
              <a:t>! </a:t>
            </a:r>
            <a:r>
              <a:rPr lang="en-US" sz="1400" dirty="0" smtClean="0"/>
              <a:t>and </a:t>
            </a:r>
            <a:r>
              <a:rPr lang="en-US" sz="1400" dirty="0" smtClean="0">
                <a:solidFill>
                  <a:srgbClr val="92D050"/>
                </a:solidFill>
              </a:rPr>
              <a:t>√</a:t>
            </a:r>
            <a:r>
              <a:rPr lang="en-US" sz="1400" dirty="0" smtClean="0"/>
              <a:t>on all tab views.</a:t>
            </a:r>
            <a:endParaRPr lang="en-US" sz="1400" dirty="0"/>
          </a:p>
        </p:txBody>
      </p:sp>
      <p:sp>
        <p:nvSpPr>
          <p:cNvPr id="7" name="Multiply 6"/>
          <p:cNvSpPr/>
          <p:nvPr/>
        </p:nvSpPr>
        <p:spPr>
          <a:xfrm>
            <a:off x="3657600" y="3936882"/>
            <a:ext cx="304800" cy="242455"/>
          </a:xfrm>
          <a:prstGeom prst="mathMultiply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4525356" y="4500070"/>
            <a:ext cx="304800" cy="190500"/>
          </a:xfrm>
          <a:prstGeom prst="mathMultiply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4340398" y="4500070"/>
            <a:ext cx="304800" cy="190500"/>
          </a:xfrm>
          <a:prstGeom prst="mathMultiply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Multiply 9"/>
          <p:cNvSpPr/>
          <p:nvPr/>
        </p:nvSpPr>
        <p:spPr>
          <a:xfrm>
            <a:off x="4598554" y="3686000"/>
            <a:ext cx="304800" cy="190500"/>
          </a:xfrm>
          <a:prstGeom prst="mathMultiply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Multiply 10"/>
          <p:cNvSpPr/>
          <p:nvPr/>
        </p:nvSpPr>
        <p:spPr>
          <a:xfrm>
            <a:off x="3429000" y="3962860"/>
            <a:ext cx="304800" cy="190500"/>
          </a:xfrm>
          <a:prstGeom prst="mathMultiply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1440" y="1903492"/>
            <a:ext cx="27051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903354" y="3658060"/>
            <a:ext cx="27051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45819" y="2971800"/>
            <a:ext cx="27051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6155" y="2971800"/>
            <a:ext cx="1724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Remove Gluten icons</a:t>
            </a:r>
            <a:endParaRPr lang="en-US" sz="1400" dirty="0"/>
          </a:p>
        </p:txBody>
      </p:sp>
      <p:sp>
        <p:nvSpPr>
          <p:cNvPr id="23" name="Rounded Rectangle 22"/>
          <p:cNvSpPr/>
          <p:nvPr/>
        </p:nvSpPr>
        <p:spPr>
          <a:xfrm>
            <a:off x="4877550" y="4442920"/>
            <a:ext cx="27051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62964" y="3632082"/>
            <a:ext cx="27051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819400" y="2971800"/>
            <a:ext cx="27051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329" y="3626433"/>
            <a:ext cx="18966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Remove days of </a:t>
            </a:r>
            <a:r>
              <a:rPr lang="en-US" sz="1400" dirty="0" err="1" smtClean="0"/>
              <a:t>wk</a:t>
            </a:r>
            <a:r>
              <a:rPr lang="en-US" sz="1400" dirty="0" smtClean="0"/>
              <a:t> and insert Wednesday, April 24 with arrow- see new design for reference</a:t>
            </a:r>
          </a:p>
          <a:p>
            <a:endParaRPr lang="en-US" sz="1400" dirty="0"/>
          </a:p>
          <a:p>
            <a:r>
              <a:rPr lang="en-US" sz="1400" dirty="0" smtClean="0"/>
              <a:t>Remove Recipe icons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164638" y="4690570"/>
            <a:ext cx="27051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836545" y="3753310"/>
            <a:ext cx="27051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Multiply 24"/>
          <p:cNvSpPr/>
          <p:nvPr/>
        </p:nvSpPr>
        <p:spPr>
          <a:xfrm>
            <a:off x="3124200" y="3746382"/>
            <a:ext cx="304800" cy="190500"/>
          </a:xfrm>
          <a:prstGeom prst="mathMultiply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Multiply 25"/>
          <p:cNvSpPr/>
          <p:nvPr/>
        </p:nvSpPr>
        <p:spPr>
          <a:xfrm>
            <a:off x="3124200" y="4020010"/>
            <a:ext cx="304800" cy="190500"/>
          </a:xfrm>
          <a:prstGeom prst="mathMultiply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Multiply 26"/>
          <p:cNvSpPr/>
          <p:nvPr/>
        </p:nvSpPr>
        <p:spPr>
          <a:xfrm>
            <a:off x="3098800" y="4538630"/>
            <a:ext cx="304800" cy="190500"/>
          </a:xfrm>
          <a:prstGeom prst="mathMultiply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18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New Journal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03085"/>
            <a:ext cx="4085496" cy="5029200"/>
          </a:xfrm>
        </p:spPr>
      </p:pic>
      <p:cxnSp>
        <p:nvCxnSpPr>
          <p:cNvPr id="8" name="Straight Arrow Connector 7"/>
          <p:cNvCxnSpPr/>
          <p:nvPr/>
        </p:nvCxnSpPr>
        <p:spPr>
          <a:xfrm>
            <a:off x="1752600" y="2895600"/>
            <a:ext cx="12192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2" y="1915636"/>
            <a:ext cx="1447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layout for Calories Remaining, Consumed and Burned</a:t>
            </a:r>
            <a:r>
              <a:rPr lang="en-US" dirty="0"/>
              <a:t>. 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410200" y="3329464"/>
            <a:ext cx="16764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23100" y="1602938"/>
            <a:ext cx="1676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Placement of nutrition tracker is in dashboard with new layout.  Change your Calorie Level links to settings.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8803" y="3392964"/>
            <a:ext cx="175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Food and Add Exercise buttons now highlight when user hovers over them.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993900" y="4419600"/>
            <a:ext cx="12192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5749" y="5147290"/>
            <a:ext cx="2317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My Trackers- 2 tabs, Water and Vitamins, with + and - for adding or subtracting amounts.  Same functionality as SBD.  No copy under Vitamins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93900" y="5715000"/>
            <a:ext cx="12192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77000" y="4800600"/>
            <a:ext cx="2133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Daily Recap- Same functionality for input, Save, but added calendar for input into past dates up to X?  New copy as default text in box.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181600" y="5495161"/>
            <a:ext cx="16764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02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521</Words>
  <Application>Microsoft Office PowerPoint</Application>
  <PresentationFormat>On-screen Show (4:3)</PresentationFormat>
  <Paragraphs>128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Journal-remove social shares, reactions, phase icons, tour, food/exercise icons</vt:lpstr>
      <vt:lpstr>Journal- below the fold--no social share, add vit tracker, nutrition at a glance moves to dashboard,</vt:lpstr>
      <vt:lpstr>Daily Nutrition in dashboard</vt:lpstr>
      <vt:lpstr>Quick Log-change</vt:lpstr>
      <vt:lpstr>Search Exercise and Search Foods Modal tab</vt:lpstr>
      <vt:lpstr>Journal- Add Meal plan tab-Removals</vt:lpstr>
      <vt:lpstr>New Journal</vt:lpstr>
    </vt:vector>
  </TitlesOfParts>
  <Company>wat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wfm</dc:creator>
  <cp:lastModifiedBy>wfm</cp:lastModifiedBy>
  <cp:revision>163</cp:revision>
  <cp:lastPrinted>2013-04-25T15:37:18Z</cp:lastPrinted>
  <dcterms:created xsi:type="dcterms:W3CDTF">2013-04-11T18:56:46Z</dcterms:created>
  <dcterms:modified xsi:type="dcterms:W3CDTF">2013-05-20T19:06:42Z</dcterms:modified>
</cp:coreProperties>
</file>