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54"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7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65" name=""/>
        <p:cNvGrpSpPr/>
        <p:nvPr/>
      </p:nvGrpSpPr>
      <p:grpSpPr>
        <a:xfrm>
          <a:off x="0" y="0"/>
          <a:ext cx="0" cy="0"/>
          <a:chOff x="0" y="0"/>
          <a:chExt cx="0" cy="0"/>
        </a:xfrm>
      </p:grpSpPr>
      <p:sp>
        <p:nvSpPr>
          <p:cNvPr id="1048770"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7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7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67" name=""/>
        <p:cNvGrpSpPr/>
        <p:nvPr/>
      </p:nvGrpSpPr>
      <p:grpSpPr>
        <a:xfrm>
          <a:off x="0" y="0"/>
          <a:ext cx="0" cy="0"/>
          <a:chOff x="0" y="0"/>
          <a:chExt cx="0" cy="0"/>
        </a:xfrm>
      </p:grpSpPr>
      <p:sp>
        <p:nvSpPr>
          <p:cNvPr id="104877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79" name="Holder 3"/>
          <p:cNvSpPr>
            <a:spLocks noGrp="1"/>
          </p:cNvSpPr>
          <p:nvPr>
            <p:ph type="subTitle" idx="4"/>
          </p:nvPr>
        </p:nvSpPr>
        <p:spPr>
          <a:xfrm>
            <a:off x="1828800" y="3840480"/>
            <a:ext cx="8534400" cy="1714500"/>
          </a:xfrm>
          <a:prstGeom prst="rect"/>
        </p:spPr>
        <p:txBody>
          <a:bodyPr bIns="0" lIns="0" rIns="0" tIns="0" wrap="square">
            <a:spAutoFit/>
          </a:bodyPr>
          <a:p>
            <a:r>
              <a:t/>
            </a:r>
          </a:p>
        </p:txBody>
      </p:sp>
      <p:sp>
        <p:nvSpPr>
          <p:cNvPr id="1048780"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6" name=""/>
        <p:cNvGrpSpPr/>
        <p:nvPr/>
      </p:nvGrpSpPr>
      <p:grpSpPr>
        <a:xfrm>
          <a:off x="0" y="0"/>
          <a:ext cx="0" cy="0"/>
          <a:chOff x="0" y="0"/>
          <a:chExt cx="0" cy="0"/>
        </a:xfrm>
      </p:grpSpPr>
      <p:sp>
        <p:nvSpPr>
          <p:cNvPr id="104877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74" name="Holder 3"/>
          <p:cNvSpPr>
            <a:spLocks noGrp="1"/>
          </p:cNvSpPr>
          <p:nvPr>
            <p:ph type="body" idx="1"/>
          </p:nvPr>
        </p:nvSpPr>
        <p:spPr/>
        <p:txBody>
          <a:bodyPr bIns="0" lIns="0" rIns="0" tIns="0"/>
          <a:p>
            <a:r>
              <a:t/>
            </a:r>
          </a:p>
        </p:txBody>
      </p:sp>
      <p:sp>
        <p:nvSpPr>
          <p:cNvPr id="1048775"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7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7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4" name=""/>
        <p:cNvGrpSpPr/>
        <p:nvPr/>
      </p:nvGrpSpPr>
      <p:grpSpPr>
        <a:xfrm>
          <a:off x="0" y="0"/>
          <a:ext cx="0" cy="0"/>
          <a:chOff x="0" y="0"/>
          <a:chExt cx="0" cy="0"/>
        </a:xfrm>
      </p:grpSpPr>
      <p:sp>
        <p:nvSpPr>
          <p:cNvPr id="104876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65" name="Holder 3"/>
          <p:cNvSpPr>
            <a:spLocks noGrp="1"/>
          </p:cNvSpPr>
          <p:nvPr>
            <p:ph sz="half" idx="2"/>
          </p:nvPr>
        </p:nvSpPr>
        <p:spPr>
          <a:xfrm>
            <a:off x="609600" y="1577340"/>
            <a:ext cx="5303520" cy="4526280"/>
          </a:xfrm>
          <a:prstGeom prst="rect"/>
        </p:spPr>
        <p:txBody>
          <a:bodyPr bIns="0" lIns="0" rIns="0" tIns="0" wrap="square">
            <a:spAutoFit/>
          </a:bodyPr>
          <a:p>
            <a:r>
              <a:t/>
            </a:r>
          </a:p>
        </p:txBody>
      </p:sp>
      <p:sp>
        <p:nvSpPr>
          <p:cNvPr id="1048766" name="Holder 4"/>
          <p:cNvSpPr>
            <a:spLocks noGrp="1"/>
          </p:cNvSpPr>
          <p:nvPr>
            <p:ph sz="half" idx="3"/>
          </p:nvPr>
        </p:nvSpPr>
        <p:spPr>
          <a:xfrm>
            <a:off x="6278880" y="1577340"/>
            <a:ext cx="5303520" cy="4526280"/>
          </a:xfrm>
          <a:prstGeom prst="rect"/>
        </p:spPr>
        <p:txBody>
          <a:bodyPr bIns="0" lIns="0" rIns="0" tIns="0" wrap="square">
            <a:spAutoFit/>
          </a:bodyPr>
          <a:p>
            <a:r>
              <a:t/>
            </a:r>
          </a:p>
        </p:txBody>
      </p:sp>
      <p:sp>
        <p:nvSpPr>
          <p:cNvPr id="1048767"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6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6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62" name=""/>
        <p:cNvGrpSpPr/>
        <p:nvPr/>
      </p:nvGrpSpPr>
      <p:grpSpPr>
        <a:xfrm>
          <a:off x="0" y="0"/>
          <a:ext cx="0" cy="0"/>
          <a:chOff x="0" y="0"/>
          <a:chExt cx="0" cy="0"/>
        </a:xfrm>
      </p:grpSpPr>
      <p:sp>
        <p:nvSpPr>
          <p:cNvPr id="104875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55"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5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6" name=""/>
        <p:cNvGrpSpPr/>
        <p:nvPr/>
      </p:nvGrpSpPr>
      <p:grpSpPr>
        <a:xfrm>
          <a:off x="0" y="0"/>
          <a:ext cx="0" cy="0"/>
          <a:chOff x="0" y="0"/>
          <a:chExt cx="0" cy="0"/>
        </a:xfrm>
      </p:grpSpPr>
      <p:sp>
        <p:nvSpPr>
          <p:cNvPr id="1048739"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740"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741"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742"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743"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744"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745"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746"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47"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48"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49"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50"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5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5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3"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anchor="t" bIns="45720" lIns="91440" rIns="91440" rtlCol="0" tIns="45720" wrap="square">
            <a:spAutoFit/>
          </a:bodyPr>
          <a:p>
            <a:r>
              <a:rPr dirty="0" sz="2400" lang="en-US"/>
              <a:t>STUDENT NAME: </a:t>
            </a:r>
            <a:r>
              <a:rPr dirty="0" sz="2400" lang="en-US"/>
              <a:t>A</a:t>
            </a:r>
            <a:r>
              <a:rPr dirty="0" sz="2400" lang="en-US"/>
              <a:t>.</a:t>
            </a:r>
            <a:r>
              <a:rPr dirty="0" sz="2400" lang="en-US"/>
              <a:t>l</a:t>
            </a:r>
            <a:r>
              <a:rPr dirty="0" sz="2400" lang="en-US"/>
              <a:t>a</a:t>
            </a:r>
            <a:r>
              <a:rPr dirty="0" sz="2400" lang="en-US"/>
              <a:t>k</a:t>
            </a:r>
            <a:r>
              <a:rPr dirty="0" sz="2400" lang="en-US"/>
              <a:t>s</a:t>
            </a:r>
            <a:r>
              <a:rPr dirty="0" sz="2400" lang="en-US"/>
              <a:t>h</a:t>
            </a:r>
            <a:r>
              <a:rPr dirty="0" sz="2400" lang="en-US"/>
              <a:t>m</a:t>
            </a:r>
            <a:r>
              <a:rPr dirty="0" sz="2400" lang="en-US"/>
              <a:t>i</a:t>
            </a:r>
            <a:endParaRPr altLang="en-US" lang="zh-CN"/>
          </a:p>
          <a:p>
            <a:r>
              <a:rPr dirty="0" sz="2400" lang="en-US"/>
              <a:t>REGISTER NO AND NMID: </a:t>
            </a:r>
            <a:r>
              <a:rPr dirty="0" sz="2400" lang="en-US"/>
              <a:t>3</a:t>
            </a:r>
            <a:r>
              <a:rPr dirty="0" sz="2400" lang="en-US"/>
              <a:t>0</a:t>
            </a:r>
            <a:r>
              <a:rPr dirty="0" sz="2400" lang="en-US"/>
              <a:t>3</a:t>
            </a:r>
            <a:r>
              <a:rPr dirty="0" sz="2400" lang="en-US"/>
              <a:t>2</a:t>
            </a:r>
            <a:r>
              <a:rPr dirty="0" sz="2400" lang="en-US"/>
              <a:t>4</a:t>
            </a:r>
            <a:r>
              <a:rPr dirty="0" sz="2400" lang="en-US"/>
              <a:t>U</a:t>
            </a:r>
            <a:r>
              <a:rPr dirty="0" sz="2400" lang="en-US"/>
              <a:t>1</a:t>
            </a:r>
            <a:r>
              <a:rPr dirty="0" sz="2400" lang="en-US"/>
              <a:t>8</a:t>
            </a:r>
            <a:r>
              <a:rPr dirty="0" sz="2400" lang="en-US"/>
              <a:t>0</a:t>
            </a:r>
            <a:r>
              <a:rPr dirty="0" sz="2400" lang="en-US"/>
              <a:t>6</a:t>
            </a:r>
            <a:r>
              <a:rPr dirty="0" sz="2400" lang="en-US"/>
              <a:t>3</a:t>
            </a:r>
            <a:endParaRPr dirty="0" sz="2400" lang="en-US">
              <a:cs typeface="Calibri"/>
            </a:endParaRPr>
          </a:p>
          <a:p>
            <a:r>
              <a:rPr dirty="0" sz="2400" lang="en-US"/>
              <a:t>DEPARTMENT: </a:t>
            </a:r>
            <a:r>
              <a:rPr dirty="0" sz="2400" lang="en-US"/>
              <a:t> computer </a:t>
            </a:r>
            <a:r>
              <a:rPr dirty="0" sz="2400" lang="en-US"/>
              <a:t>science </a:t>
            </a:r>
            <a:endParaRPr altLang="en-US" lang="zh-CN"/>
          </a:p>
          <a:p>
            <a:r>
              <a:rPr dirty="0" sz="2400" lang="en-US"/>
              <a:t>COLLEGE: COLLEGE/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83" name=""/>
          <p:cNvPicPr>
            <a:picLocks/>
          </p:cNvPicPr>
          <p:nvPr/>
        </p:nvPicPr>
        <p:blipFill>
          <a:blip xmlns:r="http://schemas.openxmlformats.org/officeDocument/2006/relationships" r:embed="rId1"/>
          <a:stretch>
            <a:fillRect/>
          </a:stretch>
        </p:blipFill>
        <p:spPr>
          <a:xfrm rot="63389">
            <a:off x="1680905" y="647072"/>
            <a:ext cx="8998467" cy="543892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88" name=""/>
          <p:cNvPicPr>
            <a:picLocks/>
          </p:cNvPicPr>
          <p:nvPr/>
        </p:nvPicPr>
        <p:blipFill>
          <a:blip xmlns:r="http://schemas.openxmlformats.org/officeDocument/2006/relationships" r:embed="rId2"/>
          <a:stretch>
            <a:fillRect/>
          </a:stretch>
        </p:blipFill>
        <p:spPr>
          <a:xfrm rot="0">
            <a:off x="2909455" y="1033146"/>
            <a:ext cx="6373090" cy="479170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5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t/>
            </a:r>
          </a:p>
        </p:txBody>
      </p:sp>
      <p:sp>
        <p:nvSpPr>
          <p:cNvPr id="10487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t/>
            </a:r>
          </a:p>
        </p:txBody>
      </p:sp>
      <p:sp>
        <p:nvSpPr>
          <p:cNvPr id="10487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t/>
            </a:r>
          </a:p>
        </p:txBody>
      </p:sp>
      <p:sp>
        <p:nvSpPr>
          <p:cNvPr id="104876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0</a:t>
            </a:fld>
            <a:endParaRPr sz="1100">
              <a:latin typeface="Trebuchet MS"/>
              <a:cs typeface="Trebuchet MS"/>
            </a:endParaRPr>
          </a:p>
        </p:txBody>
      </p:sp>
      <p:sp>
        <p:nvSpPr>
          <p:cNvPr id="104876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89" name=""/>
          <p:cNvPicPr>
            <a:picLocks/>
          </p:cNvPicPr>
          <p:nvPr/>
        </p:nvPicPr>
        <p:blipFill>
          <a:blip xmlns:r="http://schemas.openxmlformats.org/officeDocument/2006/relationships" r:embed="rId1"/>
          <a:stretch>
            <a:fillRect/>
          </a:stretch>
        </p:blipFill>
        <p:spPr>
          <a:xfrm rot="0">
            <a:off x="1540105" y="494457"/>
            <a:ext cx="9111789" cy="549548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74" name=""/>
          <p:cNvPicPr>
            <a:picLocks/>
          </p:cNvPicPr>
          <p:nvPr/>
        </p:nvPicPr>
        <p:blipFill>
          <a:blip xmlns:r="http://schemas.openxmlformats.org/officeDocument/2006/relationships" r:embed="rId3"/>
          <a:stretch>
            <a:fillRect/>
          </a:stretch>
        </p:blipFill>
        <p:spPr>
          <a:xfrm rot="0">
            <a:off x="1315550" y="1188408"/>
            <a:ext cx="9736848" cy="4843867"/>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716" name=""/>
          <p:cNvSpPr txBox="1"/>
          <p:nvPr/>
        </p:nvSpPr>
        <p:spPr>
          <a:xfrm>
            <a:off x="901395" y="628649"/>
            <a:ext cx="8436535" cy="3863340"/>
          </a:xfrm>
          <a:prstGeom prst="rect"/>
        </p:spPr>
        <p:txBody>
          <a:bodyPr rtlCol="0" wrap="square">
            <a:spAutoFit/>
          </a:bodyPr>
          <a:p>
            <a:r>
              <a:rPr sz="2800" lang="en-US">
                <a:solidFill>
                  <a:srgbClr val="000000"/>
                </a:solidFill>
              </a:rPr>
              <a:t>Five key types of cybersecurity are network security, application security, information security, cloud security, and endpoint security. These types focus on protecting different digital assets and systems by safeguarding networks from threats, securing software during development, protecting data, securing cloud-based infrastructure, and protecting individual devices like computers and mobile phones.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59"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7" name=""/>
          <p:cNvSpPr txBox="1"/>
          <p:nvPr/>
        </p:nvSpPr>
        <p:spPr>
          <a:xfrm rot="21596220">
            <a:off x="678165" y="1154632"/>
            <a:ext cx="9366336" cy="3444240"/>
          </a:xfrm>
          <a:prstGeom prst="rect"/>
        </p:spPr>
        <p:txBody>
          <a:bodyPr rtlCol="0" wrap="square">
            <a:spAutoFit/>
          </a:bodyPr>
          <a:p>
            <a:r>
              <a:rPr sz="2800" lang="en-US">
                <a:solidFill>
                  <a:srgbClr val="000000"/>
                </a:solidFill>
              </a:rPr>
              <a:t>Network security is a specialized branch of cybersecurity focused on protecting an organization's entire IT infrastructure, including hardware, software, and data, from threats and unauthorized access. It achieves this by implementing security measures such as firewalls, VPNs, antivirus software, access controls, and network monitoring to ensure data integrity, confidentiality, and availability.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1"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75" name=""/>
          <p:cNvPicPr>
            <a:picLocks/>
          </p:cNvPicPr>
          <p:nvPr/>
        </p:nvPicPr>
        <p:blipFill>
          <a:blip xmlns:r="http://schemas.openxmlformats.org/officeDocument/2006/relationships" r:embed="rId2"/>
          <a:stretch>
            <a:fillRect/>
          </a:stretch>
        </p:blipFill>
        <p:spPr>
          <a:xfrm rot="0">
            <a:off x="1692856" y="0"/>
            <a:ext cx="8806288" cy="685800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35" name=""/>
          <p:cNvSpPr txBox="1"/>
          <p:nvPr/>
        </p:nvSpPr>
        <p:spPr>
          <a:xfrm rot="21287810">
            <a:off x="1226658" y="743075"/>
            <a:ext cx="9079450" cy="3863340"/>
          </a:xfrm>
          <a:prstGeom prst="rect"/>
        </p:spPr>
        <p:txBody>
          <a:bodyPr rtlCol="0" wrap="square">
            <a:spAutoFit/>
          </a:bodyPr>
          <a:p>
            <a:pPr algn="l" indent="-457200" marL="457200">
              <a:buFont typeface="Arial"/>
              <a:buChar char="•"/>
            </a:pPr>
            <a:r>
              <a:rPr sz="2800" lang="en-US">
                <a:solidFill>
                  <a:srgbClr val="000000"/>
                </a:solidFill>
              </a:rPr>
              <a:t>The benefits of cybersecurity include protecting sensitive personal and business data, preventing costly data breaches and financial fraud, ensuring business continuity and operational efficiency, maintaining customer trust and a positive reputation, meeting regulatory compliance, safeguarding intellectual property, and reducing the overall risk of cyberattacks and their associated financial and operational impacts.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78" name=""/>
          <p:cNvPicPr>
            <a:picLocks/>
          </p:cNvPicPr>
          <p:nvPr/>
        </p:nvPicPr>
        <p:blipFill>
          <a:blip xmlns:r="http://schemas.openxmlformats.org/officeDocument/2006/relationships" r:embed="rId2"/>
          <a:stretch>
            <a:fillRect/>
          </a:stretch>
        </p:blipFill>
        <p:spPr>
          <a:xfrm rot="0">
            <a:off x="1049287" y="601743"/>
            <a:ext cx="10060475" cy="567309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6" name=""/>
          <p:cNvSpPr txBox="1"/>
          <p:nvPr/>
        </p:nvSpPr>
        <p:spPr>
          <a:xfrm rot="3841">
            <a:off x="3090" y="138178"/>
            <a:ext cx="11111919" cy="5958840"/>
          </a:xfrm>
          <a:prstGeom prst="rect"/>
        </p:spPr>
        <p:txBody>
          <a:bodyPr rtlCol="0" wrap="square">
            <a:spAutoFit/>
          </a:bodyPr>
          <a:p>
            <a:pPr algn="ctr"/>
            <a:r>
              <a:rPr sz="2800" lang="en-US">
                <a:solidFill>
                  <a:srgbClr val="000000"/>
                </a:solidFill>
              </a:rPr>
              <a:t>Common Cyber Threats
Malware:
Malicious software that can damage systems or steal information. 
Ransomware:
A type of malware that encrypts a user's files and demands payment for their release. 
Phishing:
Fraudulent attempts to obtain sensitive information, such as usernames, passwords, and credit card details, by disguising oneself as a trustworthy entity in electronic communication. 
Social Engineering:
Psychological manipulation to trick individuals into giving up confidential information or performing actions that compromise security.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79" name=""/>
          <p:cNvPicPr>
            <a:picLocks/>
          </p:cNvPicPr>
          <p:nvPr/>
        </p:nvPicPr>
        <p:blipFill>
          <a:blip xmlns:r="http://schemas.openxmlformats.org/officeDocument/2006/relationships" r:embed="rId1"/>
          <a:stretch>
            <a:fillRect/>
          </a:stretch>
        </p:blipFill>
        <p:spPr>
          <a:xfrm rot="0">
            <a:off x="3112571" y="0"/>
            <a:ext cx="5966857" cy="685800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2025-09-09T08:11:12Z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fbcdd9c392694d69966a0772b47eb919</vt:lpwstr>
  </property>
</Properties>
</file>