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84" r:id="rId3"/>
    <p:sldId id="306" r:id="rId4"/>
    <p:sldId id="259" r:id="rId5"/>
    <p:sldId id="261" r:id="rId6"/>
    <p:sldId id="285" r:id="rId7"/>
    <p:sldId id="287" r:id="rId8"/>
    <p:sldId id="288" r:id="rId9"/>
    <p:sldId id="289" r:id="rId10"/>
    <p:sldId id="268" r:id="rId11"/>
    <p:sldId id="291" r:id="rId12"/>
    <p:sldId id="290" r:id="rId13"/>
    <p:sldId id="308" r:id="rId14"/>
    <p:sldId id="292" r:id="rId15"/>
    <p:sldId id="309" r:id="rId16"/>
    <p:sldId id="305" r:id="rId17"/>
    <p:sldId id="304" r:id="rId18"/>
    <p:sldId id="303" r:id="rId19"/>
    <p:sldId id="302" r:id="rId20"/>
    <p:sldId id="295"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6" autoAdjust="0"/>
    <p:restoredTop sz="94660"/>
  </p:normalViewPr>
  <p:slideViewPr>
    <p:cSldViewPr snapToGrid="0">
      <p:cViewPr>
        <p:scale>
          <a:sx n="55" d="100"/>
          <a:sy n="55" d="100"/>
        </p:scale>
        <p:origin x="-183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KUMAR REDDY MALLIDI" userId="4171073dc4559062" providerId="LiveId" clId="{8152A5D9-C994-4ACC-986C-F2F5E77EC5F9}"/>
    <pc:docChg chg="modSld">
      <pc:chgData name="S KUMAR REDDY MALLIDI" userId="4171073dc4559062" providerId="LiveId" clId="{8152A5D9-C994-4ACC-986C-F2F5E77EC5F9}" dt="2021-06-18T07:09:08.602" v="49" actId="20577"/>
      <pc:docMkLst>
        <pc:docMk/>
      </pc:docMkLst>
      <pc:sldChg chg="modSp mod">
        <pc:chgData name="S KUMAR REDDY MALLIDI" userId="4171073dc4559062" providerId="LiveId" clId="{8152A5D9-C994-4ACC-986C-F2F5E77EC5F9}" dt="2021-06-18T07:08:49.439" v="45" actId="20577"/>
        <pc:sldMkLst>
          <pc:docMk/>
          <pc:sldMk cId="3767529647" sldId="302"/>
        </pc:sldMkLst>
        <pc:graphicFrameChg chg="modGraphic">
          <ac:chgData name="S KUMAR REDDY MALLIDI" userId="4171073dc4559062" providerId="LiveId" clId="{8152A5D9-C994-4ACC-986C-F2F5E77EC5F9}" dt="2021-06-18T07:08:49.439" v="45" actId="20577"/>
          <ac:graphicFrameMkLst>
            <pc:docMk/>
            <pc:sldMk cId="3767529647" sldId="302"/>
            <ac:graphicFrameMk id="9" creationId="{3EB9E2BE-428E-4092-AC70-AAC1DF22EF26}"/>
          </ac:graphicFrameMkLst>
        </pc:graphicFrameChg>
      </pc:sldChg>
      <pc:sldChg chg="modSp mod">
        <pc:chgData name="S KUMAR REDDY MALLIDI" userId="4171073dc4559062" providerId="LiveId" clId="{8152A5D9-C994-4ACC-986C-F2F5E77EC5F9}" dt="2021-06-18T07:08:26.594" v="35" actId="20577"/>
        <pc:sldMkLst>
          <pc:docMk/>
          <pc:sldMk cId="2989370262" sldId="303"/>
        </pc:sldMkLst>
        <pc:graphicFrameChg chg="modGraphic">
          <ac:chgData name="S KUMAR REDDY MALLIDI" userId="4171073dc4559062" providerId="LiveId" clId="{8152A5D9-C994-4ACC-986C-F2F5E77EC5F9}" dt="2021-06-18T07:08:26.594" v="35" actId="20577"/>
          <ac:graphicFrameMkLst>
            <pc:docMk/>
            <pc:sldMk cId="2989370262" sldId="303"/>
            <ac:graphicFrameMk id="9" creationId="{3EB9E2BE-428E-4092-AC70-AAC1DF22EF26}"/>
          </ac:graphicFrameMkLst>
        </pc:graphicFrameChg>
      </pc:sldChg>
      <pc:sldChg chg="modSp mod">
        <pc:chgData name="S KUMAR REDDY MALLIDI" userId="4171073dc4559062" providerId="LiveId" clId="{8152A5D9-C994-4ACC-986C-F2F5E77EC5F9}" dt="2021-06-18T07:08:08.195" v="30" actId="20577"/>
        <pc:sldMkLst>
          <pc:docMk/>
          <pc:sldMk cId="2847085141" sldId="304"/>
        </pc:sldMkLst>
        <pc:graphicFrameChg chg="modGraphic">
          <ac:chgData name="S KUMAR REDDY MALLIDI" userId="4171073dc4559062" providerId="LiveId" clId="{8152A5D9-C994-4ACC-986C-F2F5E77EC5F9}" dt="2021-06-18T07:08:08.195" v="30" actId="20577"/>
          <ac:graphicFrameMkLst>
            <pc:docMk/>
            <pc:sldMk cId="2847085141" sldId="304"/>
            <ac:graphicFrameMk id="9" creationId="{3EB9E2BE-428E-4092-AC70-AAC1DF22EF26}"/>
          </ac:graphicFrameMkLst>
        </pc:graphicFrameChg>
      </pc:sldChg>
      <pc:sldChg chg="modSp mod">
        <pc:chgData name="S KUMAR REDDY MALLIDI" userId="4171073dc4559062" providerId="LiveId" clId="{8152A5D9-C994-4ACC-986C-F2F5E77EC5F9}" dt="2021-06-18T07:09:08.602" v="49" actId="20577"/>
        <pc:sldMkLst>
          <pc:docMk/>
          <pc:sldMk cId="3666380612" sldId="306"/>
        </pc:sldMkLst>
        <pc:graphicFrameChg chg="modGraphic">
          <ac:chgData name="S KUMAR REDDY MALLIDI" userId="4171073dc4559062" providerId="LiveId" clId="{8152A5D9-C994-4ACC-986C-F2F5E77EC5F9}" dt="2021-06-18T07:09:08.602" v="49" actId="20577"/>
          <ac:graphicFrameMkLst>
            <pc:docMk/>
            <pc:sldMk cId="3666380612" sldId="306"/>
            <ac:graphicFrameMk id="4" creationId="{CF045595-1312-4811-BE81-79F9D76479EF}"/>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3EC224-AD46-4FDF-A85B-1DA0208AF07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C659E46-03FE-427E-8157-5F5BE3EFEAC1}">
      <dgm:prSet/>
      <dgm:spPr/>
      <dgm:t>
        <a:bodyPr/>
        <a:lstStyle/>
        <a:p>
          <a:pPr algn="just"/>
          <a:r>
            <a:rPr lang="en-US" dirty="0"/>
            <a:t>Many researches shows that ACO  gives better performance other feature selection approaches.</a:t>
          </a:r>
        </a:p>
      </dgm:t>
    </dgm:pt>
    <dgm:pt modelId="{E8C8C85A-2895-4B3E-820D-78730D369269}" type="parTrans" cxnId="{CD82740D-9AFE-4CF1-8C4A-133544AE6FE3}">
      <dgm:prSet/>
      <dgm:spPr/>
      <dgm:t>
        <a:bodyPr/>
        <a:lstStyle/>
        <a:p>
          <a:endParaRPr lang="en-US"/>
        </a:p>
      </dgm:t>
    </dgm:pt>
    <dgm:pt modelId="{1C310F0A-3BB4-40DA-954C-9DF978984DB7}" type="sibTrans" cxnId="{CD82740D-9AFE-4CF1-8C4A-133544AE6FE3}">
      <dgm:prSet/>
      <dgm:spPr/>
      <dgm:t>
        <a:bodyPr/>
        <a:lstStyle/>
        <a:p>
          <a:endParaRPr lang="en-US"/>
        </a:p>
      </dgm:t>
    </dgm:pt>
    <dgm:pt modelId="{8D3F2147-56C8-4D84-B1C2-51EBD6A6EEC4}">
      <dgm:prSet/>
      <dgm:spPr/>
      <dgm:t>
        <a:bodyPr/>
        <a:lstStyle/>
        <a:p>
          <a:pPr algn="just"/>
          <a:r>
            <a:rPr lang="en-IN" dirty="0"/>
            <a:t>Hence, Our proposed approach combines ant colony optimization and machine learning to create a wrapper for credit card fraud detection with reduced feature set</a:t>
          </a:r>
          <a:r>
            <a:rPr lang="en-US" dirty="0"/>
            <a:t>.</a:t>
          </a:r>
        </a:p>
      </dgm:t>
    </dgm:pt>
    <dgm:pt modelId="{75E18696-8A7C-4C5E-83E2-F79517DE267C}" type="parTrans" cxnId="{9D26BD2C-0A98-4CC2-9E72-F2060F411663}">
      <dgm:prSet/>
      <dgm:spPr/>
      <dgm:t>
        <a:bodyPr/>
        <a:lstStyle/>
        <a:p>
          <a:endParaRPr lang="en-US"/>
        </a:p>
      </dgm:t>
    </dgm:pt>
    <dgm:pt modelId="{435DF143-B727-40A4-9E7F-AC73F4CC4B04}" type="sibTrans" cxnId="{9D26BD2C-0A98-4CC2-9E72-F2060F411663}">
      <dgm:prSet/>
      <dgm:spPr/>
      <dgm:t>
        <a:bodyPr/>
        <a:lstStyle/>
        <a:p>
          <a:endParaRPr lang="en-US"/>
        </a:p>
      </dgm:t>
    </dgm:pt>
    <dgm:pt modelId="{D0D49E3C-0817-42BA-982D-A70715E4B85D}" type="pres">
      <dgm:prSet presAssocID="{9A3EC224-AD46-4FDF-A85B-1DA0208AF077}" presName="linear" presStyleCnt="0">
        <dgm:presLayoutVars>
          <dgm:animLvl val="lvl"/>
          <dgm:resizeHandles val="exact"/>
        </dgm:presLayoutVars>
      </dgm:prSet>
      <dgm:spPr/>
    </dgm:pt>
    <dgm:pt modelId="{B0B78A96-26B5-4609-A37D-6A0D2EB138C5}" type="pres">
      <dgm:prSet presAssocID="{EC659E46-03FE-427E-8157-5F5BE3EFEAC1}" presName="parentText" presStyleLbl="node1" presStyleIdx="0" presStyleCnt="2">
        <dgm:presLayoutVars>
          <dgm:chMax val="0"/>
          <dgm:bulletEnabled val="1"/>
        </dgm:presLayoutVars>
      </dgm:prSet>
      <dgm:spPr/>
    </dgm:pt>
    <dgm:pt modelId="{C37CF03D-FCF7-4EC2-B386-B2C044A606A3}" type="pres">
      <dgm:prSet presAssocID="{1C310F0A-3BB4-40DA-954C-9DF978984DB7}" presName="spacer" presStyleCnt="0"/>
      <dgm:spPr/>
    </dgm:pt>
    <dgm:pt modelId="{75FAE6A7-1592-4992-AFE9-EB52F83A969A}" type="pres">
      <dgm:prSet presAssocID="{8D3F2147-56C8-4D84-B1C2-51EBD6A6EEC4}" presName="parentText" presStyleLbl="node1" presStyleIdx="1" presStyleCnt="2">
        <dgm:presLayoutVars>
          <dgm:chMax val="0"/>
          <dgm:bulletEnabled val="1"/>
        </dgm:presLayoutVars>
      </dgm:prSet>
      <dgm:spPr/>
    </dgm:pt>
  </dgm:ptLst>
  <dgm:cxnLst>
    <dgm:cxn modelId="{CD82740D-9AFE-4CF1-8C4A-133544AE6FE3}" srcId="{9A3EC224-AD46-4FDF-A85B-1DA0208AF077}" destId="{EC659E46-03FE-427E-8157-5F5BE3EFEAC1}" srcOrd="0" destOrd="0" parTransId="{E8C8C85A-2895-4B3E-820D-78730D369269}" sibTransId="{1C310F0A-3BB4-40DA-954C-9DF978984DB7}"/>
    <dgm:cxn modelId="{9D26BD2C-0A98-4CC2-9E72-F2060F411663}" srcId="{9A3EC224-AD46-4FDF-A85B-1DA0208AF077}" destId="{8D3F2147-56C8-4D84-B1C2-51EBD6A6EEC4}" srcOrd="1" destOrd="0" parTransId="{75E18696-8A7C-4C5E-83E2-F79517DE267C}" sibTransId="{435DF143-B727-40A4-9E7F-AC73F4CC4B04}"/>
    <dgm:cxn modelId="{26829E8C-997E-4A2B-A219-AE7F4D3A78DA}" type="presOf" srcId="{8D3F2147-56C8-4D84-B1C2-51EBD6A6EEC4}" destId="{75FAE6A7-1592-4992-AFE9-EB52F83A969A}" srcOrd="0" destOrd="0" presId="urn:microsoft.com/office/officeart/2005/8/layout/vList2"/>
    <dgm:cxn modelId="{FF729DA5-6FB2-44C4-90F3-5884030B7906}" type="presOf" srcId="{EC659E46-03FE-427E-8157-5F5BE3EFEAC1}" destId="{B0B78A96-26B5-4609-A37D-6A0D2EB138C5}" srcOrd="0" destOrd="0" presId="urn:microsoft.com/office/officeart/2005/8/layout/vList2"/>
    <dgm:cxn modelId="{4D02B5C3-B08F-491B-A864-2343B53CF199}" type="presOf" srcId="{9A3EC224-AD46-4FDF-A85B-1DA0208AF077}" destId="{D0D49E3C-0817-42BA-982D-A70715E4B85D}" srcOrd="0" destOrd="0" presId="urn:microsoft.com/office/officeart/2005/8/layout/vList2"/>
    <dgm:cxn modelId="{34C58A53-47FC-4CDD-B229-992FBB27E4A7}" type="presParOf" srcId="{D0D49E3C-0817-42BA-982D-A70715E4B85D}" destId="{B0B78A96-26B5-4609-A37D-6A0D2EB138C5}" srcOrd="0" destOrd="0" presId="urn:microsoft.com/office/officeart/2005/8/layout/vList2"/>
    <dgm:cxn modelId="{66576072-B96D-40E4-B3BB-E47EDBAAAD75}" type="presParOf" srcId="{D0D49E3C-0817-42BA-982D-A70715E4B85D}" destId="{C37CF03D-FCF7-4EC2-B386-B2C044A606A3}" srcOrd="1" destOrd="0" presId="urn:microsoft.com/office/officeart/2005/8/layout/vList2"/>
    <dgm:cxn modelId="{08118D9D-E10F-4538-98A8-7D0AEDE51F5B}" type="presParOf" srcId="{D0D49E3C-0817-42BA-982D-A70715E4B85D}" destId="{75FAE6A7-1592-4992-AFE9-EB52F83A969A}"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78A96-26B5-4609-A37D-6A0D2EB138C5}">
      <dsp:nvSpPr>
        <dsp:cNvPr id="0" name=""/>
        <dsp:cNvSpPr/>
      </dsp:nvSpPr>
      <dsp:spPr>
        <a:xfrm>
          <a:off x="0" y="15466"/>
          <a:ext cx="6309300" cy="230343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dirty="0"/>
            <a:t>Many researches shows that ACO  gives better performance other feature selection approaches.</a:t>
          </a:r>
        </a:p>
      </dsp:txBody>
      <dsp:txXfrm>
        <a:off x="112445" y="127911"/>
        <a:ext cx="6084410" cy="2078547"/>
      </dsp:txXfrm>
    </dsp:sp>
    <dsp:sp modelId="{75FAE6A7-1592-4992-AFE9-EB52F83A969A}">
      <dsp:nvSpPr>
        <dsp:cNvPr id="0" name=""/>
        <dsp:cNvSpPr/>
      </dsp:nvSpPr>
      <dsp:spPr>
        <a:xfrm>
          <a:off x="0" y="2399544"/>
          <a:ext cx="6309300" cy="2303437"/>
        </a:xfrm>
        <a:prstGeom prst="roundRect">
          <a:avLst/>
        </a:prstGeom>
        <a:solidFill>
          <a:schemeClr val="accent2">
            <a:hueOff val="-710059"/>
            <a:satOff val="-5868"/>
            <a:lumOff val="-1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IN" sz="2800" kern="1200" dirty="0"/>
            <a:t>Hence, Our proposed approach combines ant colony optimization and machine learning to create a wrapper for credit card fraud detection with reduced feature set</a:t>
          </a:r>
          <a:r>
            <a:rPr lang="en-US" sz="2800" kern="1200" dirty="0"/>
            <a:t>.</a:t>
          </a:r>
        </a:p>
      </dsp:txBody>
      <dsp:txXfrm>
        <a:off x="112445" y="2511989"/>
        <a:ext cx="6084410" cy="207854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299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194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4788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4450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0219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9931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867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076109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27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3960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412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0455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558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959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98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5980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4765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7/5/2021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088685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2" name="Rectangle 37">
            <a:extLst>
              <a:ext uri="{FF2B5EF4-FFF2-40B4-BE49-F238E27FC236}">
                <a16:creationId xmlns:a16="http://schemas.microsoft.com/office/drawing/2014/main" id="{1976BAAA-75A1-48AA-B7DE-B6B807099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92E4AB5-DBC3-47C0-A2BC-288E6946848E}"/>
              </a:ext>
            </a:extLst>
          </p:cNvPr>
          <p:cNvSpPr>
            <a:spLocks noGrp="1"/>
          </p:cNvSpPr>
          <p:nvPr>
            <p:ph type="subTitle" idx="1"/>
          </p:nvPr>
        </p:nvSpPr>
        <p:spPr>
          <a:xfrm>
            <a:off x="8386488" y="1257301"/>
            <a:ext cx="3687526" cy="4343399"/>
          </a:xfrm>
          <a:effectLst/>
        </p:spPr>
        <p:txBody>
          <a:bodyPr vert="horz" lIns="91440" tIns="45720" rIns="91440" bIns="45720" rtlCol="0" anchor="ctr">
            <a:normAutofit/>
          </a:bodyPr>
          <a:lstStyle/>
          <a:p>
            <a:pPr algn="l">
              <a:lnSpc>
                <a:spcPct val="90000"/>
              </a:lnSpc>
            </a:pPr>
            <a:r>
              <a:rPr lang="en-US" sz="1400" dirty="0"/>
              <a:t>TEAM MEMBERS</a:t>
            </a:r>
          </a:p>
          <a:p>
            <a:pPr algn="l">
              <a:lnSpc>
                <a:spcPct val="90000"/>
              </a:lnSpc>
            </a:pPr>
            <a:r>
              <a:rPr lang="en-US" sz="1400" dirty="0"/>
              <a:t>	Sheik  Vahida-17A81A0542</a:t>
            </a:r>
          </a:p>
          <a:p>
            <a:pPr algn="l">
              <a:lnSpc>
                <a:spcPct val="90000"/>
              </a:lnSpc>
            </a:pPr>
            <a:r>
              <a:rPr lang="en-US" sz="1400" dirty="0"/>
              <a:t>	K.K.R Maruthi-17A81A0519</a:t>
            </a:r>
          </a:p>
          <a:p>
            <a:pPr algn="l">
              <a:lnSpc>
                <a:spcPct val="90000"/>
              </a:lnSpc>
            </a:pPr>
            <a:r>
              <a:rPr lang="en-US" sz="1400" dirty="0"/>
              <a:t>	T. Sai Jahnavi-17A81A0547</a:t>
            </a:r>
          </a:p>
          <a:p>
            <a:pPr algn="l">
              <a:lnSpc>
                <a:spcPct val="90000"/>
              </a:lnSpc>
            </a:pPr>
            <a:r>
              <a:rPr lang="en-US" sz="1400" dirty="0"/>
              <a:t>	V. Lakshmi Narayana-17A81A0554</a:t>
            </a:r>
          </a:p>
          <a:p>
            <a:pPr algn="l">
              <a:lnSpc>
                <a:spcPct val="90000"/>
              </a:lnSpc>
            </a:pPr>
            <a:endParaRPr lang="en-US" sz="1400" dirty="0"/>
          </a:p>
          <a:p>
            <a:pPr algn="l">
              <a:lnSpc>
                <a:spcPct val="90000"/>
              </a:lnSpc>
            </a:pPr>
            <a:endParaRPr lang="en-US" sz="1400" dirty="0"/>
          </a:p>
          <a:p>
            <a:pPr algn="l">
              <a:lnSpc>
                <a:spcPct val="90000"/>
              </a:lnSpc>
            </a:pPr>
            <a:endParaRPr lang="en-US" sz="1400" dirty="0"/>
          </a:p>
          <a:p>
            <a:pPr algn="l">
              <a:lnSpc>
                <a:spcPct val="90000"/>
              </a:lnSpc>
            </a:pPr>
            <a:endParaRPr lang="en-US" sz="1400" dirty="0"/>
          </a:p>
          <a:p>
            <a:pPr algn="l">
              <a:lnSpc>
                <a:spcPct val="90000"/>
              </a:lnSpc>
            </a:pPr>
            <a:endParaRPr lang="en-US" sz="1400" dirty="0"/>
          </a:p>
          <a:p>
            <a:pPr algn="l">
              <a:lnSpc>
                <a:spcPct val="90000"/>
              </a:lnSpc>
            </a:pPr>
            <a:r>
              <a:rPr lang="en-US" sz="1400" dirty="0"/>
              <a:t>Under the guidance of</a:t>
            </a:r>
          </a:p>
          <a:p>
            <a:pPr algn="l">
              <a:lnSpc>
                <a:spcPct val="90000"/>
              </a:lnSpc>
            </a:pPr>
            <a:r>
              <a:rPr lang="en-US" sz="1400" dirty="0"/>
              <a:t>Mr. S. Kumar Reddy </a:t>
            </a:r>
            <a:r>
              <a:rPr lang="en-US" sz="1400" dirty="0" err="1"/>
              <a:t>Mallidi</a:t>
            </a:r>
            <a:endParaRPr lang="en-US" sz="1400" dirty="0"/>
          </a:p>
        </p:txBody>
      </p:sp>
      <p:sp useBgFill="1">
        <p:nvSpPr>
          <p:cNvPr id="43" name="Freeform: Shape 39">
            <a:extLst>
              <a:ext uri="{FF2B5EF4-FFF2-40B4-BE49-F238E27FC236}">
                <a16:creationId xmlns:a16="http://schemas.microsoft.com/office/drawing/2014/main" id="{65A5F259-CDF7-4A15-A66C-A9939D23E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B0333-538E-469A-8920-A86BAC84AA3C}"/>
              </a:ext>
            </a:extLst>
          </p:cNvPr>
          <p:cNvSpPr>
            <a:spLocks noGrp="1"/>
          </p:cNvSpPr>
          <p:nvPr>
            <p:ph type="ctrTitle"/>
          </p:nvPr>
        </p:nvSpPr>
        <p:spPr>
          <a:xfrm>
            <a:off x="913795" y="1257301"/>
            <a:ext cx="6672865" cy="4343399"/>
          </a:xfrm>
        </p:spPr>
        <p:txBody>
          <a:bodyPr vert="horz" lIns="91440" tIns="45720" rIns="91440" bIns="45720" rtlCol="0" anchor="ctr">
            <a:normAutofit/>
          </a:bodyPr>
          <a:lstStyle/>
          <a:p>
            <a:pPr>
              <a:lnSpc>
                <a:spcPct val="90000"/>
              </a:lnSpc>
            </a:pPr>
            <a:r>
              <a:rPr lang="en-US" sz="5000" b="0" i="0"/>
              <a:t>CREDIT CARD FRAUD DETECTION USING MACHINE LEARNING AND ANT COLONY OPTIMIZATION</a:t>
            </a:r>
            <a:endParaRPr lang="en-US" sz="5000"/>
          </a:p>
        </p:txBody>
      </p:sp>
    </p:spTree>
    <p:extLst>
      <p:ext uri="{BB962C8B-B14F-4D97-AF65-F5344CB8AC3E}">
        <p14:creationId xmlns:p14="http://schemas.microsoft.com/office/powerpoint/2010/main" val="36327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94B8-3CBB-4110-AD27-239B818B6A1D}"/>
              </a:ext>
            </a:extLst>
          </p:cNvPr>
          <p:cNvSpPr>
            <a:spLocks noGrp="1"/>
          </p:cNvSpPr>
          <p:nvPr>
            <p:ph type="title"/>
          </p:nvPr>
        </p:nvSpPr>
        <p:spPr>
          <a:xfrm>
            <a:off x="913795" y="609600"/>
            <a:ext cx="10353762" cy="970450"/>
          </a:xfrm>
        </p:spPr>
        <p:txBody>
          <a:bodyPr vert="horz" lIns="91440" tIns="45720" rIns="91440" bIns="45720" rtlCol="0" anchor="ctr">
            <a:normAutofit/>
          </a:bodyPr>
          <a:lstStyle/>
          <a:p>
            <a:pPr>
              <a:lnSpc>
                <a:spcPct val="90000"/>
              </a:lnSpc>
            </a:pPr>
            <a:r>
              <a:rPr lang="en-US" sz="3100"/>
              <a:t>INTRODUCTION:ANT COLONY OPTIMIZATION	</a:t>
            </a:r>
          </a:p>
        </p:txBody>
      </p:sp>
      <p:sp>
        <p:nvSpPr>
          <p:cNvPr id="4" name="Content Placeholder 3">
            <a:extLst>
              <a:ext uri="{FF2B5EF4-FFF2-40B4-BE49-F238E27FC236}">
                <a16:creationId xmlns:a16="http://schemas.microsoft.com/office/drawing/2014/main" id="{EB1055DE-7936-4018-9CD4-77E1BC5309A8}"/>
              </a:ext>
            </a:extLst>
          </p:cNvPr>
          <p:cNvSpPr>
            <a:spLocks noGrp="1"/>
          </p:cNvSpPr>
          <p:nvPr>
            <p:ph sz="half" idx="1"/>
          </p:nvPr>
        </p:nvSpPr>
        <p:spPr>
          <a:xfrm>
            <a:off x="913795" y="1927123"/>
            <a:ext cx="5546272" cy="3864077"/>
          </a:xfrm>
        </p:spPr>
        <p:txBody>
          <a:bodyPr vert="horz" lIns="91440" tIns="45720" rIns="91440" bIns="45720" rtlCol="0" anchor="ctr">
            <a:normAutofit/>
          </a:bodyPr>
          <a:lstStyle/>
          <a:p>
            <a:pPr fontAlgn="t">
              <a:buClr>
                <a:srgbClr val="DC4675"/>
              </a:buClr>
              <a:buFont typeface="Wingdings 2" charset="2"/>
              <a:buChar char="Ø"/>
            </a:pPr>
            <a:r>
              <a:rPr lang="en-US" b="0" i="0" dirty="0"/>
              <a:t>Ant colony optimization based on the foraging </a:t>
            </a:r>
            <a:r>
              <a:rPr lang="en-US" b="0" i="0" dirty="0" err="1"/>
              <a:t>behaviour</a:t>
            </a:r>
            <a:r>
              <a:rPr lang="en-US" b="0" i="0" dirty="0"/>
              <a:t> of an ant for seeking a path between their colony and source food. it is used for solving different hard optimization problems.</a:t>
            </a:r>
          </a:p>
          <a:p>
            <a:pPr fontAlgn="t">
              <a:buClr>
                <a:srgbClr val="DC4675"/>
              </a:buClr>
              <a:buFont typeface="Wingdings 2" charset="2"/>
              <a:buChar char="Ø"/>
            </a:pPr>
            <a:r>
              <a:rPr lang="en-US" dirty="0"/>
              <a:t>Ants converges to the shortest path from the colony to food based on pheromone deposits as the time goes.</a:t>
            </a:r>
          </a:p>
          <a:p>
            <a:pPr>
              <a:buClr>
                <a:srgbClr val="DC4675"/>
              </a:buClr>
            </a:pPr>
            <a:r>
              <a:rPr lang="en-US" dirty="0"/>
              <a:t>ACO is mainly used for route optimization.  Later ACO is also been used  in other types of optimization  problems including feature selection.</a:t>
            </a:r>
          </a:p>
        </p:txBody>
      </p:sp>
      <p:pic>
        <p:nvPicPr>
          <p:cNvPr id="7" name="Content Placeholder 6">
            <a:extLst>
              <a:ext uri="{FF2B5EF4-FFF2-40B4-BE49-F238E27FC236}">
                <a16:creationId xmlns:a16="http://schemas.microsoft.com/office/drawing/2014/main" id="{2CF66A94-24C5-41D8-A286-E47653C129AD}"/>
              </a:ext>
            </a:extLst>
          </p:cNvPr>
          <p:cNvPicPr>
            <a:picLocks noGrp="1" noChangeAspect="1"/>
          </p:cNvPicPr>
          <p:nvPr>
            <p:ph sz="half" idx="2"/>
          </p:nvPr>
        </p:nvPicPr>
        <p:blipFill>
          <a:blip r:embed="rId3"/>
          <a:stretch>
            <a:fillRect/>
          </a:stretch>
        </p:blipFill>
        <p:spPr>
          <a:xfrm>
            <a:off x="7066560" y="2811523"/>
            <a:ext cx="4065464" cy="1900604"/>
          </a:xfrm>
          <a:prstGeom prst="rect">
            <a:avLst/>
          </a:prstGeom>
        </p:spPr>
      </p:pic>
    </p:spTree>
    <p:extLst>
      <p:ext uri="{BB962C8B-B14F-4D97-AF65-F5344CB8AC3E}">
        <p14:creationId xmlns:p14="http://schemas.microsoft.com/office/powerpoint/2010/main" val="495554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CA94B8-3CBB-4110-AD27-239B818B6A1D}"/>
              </a:ext>
            </a:extLst>
          </p:cNvPr>
          <p:cNvSpPr>
            <a:spLocks noGrp="1"/>
          </p:cNvSpPr>
          <p:nvPr>
            <p:ph type="title"/>
          </p:nvPr>
        </p:nvSpPr>
        <p:spPr>
          <a:xfrm>
            <a:off x="8094617" y="965196"/>
            <a:ext cx="3137262" cy="2633146"/>
          </a:xfrm>
        </p:spPr>
        <p:txBody>
          <a:bodyPr vert="horz" lIns="91440" tIns="45720" rIns="91440" bIns="45720" rtlCol="0" anchor="b">
            <a:normAutofit/>
          </a:bodyPr>
          <a:lstStyle/>
          <a:p>
            <a:pPr>
              <a:lnSpc>
                <a:spcPct val="90000"/>
              </a:lnSpc>
            </a:pPr>
            <a:r>
              <a:rPr lang="en-US" sz="2500">
                <a:solidFill>
                  <a:srgbClr val="DADADA"/>
                </a:solidFill>
              </a:rPr>
              <a:t>INTRODUCTION: ANT COLONY OPTIMIZATION</a:t>
            </a:r>
          </a:p>
        </p:txBody>
      </p:sp>
      <p:sp>
        <p:nvSpPr>
          <p:cNvPr id="6" name="Content Placeholder 5">
            <a:extLst>
              <a:ext uri="{FF2B5EF4-FFF2-40B4-BE49-F238E27FC236}">
                <a16:creationId xmlns:a16="http://schemas.microsoft.com/office/drawing/2014/main" id="{5E27F878-DB6C-49CB-B199-B221AD7F4587}"/>
              </a:ext>
            </a:extLst>
          </p:cNvPr>
          <p:cNvSpPr>
            <a:spLocks noGrp="1"/>
          </p:cNvSpPr>
          <p:nvPr>
            <p:ph sz="half" idx="1"/>
          </p:nvPr>
        </p:nvSpPr>
        <p:spPr>
          <a:xfrm>
            <a:off x="8094617" y="3598339"/>
            <a:ext cx="3137262" cy="1675335"/>
          </a:xfrm>
        </p:spPr>
        <p:txBody>
          <a:bodyPr vert="horz" lIns="91440" tIns="45720" rIns="91440" bIns="45720" rtlCol="0" anchor="t">
            <a:normAutofit/>
          </a:bodyPr>
          <a:lstStyle/>
          <a:p>
            <a:pPr marL="0" indent="0" algn="ctr">
              <a:buNone/>
            </a:pPr>
            <a:r>
              <a:rPr lang="en-US" sz="1600">
                <a:ln>
                  <a:solidFill>
                    <a:srgbClr val="404040">
                      <a:alpha val="9804"/>
                    </a:srgbClr>
                  </a:solidFill>
                </a:ln>
                <a:solidFill>
                  <a:srgbClr val="FFFFFF"/>
                </a:solidFill>
              </a:rPr>
              <a:t>Algorithm: ACO for Feature Selection</a:t>
            </a:r>
          </a:p>
        </p:txBody>
      </p:sp>
      <p:sp>
        <p:nvSpPr>
          <p:cNvPr id="17" name="Rectangle 16">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Text, letter&#10;&#10;Description automatically generated">
            <a:extLst>
              <a:ext uri="{FF2B5EF4-FFF2-40B4-BE49-F238E27FC236}">
                <a16:creationId xmlns:a16="http://schemas.microsoft.com/office/drawing/2014/main" id="{72CB5148-EE5F-4234-B23B-F52A9814E8F9}"/>
              </a:ext>
            </a:extLst>
          </p:cNvPr>
          <p:cNvPicPr>
            <a:picLocks noGrp="1" noChangeAspect="1"/>
          </p:cNvPicPr>
          <p:nvPr>
            <p:ph sz="half" idx="2"/>
          </p:nvPr>
        </p:nvPicPr>
        <p:blipFill>
          <a:blip r:embed="rId2"/>
          <a:stretch>
            <a:fillRect/>
          </a:stretch>
        </p:blipFill>
        <p:spPr>
          <a:xfrm>
            <a:off x="1380489" y="1716267"/>
            <a:ext cx="5562032" cy="3279500"/>
          </a:xfrm>
          <a:prstGeom prst="rect">
            <a:avLst/>
          </a:prstGeom>
        </p:spPr>
      </p:pic>
    </p:spTree>
    <p:extLst>
      <p:ext uri="{BB962C8B-B14F-4D97-AF65-F5344CB8AC3E}">
        <p14:creationId xmlns:p14="http://schemas.microsoft.com/office/powerpoint/2010/main" val="223426294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B48812-F9DA-4AC9-AA43-C7CB665B3C2C}"/>
              </a:ext>
            </a:extLst>
          </p:cNvPr>
          <p:cNvSpPr>
            <a:spLocks noGrp="1"/>
          </p:cNvSpPr>
          <p:nvPr>
            <p:ph type="title"/>
          </p:nvPr>
        </p:nvSpPr>
        <p:spPr>
          <a:xfrm>
            <a:off x="633743" y="609599"/>
            <a:ext cx="3413156" cy="5273675"/>
          </a:xfrm>
        </p:spPr>
        <p:txBody>
          <a:bodyPr>
            <a:normAutofit/>
          </a:bodyPr>
          <a:lstStyle/>
          <a:p>
            <a:r>
              <a:rPr lang="en-US" dirty="0"/>
              <a:t>Proposed Approach</a:t>
            </a:r>
          </a:p>
        </p:txBody>
      </p:sp>
      <p:pic>
        <p:nvPicPr>
          <p:cNvPr id="12" name="Picture 11">
            <a:extLst>
              <a:ext uri="{FF2B5EF4-FFF2-40B4-BE49-F238E27FC236}">
                <a16:creationId xmlns:a16="http://schemas.microsoft.com/office/drawing/2014/main" id="{B577D423-FE81-4236-89DE-39776B8109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80641" y="609599"/>
            <a:ext cx="6889687" cy="5273675"/>
          </a:xfrm>
          <a:prstGeom prst="rect">
            <a:avLst/>
          </a:prstGeom>
        </p:spPr>
      </p:pic>
      <p:graphicFrame>
        <p:nvGraphicFramePr>
          <p:cNvPr id="8" name="Content Placeholder 5">
            <a:extLst>
              <a:ext uri="{FF2B5EF4-FFF2-40B4-BE49-F238E27FC236}">
                <a16:creationId xmlns:a16="http://schemas.microsoft.com/office/drawing/2014/main" id="{0C73207C-DF9F-4E2A-86B0-5BD396415937}"/>
              </a:ext>
            </a:extLst>
          </p:cNvPr>
          <p:cNvGraphicFramePr>
            <a:graphicFrameLocks noGrp="1"/>
          </p:cNvGraphicFramePr>
          <p:nvPr>
            <p:ph idx="1"/>
            <p:extLst>
              <p:ext uri="{D42A27DB-BD31-4B8C-83A1-F6EECF244321}">
                <p14:modId xmlns:p14="http://schemas.microsoft.com/office/powerpoint/2010/main" val="4194103435"/>
              </p:ext>
            </p:extLst>
          </p:nvPr>
        </p:nvGraphicFramePr>
        <p:xfrm>
          <a:off x="4958257" y="887213"/>
          <a:ext cx="6309300" cy="47184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0450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33D6-5B32-4A33-93A1-64800078FDB6}"/>
              </a:ext>
            </a:extLst>
          </p:cNvPr>
          <p:cNvSpPr>
            <a:spLocks noGrp="1"/>
          </p:cNvSpPr>
          <p:nvPr>
            <p:ph type="title"/>
          </p:nvPr>
        </p:nvSpPr>
        <p:spPr>
          <a:xfrm>
            <a:off x="677334" y="609600"/>
            <a:ext cx="8596668" cy="650789"/>
          </a:xfrm>
        </p:spPr>
        <p:txBody>
          <a:bodyPr>
            <a:normAutofit fontScale="90000"/>
          </a:bodyPr>
          <a:lstStyle/>
          <a:p>
            <a:r>
              <a:rPr lang="en-IN"/>
              <a:t>   </a:t>
            </a:r>
            <a:endParaRPr lang="en-US" dirty="0"/>
          </a:p>
        </p:txBody>
      </p:sp>
      <p:pic>
        <p:nvPicPr>
          <p:cNvPr id="5" name="Content Placeholder 4">
            <a:extLst>
              <a:ext uri="{FF2B5EF4-FFF2-40B4-BE49-F238E27FC236}">
                <a16:creationId xmlns:a16="http://schemas.microsoft.com/office/drawing/2014/main" id="{C79ECDFA-0C9A-4993-BBEE-3FD4BE0558CD}"/>
              </a:ext>
            </a:extLst>
          </p:cNvPr>
          <p:cNvPicPr>
            <a:picLocks noGrp="1" noChangeAspect="1"/>
          </p:cNvPicPr>
          <p:nvPr>
            <p:ph idx="1"/>
          </p:nvPr>
        </p:nvPicPr>
        <p:blipFill>
          <a:blip r:embed="rId2"/>
          <a:stretch>
            <a:fillRect/>
          </a:stretch>
        </p:blipFill>
        <p:spPr>
          <a:xfrm>
            <a:off x="351641" y="501445"/>
            <a:ext cx="11488717" cy="6005465"/>
          </a:xfrm>
        </p:spPr>
      </p:pic>
    </p:spTree>
    <p:extLst>
      <p:ext uri="{BB962C8B-B14F-4D97-AF65-F5344CB8AC3E}">
        <p14:creationId xmlns:p14="http://schemas.microsoft.com/office/powerpoint/2010/main" val="132168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D5FF-8944-43EB-A053-286A6C0C1EEB}"/>
              </a:ext>
            </a:extLst>
          </p:cNvPr>
          <p:cNvSpPr>
            <a:spLocks noGrp="1"/>
          </p:cNvSpPr>
          <p:nvPr>
            <p:ph type="title"/>
          </p:nvPr>
        </p:nvSpPr>
        <p:spPr/>
        <p:txBody>
          <a:bodyPr/>
          <a:lstStyle/>
          <a:p>
            <a:r>
              <a:rPr lang="en-IN" dirty="0"/>
              <a:t>ACO Wrapper</a:t>
            </a:r>
            <a:endParaRPr lang="en-US" dirty="0"/>
          </a:p>
        </p:txBody>
      </p:sp>
      <p:pic>
        <p:nvPicPr>
          <p:cNvPr id="5" name="Content Placeholder 4">
            <a:extLst>
              <a:ext uri="{FF2B5EF4-FFF2-40B4-BE49-F238E27FC236}">
                <a16:creationId xmlns:a16="http://schemas.microsoft.com/office/drawing/2014/main" id="{5E340EFA-C9E8-4DCF-91C0-EF60C048C4D4}"/>
              </a:ext>
            </a:extLst>
          </p:cNvPr>
          <p:cNvPicPr>
            <a:picLocks noGrp="1" noChangeAspect="1"/>
          </p:cNvPicPr>
          <p:nvPr>
            <p:ph idx="1"/>
          </p:nvPr>
        </p:nvPicPr>
        <p:blipFill>
          <a:blip r:embed="rId2"/>
          <a:stretch>
            <a:fillRect/>
          </a:stretch>
        </p:blipFill>
        <p:spPr>
          <a:xfrm>
            <a:off x="2294995" y="2061131"/>
            <a:ext cx="7592485" cy="3400900"/>
          </a:xfrm>
        </p:spPr>
      </p:pic>
    </p:spTree>
    <p:extLst>
      <p:ext uri="{BB962C8B-B14F-4D97-AF65-F5344CB8AC3E}">
        <p14:creationId xmlns:p14="http://schemas.microsoft.com/office/powerpoint/2010/main" val="45079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D5FF-8944-43EB-A053-286A6C0C1EEB}"/>
              </a:ext>
            </a:extLst>
          </p:cNvPr>
          <p:cNvSpPr>
            <a:spLocks noGrp="1"/>
          </p:cNvSpPr>
          <p:nvPr>
            <p:ph type="title"/>
          </p:nvPr>
        </p:nvSpPr>
        <p:spPr/>
        <p:txBody>
          <a:bodyPr/>
          <a:lstStyle/>
          <a:p>
            <a:r>
              <a:rPr lang="en-IN" dirty="0"/>
              <a:t>ACO Wrapper</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F823EFA-5D9A-4D49-98F5-9FA19C0B165A}"/>
                  </a:ext>
                </a:extLst>
              </p:cNvPr>
              <p:cNvSpPr>
                <a:spLocks noGrp="1"/>
              </p:cNvSpPr>
              <p:nvPr>
                <p:ph idx="1"/>
              </p:nvPr>
            </p:nvSpPr>
            <p:spPr/>
            <p:txBody>
              <a:bodyPr/>
              <a:lstStyle/>
              <a:p>
                <a:pPr marL="0" indent="0">
                  <a:buNone/>
                </a:pPr>
                <a:endParaRPr lang="en-US" i="1" dirty="0"/>
              </a:p>
              <a:p>
                <a:pPr marL="0" marR="0" indent="0" algn="ctr">
                  <a:lnSpc>
                    <a:spcPct val="107000"/>
                  </a:lnSpc>
                  <a:spcBef>
                    <a:spcPts val="1200"/>
                  </a:spcBef>
                  <a:spcAft>
                    <a:spcPts val="800"/>
                  </a:spcAft>
                  <a:buNone/>
                </a:pPr>
                <a:r>
                  <a:rPr lang="en-IN" sz="2000" dirty="0">
                    <a:effectLst/>
                    <a:ea typeface="Calibri" panose="020F0502020204030204" pitchFamily="34" charset="0"/>
                    <a:cs typeface="Times New Roman" panose="02020603050405020304" pitchFamily="18" charset="0"/>
                  </a:rPr>
                  <a:t> </a:t>
                </a:r>
                <a14:m>
                  <m:oMath xmlns:m="http://schemas.openxmlformats.org/officeDocument/2006/math">
                    <m:r>
                      <a:rPr lang="en-IN" sz="2000" i="1" smtClean="0">
                        <a:effectLst/>
                        <a:latin typeface="Cambria Math" panose="02040503050406030204" pitchFamily="18" charset="0"/>
                        <a:ea typeface="Calibri" panose="020F0502020204030204" pitchFamily="34" charset="0"/>
                        <a:cs typeface="Times New Roman" panose="02020603050405020304" pitchFamily="18" charset="0"/>
                      </a:rPr>
                      <m:t>𝐼𝐺</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𝑆𝑝𝑒𝑓𝑖𝑓𝑖𝑐𝑡𝑖𝑡𝑦</m:t>
                    </m:r>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𝑆𝑝𝑒𝑓𝑖𝑓𝑖𝑐𝑡𝑖𝑡𝑦</m:t>
                    </m:r>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IN" sz="2000" b="0" i="1" smtClean="0">
                        <a:effectLst/>
                        <a:latin typeface="Cambria Math" panose="02040503050406030204" pitchFamily="18" charset="0"/>
                        <a:ea typeface="Calibri" panose="020F0502020204030204" pitchFamily="34" charset="0"/>
                        <a:cs typeface="Times New Roman" panose="02020603050405020304" pitchFamily="18" charset="0"/>
                      </a:rPr>
                      <m:t>    </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Eq.1.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1200"/>
                  </a:spcBef>
                  <a:spcAft>
                    <a:spcPts val="0"/>
                  </a:spcAft>
                  <a:buNone/>
                </a:pP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𝑃</m:t>
                        </m:r>
                      </m:e>
                      <m:sub>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sub>
                    </m:sSub>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𝑥</m:t>
                            </m:r>
                          </m:sub>
                        </m:sSub>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𝐼𝐺</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𝑥</m:t>
                                    </m:r>
                                  </m:sub>
                                </m:sSub>
                              </m:e>
                            </m:d>
                            <m:r>
                              <a:rPr lang="en-IN" sz="200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2000" i="1">
                                <a:effectLst/>
                                <a:latin typeface="Cambria Math" panose="02040503050406030204" pitchFamily="18" charset="0"/>
                                <a:ea typeface="Calibri" panose="020F0502020204030204" pitchFamily="34" charset="0"/>
                                <a:cs typeface="Times New Roman" panose="02020603050405020304" pitchFamily="18" charset="0"/>
                              </a:rPr>
                              <m:t>𝛽</m:t>
                            </m:r>
                          </m:sup>
                        </m:sSup>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𝑃𝐻</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𝐴𝑣𝑔</m:t>
                            </m:r>
                          </m:sub>
                        </m:sSub>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𝑥</m:t>
                                    </m:r>
                                  </m:sub>
                                </m:sSub>
                              </m:e>
                            </m:d>
                            <m:r>
                              <a:rPr lang="en-IN" sz="200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2000" i="1">
                                <a:effectLst/>
                                <a:latin typeface="Cambria Math" panose="02040503050406030204" pitchFamily="18" charset="0"/>
                                <a:ea typeface="Calibri" panose="020F0502020204030204" pitchFamily="34" charset="0"/>
                                <a:cs typeface="Times New Roman" panose="02020603050405020304" pitchFamily="18" charset="0"/>
                              </a:rPr>
                              <m:t>𝛼</m:t>
                            </m:r>
                          </m:sup>
                        </m:sSup>
                      </m:num>
                      <m:den>
                        <m:nary>
                          <m:naryPr>
                            <m:chr m:val="∑"/>
                            <m:limLoc m:val="undOvr"/>
                            <m:sup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r>
                              <a:rPr lang="en-IN" sz="2000" i="1">
                                <a:effectLst/>
                                <a:latin typeface="Cambria Math" panose="02040503050406030204" pitchFamily="18" charset="0"/>
                                <a:ea typeface="Calibri" panose="020F0502020204030204" pitchFamily="34" charset="0"/>
                                <a:cs typeface="Times New Roman" panose="02020603050405020304" pitchFamily="18" charset="0"/>
                              </a:rPr>
                              <m:t>𝜖</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𝐹</m:t>
                            </m:r>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ub>
                          <m:sup/>
                          <m:e>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𝐼𝐺</m:t>
                            </m:r>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e>
                                </m:d>
                                <m:r>
                                  <a:rPr lang="en-IN" sz="200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2000" i="1">
                                    <a:effectLst/>
                                    <a:latin typeface="Cambria Math" panose="02040503050406030204" pitchFamily="18" charset="0"/>
                                    <a:ea typeface="Calibri" panose="020F0502020204030204" pitchFamily="34" charset="0"/>
                                    <a:cs typeface="Times New Roman" panose="02020603050405020304" pitchFamily="18" charset="0"/>
                                  </a:rPr>
                                  <m:t>𝛽</m:t>
                                </m:r>
                              </m:sup>
                            </m:sSup>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m:t>
                                </m:r>
                                <m:r>
                                  <a:rPr lang="en-IN" sz="2000" i="1">
                                    <a:effectLst/>
                                    <a:latin typeface="Cambria Math" panose="02040503050406030204" pitchFamily="18" charset="0"/>
                                    <a:ea typeface="Calibri" panose="020F0502020204030204" pitchFamily="34" charset="0"/>
                                    <a:cs typeface="Times New Roman" panose="02020603050405020304" pitchFamily="18" charset="0"/>
                                  </a:rPr>
                                  <m:t>𝑃𝐻</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𝐴𝑣𝑔</m:t>
                                </m:r>
                              </m:sub>
                            </m:sSub>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𝑥</m:t>
                                        </m:r>
                                      </m:sub>
                                    </m:sSub>
                                  </m:e>
                                </m:d>
                                <m:r>
                                  <a:rPr lang="en-IN" sz="2000" i="1">
                                    <a:effectLst/>
                                    <a:latin typeface="Cambria Math" panose="02040503050406030204" pitchFamily="18" charset="0"/>
                                    <a:ea typeface="Calibri" panose="020F0502020204030204" pitchFamily="34" charset="0"/>
                                    <a:cs typeface="Times New Roman" panose="02020603050405020304" pitchFamily="18" charset="0"/>
                                  </a:rPr>
                                  <m:t>)</m:t>
                                </m:r>
                              </m:e>
                              <m:sup>
                                <m:r>
                                  <a:rPr lang="en-IN" sz="2000" i="1">
                                    <a:effectLst/>
                                    <a:latin typeface="Cambria Math" panose="02040503050406030204" pitchFamily="18" charset="0"/>
                                    <a:ea typeface="Calibri" panose="020F0502020204030204" pitchFamily="34" charset="0"/>
                                    <a:cs typeface="Times New Roman" panose="02020603050405020304" pitchFamily="18" charset="0"/>
                                  </a:rPr>
                                  <m:t>𝛼</m:t>
                                </m:r>
                              </m:sup>
                            </m:sSup>
                          </m:e>
                        </m:nary>
                      </m:den>
                    </m:f>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Eq.2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1200"/>
                  </a:spcBef>
                  <a:spcAft>
                    <a:spcPts val="0"/>
                  </a:spcAft>
                  <a:buNone/>
                </a:pP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𝑃𝐻</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𝐴𝑣𝑔</m:t>
                        </m:r>
                      </m:sub>
                    </m:sSub>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𝑥</m:t>
                            </m:r>
                          </m:sub>
                        </m:sSub>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pHide m:val="on"/>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𝑦</m:t>
                                </m:r>
                              </m:sub>
                            </m:sSub>
                            <m:r>
                              <a:rPr lang="en-IN"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sub>
                          <m:sup/>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𝑃𝐻</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e>
                        </m:nary>
                      </m:num>
                      <m:den>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𝑎𝑛𝑡</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den>
                    </m:f>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Eq.3</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07000"/>
                  </a:lnSpc>
                  <a:spcBef>
                    <a:spcPts val="1200"/>
                  </a:spcBef>
                  <a:spcAft>
                    <a:spcPts val="0"/>
                  </a:spcAft>
                  <a:buNone/>
                </a:pPr>
                <a14:m>
                  <m:oMath xmlns:m="http://schemas.openxmlformats.org/officeDocument/2006/math">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𝑃𝐻</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 =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𝑃𝐻</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(1+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 / </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𝑙𝑒𝑛</m:t>
                    </m:r>
                    <m:r>
                      <a:rPr lang="en-IN" sz="20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𝑎𝑛𝑡</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IN" sz="20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Eq.4.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i="1" dirty="0"/>
              </a:p>
            </p:txBody>
          </p:sp>
        </mc:Choice>
        <mc:Fallback xmlns="">
          <p:sp>
            <p:nvSpPr>
              <p:cNvPr id="4" name="Content Placeholder 3">
                <a:extLst>
                  <a:ext uri="{FF2B5EF4-FFF2-40B4-BE49-F238E27FC236}">
                    <a16:creationId xmlns:a16="http://schemas.microsoft.com/office/drawing/2014/main" id="{AF823EFA-5D9A-4D49-98F5-9FA19C0B165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05320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26AF-97EE-4A80-9829-D976115903AF}"/>
              </a:ext>
            </a:extLst>
          </p:cNvPr>
          <p:cNvSpPr>
            <a:spLocks noGrp="1"/>
          </p:cNvSpPr>
          <p:nvPr>
            <p:ph type="title"/>
          </p:nvPr>
        </p:nvSpPr>
        <p:spPr/>
        <p:txBody>
          <a:bodyPr/>
          <a:lstStyle/>
          <a:p>
            <a:r>
              <a:rPr lang="en-IN" dirty="0"/>
              <a:t>Result Analysis: Dataset Description</a:t>
            </a:r>
            <a:endParaRPr lang="en-US" dirty="0"/>
          </a:p>
        </p:txBody>
      </p:sp>
      <p:graphicFrame>
        <p:nvGraphicFramePr>
          <p:cNvPr id="4" name="Table 4">
            <a:extLst>
              <a:ext uri="{FF2B5EF4-FFF2-40B4-BE49-F238E27FC236}">
                <a16:creationId xmlns:a16="http://schemas.microsoft.com/office/drawing/2014/main" id="{433E57FD-9571-4F10-A7A3-5C9AAA6E4E5D}"/>
              </a:ext>
            </a:extLst>
          </p:cNvPr>
          <p:cNvGraphicFramePr>
            <a:graphicFrameLocks noGrp="1"/>
          </p:cNvGraphicFramePr>
          <p:nvPr>
            <p:ph idx="1"/>
            <p:extLst>
              <p:ext uri="{D42A27DB-BD31-4B8C-83A1-F6EECF244321}">
                <p14:modId xmlns:p14="http://schemas.microsoft.com/office/powerpoint/2010/main" val="47858403"/>
              </p:ext>
            </p:extLst>
          </p:nvPr>
        </p:nvGraphicFramePr>
        <p:xfrm>
          <a:off x="914400" y="1731963"/>
          <a:ext cx="10353676" cy="1752600"/>
        </p:xfrm>
        <a:graphic>
          <a:graphicData uri="http://schemas.openxmlformats.org/drawingml/2006/table">
            <a:tbl>
              <a:tblPr firstRow="1" bandRow="1">
                <a:tableStyleId>{5C22544A-7EE6-4342-B048-85BDC9FD1C3A}</a:tableStyleId>
              </a:tblPr>
              <a:tblGrid>
                <a:gridCol w="2588419">
                  <a:extLst>
                    <a:ext uri="{9D8B030D-6E8A-4147-A177-3AD203B41FA5}">
                      <a16:colId xmlns:a16="http://schemas.microsoft.com/office/drawing/2014/main" val="486852441"/>
                    </a:ext>
                  </a:extLst>
                </a:gridCol>
                <a:gridCol w="2588419">
                  <a:extLst>
                    <a:ext uri="{9D8B030D-6E8A-4147-A177-3AD203B41FA5}">
                      <a16:colId xmlns:a16="http://schemas.microsoft.com/office/drawing/2014/main" val="657021760"/>
                    </a:ext>
                  </a:extLst>
                </a:gridCol>
                <a:gridCol w="2588419">
                  <a:extLst>
                    <a:ext uri="{9D8B030D-6E8A-4147-A177-3AD203B41FA5}">
                      <a16:colId xmlns:a16="http://schemas.microsoft.com/office/drawing/2014/main" val="3755986388"/>
                    </a:ext>
                  </a:extLst>
                </a:gridCol>
                <a:gridCol w="2588419">
                  <a:extLst>
                    <a:ext uri="{9D8B030D-6E8A-4147-A177-3AD203B41FA5}">
                      <a16:colId xmlns:a16="http://schemas.microsoft.com/office/drawing/2014/main" val="398714338"/>
                    </a:ext>
                  </a:extLst>
                </a:gridCol>
              </a:tblGrid>
              <a:tr h="370840">
                <a:tc>
                  <a:txBody>
                    <a:bodyPr/>
                    <a:lstStyle/>
                    <a:p>
                      <a:r>
                        <a:rPr lang="en-IN" dirty="0"/>
                        <a:t>Dataset</a:t>
                      </a:r>
                      <a:endParaRPr lang="en-US" dirty="0"/>
                    </a:p>
                  </a:txBody>
                  <a:tcPr marL="110133" marR="110133"/>
                </a:tc>
                <a:tc>
                  <a:txBody>
                    <a:bodyPr/>
                    <a:lstStyle/>
                    <a:p>
                      <a:r>
                        <a:rPr lang="en-IN" dirty="0"/>
                        <a:t>Number of features</a:t>
                      </a:r>
                      <a:endParaRPr lang="en-US" dirty="0"/>
                    </a:p>
                  </a:txBody>
                  <a:tcPr marL="110133" marR="110133"/>
                </a:tc>
                <a:tc>
                  <a:txBody>
                    <a:bodyPr/>
                    <a:lstStyle/>
                    <a:p>
                      <a:r>
                        <a:rPr lang="en-IN" dirty="0"/>
                        <a:t>Number of records</a:t>
                      </a:r>
                      <a:endParaRPr lang="en-US" dirty="0"/>
                    </a:p>
                  </a:txBody>
                  <a:tcPr marL="110133" marR="110133"/>
                </a:tc>
                <a:tc>
                  <a:txBody>
                    <a:bodyPr/>
                    <a:lstStyle/>
                    <a:p>
                      <a:r>
                        <a:rPr lang="en-IN" dirty="0"/>
                        <a:t>Number of Negative classes</a:t>
                      </a:r>
                      <a:endParaRPr lang="en-US" dirty="0"/>
                    </a:p>
                  </a:txBody>
                  <a:tcPr marL="110133" marR="110133"/>
                </a:tc>
                <a:extLst>
                  <a:ext uri="{0D108BD9-81ED-4DB2-BD59-A6C34878D82A}">
                    <a16:rowId xmlns:a16="http://schemas.microsoft.com/office/drawing/2014/main" val="1382531468"/>
                  </a:ext>
                </a:extLst>
              </a:tr>
              <a:tr h="370840">
                <a:tc>
                  <a:txBody>
                    <a:bodyPr/>
                    <a:lstStyle/>
                    <a:p>
                      <a:r>
                        <a:rPr lang="en-IN" dirty="0"/>
                        <a:t>Credit card</a:t>
                      </a:r>
                      <a:endParaRPr lang="en-US" dirty="0"/>
                    </a:p>
                  </a:txBody>
                  <a:tcPr marL="110133" marR="110133"/>
                </a:tc>
                <a:tc>
                  <a:txBody>
                    <a:bodyPr/>
                    <a:lstStyle/>
                    <a:p>
                      <a:r>
                        <a:rPr lang="en-IN" dirty="0"/>
                        <a:t>29</a:t>
                      </a:r>
                      <a:endParaRPr lang="en-US" dirty="0"/>
                    </a:p>
                  </a:txBody>
                  <a:tcPr marL="110133" marR="110133"/>
                </a:tc>
                <a:tc>
                  <a:txBody>
                    <a:bodyPr/>
                    <a:lstStyle/>
                    <a:p>
                      <a:r>
                        <a:rPr lang="en-IN" dirty="0"/>
                        <a:t>10000</a:t>
                      </a:r>
                      <a:endParaRPr lang="en-US" dirty="0"/>
                    </a:p>
                  </a:txBody>
                  <a:tcPr marL="110133" marR="110133"/>
                </a:tc>
                <a:tc>
                  <a:txBody>
                    <a:bodyPr/>
                    <a:lstStyle/>
                    <a:p>
                      <a:r>
                        <a:rPr lang="en-IN" dirty="0"/>
                        <a:t>492</a:t>
                      </a:r>
                      <a:endParaRPr lang="en-US" dirty="0"/>
                    </a:p>
                  </a:txBody>
                  <a:tcPr marL="110133" marR="110133"/>
                </a:tc>
                <a:extLst>
                  <a:ext uri="{0D108BD9-81ED-4DB2-BD59-A6C34878D82A}">
                    <a16:rowId xmlns:a16="http://schemas.microsoft.com/office/drawing/2014/main" val="240375210"/>
                  </a:ext>
                </a:extLst>
              </a:tr>
              <a:tr h="370840">
                <a:tc>
                  <a:txBody>
                    <a:bodyPr/>
                    <a:lstStyle/>
                    <a:p>
                      <a:r>
                        <a:rPr lang="en-IN" dirty="0"/>
                        <a:t>Heart</a:t>
                      </a:r>
                      <a:endParaRPr lang="en-US" dirty="0"/>
                    </a:p>
                  </a:txBody>
                  <a:tcPr marL="110133" marR="110133"/>
                </a:tc>
                <a:tc>
                  <a:txBody>
                    <a:bodyPr/>
                    <a:lstStyle/>
                    <a:p>
                      <a:r>
                        <a:rPr lang="en-IN" dirty="0"/>
                        <a:t>14</a:t>
                      </a:r>
                      <a:endParaRPr lang="en-US" dirty="0"/>
                    </a:p>
                  </a:txBody>
                  <a:tcPr marL="110133" marR="110133"/>
                </a:tc>
                <a:tc>
                  <a:txBody>
                    <a:bodyPr/>
                    <a:lstStyle/>
                    <a:p>
                      <a:r>
                        <a:rPr lang="en-IN" dirty="0"/>
                        <a:t>1025</a:t>
                      </a:r>
                      <a:endParaRPr lang="en-US" dirty="0"/>
                    </a:p>
                  </a:txBody>
                  <a:tcPr marL="110133" marR="110133"/>
                </a:tc>
                <a:tc>
                  <a:txBody>
                    <a:bodyPr/>
                    <a:lstStyle/>
                    <a:p>
                      <a:r>
                        <a:rPr lang="en-IN" dirty="0"/>
                        <a:t>526</a:t>
                      </a:r>
                      <a:endParaRPr lang="en-US" dirty="0"/>
                    </a:p>
                  </a:txBody>
                  <a:tcPr marL="110133" marR="110133"/>
                </a:tc>
                <a:extLst>
                  <a:ext uri="{0D108BD9-81ED-4DB2-BD59-A6C34878D82A}">
                    <a16:rowId xmlns:a16="http://schemas.microsoft.com/office/drawing/2014/main" val="1527744733"/>
                  </a:ext>
                </a:extLst>
              </a:tr>
              <a:tr h="370840">
                <a:tc>
                  <a:txBody>
                    <a:bodyPr/>
                    <a:lstStyle/>
                    <a:p>
                      <a:r>
                        <a:rPr lang="en-IN" dirty="0"/>
                        <a:t>Phishing</a:t>
                      </a:r>
                      <a:endParaRPr lang="en-US" dirty="0"/>
                    </a:p>
                  </a:txBody>
                  <a:tcPr marL="110133" marR="110133"/>
                </a:tc>
                <a:tc>
                  <a:txBody>
                    <a:bodyPr/>
                    <a:lstStyle/>
                    <a:p>
                      <a:r>
                        <a:rPr lang="en-IN" dirty="0"/>
                        <a:t>32</a:t>
                      </a:r>
                      <a:endParaRPr lang="en-US" dirty="0"/>
                    </a:p>
                  </a:txBody>
                  <a:tcPr marL="110133" marR="110133"/>
                </a:tc>
                <a:tc>
                  <a:txBody>
                    <a:bodyPr/>
                    <a:lstStyle/>
                    <a:p>
                      <a:r>
                        <a:rPr lang="en-IN" dirty="0"/>
                        <a:t>11054</a:t>
                      </a:r>
                      <a:endParaRPr lang="en-US" dirty="0"/>
                    </a:p>
                  </a:txBody>
                  <a:tcPr marL="110133" marR="110133"/>
                </a:tc>
                <a:tc>
                  <a:txBody>
                    <a:bodyPr/>
                    <a:lstStyle/>
                    <a:p>
                      <a:r>
                        <a:rPr lang="en-IN" dirty="0"/>
                        <a:t>6157</a:t>
                      </a:r>
                      <a:endParaRPr lang="en-US" dirty="0"/>
                    </a:p>
                  </a:txBody>
                  <a:tcPr marL="110133" marR="110133"/>
                </a:tc>
                <a:extLst>
                  <a:ext uri="{0D108BD9-81ED-4DB2-BD59-A6C34878D82A}">
                    <a16:rowId xmlns:a16="http://schemas.microsoft.com/office/drawing/2014/main" val="4138313944"/>
                  </a:ext>
                </a:extLst>
              </a:tr>
            </a:tbl>
          </a:graphicData>
        </a:graphic>
      </p:graphicFrame>
    </p:spTree>
    <p:extLst>
      <p:ext uri="{BB962C8B-B14F-4D97-AF65-F5344CB8AC3E}">
        <p14:creationId xmlns:p14="http://schemas.microsoft.com/office/powerpoint/2010/main" val="41320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73C2-44CA-4992-AD54-88FB55BAA135}"/>
              </a:ext>
            </a:extLst>
          </p:cNvPr>
          <p:cNvSpPr>
            <a:spLocks noGrp="1"/>
          </p:cNvSpPr>
          <p:nvPr>
            <p:ph type="title"/>
          </p:nvPr>
        </p:nvSpPr>
        <p:spPr>
          <a:xfrm>
            <a:off x="590837" y="238898"/>
            <a:ext cx="8596668" cy="762000"/>
          </a:xfrm>
        </p:spPr>
        <p:txBody>
          <a:bodyPr/>
          <a:lstStyle/>
          <a:p>
            <a:r>
              <a:rPr lang="en-IN" dirty="0"/>
              <a:t>Result Analysis: Heart Dataset*</a:t>
            </a:r>
            <a:endParaRPr lang="en-US" dirty="0"/>
          </a:p>
        </p:txBody>
      </p:sp>
      <p:sp>
        <p:nvSpPr>
          <p:cNvPr id="11" name="Content Placeholder 10">
            <a:extLst>
              <a:ext uri="{FF2B5EF4-FFF2-40B4-BE49-F238E27FC236}">
                <a16:creationId xmlns:a16="http://schemas.microsoft.com/office/drawing/2014/main" id="{5E6EB193-6A29-41E8-9B0D-3D092AE14EA5}"/>
              </a:ext>
            </a:extLst>
          </p:cNvPr>
          <p:cNvSpPr>
            <a:spLocks noGrp="1"/>
          </p:cNvSpPr>
          <p:nvPr>
            <p:ph sz="half" idx="1"/>
          </p:nvPr>
        </p:nvSpPr>
        <p:spPr>
          <a:xfrm>
            <a:off x="628777" y="3279484"/>
            <a:ext cx="8701444" cy="3339618"/>
          </a:xfrm>
        </p:spPr>
        <p:txBody>
          <a:bodyPr>
            <a:normAutofit fontScale="70000" lnSpcReduction="20000"/>
          </a:bodyPr>
          <a:lstStyle/>
          <a:p>
            <a:pPr marL="0" indent="0">
              <a:buNone/>
            </a:pPr>
            <a:r>
              <a:rPr lang="en-IN" dirty="0"/>
              <a:t>*		:	Average of ten iteration </a:t>
            </a:r>
          </a:p>
          <a:p>
            <a:pPr marL="0" indent="0">
              <a:buNone/>
            </a:pPr>
            <a:r>
              <a:rPr lang="en-IN" dirty="0"/>
              <a:t>N		:	</a:t>
            </a:r>
            <a:r>
              <a:rPr lang="en-US" dirty="0"/>
              <a:t>Number of Features in the Actual Dataset</a:t>
            </a:r>
            <a:r>
              <a:rPr lang="en-IN" dirty="0"/>
              <a:t>	</a:t>
            </a:r>
          </a:p>
          <a:p>
            <a:pPr marL="0" indent="0">
              <a:buNone/>
            </a:pPr>
            <a:r>
              <a:rPr lang="en-IN" dirty="0"/>
              <a:t>N</a:t>
            </a:r>
            <a:r>
              <a:rPr lang="en-IN" baseline="-25000" dirty="0"/>
              <a:t>FS 	</a:t>
            </a:r>
            <a:r>
              <a:rPr lang="en-IN" dirty="0"/>
              <a:t>	:	Number of Features selected by ACO Wrapper</a:t>
            </a:r>
          </a:p>
          <a:p>
            <a:pPr marL="0" indent="0">
              <a:buNone/>
            </a:pPr>
            <a:r>
              <a:rPr lang="en-IN" dirty="0"/>
              <a:t>%FS		:	Percentage of Features selected by ACO Wrapper</a:t>
            </a:r>
          </a:p>
          <a:p>
            <a:pPr marL="0" indent="0">
              <a:buNone/>
            </a:pPr>
            <a:r>
              <a:rPr lang="en-IN" dirty="0"/>
              <a:t>S		:	Specificity of the prediction model built using all features</a:t>
            </a:r>
          </a:p>
          <a:p>
            <a:pPr marL="0" indent="0">
              <a:buNone/>
            </a:pPr>
            <a:r>
              <a:rPr lang="en-IN" dirty="0"/>
              <a:t>S</a:t>
            </a:r>
            <a:r>
              <a:rPr lang="en-IN" baseline="-25000" dirty="0"/>
              <a:t>FS</a:t>
            </a:r>
            <a:r>
              <a:rPr lang="en-IN" dirty="0"/>
              <a:t>		:	Specificity of the prediction model built using features selected</a:t>
            </a:r>
          </a:p>
          <a:p>
            <a:pPr marL="0" indent="0">
              <a:buNone/>
            </a:pPr>
            <a:r>
              <a:rPr lang="en-IN" dirty="0"/>
              <a:t>D</a:t>
            </a:r>
            <a:r>
              <a:rPr lang="en-IN" baseline="-25000" dirty="0"/>
              <a:t>S</a:t>
            </a:r>
            <a:r>
              <a:rPr lang="en-IN" dirty="0"/>
              <a:t>		:	Difference in Specificity with full and reduced feature set</a:t>
            </a:r>
          </a:p>
          <a:p>
            <a:pPr marL="0" indent="0">
              <a:buNone/>
            </a:pPr>
            <a:r>
              <a:rPr lang="en-IN" dirty="0"/>
              <a:t>PT		:	Time taken by the prediction process on test data with all features</a:t>
            </a:r>
          </a:p>
          <a:p>
            <a:pPr marL="0" indent="0">
              <a:buNone/>
            </a:pPr>
            <a:r>
              <a:rPr lang="en-IN" dirty="0"/>
              <a:t>PT</a:t>
            </a:r>
            <a:r>
              <a:rPr lang="en-IN" baseline="-25000" dirty="0"/>
              <a:t>FS</a:t>
            </a:r>
            <a:r>
              <a:rPr lang="en-IN" dirty="0"/>
              <a:t>		:	Time taken by the prediction process on test data with selected features</a:t>
            </a:r>
          </a:p>
          <a:p>
            <a:pPr marL="0" indent="0">
              <a:buNone/>
            </a:pPr>
            <a:r>
              <a:rPr lang="en-IN" dirty="0"/>
              <a:t>DF</a:t>
            </a:r>
            <a:r>
              <a:rPr lang="en-IN" baseline="-25000" dirty="0"/>
              <a:t>T</a:t>
            </a:r>
            <a:r>
              <a:rPr lang="en-IN" dirty="0"/>
              <a:t>		:	Difference in time taken by prediction process on test data with all and selected Features</a:t>
            </a:r>
            <a:endParaRPr lang="en-US" dirty="0"/>
          </a:p>
          <a:p>
            <a:pPr marL="0" indent="0">
              <a:buNone/>
            </a:pPr>
            <a:r>
              <a:rPr lang="en-US" baseline="-25000" dirty="0"/>
              <a:t> 	</a:t>
            </a:r>
          </a:p>
        </p:txBody>
      </p:sp>
      <p:graphicFrame>
        <p:nvGraphicFramePr>
          <p:cNvPr id="9" name="Table 9">
            <a:extLst>
              <a:ext uri="{FF2B5EF4-FFF2-40B4-BE49-F238E27FC236}">
                <a16:creationId xmlns:a16="http://schemas.microsoft.com/office/drawing/2014/main" id="{3EB9E2BE-428E-4092-AC70-AAC1DF22EF26}"/>
              </a:ext>
            </a:extLst>
          </p:cNvPr>
          <p:cNvGraphicFramePr>
            <a:graphicFrameLocks noGrp="1"/>
          </p:cNvGraphicFramePr>
          <p:nvPr>
            <p:ph sz="half" idx="2"/>
            <p:extLst>
              <p:ext uri="{D42A27DB-BD31-4B8C-83A1-F6EECF244321}">
                <p14:modId xmlns:p14="http://schemas.microsoft.com/office/powerpoint/2010/main" val="2960727562"/>
              </p:ext>
            </p:extLst>
          </p:nvPr>
        </p:nvGraphicFramePr>
        <p:xfrm>
          <a:off x="1844567" y="1332780"/>
          <a:ext cx="8502866" cy="1614822"/>
        </p:xfrm>
        <a:graphic>
          <a:graphicData uri="http://schemas.openxmlformats.org/drawingml/2006/table">
            <a:tbl>
              <a:tblPr firstRow="1" bandRow="1">
                <a:tableStyleId>{5C22544A-7EE6-4342-B048-85BDC9FD1C3A}</a:tableStyleId>
              </a:tblPr>
              <a:tblGrid>
                <a:gridCol w="2101644">
                  <a:extLst>
                    <a:ext uri="{9D8B030D-6E8A-4147-A177-3AD203B41FA5}">
                      <a16:colId xmlns:a16="http://schemas.microsoft.com/office/drawing/2014/main" val="1889179229"/>
                    </a:ext>
                  </a:extLst>
                </a:gridCol>
                <a:gridCol w="514723">
                  <a:extLst>
                    <a:ext uri="{9D8B030D-6E8A-4147-A177-3AD203B41FA5}">
                      <a16:colId xmlns:a16="http://schemas.microsoft.com/office/drawing/2014/main" val="1937866491"/>
                    </a:ext>
                  </a:extLst>
                </a:gridCol>
                <a:gridCol w="592100">
                  <a:extLst>
                    <a:ext uri="{9D8B030D-6E8A-4147-A177-3AD203B41FA5}">
                      <a16:colId xmlns:a16="http://schemas.microsoft.com/office/drawing/2014/main" val="3318459081"/>
                    </a:ext>
                  </a:extLst>
                </a:gridCol>
                <a:gridCol w="778527">
                  <a:extLst>
                    <a:ext uri="{9D8B030D-6E8A-4147-A177-3AD203B41FA5}">
                      <a16:colId xmlns:a16="http://schemas.microsoft.com/office/drawing/2014/main" val="1637648083"/>
                    </a:ext>
                  </a:extLst>
                </a:gridCol>
                <a:gridCol w="661467">
                  <a:extLst>
                    <a:ext uri="{9D8B030D-6E8A-4147-A177-3AD203B41FA5}">
                      <a16:colId xmlns:a16="http://schemas.microsoft.com/office/drawing/2014/main" val="3785512118"/>
                    </a:ext>
                  </a:extLst>
                </a:gridCol>
                <a:gridCol w="735225">
                  <a:extLst>
                    <a:ext uri="{9D8B030D-6E8A-4147-A177-3AD203B41FA5}">
                      <a16:colId xmlns:a16="http://schemas.microsoft.com/office/drawing/2014/main" val="2773813795"/>
                    </a:ext>
                  </a:extLst>
                </a:gridCol>
                <a:gridCol w="648769">
                  <a:extLst>
                    <a:ext uri="{9D8B030D-6E8A-4147-A177-3AD203B41FA5}">
                      <a16:colId xmlns:a16="http://schemas.microsoft.com/office/drawing/2014/main" val="1295234096"/>
                    </a:ext>
                  </a:extLst>
                </a:gridCol>
                <a:gridCol w="775014">
                  <a:extLst>
                    <a:ext uri="{9D8B030D-6E8A-4147-A177-3AD203B41FA5}">
                      <a16:colId xmlns:a16="http://schemas.microsoft.com/office/drawing/2014/main" val="158006840"/>
                    </a:ext>
                  </a:extLst>
                </a:gridCol>
                <a:gridCol w="869692">
                  <a:extLst>
                    <a:ext uri="{9D8B030D-6E8A-4147-A177-3AD203B41FA5}">
                      <a16:colId xmlns:a16="http://schemas.microsoft.com/office/drawing/2014/main" val="2453833391"/>
                    </a:ext>
                  </a:extLst>
                </a:gridCol>
                <a:gridCol w="825705">
                  <a:extLst>
                    <a:ext uri="{9D8B030D-6E8A-4147-A177-3AD203B41FA5}">
                      <a16:colId xmlns:a16="http://schemas.microsoft.com/office/drawing/2014/main" val="2528746186"/>
                    </a:ext>
                  </a:extLst>
                </a:gridCol>
              </a:tblGrid>
              <a:tr h="221804">
                <a:tc>
                  <a:txBody>
                    <a:bodyPr/>
                    <a:lstStyle/>
                    <a:p>
                      <a:r>
                        <a:rPr lang="en-IN" dirty="0"/>
                        <a:t>Algorithm</a:t>
                      </a:r>
                      <a:endParaRPr lang="en-US" dirty="0"/>
                    </a:p>
                  </a:txBody>
                  <a:tcPr/>
                </a:tc>
                <a:tc>
                  <a:txBody>
                    <a:bodyPr/>
                    <a:lstStyle/>
                    <a:p>
                      <a:r>
                        <a:rPr lang="en-IN" dirty="0"/>
                        <a:t>N</a:t>
                      </a:r>
                      <a:endParaRPr lang="en-US" dirty="0"/>
                    </a:p>
                  </a:txBody>
                  <a:tcPr/>
                </a:tc>
                <a:tc>
                  <a:txBody>
                    <a:bodyPr/>
                    <a:lstStyle/>
                    <a:p>
                      <a:r>
                        <a:rPr lang="en-IN" dirty="0"/>
                        <a:t>N</a:t>
                      </a:r>
                      <a:r>
                        <a:rPr lang="en-IN" baseline="-25000" dirty="0"/>
                        <a:t>FS</a:t>
                      </a:r>
                      <a:endParaRPr lang="en-US" baseline="-25000" dirty="0"/>
                    </a:p>
                  </a:txBody>
                  <a:tcPr/>
                </a:tc>
                <a:tc>
                  <a:txBody>
                    <a:bodyPr/>
                    <a:lstStyle/>
                    <a:p>
                      <a:r>
                        <a:rPr lang="en-IN" dirty="0"/>
                        <a:t>%FS*</a:t>
                      </a:r>
                      <a:endParaRPr lang="en-US" dirty="0"/>
                    </a:p>
                  </a:txBody>
                  <a:tcPr/>
                </a:tc>
                <a:tc>
                  <a:txBody>
                    <a:bodyPr/>
                    <a:lstStyle/>
                    <a:p>
                      <a:r>
                        <a:rPr lang="en-IN" dirty="0"/>
                        <a:t>S*</a:t>
                      </a:r>
                      <a:endParaRPr lang="en-US" dirty="0"/>
                    </a:p>
                  </a:txBody>
                  <a:tcPr/>
                </a:tc>
                <a:tc>
                  <a:txBody>
                    <a:bodyPr/>
                    <a:lstStyle/>
                    <a:p>
                      <a:r>
                        <a:rPr lang="en-IN" dirty="0"/>
                        <a:t>S</a:t>
                      </a:r>
                      <a:r>
                        <a:rPr lang="en-IN" baseline="-25000" dirty="0"/>
                        <a:t>FS</a:t>
                      </a:r>
                      <a:r>
                        <a:rPr lang="en-IN" dirty="0"/>
                        <a:t>*</a:t>
                      </a:r>
                      <a:endParaRPr lang="en-US" baseline="-25000" dirty="0"/>
                    </a:p>
                  </a:txBody>
                  <a:tcPr/>
                </a:tc>
                <a:tc>
                  <a:txBody>
                    <a:bodyPr/>
                    <a:lstStyle/>
                    <a:p>
                      <a:r>
                        <a:rPr lang="en-IN" dirty="0"/>
                        <a:t>D</a:t>
                      </a:r>
                      <a:r>
                        <a:rPr lang="en-IN" baseline="-25000" dirty="0"/>
                        <a:t>S</a:t>
                      </a:r>
                      <a:r>
                        <a:rPr lang="en-IN" dirty="0"/>
                        <a:t>*</a:t>
                      </a:r>
                      <a:endParaRPr lang="en-US" baseline="-25000" dirty="0"/>
                    </a:p>
                  </a:txBody>
                  <a:tcPr/>
                </a:tc>
                <a:tc>
                  <a:txBody>
                    <a:bodyPr/>
                    <a:lstStyle/>
                    <a:p>
                      <a:r>
                        <a:rPr lang="en-IN" dirty="0"/>
                        <a:t>PT*</a:t>
                      </a:r>
                      <a:endParaRPr lang="en-US" dirty="0"/>
                    </a:p>
                  </a:txBody>
                  <a:tcPr/>
                </a:tc>
                <a:tc>
                  <a:txBody>
                    <a:bodyPr/>
                    <a:lstStyle/>
                    <a:p>
                      <a:r>
                        <a:rPr lang="en-IN" dirty="0"/>
                        <a:t>PT</a:t>
                      </a:r>
                      <a:r>
                        <a:rPr lang="en-IN" baseline="-25000" dirty="0"/>
                        <a:t>FS</a:t>
                      </a:r>
                      <a:r>
                        <a:rPr lang="en-IN" dirty="0"/>
                        <a:t>*</a:t>
                      </a:r>
                      <a:endParaRPr lang="en-US" baseline="-25000" dirty="0"/>
                    </a:p>
                  </a:txBody>
                  <a:tcPr/>
                </a:tc>
                <a:tc>
                  <a:txBody>
                    <a:bodyPr/>
                    <a:lstStyle/>
                    <a:p>
                      <a:r>
                        <a:rPr lang="en-IN" dirty="0"/>
                        <a:t>DF</a:t>
                      </a:r>
                      <a:r>
                        <a:rPr lang="en-IN" baseline="-25000" dirty="0"/>
                        <a:t>T</a:t>
                      </a:r>
                      <a:r>
                        <a:rPr lang="en-IN" dirty="0"/>
                        <a:t>*</a:t>
                      </a:r>
                      <a:endParaRPr lang="en-US" baseline="-25000" dirty="0"/>
                    </a:p>
                  </a:txBody>
                  <a:tcPr/>
                </a:tc>
                <a:extLst>
                  <a:ext uri="{0D108BD9-81ED-4DB2-BD59-A6C34878D82A}">
                    <a16:rowId xmlns:a16="http://schemas.microsoft.com/office/drawing/2014/main" val="4089917774"/>
                  </a:ext>
                </a:extLst>
              </a:tr>
              <a:tr h="221804">
                <a:tc>
                  <a:txBody>
                    <a:bodyPr/>
                    <a:lstStyle/>
                    <a:p>
                      <a:r>
                        <a:rPr lang="en-US" sz="1400" b="0" i="0" u="none" strike="noStrike" kern="1200" dirty="0">
                          <a:solidFill>
                            <a:schemeClr val="dk1"/>
                          </a:solidFill>
                          <a:effectLst/>
                          <a:latin typeface="+mn-lt"/>
                          <a:ea typeface="+mn-ea"/>
                          <a:cs typeface="+mn-cs"/>
                        </a:rPr>
                        <a:t>Logistic Regression</a:t>
                      </a:r>
                    </a:p>
                  </a:txBody>
                  <a:tcPr/>
                </a:tc>
                <a:tc>
                  <a:txBody>
                    <a:bodyPr/>
                    <a:lstStyle/>
                    <a:p>
                      <a:r>
                        <a:rPr lang="en-IN" dirty="0"/>
                        <a:t>14</a:t>
                      </a:r>
                      <a:endParaRPr lang="en-US" dirty="0"/>
                    </a:p>
                  </a:txBody>
                  <a:tcPr/>
                </a:tc>
                <a:tc>
                  <a:txBody>
                    <a:bodyPr/>
                    <a:lstStyle/>
                    <a:p>
                      <a:r>
                        <a:rPr lang="en-IN" dirty="0"/>
                        <a:t>4</a:t>
                      </a:r>
                      <a:endParaRPr lang="en-US" dirty="0"/>
                    </a:p>
                  </a:txBody>
                  <a:tcPr/>
                </a:tc>
                <a:tc>
                  <a:txBody>
                    <a:bodyPr/>
                    <a:lstStyle/>
                    <a:p>
                      <a:r>
                        <a:rPr lang="en-IN" dirty="0"/>
                        <a:t>21.42</a:t>
                      </a:r>
                      <a:endParaRPr lang="en-US" dirty="0"/>
                    </a:p>
                  </a:txBody>
                  <a:tcPr/>
                </a:tc>
                <a:tc>
                  <a:txBody>
                    <a:bodyPr/>
                    <a:lstStyle/>
                    <a:p>
                      <a:r>
                        <a:rPr lang="en-IN" dirty="0"/>
                        <a:t>88%</a:t>
                      </a:r>
                      <a:endParaRPr lang="en-US" dirty="0"/>
                    </a:p>
                  </a:txBody>
                  <a:tcPr/>
                </a:tc>
                <a:tc>
                  <a:txBody>
                    <a:bodyPr/>
                    <a:lstStyle/>
                    <a:p>
                      <a:r>
                        <a:rPr lang="en-IN" dirty="0"/>
                        <a:t>93%</a:t>
                      </a:r>
                      <a:endParaRPr lang="en-US" dirty="0"/>
                    </a:p>
                  </a:txBody>
                  <a:tcPr/>
                </a:tc>
                <a:tc>
                  <a:txBody>
                    <a:bodyPr/>
                    <a:lstStyle/>
                    <a:p>
                      <a:r>
                        <a:rPr lang="en-IN" dirty="0"/>
                        <a:t>+5%</a:t>
                      </a:r>
                      <a:endParaRPr lang="en-US" dirty="0"/>
                    </a:p>
                  </a:txBody>
                  <a:tcPr/>
                </a:tc>
                <a:tc>
                  <a:txBody>
                    <a:bodyPr/>
                    <a:lstStyle/>
                    <a:p>
                      <a:r>
                        <a:rPr lang="en-IN" dirty="0"/>
                        <a:t>0.431</a:t>
                      </a:r>
                      <a:endParaRPr lang="en-US" dirty="0"/>
                    </a:p>
                  </a:txBody>
                  <a:tcPr/>
                </a:tc>
                <a:tc>
                  <a:txBody>
                    <a:bodyPr/>
                    <a:lstStyle/>
                    <a:p>
                      <a:r>
                        <a:rPr lang="en-IN" dirty="0"/>
                        <a:t>0.31</a:t>
                      </a:r>
                      <a:endParaRPr lang="en-US" dirty="0"/>
                    </a:p>
                  </a:txBody>
                  <a:tcPr/>
                </a:tc>
                <a:tc>
                  <a:txBody>
                    <a:bodyPr/>
                    <a:lstStyle/>
                    <a:p>
                      <a:r>
                        <a:rPr lang="en-IN" dirty="0"/>
                        <a:t>-0.121</a:t>
                      </a:r>
                      <a:endParaRPr lang="en-US" dirty="0"/>
                    </a:p>
                  </a:txBody>
                  <a:tcPr/>
                </a:tc>
                <a:extLst>
                  <a:ext uri="{0D108BD9-81ED-4DB2-BD59-A6C34878D82A}">
                    <a16:rowId xmlns:a16="http://schemas.microsoft.com/office/drawing/2014/main" val="3169472884"/>
                  </a:ext>
                </a:extLst>
              </a:tr>
              <a:tr h="221804">
                <a:tc>
                  <a:txBody>
                    <a:bodyPr/>
                    <a:lstStyle/>
                    <a:p>
                      <a:r>
                        <a:rPr lang="en-IN" sz="1400" dirty="0"/>
                        <a:t>XGBoost</a:t>
                      </a:r>
                    </a:p>
                  </a:txBody>
                  <a:tcPr/>
                </a:tc>
                <a:tc>
                  <a:txBody>
                    <a:bodyPr/>
                    <a:lstStyle/>
                    <a:p>
                      <a:r>
                        <a:rPr lang="en-IN" dirty="0"/>
                        <a:t>14</a:t>
                      </a:r>
                      <a:endParaRPr lang="en-US" dirty="0"/>
                    </a:p>
                  </a:txBody>
                  <a:tcPr/>
                </a:tc>
                <a:tc>
                  <a:txBody>
                    <a:bodyPr/>
                    <a:lstStyle/>
                    <a:p>
                      <a:r>
                        <a:rPr lang="en-IN" dirty="0"/>
                        <a:t>9.5</a:t>
                      </a:r>
                      <a:endParaRPr lang="en-US" dirty="0"/>
                    </a:p>
                  </a:txBody>
                  <a:tcPr/>
                </a:tc>
                <a:tc>
                  <a:txBody>
                    <a:bodyPr/>
                    <a:lstStyle/>
                    <a:p>
                      <a:r>
                        <a:rPr lang="en-IN" dirty="0"/>
                        <a:t>64.28</a:t>
                      </a:r>
                      <a:endParaRPr lang="en-US" dirty="0"/>
                    </a:p>
                  </a:txBody>
                  <a:tcPr/>
                </a:tc>
                <a:tc>
                  <a:txBody>
                    <a:bodyPr/>
                    <a:lstStyle/>
                    <a:p>
                      <a:r>
                        <a:rPr lang="en-IN" dirty="0"/>
                        <a:t>94%</a:t>
                      </a:r>
                      <a:endParaRPr lang="en-US" dirty="0"/>
                    </a:p>
                  </a:txBody>
                  <a:tcPr/>
                </a:tc>
                <a:tc>
                  <a:txBody>
                    <a:bodyPr/>
                    <a:lstStyle/>
                    <a:p>
                      <a:r>
                        <a:rPr lang="en-IN" dirty="0"/>
                        <a:t>99%</a:t>
                      </a:r>
                      <a:endParaRPr lang="en-US" dirty="0"/>
                    </a:p>
                  </a:txBody>
                  <a:tcPr/>
                </a:tc>
                <a:tc>
                  <a:txBody>
                    <a:bodyPr/>
                    <a:lstStyle/>
                    <a:p>
                      <a:r>
                        <a:rPr lang="en-IN" dirty="0"/>
                        <a:t>+5%</a:t>
                      </a:r>
                      <a:endParaRPr lang="en-US" dirty="0"/>
                    </a:p>
                  </a:txBody>
                  <a:tcPr/>
                </a:tc>
                <a:tc>
                  <a:txBody>
                    <a:bodyPr/>
                    <a:lstStyle/>
                    <a:p>
                      <a:r>
                        <a:rPr lang="en-IN" dirty="0"/>
                        <a:t>0.665</a:t>
                      </a:r>
                      <a:endParaRPr lang="en-US" dirty="0"/>
                    </a:p>
                  </a:txBody>
                  <a:tcPr/>
                </a:tc>
                <a:tc>
                  <a:txBody>
                    <a:bodyPr/>
                    <a:lstStyle/>
                    <a:p>
                      <a:r>
                        <a:rPr lang="en-IN" dirty="0"/>
                        <a:t>0.434</a:t>
                      </a:r>
                      <a:endParaRPr lang="en-US" dirty="0"/>
                    </a:p>
                  </a:txBody>
                  <a:tcPr/>
                </a:tc>
                <a:tc>
                  <a:txBody>
                    <a:bodyPr/>
                    <a:lstStyle/>
                    <a:p>
                      <a:r>
                        <a:rPr lang="en-IN" dirty="0"/>
                        <a:t>-0.231</a:t>
                      </a:r>
                      <a:endParaRPr lang="en-US" dirty="0"/>
                    </a:p>
                  </a:txBody>
                  <a:tcPr/>
                </a:tc>
                <a:extLst>
                  <a:ext uri="{0D108BD9-81ED-4DB2-BD59-A6C34878D82A}">
                    <a16:rowId xmlns:a16="http://schemas.microsoft.com/office/drawing/2014/main" val="1590687494"/>
                  </a:ext>
                </a:extLst>
              </a:tr>
              <a:tr h="517542">
                <a:tc>
                  <a:txBody>
                    <a:bodyPr/>
                    <a:lstStyle/>
                    <a:p>
                      <a:pPr rtl="0"/>
                      <a:r>
                        <a:rPr lang="en-US" sz="1400" b="0" i="0" u="none" strike="noStrike" kern="1200" dirty="0">
                          <a:solidFill>
                            <a:schemeClr val="dk1"/>
                          </a:solidFill>
                          <a:effectLst/>
                          <a:latin typeface="+mn-lt"/>
                          <a:ea typeface="+mn-ea"/>
                          <a:cs typeface="+mn-cs"/>
                        </a:rPr>
                        <a:t>K-Nearest </a:t>
                      </a:r>
                      <a:r>
                        <a:rPr lang="en-IN" sz="1400" b="0" i="0" u="none" strike="noStrike" kern="1200" dirty="0">
                          <a:solidFill>
                            <a:schemeClr val="dk1"/>
                          </a:solidFill>
                          <a:effectLst/>
                          <a:latin typeface="+mn-lt"/>
                          <a:ea typeface="+mn-ea"/>
                          <a:cs typeface="+mn-cs"/>
                        </a:rPr>
                        <a:t>Neighbours</a:t>
                      </a:r>
                      <a:endParaRPr lang="en-US" sz="1400" b="0" dirty="0">
                        <a:effectLst/>
                      </a:endParaRPr>
                    </a:p>
                  </a:txBody>
                  <a:tcPr/>
                </a:tc>
                <a:tc>
                  <a:txBody>
                    <a:bodyPr/>
                    <a:lstStyle/>
                    <a:p>
                      <a:r>
                        <a:rPr lang="en-IN" dirty="0"/>
                        <a:t>14</a:t>
                      </a:r>
                      <a:endParaRPr lang="en-US" dirty="0"/>
                    </a:p>
                  </a:txBody>
                  <a:tcPr/>
                </a:tc>
                <a:tc>
                  <a:txBody>
                    <a:bodyPr/>
                    <a:lstStyle/>
                    <a:p>
                      <a:r>
                        <a:rPr lang="en-IN" dirty="0"/>
                        <a:t>4</a:t>
                      </a:r>
                      <a:endParaRPr lang="en-US" dirty="0"/>
                    </a:p>
                  </a:txBody>
                  <a:tcPr/>
                </a:tc>
                <a:tc>
                  <a:txBody>
                    <a:bodyPr/>
                    <a:lstStyle/>
                    <a:p>
                      <a:r>
                        <a:rPr lang="en-IN" dirty="0"/>
                        <a:t>21.42</a:t>
                      </a:r>
                      <a:endParaRPr lang="en-US" dirty="0"/>
                    </a:p>
                  </a:txBody>
                  <a:tcPr/>
                </a:tc>
                <a:tc>
                  <a:txBody>
                    <a:bodyPr/>
                    <a:lstStyle/>
                    <a:p>
                      <a:r>
                        <a:rPr lang="en-IN" dirty="0"/>
                        <a:t>97%</a:t>
                      </a:r>
                      <a:endParaRPr lang="en-US" dirty="0"/>
                    </a:p>
                  </a:txBody>
                  <a:tcPr/>
                </a:tc>
                <a:tc>
                  <a:txBody>
                    <a:bodyPr/>
                    <a:lstStyle/>
                    <a:p>
                      <a:r>
                        <a:rPr lang="en-IN" dirty="0"/>
                        <a:t>100%</a:t>
                      </a:r>
                      <a:endParaRPr lang="en-US" dirty="0"/>
                    </a:p>
                  </a:txBody>
                  <a:tcPr/>
                </a:tc>
                <a:tc>
                  <a:txBody>
                    <a:bodyPr/>
                    <a:lstStyle/>
                    <a:p>
                      <a:r>
                        <a:rPr lang="en-IN" dirty="0"/>
                        <a:t>+3%</a:t>
                      </a:r>
                      <a:endParaRPr lang="en-US" dirty="0"/>
                    </a:p>
                  </a:txBody>
                  <a:tcPr/>
                </a:tc>
                <a:tc>
                  <a:txBody>
                    <a:bodyPr/>
                    <a:lstStyle/>
                    <a:p>
                      <a:r>
                        <a:rPr lang="en-IN" dirty="0"/>
                        <a:t>0.414</a:t>
                      </a:r>
                      <a:endParaRPr lang="en-US" dirty="0"/>
                    </a:p>
                  </a:txBody>
                  <a:tcPr/>
                </a:tc>
                <a:tc>
                  <a:txBody>
                    <a:bodyPr/>
                    <a:lstStyle/>
                    <a:p>
                      <a:r>
                        <a:rPr lang="en-IN" dirty="0"/>
                        <a:t>0.301</a:t>
                      </a:r>
                      <a:endParaRPr lang="en-US" dirty="0"/>
                    </a:p>
                  </a:txBody>
                  <a:tcPr/>
                </a:tc>
                <a:tc>
                  <a:txBody>
                    <a:bodyPr/>
                    <a:lstStyle/>
                    <a:p>
                      <a:r>
                        <a:rPr lang="en-IN" dirty="0"/>
                        <a:t>-0.113</a:t>
                      </a:r>
                      <a:endParaRPr lang="en-US" dirty="0"/>
                    </a:p>
                  </a:txBody>
                  <a:tcPr/>
                </a:tc>
                <a:extLst>
                  <a:ext uri="{0D108BD9-81ED-4DB2-BD59-A6C34878D82A}">
                    <a16:rowId xmlns:a16="http://schemas.microsoft.com/office/drawing/2014/main" val="1462212034"/>
                  </a:ext>
                </a:extLst>
              </a:tr>
            </a:tbl>
          </a:graphicData>
        </a:graphic>
      </p:graphicFrame>
    </p:spTree>
    <p:extLst>
      <p:ext uri="{BB962C8B-B14F-4D97-AF65-F5344CB8AC3E}">
        <p14:creationId xmlns:p14="http://schemas.microsoft.com/office/powerpoint/2010/main" val="284708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73C2-44CA-4992-AD54-88FB55BAA135}"/>
              </a:ext>
            </a:extLst>
          </p:cNvPr>
          <p:cNvSpPr>
            <a:spLocks noGrp="1"/>
          </p:cNvSpPr>
          <p:nvPr>
            <p:ph type="title"/>
          </p:nvPr>
        </p:nvSpPr>
        <p:spPr>
          <a:xfrm>
            <a:off x="590837" y="238898"/>
            <a:ext cx="8596668" cy="762000"/>
          </a:xfrm>
        </p:spPr>
        <p:txBody>
          <a:bodyPr/>
          <a:lstStyle/>
          <a:p>
            <a:r>
              <a:rPr lang="en-IN" dirty="0"/>
              <a:t>Result Analysis: Phishing dataset*</a:t>
            </a:r>
            <a:endParaRPr lang="en-US" dirty="0"/>
          </a:p>
        </p:txBody>
      </p:sp>
      <p:sp>
        <p:nvSpPr>
          <p:cNvPr id="11" name="Content Placeholder 10">
            <a:extLst>
              <a:ext uri="{FF2B5EF4-FFF2-40B4-BE49-F238E27FC236}">
                <a16:creationId xmlns:a16="http://schemas.microsoft.com/office/drawing/2014/main" id="{5E6EB193-6A29-41E8-9B0D-3D092AE14EA5}"/>
              </a:ext>
            </a:extLst>
          </p:cNvPr>
          <p:cNvSpPr>
            <a:spLocks noGrp="1"/>
          </p:cNvSpPr>
          <p:nvPr>
            <p:ph sz="half" idx="1"/>
          </p:nvPr>
        </p:nvSpPr>
        <p:spPr>
          <a:xfrm>
            <a:off x="628777" y="3279484"/>
            <a:ext cx="8701444" cy="3339618"/>
          </a:xfrm>
        </p:spPr>
        <p:txBody>
          <a:bodyPr>
            <a:normAutofit fontScale="70000" lnSpcReduction="20000"/>
          </a:bodyPr>
          <a:lstStyle/>
          <a:p>
            <a:pPr marL="0" indent="0">
              <a:buNone/>
            </a:pPr>
            <a:r>
              <a:rPr lang="en-IN" dirty="0"/>
              <a:t>*		:	Average of ten iteration </a:t>
            </a:r>
          </a:p>
          <a:p>
            <a:pPr marL="0" indent="0">
              <a:buNone/>
            </a:pPr>
            <a:r>
              <a:rPr lang="en-IN" dirty="0"/>
              <a:t>N		:	</a:t>
            </a:r>
            <a:r>
              <a:rPr lang="en-US" dirty="0"/>
              <a:t>Number of Features in the Actual Dataset</a:t>
            </a:r>
            <a:r>
              <a:rPr lang="en-IN" dirty="0"/>
              <a:t>	</a:t>
            </a:r>
          </a:p>
          <a:p>
            <a:pPr marL="0" indent="0">
              <a:buNone/>
            </a:pPr>
            <a:r>
              <a:rPr lang="en-IN" dirty="0"/>
              <a:t>N</a:t>
            </a:r>
            <a:r>
              <a:rPr lang="en-IN" baseline="-25000" dirty="0"/>
              <a:t>FS 	</a:t>
            </a:r>
            <a:r>
              <a:rPr lang="en-IN" dirty="0"/>
              <a:t>	:	Number of Features selected by ACO Wrapper</a:t>
            </a:r>
          </a:p>
          <a:p>
            <a:pPr marL="0" indent="0">
              <a:buNone/>
            </a:pPr>
            <a:r>
              <a:rPr lang="en-IN" dirty="0"/>
              <a:t>%FS		:	Percentage of Features selected by ACO Wrapper</a:t>
            </a:r>
          </a:p>
          <a:p>
            <a:pPr marL="0" indent="0">
              <a:buNone/>
            </a:pPr>
            <a:r>
              <a:rPr lang="en-IN" dirty="0"/>
              <a:t>S		:	Specificity of the prediction model built using all features</a:t>
            </a:r>
          </a:p>
          <a:p>
            <a:pPr marL="0" indent="0">
              <a:buNone/>
            </a:pPr>
            <a:r>
              <a:rPr lang="en-IN" dirty="0"/>
              <a:t>S</a:t>
            </a:r>
            <a:r>
              <a:rPr lang="en-IN" baseline="-25000" dirty="0"/>
              <a:t>FS</a:t>
            </a:r>
            <a:r>
              <a:rPr lang="en-IN" dirty="0"/>
              <a:t>		:	Specificity of the prediction model built using features selected</a:t>
            </a:r>
          </a:p>
          <a:p>
            <a:pPr marL="0" indent="0">
              <a:buNone/>
            </a:pPr>
            <a:r>
              <a:rPr lang="en-IN" dirty="0"/>
              <a:t>D</a:t>
            </a:r>
            <a:r>
              <a:rPr lang="en-IN" baseline="-25000" dirty="0"/>
              <a:t>S</a:t>
            </a:r>
            <a:r>
              <a:rPr lang="en-IN" dirty="0"/>
              <a:t>		:	Difference in Specificity with full and reduced feature set</a:t>
            </a:r>
          </a:p>
          <a:p>
            <a:pPr marL="0" indent="0">
              <a:buNone/>
            </a:pPr>
            <a:r>
              <a:rPr lang="en-IN" dirty="0"/>
              <a:t>PT		:	Time taken by the prediction process on test data with all features</a:t>
            </a:r>
          </a:p>
          <a:p>
            <a:pPr marL="0" indent="0">
              <a:buNone/>
            </a:pPr>
            <a:r>
              <a:rPr lang="en-IN" dirty="0"/>
              <a:t>PT</a:t>
            </a:r>
            <a:r>
              <a:rPr lang="en-IN" baseline="-25000" dirty="0"/>
              <a:t>FS</a:t>
            </a:r>
            <a:r>
              <a:rPr lang="en-IN" dirty="0"/>
              <a:t>		:	Time taken by the prediction process on test data with selected features</a:t>
            </a:r>
          </a:p>
          <a:p>
            <a:pPr marL="0" indent="0">
              <a:buNone/>
            </a:pPr>
            <a:r>
              <a:rPr lang="en-IN" dirty="0"/>
              <a:t>DF</a:t>
            </a:r>
            <a:r>
              <a:rPr lang="en-IN" baseline="-25000" dirty="0"/>
              <a:t>T</a:t>
            </a:r>
            <a:r>
              <a:rPr lang="en-IN" dirty="0"/>
              <a:t>		:	Difference in time taken by prediction process on test data with all and selected Features</a:t>
            </a:r>
            <a:endParaRPr lang="en-US" dirty="0"/>
          </a:p>
          <a:p>
            <a:pPr marL="0" indent="0">
              <a:buNone/>
            </a:pPr>
            <a:r>
              <a:rPr lang="en-US" baseline="-25000" dirty="0"/>
              <a:t> 	</a:t>
            </a:r>
          </a:p>
        </p:txBody>
      </p:sp>
      <p:graphicFrame>
        <p:nvGraphicFramePr>
          <p:cNvPr id="9" name="Table 9">
            <a:extLst>
              <a:ext uri="{FF2B5EF4-FFF2-40B4-BE49-F238E27FC236}">
                <a16:creationId xmlns:a16="http://schemas.microsoft.com/office/drawing/2014/main" id="{3EB9E2BE-428E-4092-AC70-AAC1DF22EF26}"/>
              </a:ext>
            </a:extLst>
          </p:cNvPr>
          <p:cNvGraphicFramePr>
            <a:graphicFrameLocks noGrp="1"/>
          </p:cNvGraphicFramePr>
          <p:nvPr>
            <p:ph sz="half" idx="2"/>
            <p:extLst>
              <p:ext uri="{D42A27DB-BD31-4B8C-83A1-F6EECF244321}">
                <p14:modId xmlns:p14="http://schemas.microsoft.com/office/powerpoint/2010/main" val="3962807282"/>
              </p:ext>
            </p:extLst>
          </p:nvPr>
        </p:nvGraphicFramePr>
        <p:xfrm>
          <a:off x="1669185" y="1315433"/>
          <a:ext cx="8853629" cy="1649515"/>
        </p:xfrm>
        <a:graphic>
          <a:graphicData uri="http://schemas.openxmlformats.org/drawingml/2006/table">
            <a:tbl>
              <a:tblPr firstRow="1" bandRow="1">
                <a:tableStyleId>{5C22544A-7EE6-4342-B048-85BDC9FD1C3A}</a:tableStyleId>
              </a:tblPr>
              <a:tblGrid>
                <a:gridCol w="2119313">
                  <a:extLst>
                    <a:ext uri="{9D8B030D-6E8A-4147-A177-3AD203B41FA5}">
                      <a16:colId xmlns:a16="http://schemas.microsoft.com/office/drawing/2014/main" val="1889179229"/>
                    </a:ext>
                  </a:extLst>
                </a:gridCol>
                <a:gridCol w="519050">
                  <a:extLst>
                    <a:ext uri="{9D8B030D-6E8A-4147-A177-3AD203B41FA5}">
                      <a16:colId xmlns:a16="http://schemas.microsoft.com/office/drawing/2014/main" val="1937866491"/>
                    </a:ext>
                  </a:extLst>
                </a:gridCol>
                <a:gridCol w="597078">
                  <a:extLst>
                    <a:ext uri="{9D8B030D-6E8A-4147-A177-3AD203B41FA5}">
                      <a16:colId xmlns:a16="http://schemas.microsoft.com/office/drawing/2014/main" val="3318459081"/>
                    </a:ext>
                  </a:extLst>
                </a:gridCol>
                <a:gridCol w="785072">
                  <a:extLst>
                    <a:ext uri="{9D8B030D-6E8A-4147-A177-3AD203B41FA5}">
                      <a16:colId xmlns:a16="http://schemas.microsoft.com/office/drawing/2014/main" val="1637648083"/>
                    </a:ext>
                  </a:extLst>
                </a:gridCol>
                <a:gridCol w="704099">
                  <a:extLst>
                    <a:ext uri="{9D8B030D-6E8A-4147-A177-3AD203B41FA5}">
                      <a16:colId xmlns:a16="http://schemas.microsoft.com/office/drawing/2014/main" val="3785512118"/>
                    </a:ext>
                  </a:extLst>
                </a:gridCol>
                <a:gridCol w="803189">
                  <a:extLst>
                    <a:ext uri="{9D8B030D-6E8A-4147-A177-3AD203B41FA5}">
                      <a16:colId xmlns:a16="http://schemas.microsoft.com/office/drawing/2014/main" val="2773813795"/>
                    </a:ext>
                  </a:extLst>
                </a:gridCol>
                <a:gridCol w="691978">
                  <a:extLst>
                    <a:ext uri="{9D8B030D-6E8A-4147-A177-3AD203B41FA5}">
                      <a16:colId xmlns:a16="http://schemas.microsoft.com/office/drawing/2014/main" val="1295234096"/>
                    </a:ext>
                  </a:extLst>
                </a:gridCol>
                <a:gridCol w="778476">
                  <a:extLst>
                    <a:ext uri="{9D8B030D-6E8A-4147-A177-3AD203B41FA5}">
                      <a16:colId xmlns:a16="http://schemas.microsoft.com/office/drawing/2014/main" val="158006840"/>
                    </a:ext>
                  </a:extLst>
                </a:gridCol>
                <a:gridCol w="877330">
                  <a:extLst>
                    <a:ext uri="{9D8B030D-6E8A-4147-A177-3AD203B41FA5}">
                      <a16:colId xmlns:a16="http://schemas.microsoft.com/office/drawing/2014/main" val="2453833391"/>
                    </a:ext>
                  </a:extLst>
                </a:gridCol>
                <a:gridCol w="978044">
                  <a:extLst>
                    <a:ext uri="{9D8B030D-6E8A-4147-A177-3AD203B41FA5}">
                      <a16:colId xmlns:a16="http://schemas.microsoft.com/office/drawing/2014/main" val="2528746186"/>
                    </a:ext>
                  </a:extLst>
                </a:gridCol>
              </a:tblGrid>
              <a:tr h="333806">
                <a:tc>
                  <a:txBody>
                    <a:bodyPr/>
                    <a:lstStyle/>
                    <a:p>
                      <a:r>
                        <a:rPr lang="en-IN" dirty="0"/>
                        <a:t>Algorithm</a:t>
                      </a:r>
                      <a:endParaRPr lang="en-US" dirty="0"/>
                    </a:p>
                  </a:txBody>
                  <a:tcPr/>
                </a:tc>
                <a:tc>
                  <a:txBody>
                    <a:bodyPr/>
                    <a:lstStyle/>
                    <a:p>
                      <a:r>
                        <a:rPr lang="en-IN" dirty="0"/>
                        <a:t>N</a:t>
                      </a:r>
                      <a:endParaRPr lang="en-US" dirty="0"/>
                    </a:p>
                  </a:txBody>
                  <a:tcPr/>
                </a:tc>
                <a:tc>
                  <a:txBody>
                    <a:bodyPr/>
                    <a:lstStyle/>
                    <a:p>
                      <a:r>
                        <a:rPr lang="en-IN" dirty="0"/>
                        <a:t>N</a:t>
                      </a:r>
                      <a:r>
                        <a:rPr lang="en-IN" baseline="-25000" dirty="0"/>
                        <a:t>FS</a:t>
                      </a:r>
                      <a:endParaRPr lang="en-US" baseline="-25000" dirty="0"/>
                    </a:p>
                  </a:txBody>
                  <a:tcPr/>
                </a:tc>
                <a:tc>
                  <a:txBody>
                    <a:bodyPr/>
                    <a:lstStyle/>
                    <a:p>
                      <a:r>
                        <a:rPr lang="en-IN" dirty="0"/>
                        <a:t>%FS*</a:t>
                      </a:r>
                      <a:endParaRPr lang="en-US" dirty="0"/>
                    </a:p>
                  </a:txBody>
                  <a:tcPr/>
                </a:tc>
                <a:tc>
                  <a:txBody>
                    <a:bodyPr/>
                    <a:lstStyle/>
                    <a:p>
                      <a:r>
                        <a:rPr lang="en-IN" dirty="0"/>
                        <a:t>S*</a:t>
                      </a:r>
                      <a:endParaRPr lang="en-US" dirty="0"/>
                    </a:p>
                  </a:txBody>
                  <a:tcPr/>
                </a:tc>
                <a:tc>
                  <a:txBody>
                    <a:bodyPr/>
                    <a:lstStyle/>
                    <a:p>
                      <a:r>
                        <a:rPr lang="en-IN" dirty="0"/>
                        <a:t>S</a:t>
                      </a:r>
                      <a:r>
                        <a:rPr lang="en-IN" baseline="-25000" dirty="0"/>
                        <a:t>FS</a:t>
                      </a:r>
                      <a:r>
                        <a:rPr lang="en-IN" dirty="0"/>
                        <a:t>*</a:t>
                      </a:r>
                      <a:endParaRPr lang="en-US" baseline="-25000" dirty="0"/>
                    </a:p>
                  </a:txBody>
                  <a:tcPr/>
                </a:tc>
                <a:tc>
                  <a:txBody>
                    <a:bodyPr/>
                    <a:lstStyle/>
                    <a:p>
                      <a:r>
                        <a:rPr lang="en-IN" dirty="0"/>
                        <a:t>D</a:t>
                      </a:r>
                      <a:r>
                        <a:rPr lang="en-IN" baseline="-25000" dirty="0"/>
                        <a:t>S</a:t>
                      </a:r>
                      <a:r>
                        <a:rPr lang="en-IN" dirty="0"/>
                        <a:t>*</a:t>
                      </a:r>
                      <a:endParaRPr lang="en-US" baseline="-25000" dirty="0"/>
                    </a:p>
                  </a:txBody>
                  <a:tcPr/>
                </a:tc>
                <a:tc>
                  <a:txBody>
                    <a:bodyPr/>
                    <a:lstStyle/>
                    <a:p>
                      <a:r>
                        <a:rPr lang="en-IN" dirty="0"/>
                        <a:t>PT*</a:t>
                      </a:r>
                      <a:endParaRPr lang="en-US" dirty="0"/>
                    </a:p>
                  </a:txBody>
                  <a:tcPr/>
                </a:tc>
                <a:tc>
                  <a:txBody>
                    <a:bodyPr/>
                    <a:lstStyle/>
                    <a:p>
                      <a:r>
                        <a:rPr lang="en-IN" dirty="0"/>
                        <a:t>PT</a:t>
                      </a:r>
                      <a:r>
                        <a:rPr lang="en-IN" baseline="-25000" dirty="0"/>
                        <a:t>FS</a:t>
                      </a:r>
                      <a:r>
                        <a:rPr lang="en-IN" dirty="0"/>
                        <a:t>*</a:t>
                      </a:r>
                      <a:endParaRPr lang="en-US" baseline="-25000" dirty="0"/>
                    </a:p>
                  </a:txBody>
                  <a:tcPr/>
                </a:tc>
                <a:tc>
                  <a:txBody>
                    <a:bodyPr/>
                    <a:lstStyle/>
                    <a:p>
                      <a:r>
                        <a:rPr lang="en-IN" dirty="0"/>
                        <a:t>DF</a:t>
                      </a:r>
                      <a:r>
                        <a:rPr lang="en-IN" baseline="-25000" dirty="0"/>
                        <a:t>T</a:t>
                      </a:r>
                      <a:r>
                        <a:rPr lang="en-IN" dirty="0"/>
                        <a:t>*</a:t>
                      </a:r>
                      <a:endParaRPr lang="en-US" baseline="-25000" dirty="0"/>
                    </a:p>
                  </a:txBody>
                  <a:tcPr/>
                </a:tc>
                <a:extLst>
                  <a:ext uri="{0D108BD9-81ED-4DB2-BD59-A6C34878D82A}">
                    <a16:rowId xmlns:a16="http://schemas.microsoft.com/office/drawing/2014/main" val="4089917774"/>
                  </a:ext>
                </a:extLst>
              </a:tr>
              <a:tr h="333806">
                <a:tc>
                  <a:txBody>
                    <a:bodyPr/>
                    <a:lstStyle/>
                    <a:p>
                      <a:r>
                        <a:rPr lang="en-US" sz="1400" b="0" i="0" u="none" strike="noStrike" kern="1200" dirty="0">
                          <a:solidFill>
                            <a:schemeClr val="dk1"/>
                          </a:solidFill>
                          <a:effectLst/>
                          <a:latin typeface="+mn-lt"/>
                          <a:ea typeface="+mn-ea"/>
                          <a:cs typeface="+mn-cs"/>
                        </a:rPr>
                        <a:t>Logistic Regression</a:t>
                      </a:r>
                      <a:endParaRPr lang="en-US" sz="1400" dirty="0"/>
                    </a:p>
                  </a:txBody>
                  <a:tcPr/>
                </a:tc>
                <a:tc>
                  <a:txBody>
                    <a:bodyPr/>
                    <a:lstStyle/>
                    <a:p>
                      <a:r>
                        <a:rPr lang="en-IN" dirty="0"/>
                        <a:t>32</a:t>
                      </a:r>
                      <a:endParaRPr lang="en-US" dirty="0"/>
                    </a:p>
                  </a:txBody>
                  <a:tcPr/>
                </a:tc>
                <a:tc>
                  <a:txBody>
                    <a:bodyPr/>
                    <a:lstStyle/>
                    <a:p>
                      <a:r>
                        <a:rPr lang="en-IN" dirty="0"/>
                        <a:t>3.5</a:t>
                      </a:r>
                      <a:endParaRPr lang="en-US" dirty="0"/>
                    </a:p>
                  </a:txBody>
                  <a:tcPr/>
                </a:tc>
                <a:tc>
                  <a:txBody>
                    <a:bodyPr/>
                    <a:lstStyle/>
                    <a:p>
                      <a:r>
                        <a:rPr lang="en-IN" dirty="0"/>
                        <a:t>6.25</a:t>
                      </a:r>
                      <a:endParaRPr lang="en-US" dirty="0"/>
                    </a:p>
                  </a:txBody>
                  <a:tcPr/>
                </a:tc>
                <a:tc>
                  <a:txBody>
                    <a:bodyPr/>
                    <a:lstStyle/>
                    <a:p>
                      <a:r>
                        <a:rPr lang="en-IN" dirty="0"/>
                        <a:t>93%</a:t>
                      </a:r>
                      <a:endParaRPr lang="en-US" dirty="0"/>
                    </a:p>
                  </a:txBody>
                  <a:tcPr/>
                </a:tc>
                <a:tc>
                  <a:txBody>
                    <a:bodyPr/>
                    <a:lstStyle/>
                    <a:p>
                      <a:r>
                        <a:rPr lang="en-IN" dirty="0"/>
                        <a:t>99%</a:t>
                      </a:r>
                      <a:endParaRPr lang="en-US" dirty="0"/>
                    </a:p>
                  </a:txBody>
                  <a:tcPr/>
                </a:tc>
                <a:tc>
                  <a:txBody>
                    <a:bodyPr/>
                    <a:lstStyle/>
                    <a:p>
                      <a:r>
                        <a:rPr lang="en-IN" dirty="0"/>
                        <a:t>+7%</a:t>
                      </a:r>
                      <a:endParaRPr lang="en-US" dirty="0"/>
                    </a:p>
                  </a:txBody>
                  <a:tcPr/>
                </a:tc>
                <a:tc>
                  <a:txBody>
                    <a:bodyPr/>
                    <a:lstStyle/>
                    <a:p>
                      <a:r>
                        <a:rPr lang="en-IN" dirty="0"/>
                        <a:t>3.592</a:t>
                      </a:r>
                      <a:endParaRPr lang="en-US" dirty="0"/>
                    </a:p>
                  </a:txBody>
                  <a:tcPr/>
                </a:tc>
                <a:tc>
                  <a:txBody>
                    <a:bodyPr/>
                    <a:lstStyle/>
                    <a:p>
                      <a:r>
                        <a:rPr lang="en-IN" dirty="0"/>
                        <a:t>0.402</a:t>
                      </a:r>
                      <a:endParaRPr lang="en-US" dirty="0"/>
                    </a:p>
                  </a:txBody>
                  <a:tcPr/>
                </a:tc>
                <a:tc>
                  <a:txBody>
                    <a:bodyPr/>
                    <a:lstStyle/>
                    <a:p>
                      <a:r>
                        <a:rPr lang="en-IN" dirty="0"/>
                        <a:t>-3.19</a:t>
                      </a:r>
                      <a:endParaRPr lang="en-US" dirty="0"/>
                    </a:p>
                  </a:txBody>
                  <a:tcPr/>
                </a:tc>
                <a:extLst>
                  <a:ext uri="{0D108BD9-81ED-4DB2-BD59-A6C34878D82A}">
                    <a16:rowId xmlns:a16="http://schemas.microsoft.com/office/drawing/2014/main" val="3169472884"/>
                  </a:ext>
                </a:extLst>
              </a:tr>
              <a:tr h="333806">
                <a:tc>
                  <a:txBody>
                    <a:bodyPr/>
                    <a:lstStyle/>
                    <a:p>
                      <a:r>
                        <a:rPr lang="en-IN" sz="1400" b="0" i="0" u="none" strike="noStrike" kern="1200" dirty="0">
                          <a:solidFill>
                            <a:schemeClr val="dk1"/>
                          </a:solidFill>
                          <a:effectLst/>
                          <a:latin typeface="+mn-lt"/>
                          <a:ea typeface="+mn-ea"/>
                          <a:cs typeface="+mn-cs"/>
                        </a:rPr>
                        <a:t>XGBoost</a:t>
                      </a:r>
                      <a:endParaRPr lang="en-US" sz="1400" dirty="0"/>
                    </a:p>
                  </a:txBody>
                  <a:tcPr/>
                </a:tc>
                <a:tc>
                  <a:txBody>
                    <a:bodyPr/>
                    <a:lstStyle/>
                    <a:p>
                      <a:r>
                        <a:rPr lang="en-IN" dirty="0"/>
                        <a:t>32</a:t>
                      </a:r>
                      <a:endParaRPr lang="en-US" dirty="0"/>
                    </a:p>
                  </a:txBody>
                  <a:tcPr/>
                </a:tc>
                <a:tc>
                  <a:txBody>
                    <a:bodyPr/>
                    <a:lstStyle/>
                    <a:p>
                      <a:r>
                        <a:rPr lang="en-IN" dirty="0"/>
                        <a:t>3</a:t>
                      </a:r>
                      <a:endParaRPr lang="en-US" dirty="0"/>
                    </a:p>
                  </a:txBody>
                  <a:tcPr/>
                </a:tc>
                <a:tc>
                  <a:txBody>
                    <a:bodyPr/>
                    <a:lstStyle/>
                    <a:p>
                      <a:r>
                        <a:rPr lang="en-IN" dirty="0"/>
                        <a:t>9.37</a:t>
                      </a:r>
                      <a:endParaRPr lang="en-US" dirty="0"/>
                    </a:p>
                  </a:txBody>
                  <a:tcPr/>
                </a:tc>
                <a:tc>
                  <a:txBody>
                    <a:bodyPr/>
                    <a:lstStyle/>
                    <a:p>
                      <a:r>
                        <a:rPr lang="en-IN" dirty="0"/>
                        <a:t>91%</a:t>
                      </a:r>
                      <a:endParaRPr lang="en-US" dirty="0"/>
                    </a:p>
                  </a:txBody>
                  <a:tcPr/>
                </a:tc>
                <a:tc>
                  <a:txBody>
                    <a:bodyPr/>
                    <a:lstStyle/>
                    <a:p>
                      <a:r>
                        <a:rPr lang="en-IN" dirty="0"/>
                        <a:t>97%</a:t>
                      </a:r>
                      <a:endParaRPr lang="en-US" dirty="0"/>
                    </a:p>
                  </a:txBody>
                  <a:tcPr/>
                </a:tc>
                <a:tc>
                  <a:txBody>
                    <a:bodyPr/>
                    <a:lstStyle/>
                    <a:p>
                      <a:r>
                        <a:rPr lang="en-IN" dirty="0"/>
                        <a:t>+7%</a:t>
                      </a:r>
                      <a:endParaRPr lang="en-US" dirty="0"/>
                    </a:p>
                  </a:txBody>
                  <a:tcPr/>
                </a:tc>
                <a:tc>
                  <a:txBody>
                    <a:bodyPr/>
                    <a:lstStyle/>
                    <a:p>
                      <a:r>
                        <a:rPr lang="en-IN" dirty="0"/>
                        <a:t>3.248</a:t>
                      </a:r>
                      <a:endParaRPr lang="en-US" dirty="0"/>
                    </a:p>
                  </a:txBody>
                  <a:tcPr/>
                </a:tc>
                <a:tc>
                  <a:txBody>
                    <a:bodyPr/>
                    <a:lstStyle/>
                    <a:p>
                      <a:r>
                        <a:rPr lang="en-IN" dirty="0"/>
                        <a:t>1.325</a:t>
                      </a:r>
                      <a:endParaRPr lang="en-US" dirty="0"/>
                    </a:p>
                  </a:txBody>
                  <a:tcPr/>
                </a:tc>
                <a:tc>
                  <a:txBody>
                    <a:bodyPr/>
                    <a:lstStyle/>
                    <a:p>
                      <a:r>
                        <a:rPr lang="en-IN" dirty="0"/>
                        <a:t>-1.96</a:t>
                      </a:r>
                      <a:endParaRPr lang="en-US" dirty="0"/>
                    </a:p>
                  </a:txBody>
                  <a:tcPr/>
                </a:tc>
                <a:extLst>
                  <a:ext uri="{0D108BD9-81ED-4DB2-BD59-A6C34878D82A}">
                    <a16:rowId xmlns:a16="http://schemas.microsoft.com/office/drawing/2014/main" val="1590687494"/>
                  </a:ext>
                </a:extLst>
              </a:tr>
              <a:tr h="552235">
                <a:tc>
                  <a:txBody>
                    <a:bodyPr/>
                    <a:lstStyle/>
                    <a:p>
                      <a:pPr rtl="0"/>
                      <a:r>
                        <a:rPr lang="en-US" sz="1400" b="0" i="0" u="none" strike="noStrike" kern="1200" dirty="0">
                          <a:solidFill>
                            <a:schemeClr val="dk1"/>
                          </a:solidFill>
                          <a:effectLst/>
                          <a:latin typeface="+mn-lt"/>
                          <a:ea typeface="+mn-ea"/>
                          <a:cs typeface="+mn-cs"/>
                        </a:rPr>
                        <a:t>K-Nearest </a:t>
                      </a:r>
                      <a:r>
                        <a:rPr lang="en-IN" sz="1400" b="0" i="0" u="none" strike="noStrike" kern="1200" dirty="0">
                          <a:solidFill>
                            <a:schemeClr val="dk1"/>
                          </a:solidFill>
                          <a:effectLst/>
                          <a:latin typeface="+mn-lt"/>
                          <a:ea typeface="+mn-ea"/>
                          <a:cs typeface="+mn-cs"/>
                        </a:rPr>
                        <a:t>Neighbours</a:t>
                      </a:r>
                      <a:endParaRPr lang="en-US" sz="1400" b="0" dirty="0">
                        <a:effectLst/>
                      </a:endParaRPr>
                    </a:p>
                  </a:txBody>
                  <a:tcPr/>
                </a:tc>
                <a:tc>
                  <a:txBody>
                    <a:bodyPr/>
                    <a:lstStyle/>
                    <a:p>
                      <a:r>
                        <a:rPr lang="en-IN" dirty="0"/>
                        <a:t>32</a:t>
                      </a:r>
                      <a:endParaRPr lang="en-US" dirty="0"/>
                    </a:p>
                  </a:txBody>
                  <a:tcPr/>
                </a:tc>
                <a:tc>
                  <a:txBody>
                    <a:bodyPr/>
                    <a:lstStyle/>
                    <a:p>
                      <a:r>
                        <a:rPr lang="en-IN" dirty="0"/>
                        <a:t>5</a:t>
                      </a:r>
                      <a:endParaRPr lang="en-US" dirty="0"/>
                    </a:p>
                  </a:txBody>
                  <a:tcPr/>
                </a:tc>
                <a:tc>
                  <a:txBody>
                    <a:bodyPr/>
                    <a:lstStyle/>
                    <a:p>
                      <a:r>
                        <a:rPr lang="en-IN" dirty="0"/>
                        <a:t>15.6</a:t>
                      </a:r>
                      <a:endParaRPr lang="en-US" dirty="0"/>
                    </a:p>
                  </a:txBody>
                  <a:tcPr/>
                </a:tc>
                <a:tc>
                  <a:txBody>
                    <a:bodyPr/>
                    <a:lstStyle/>
                    <a:p>
                      <a:r>
                        <a:rPr lang="en-IN" dirty="0"/>
                        <a:t>93%</a:t>
                      </a:r>
                      <a:endParaRPr lang="en-US" dirty="0"/>
                    </a:p>
                  </a:txBody>
                  <a:tcPr/>
                </a:tc>
                <a:tc>
                  <a:txBody>
                    <a:bodyPr/>
                    <a:lstStyle/>
                    <a:p>
                      <a:r>
                        <a:rPr lang="en-IN" dirty="0"/>
                        <a:t>98%</a:t>
                      </a:r>
                      <a:endParaRPr lang="en-US" dirty="0"/>
                    </a:p>
                  </a:txBody>
                  <a:tcPr/>
                </a:tc>
                <a:tc>
                  <a:txBody>
                    <a:bodyPr/>
                    <a:lstStyle/>
                    <a:p>
                      <a:r>
                        <a:rPr lang="en-IN" dirty="0"/>
                        <a:t>+6%</a:t>
                      </a:r>
                      <a:endParaRPr lang="en-US" dirty="0"/>
                    </a:p>
                  </a:txBody>
                  <a:tcPr/>
                </a:tc>
                <a:tc>
                  <a:txBody>
                    <a:bodyPr/>
                    <a:lstStyle/>
                    <a:p>
                      <a:r>
                        <a:rPr lang="en-IN" dirty="0"/>
                        <a:t>4.063</a:t>
                      </a:r>
                      <a:endParaRPr lang="en-US" dirty="0"/>
                    </a:p>
                  </a:txBody>
                  <a:tcPr/>
                </a:tc>
                <a:tc>
                  <a:txBody>
                    <a:bodyPr/>
                    <a:lstStyle/>
                    <a:p>
                      <a:r>
                        <a:rPr lang="en-IN" dirty="0"/>
                        <a:t>2.114</a:t>
                      </a:r>
                      <a:endParaRPr lang="en-US" dirty="0"/>
                    </a:p>
                  </a:txBody>
                  <a:tcPr/>
                </a:tc>
                <a:tc>
                  <a:txBody>
                    <a:bodyPr/>
                    <a:lstStyle/>
                    <a:p>
                      <a:r>
                        <a:rPr lang="en-IN" dirty="0"/>
                        <a:t>-1.95</a:t>
                      </a:r>
                      <a:endParaRPr lang="en-US" dirty="0"/>
                    </a:p>
                  </a:txBody>
                  <a:tcPr/>
                </a:tc>
                <a:extLst>
                  <a:ext uri="{0D108BD9-81ED-4DB2-BD59-A6C34878D82A}">
                    <a16:rowId xmlns:a16="http://schemas.microsoft.com/office/drawing/2014/main" val="1462212034"/>
                  </a:ext>
                </a:extLst>
              </a:tr>
            </a:tbl>
          </a:graphicData>
        </a:graphic>
      </p:graphicFrame>
    </p:spTree>
    <p:extLst>
      <p:ext uri="{BB962C8B-B14F-4D97-AF65-F5344CB8AC3E}">
        <p14:creationId xmlns:p14="http://schemas.microsoft.com/office/powerpoint/2010/main" val="298937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E73C2-44CA-4992-AD54-88FB55BAA135}"/>
              </a:ext>
            </a:extLst>
          </p:cNvPr>
          <p:cNvSpPr>
            <a:spLocks noGrp="1"/>
          </p:cNvSpPr>
          <p:nvPr>
            <p:ph type="title"/>
          </p:nvPr>
        </p:nvSpPr>
        <p:spPr>
          <a:xfrm>
            <a:off x="590837" y="238898"/>
            <a:ext cx="8596668" cy="762000"/>
          </a:xfrm>
        </p:spPr>
        <p:txBody>
          <a:bodyPr/>
          <a:lstStyle/>
          <a:p>
            <a:r>
              <a:rPr lang="en-IN" dirty="0"/>
              <a:t>Result Analysis: Credit Card Dataset*</a:t>
            </a:r>
            <a:endParaRPr lang="en-US" dirty="0"/>
          </a:p>
        </p:txBody>
      </p:sp>
      <p:sp>
        <p:nvSpPr>
          <p:cNvPr id="11" name="Content Placeholder 10">
            <a:extLst>
              <a:ext uri="{FF2B5EF4-FFF2-40B4-BE49-F238E27FC236}">
                <a16:creationId xmlns:a16="http://schemas.microsoft.com/office/drawing/2014/main" id="{5E6EB193-6A29-41E8-9B0D-3D092AE14EA5}"/>
              </a:ext>
            </a:extLst>
          </p:cNvPr>
          <p:cNvSpPr>
            <a:spLocks noGrp="1"/>
          </p:cNvSpPr>
          <p:nvPr>
            <p:ph sz="half" idx="1"/>
          </p:nvPr>
        </p:nvSpPr>
        <p:spPr>
          <a:xfrm>
            <a:off x="628777" y="3279484"/>
            <a:ext cx="8701444" cy="3339618"/>
          </a:xfrm>
        </p:spPr>
        <p:txBody>
          <a:bodyPr>
            <a:normAutofit fontScale="70000" lnSpcReduction="20000"/>
          </a:bodyPr>
          <a:lstStyle/>
          <a:p>
            <a:pPr marL="0" indent="0">
              <a:buNone/>
            </a:pPr>
            <a:r>
              <a:rPr lang="en-IN" dirty="0"/>
              <a:t>*		:	Average of ten iteration </a:t>
            </a:r>
          </a:p>
          <a:p>
            <a:pPr marL="0" indent="0">
              <a:buNone/>
            </a:pPr>
            <a:r>
              <a:rPr lang="en-IN" dirty="0"/>
              <a:t>N		:	</a:t>
            </a:r>
            <a:r>
              <a:rPr lang="en-US" dirty="0"/>
              <a:t>Number of Features in the Actual Dataset</a:t>
            </a:r>
            <a:r>
              <a:rPr lang="en-IN" dirty="0"/>
              <a:t>	</a:t>
            </a:r>
          </a:p>
          <a:p>
            <a:pPr marL="0" indent="0">
              <a:buNone/>
            </a:pPr>
            <a:r>
              <a:rPr lang="en-IN" dirty="0"/>
              <a:t>N</a:t>
            </a:r>
            <a:r>
              <a:rPr lang="en-IN" baseline="-25000" dirty="0"/>
              <a:t>FS 	</a:t>
            </a:r>
            <a:r>
              <a:rPr lang="en-IN" dirty="0"/>
              <a:t>	:	Number of Features selected by ACO Wrapper</a:t>
            </a:r>
          </a:p>
          <a:p>
            <a:pPr marL="0" indent="0">
              <a:buNone/>
            </a:pPr>
            <a:r>
              <a:rPr lang="en-IN" dirty="0"/>
              <a:t>%FS		:	Percentage of Features selected by ACO Wrapper</a:t>
            </a:r>
          </a:p>
          <a:p>
            <a:pPr marL="0" indent="0">
              <a:buNone/>
            </a:pPr>
            <a:r>
              <a:rPr lang="en-IN" dirty="0"/>
              <a:t>S		:	Specificity of the prediction model built using all features</a:t>
            </a:r>
          </a:p>
          <a:p>
            <a:pPr marL="0" indent="0">
              <a:buNone/>
            </a:pPr>
            <a:r>
              <a:rPr lang="en-IN" dirty="0"/>
              <a:t>S</a:t>
            </a:r>
            <a:r>
              <a:rPr lang="en-IN" baseline="-25000" dirty="0"/>
              <a:t>FS</a:t>
            </a:r>
            <a:r>
              <a:rPr lang="en-IN" dirty="0"/>
              <a:t>		:	Specificity of the prediction model built using features selected</a:t>
            </a:r>
          </a:p>
          <a:p>
            <a:pPr marL="0" indent="0">
              <a:buNone/>
            </a:pPr>
            <a:r>
              <a:rPr lang="en-IN" dirty="0"/>
              <a:t>D</a:t>
            </a:r>
            <a:r>
              <a:rPr lang="en-IN" baseline="-25000" dirty="0"/>
              <a:t>S</a:t>
            </a:r>
            <a:r>
              <a:rPr lang="en-IN" dirty="0"/>
              <a:t>		:	Difference in Specificity with full and reduced feature set</a:t>
            </a:r>
          </a:p>
          <a:p>
            <a:pPr marL="0" indent="0">
              <a:buNone/>
            </a:pPr>
            <a:r>
              <a:rPr lang="en-IN" dirty="0"/>
              <a:t>PT		:	Time taken by the prediction process on test data with all features</a:t>
            </a:r>
          </a:p>
          <a:p>
            <a:pPr marL="0" indent="0">
              <a:buNone/>
            </a:pPr>
            <a:r>
              <a:rPr lang="en-IN" dirty="0"/>
              <a:t>PT</a:t>
            </a:r>
            <a:r>
              <a:rPr lang="en-IN" baseline="-25000" dirty="0"/>
              <a:t>FS</a:t>
            </a:r>
            <a:r>
              <a:rPr lang="en-IN" dirty="0"/>
              <a:t>		:	Time taken by the prediction process on test data with selected features</a:t>
            </a:r>
          </a:p>
          <a:p>
            <a:pPr marL="0" indent="0">
              <a:buNone/>
            </a:pPr>
            <a:r>
              <a:rPr lang="en-IN" dirty="0"/>
              <a:t>DF</a:t>
            </a:r>
            <a:r>
              <a:rPr lang="en-IN" baseline="-25000" dirty="0"/>
              <a:t>T</a:t>
            </a:r>
            <a:r>
              <a:rPr lang="en-IN" dirty="0"/>
              <a:t>		:	Difference in time taken by prediction process on test data with all and selected Features</a:t>
            </a:r>
            <a:endParaRPr lang="en-US" dirty="0"/>
          </a:p>
          <a:p>
            <a:pPr marL="0" indent="0">
              <a:buNone/>
            </a:pPr>
            <a:r>
              <a:rPr lang="en-US" baseline="-25000" dirty="0"/>
              <a:t> 	</a:t>
            </a:r>
          </a:p>
        </p:txBody>
      </p:sp>
      <p:graphicFrame>
        <p:nvGraphicFramePr>
          <p:cNvPr id="9" name="Table 9">
            <a:extLst>
              <a:ext uri="{FF2B5EF4-FFF2-40B4-BE49-F238E27FC236}">
                <a16:creationId xmlns:a16="http://schemas.microsoft.com/office/drawing/2014/main" id="{3EB9E2BE-428E-4092-AC70-AAC1DF22EF26}"/>
              </a:ext>
            </a:extLst>
          </p:cNvPr>
          <p:cNvGraphicFramePr>
            <a:graphicFrameLocks noGrp="1"/>
          </p:cNvGraphicFramePr>
          <p:nvPr>
            <p:ph sz="half" idx="2"/>
            <p:extLst>
              <p:ext uri="{D42A27DB-BD31-4B8C-83A1-F6EECF244321}">
                <p14:modId xmlns:p14="http://schemas.microsoft.com/office/powerpoint/2010/main" val="1297970505"/>
              </p:ext>
            </p:extLst>
          </p:nvPr>
        </p:nvGraphicFramePr>
        <p:xfrm>
          <a:off x="2049716" y="1269646"/>
          <a:ext cx="8612598" cy="1741089"/>
        </p:xfrm>
        <a:graphic>
          <a:graphicData uri="http://schemas.openxmlformats.org/drawingml/2006/table">
            <a:tbl>
              <a:tblPr firstRow="1" bandRow="1">
                <a:tableStyleId>{5C22544A-7EE6-4342-B048-85BDC9FD1C3A}</a:tableStyleId>
              </a:tblPr>
              <a:tblGrid>
                <a:gridCol w="2119313">
                  <a:extLst>
                    <a:ext uri="{9D8B030D-6E8A-4147-A177-3AD203B41FA5}">
                      <a16:colId xmlns:a16="http://schemas.microsoft.com/office/drawing/2014/main" val="1889179229"/>
                    </a:ext>
                  </a:extLst>
                </a:gridCol>
                <a:gridCol w="519050">
                  <a:extLst>
                    <a:ext uri="{9D8B030D-6E8A-4147-A177-3AD203B41FA5}">
                      <a16:colId xmlns:a16="http://schemas.microsoft.com/office/drawing/2014/main" val="1937866491"/>
                    </a:ext>
                  </a:extLst>
                </a:gridCol>
                <a:gridCol w="597078">
                  <a:extLst>
                    <a:ext uri="{9D8B030D-6E8A-4147-A177-3AD203B41FA5}">
                      <a16:colId xmlns:a16="http://schemas.microsoft.com/office/drawing/2014/main" val="3318459081"/>
                    </a:ext>
                  </a:extLst>
                </a:gridCol>
                <a:gridCol w="785072">
                  <a:extLst>
                    <a:ext uri="{9D8B030D-6E8A-4147-A177-3AD203B41FA5}">
                      <a16:colId xmlns:a16="http://schemas.microsoft.com/office/drawing/2014/main" val="1637648083"/>
                    </a:ext>
                  </a:extLst>
                </a:gridCol>
                <a:gridCol w="642315">
                  <a:extLst>
                    <a:ext uri="{9D8B030D-6E8A-4147-A177-3AD203B41FA5}">
                      <a16:colId xmlns:a16="http://schemas.microsoft.com/office/drawing/2014/main" val="3785512118"/>
                    </a:ext>
                  </a:extLst>
                </a:gridCol>
                <a:gridCol w="638812">
                  <a:extLst>
                    <a:ext uri="{9D8B030D-6E8A-4147-A177-3AD203B41FA5}">
                      <a16:colId xmlns:a16="http://schemas.microsoft.com/office/drawing/2014/main" val="2773813795"/>
                    </a:ext>
                  </a:extLst>
                </a:gridCol>
                <a:gridCol w="781530">
                  <a:extLst>
                    <a:ext uri="{9D8B030D-6E8A-4147-A177-3AD203B41FA5}">
                      <a16:colId xmlns:a16="http://schemas.microsoft.com/office/drawing/2014/main" val="1295234096"/>
                    </a:ext>
                  </a:extLst>
                </a:gridCol>
                <a:gridCol w="781530">
                  <a:extLst>
                    <a:ext uri="{9D8B030D-6E8A-4147-A177-3AD203B41FA5}">
                      <a16:colId xmlns:a16="http://schemas.microsoft.com/office/drawing/2014/main" val="158006840"/>
                    </a:ext>
                  </a:extLst>
                </a:gridCol>
                <a:gridCol w="877004">
                  <a:extLst>
                    <a:ext uri="{9D8B030D-6E8A-4147-A177-3AD203B41FA5}">
                      <a16:colId xmlns:a16="http://schemas.microsoft.com/office/drawing/2014/main" val="2453833391"/>
                    </a:ext>
                  </a:extLst>
                </a:gridCol>
                <a:gridCol w="870894">
                  <a:extLst>
                    <a:ext uri="{9D8B030D-6E8A-4147-A177-3AD203B41FA5}">
                      <a16:colId xmlns:a16="http://schemas.microsoft.com/office/drawing/2014/main" val="2528746186"/>
                    </a:ext>
                  </a:extLst>
                </a:gridCol>
              </a:tblGrid>
              <a:tr h="319072">
                <a:tc>
                  <a:txBody>
                    <a:bodyPr/>
                    <a:lstStyle/>
                    <a:p>
                      <a:r>
                        <a:rPr lang="en-IN" dirty="0"/>
                        <a:t>Algorithm</a:t>
                      </a:r>
                      <a:endParaRPr lang="en-US" dirty="0"/>
                    </a:p>
                  </a:txBody>
                  <a:tcPr/>
                </a:tc>
                <a:tc>
                  <a:txBody>
                    <a:bodyPr/>
                    <a:lstStyle/>
                    <a:p>
                      <a:r>
                        <a:rPr lang="en-IN" dirty="0"/>
                        <a:t>N</a:t>
                      </a:r>
                      <a:endParaRPr lang="en-US" dirty="0"/>
                    </a:p>
                  </a:txBody>
                  <a:tcPr/>
                </a:tc>
                <a:tc>
                  <a:txBody>
                    <a:bodyPr/>
                    <a:lstStyle/>
                    <a:p>
                      <a:r>
                        <a:rPr lang="en-IN" dirty="0"/>
                        <a:t>N</a:t>
                      </a:r>
                      <a:r>
                        <a:rPr lang="en-IN" baseline="-25000" dirty="0"/>
                        <a:t>FS</a:t>
                      </a:r>
                      <a:endParaRPr lang="en-US" baseline="-25000" dirty="0"/>
                    </a:p>
                  </a:txBody>
                  <a:tcPr/>
                </a:tc>
                <a:tc>
                  <a:txBody>
                    <a:bodyPr/>
                    <a:lstStyle/>
                    <a:p>
                      <a:r>
                        <a:rPr lang="en-IN" dirty="0"/>
                        <a:t>%FS*</a:t>
                      </a:r>
                      <a:endParaRPr lang="en-US" dirty="0"/>
                    </a:p>
                  </a:txBody>
                  <a:tcPr/>
                </a:tc>
                <a:tc>
                  <a:txBody>
                    <a:bodyPr/>
                    <a:lstStyle/>
                    <a:p>
                      <a:r>
                        <a:rPr lang="en-IN" dirty="0"/>
                        <a:t>S*</a:t>
                      </a:r>
                      <a:endParaRPr lang="en-US" dirty="0"/>
                    </a:p>
                  </a:txBody>
                  <a:tcPr/>
                </a:tc>
                <a:tc>
                  <a:txBody>
                    <a:bodyPr/>
                    <a:lstStyle/>
                    <a:p>
                      <a:r>
                        <a:rPr lang="en-IN" dirty="0"/>
                        <a:t>S</a:t>
                      </a:r>
                      <a:r>
                        <a:rPr lang="en-IN" baseline="-25000" dirty="0"/>
                        <a:t>FS</a:t>
                      </a:r>
                      <a:r>
                        <a:rPr lang="en-IN" dirty="0"/>
                        <a:t>*</a:t>
                      </a:r>
                      <a:endParaRPr lang="en-US" baseline="-25000" dirty="0"/>
                    </a:p>
                  </a:txBody>
                  <a:tcPr/>
                </a:tc>
                <a:tc>
                  <a:txBody>
                    <a:bodyPr/>
                    <a:lstStyle/>
                    <a:p>
                      <a:r>
                        <a:rPr lang="en-IN" dirty="0"/>
                        <a:t>D</a:t>
                      </a:r>
                      <a:r>
                        <a:rPr lang="en-IN" baseline="-25000" dirty="0"/>
                        <a:t>S</a:t>
                      </a:r>
                      <a:r>
                        <a:rPr lang="en-IN" dirty="0"/>
                        <a:t>*</a:t>
                      </a:r>
                      <a:endParaRPr lang="en-US" baseline="-25000" dirty="0"/>
                    </a:p>
                  </a:txBody>
                  <a:tcPr/>
                </a:tc>
                <a:tc>
                  <a:txBody>
                    <a:bodyPr/>
                    <a:lstStyle/>
                    <a:p>
                      <a:r>
                        <a:rPr lang="en-IN" dirty="0"/>
                        <a:t>PT*</a:t>
                      </a:r>
                      <a:endParaRPr lang="en-US" dirty="0"/>
                    </a:p>
                  </a:txBody>
                  <a:tcPr/>
                </a:tc>
                <a:tc>
                  <a:txBody>
                    <a:bodyPr/>
                    <a:lstStyle/>
                    <a:p>
                      <a:r>
                        <a:rPr lang="en-IN" dirty="0"/>
                        <a:t>PT</a:t>
                      </a:r>
                      <a:r>
                        <a:rPr lang="en-IN" baseline="-25000" dirty="0"/>
                        <a:t>FS</a:t>
                      </a:r>
                      <a:r>
                        <a:rPr lang="en-IN" dirty="0"/>
                        <a:t>*</a:t>
                      </a:r>
                      <a:endParaRPr lang="en-US" baseline="-25000" dirty="0"/>
                    </a:p>
                  </a:txBody>
                  <a:tcPr/>
                </a:tc>
                <a:tc>
                  <a:txBody>
                    <a:bodyPr/>
                    <a:lstStyle/>
                    <a:p>
                      <a:r>
                        <a:rPr lang="en-IN" dirty="0"/>
                        <a:t>DF</a:t>
                      </a:r>
                      <a:r>
                        <a:rPr lang="en-IN" baseline="-25000" dirty="0"/>
                        <a:t>T</a:t>
                      </a:r>
                      <a:r>
                        <a:rPr lang="en-IN" dirty="0"/>
                        <a:t>*</a:t>
                      </a:r>
                      <a:endParaRPr lang="en-US" baseline="-25000" dirty="0"/>
                    </a:p>
                  </a:txBody>
                  <a:tcPr/>
                </a:tc>
                <a:extLst>
                  <a:ext uri="{0D108BD9-81ED-4DB2-BD59-A6C34878D82A}">
                    <a16:rowId xmlns:a16="http://schemas.microsoft.com/office/drawing/2014/main" val="4089917774"/>
                  </a:ext>
                </a:extLst>
              </a:tr>
              <a:tr h="319072">
                <a:tc>
                  <a:txBody>
                    <a:bodyPr/>
                    <a:lstStyle/>
                    <a:p>
                      <a:r>
                        <a:rPr lang="en-US" sz="1400" b="0" i="0" u="none" strike="noStrike" kern="1200" dirty="0">
                          <a:solidFill>
                            <a:schemeClr val="dk1"/>
                          </a:solidFill>
                          <a:effectLst/>
                          <a:latin typeface="+mn-lt"/>
                          <a:ea typeface="+mn-ea"/>
                          <a:cs typeface="+mn-cs"/>
                        </a:rPr>
                        <a:t>Logistic Regression</a:t>
                      </a:r>
                      <a:endParaRPr lang="en-US" sz="1400" dirty="0"/>
                    </a:p>
                  </a:txBody>
                  <a:tcPr/>
                </a:tc>
                <a:tc>
                  <a:txBody>
                    <a:bodyPr/>
                    <a:lstStyle/>
                    <a:p>
                      <a:r>
                        <a:rPr lang="en-IN" dirty="0"/>
                        <a:t>29</a:t>
                      </a:r>
                      <a:endParaRPr lang="en-US" dirty="0"/>
                    </a:p>
                  </a:txBody>
                  <a:tcPr/>
                </a:tc>
                <a:tc>
                  <a:txBody>
                    <a:bodyPr/>
                    <a:lstStyle/>
                    <a:p>
                      <a:r>
                        <a:rPr lang="en-IN" dirty="0"/>
                        <a:t>5</a:t>
                      </a:r>
                      <a:endParaRPr lang="en-US" dirty="0"/>
                    </a:p>
                  </a:txBody>
                  <a:tcPr/>
                </a:tc>
                <a:tc>
                  <a:txBody>
                    <a:bodyPr/>
                    <a:lstStyle/>
                    <a:p>
                      <a:r>
                        <a:rPr lang="en-IN" dirty="0"/>
                        <a:t>17.8</a:t>
                      </a:r>
                      <a:endParaRPr lang="en-US" dirty="0"/>
                    </a:p>
                  </a:txBody>
                  <a:tcPr/>
                </a:tc>
                <a:tc>
                  <a:txBody>
                    <a:bodyPr/>
                    <a:lstStyle/>
                    <a:p>
                      <a:r>
                        <a:rPr lang="en-IN" dirty="0"/>
                        <a:t>94%</a:t>
                      </a:r>
                      <a:endParaRPr lang="en-US" dirty="0"/>
                    </a:p>
                  </a:txBody>
                  <a:tcPr/>
                </a:tc>
                <a:tc>
                  <a:txBody>
                    <a:bodyPr/>
                    <a:lstStyle/>
                    <a:p>
                      <a:r>
                        <a:rPr lang="en-IN" dirty="0"/>
                        <a:t>96%</a:t>
                      </a:r>
                      <a:endParaRPr lang="en-US" dirty="0"/>
                    </a:p>
                  </a:txBody>
                  <a:tcPr/>
                </a:tc>
                <a:tc>
                  <a:txBody>
                    <a:bodyPr/>
                    <a:lstStyle/>
                    <a:p>
                      <a:r>
                        <a:rPr lang="en-IN" dirty="0"/>
                        <a:t>+2%</a:t>
                      </a:r>
                      <a:endParaRPr lang="en-US" dirty="0"/>
                    </a:p>
                  </a:txBody>
                  <a:tcPr/>
                </a:tc>
                <a:tc>
                  <a:txBody>
                    <a:bodyPr/>
                    <a:lstStyle/>
                    <a:p>
                      <a:r>
                        <a:rPr lang="en-IN" dirty="0"/>
                        <a:t>3.067</a:t>
                      </a:r>
                      <a:endParaRPr lang="en-US" dirty="0"/>
                    </a:p>
                  </a:txBody>
                  <a:tcPr/>
                </a:tc>
                <a:tc>
                  <a:txBody>
                    <a:bodyPr/>
                    <a:lstStyle/>
                    <a:p>
                      <a:r>
                        <a:rPr lang="en-IN" dirty="0"/>
                        <a:t>1.266</a:t>
                      </a:r>
                      <a:endParaRPr lang="en-US" dirty="0"/>
                    </a:p>
                  </a:txBody>
                  <a:tcPr/>
                </a:tc>
                <a:tc>
                  <a:txBody>
                    <a:bodyPr/>
                    <a:lstStyle/>
                    <a:p>
                      <a:r>
                        <a:rPr lang="en-IN" dirty="0"/>
                        <a:t>-2.34</a:t>
                      </a:r>
                      <a:endParaRPr lang="en-US" dirty="0"/>
                    </a:p>
                  </a:txBody>
                  <a:tcPr/>
                </a:tc>
                <a:extLst>
                  <a:ext uri="{0D108BD9-81ED-4DB2-BD59-A6C34878D82A}">
                    <a16:rowId xmlns:a16="http://schemas.microsoft.com/office/drawing/2014/main" val="3169472884"/>
                  </a:ext>
                </a:extLst>
              </a:tr>
              <a:tr h="319072">
                <a:tc>
                  <a:txBody>
                    <a:bodyPr/>
                    <a:lstStyle/>
                    <a:p>
                      <a:r>
                        <a:rPr lang="en-IN" sz="1400" b="0" i="0" u="none" strike="noStrike" kern="1200" dirty="0">
                          <a:solidFill>
                            <a:schemeClr val="dk1"/>
                          </a:solidFill>
                          <a:effectLst/>
                          <a:latin typeface="+mn-lt"/>
                          <a:ea typeface="+mn-ea"/>
                          <a:cs typeface="+mn-cs"/>
                        </a:rPr>
                        <a:t>X</a:t>
                      </a:r>
                      <a:r>
                        <a:rPr lang="en-US" sz="1400" b="0" i="0" u="none" strike="noStrike" kern="1200" dirty="0">
                          <a:solidFill>
                            <a:schemeClr val="dk1"/>
                          </a:solidFill>
                          <a:effectLst/>
                          <a:latin typeface="+mn-lt"/>
                          <a:ea typeface="+mn-ea"/>
                          <a:cs typeface="+mn-cs"/>
                        </a:rPr>
                        <a:t>GBoost</a:t>
                      </a:r>
                      <a:endParaRPr lang="en-US" sz="1400" dirty="0"/>
                    </a:p>
                  </a:txBody>
                  <a:tcPr/>
                </a:tc>
                <a:tc>
                  <a:txBody>
                    <a:bodyPr/>
                    <a:lstStyle/>
                    <a:p>
                      <a:r>
                        <a:rPr lang="en-IN" dirty="0"/>
                        <a:t>29</a:t>
                      </a:r>
                      <a:endParaRPr lang="en-US" dirty="0"/>
                    </a:p>
                  </a:txBody>
                  <a:tcPr/>
                </a:tc>
                <a:tc>
                  <a:txBody>
                    <a:bodyPr/>
                    <a:lstStyle/>
                    <a:p>
                      <a:r>
                        <a:rPr lang="en-IN" dirty="0"/>
                        <a:t>8</a:t>
                      </a:r>
                      <a:endParaRPr lang="en-US" dirty="0"/>
                    </a:p>
                  </a:txBody>
                  <a:tcPr/>
                </a:tc>
                <a:tc>
                  <a:txBody>
                    <a:bodyPr/>
                    <a:lstStyle/>
                    <a:p>
                      <a:r>
                        <a:rPr lang="en-IN" dirty="0"/>
                        <a:t>27.5</a:t>
                      </a:r>
                      <a:endParaRPr lang="en-US" dirty="0"/>
                    </a:p>
                  </a:txBody>
                  <a:tcPr/>
                </a:tc>
                <a:tc>
                  <a:txBody>
                    <a:bodyPr/>
                    <a:lstStyle/>
                    <a:p>
                      <a:r>
                        <a:rPr lang="en-IN" dirty="0"/>
                        <a:t>76%</a:t>
                      </a:r>
                      <a:endParaRPr lang="en-US" dirty="0"/>
                    </a:p>
                  </a:txBody>
                  <a:tcPr/>
                </a:tc>
                <a:tc>
                  <a:txBody>
                    <a:bodyPr/>
                    <a:lstStyle/>
                    <a:p>
                      <a:r>
                        <a:rPr lang="en-IN" dirty="0"/>
                        <a:t>87%</a:t>
                      </a:r>
                      <a:endParaRPr lang="en-US" dirty="0"/>
                    </a:p>
                  </a:txBody>
                  <a:tcPr/>
                </a:tc>
                <a:tc>
                  <a:txBody>
                    <a:bodyPr/>
                    <a:lstStyle/>
                    <a:p>
                      <a:r>
                        <a:rPr lang="en-IN" dirty="0"/>
                        <a:t>+11%</a:t>
                      </a:r>
                      <a:endParaRPr lang="en-US" dirty="0"/>
                    </a:p>
                  </a:txBody>
                  <a:tcPr/>
                </a:tc>
                <a:tc>
                  <a:txBody>
                    <a:bodyPr/>
                    <a:lstStyle/>
                    <a:p>
                      <a:r>
                        <a:rPr lang="en-IN" dirty="0"/>
                        <a:t>6.915</a:t>
                      </a:r>
                      <a:endParaRPr lang="en-US" dirty="0"/>
                    </a:p>
                  </a:txBody>
                  <a:tcPr/>
                </a:tc>
                <a:tc>
                  <a:txBody>
                    <a:bodyPr/>
                    <a:lstStyle/>
                    <a:p>
                      <a:r>
                        <a:rPr lang="en-IN" dirty="0"/>
                        <a:t>1.739</a:t>
                      </a:r>
                      <a:endParaRPr lang="en-US" dirty="0"/>
                    </a:p>
                  </a:txBody>
                  <a:tcPr/>
                </a:tc>
                <a:tc>
                  <a:txBody>
                    <a:bodyPr/>
                    <a:lstStyle/>
                    <a:p>
                      <a:r>
                        <a:rPr lang="en-IN"/>
                        <a:t>-5.175</a:t>
                      </a:r>
                      <a:endParaRPr lang="en-US" dirty="0"/>
                    </a:p>
                  </a:txBody>
                  <a:tcPr/>
                </a:tc>
                <a:extLst>
                  <a:ext uri="{0D108BD9-81ED-4DB2-BD59-A6C34878D82A}">
                    <a16:rowId xmlns:a16="http://schemas.microsoft.com/office/drawing/2014/main" val="1590687494"/>
                  </a:ext>
                </a:extLst>
              </a:tr>
              <a:tr h="643809">
                <a:tc>
                  <a:txBody>
                    <a:bodyPr/>
                    <a:lstStyle/>
                    <a:p>
                      <a:pPr rtl="0"/>
                      <a:r>
                        <a:rPr lang="en-US" sz="1400" b="0" i="0" u="none" strike="noStrike" kern="1200" dirty="0">
                          <a:solidFill>
                            <a:schemeClr val="dk1"/>
                          </a:solidFill>
                          <a:effectLst/>
                          <a:latin typeface="+mn-lt"/>
                          <a:ea typeface="+mn-ea"/>
                          <a:cs typeface="+mn-cs"/>
                        </a:rPr>
                        <a:t>K-Nearest </a:t>
                      </a:r>
                      <a:r>
                        <a:rPr lang="en-IN" sz="1400" b="0" i="0" u="none" strike="noStrike" kern="1200" dirty="0">
                          <a:solidFill>
                            <a:schemeClr val="dk1"/>
                          </a:solidFill>
                          <a:effectLst/>
                          <a:latin typeface="+mn-lt"/>
                          <a:ea typeface="+mn-ea"/>
                          <a:cs typeface="+mn-cs"/>
                        </a:rPr>
                        <a:t>Neighbours</a:t>
                      </a:r>
                      <a:endParaRPr lang="en-US" sz="1400" b="0" dirty="0">
                        <a:effectLst/>
                      </a:endParaRPr>
                    </a:p>
                  </a:txBody>
                  <a:tcPr/>
                </a:tc>
                <a:tc>
                  <a:txBody>
                    <a:bodyPr/>
                    <a:lstStyle/>
                    <a:p>
                      <a:r>
                        <a:rPr lang="en-IN" dirty="0"/>
                        <a:t>29</a:t>
                      </a:r>
                      <a:endParaRPr lang="en-US" dirty="0"/>
                    </a:p>
                  </a:txBody>
                  <a:tcPr/>
                </a:tc>
                <a:tc>
                  <a:txBody>
                    <a:bodyPr/>
                    <a:lstStyle/>
                    <a:p>
                      <a:r>
                        <a:rPr lang="en-IN" dirty="0"/>
                        <a:t>12</a:t>
                      </a:r>
                      <a:endParaRPr lang="en-US" dirty="0"/>
                    </a:p>
                  </a:txBody>
                  <a:tcPr/>
                </a:tc>
                <a:tc>
                  <a:txBody>
                    <a:bodyPr/>
                    <a:lstStyle/>
                    <a:p>
                      <a:r>
                        <a:rPr lang="en-IN" dirty="0"/>
                        <a:t>42</a:t>
                      </a:r>
                      <a:endParaRPr lang="en-US" dirty="0"/>
                    </a:p>
                  </a:txBody>
                  <a:tcPr/>
                </a:tc>
                <a:tc>
                  <a:txBody>
                    <a:bodyPr/>
                    <a:lstStyle/>
                    <a:p>
                      <a:r>
                        <a:rPr lang="en-IN" dirty="0"/>
                        <a:t>75%</a:t>
                      </a:r>
                      <a:endParaRPr lang="en-US" dirty="0"/>
                    </a:p>
                  </a:txBody>
                  <a:tcPr/>
                </a:tc>
                <a:tc>
                  <a:txBody>
                    <a:bodyPr/>
                    <a:lstStyle/>
                    <a:p>
                      <a:r>
                        <a:rPr lang="en-IN" dirty="0"/>
                        <a:t>91%</a:t>
                      </a:r>
                      <a:endParaRPr lang="en-US" dirty="0"/>
                    </a:p>
                  </a:txBody>
                  <a:tcPr/>
                </a:tc>
                <a:tc>
                  <a:txBody>
                    <a:bodyPr/>
                    <a:lstStyle/>
                    <a:p>
                      <a:r>
                        <a:rPr lang="en-IN" dirty="0"/>
                        <a:t>+16%</a:t>
                      </a:r>
                      <a:endParaRPr lang="en-US" dirty="0"/>
                    </a:p>
                  </a:txBody>
                  <a:tcPr/>
                </a:tc>
                <a:tc>
                  <a:txBody>
                    <a:bodyPr/>
                    <a:lstStyle/>
                    <a:p>
                      <a:r>
                        <a:rPr lang="en-IN" dirty="0"/>
                        <a:t>2.679</a:t>
                      </a:r>
                      <a:endParaRPr lang="en-US" dirty="0"/>
                    </a:p>
                  </a:txBody>
                  <a:tcPr/>
                </a:tc>
                <a:tc>
                  <a:txBody>
                    <a:bodyPr/>
                    <a:lstStyle/>
                    <a:p>
                      <a:r>
                        <a:rPr lang="en-IN" dirty="0"/>
                        <a:t>1.213</a:t>
                      </a:r>
                      <a:endParaRPr lang="en-US" dirty="0"/>
                    </a:p>
                  </a:txBody>
                  <a:tcPr/>
                </a:tc>
                <a:tc>
                  <a:txBody>
                    <a:bodyPr/>
                    <a:lstStyle/>
                    <a:p>
                      <a:r>
                        <a:rPr lang="en-IN" dirty="0"/>
                        <a:t>-1.466</a:t>
                      </a:r>
                      <a:endParaRPr lang="en-US" dirty="0"/>
                    </a:p>
                  </a:txBody>
                  <a:tcPr/>
                </a:tc>
                <a:extLst>
                  <a:ext uri="{0D108BD9-81ED-4DB2-BD59-A6C34878D82A}">
                    <a16:rowId xmlns:a16="http://schemas.microsoft.com/office/drawing/2014/main" val="1462212034"/>
                  </a:ext>
                </a:extLst>
              </a:tr>
            </a:tbl>
          </a:graphicData>
        </a:graphic>
      </p:graphicFrame>
    </p:spTree>
    <p:extLst>
      <p:ext uri="{BB962C8B-B14F-4D97-AF65-F5344CB8AC3E}">
        <p14:creationId xmlns:p14="http://schemas.microsoft.com/office/powerpoint/2010/main" val="376752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68472-10C4-4A83-9329-493EE3AF9C19}"/>
              </a:ext>
            </a:extLst>
          </p:cNvPr>
          <p:cNvSpPr>
            <a:spLocks noGrp="1"/>
          </p:cNvSpPr>
          <p:nvPr>
            <p:ph type="title"/>
          </p:nvPr>
        </p:nvSpPr>
        <p:spPr>
          <a:xfrm>
            <a:off x="913795" y="609600"/>
            <a:ext cx="10353762" cy="1164772"/>
          </a:xfrm>
        </p:spPr>
        <p:txBody>
          <a:bodyPr>
            <a:normAutofit/>
          </a:bodyPr>
          <a:lstStyle/>
          <a:p>
            <a:r>
              <a:rPr lang="en-IN" dirty="0"/>
              <a:t>ABSTRACT</a:t>
            </a:r>
            <a:endParaRPr lang="en-US" dirty="0"/>
          </a:p>
        </p:txBody>
      </p:sp>
      <p:pic>
        <p:nvPicPr>
          <p:cNvPr id="10" name="Picture 9">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3" name="Content Placeholder 2">
            <a:extLst>
              <a:ext uri="{FF2B5EF4-FFF2-40B4-BE49-F238E27FC236}">
                <a16:creationId xmlns:a16="http://schemas.microsoft.com/office/drawing/2014/main" id="{AA555773-E838-4F99-87E4-62180DD26A33}"/>
              </a:ext>
            </a:extLst>
          </p:cNvPr>
          <p:cNvSpPr>
            <a:spLocks noGrp="1"/>
          </p:cNvSpPr>
          <p:nvPr>
            <p:ph idx="1"/>
          </p:nvPr>
        </p:nvSpPr>
        <p:spPr>
          <a:xfrm>
            <a:off x="1235528" y="2481943"/>
            <a:ext cx="9710296" cy="3309258"/>
          </a:xfrm>
        </p:spPr>
        <p:txBody>
          <a:bodyPr>
            <a:normAutofit/>
          </a:bodyPr>
          <a:lstStyle/>
          <a:p>
            <a:r>
              <a:rPr lang="en-IN" dirty="0"/>
              <a:t>Illegal use of credit card  or it’s information without the knowledge of the owner is refer to as credit card fraud.</a:t>
            </a:r>
          </a:p>
          <a:p>
            <a:r>
              <a:rPr lang="en-IN" dirty="0"/>
              <a:t>For credit card fraud detection, we are implementing ACO based wrapper</a:t>
            </a:r>
            <a:r>
              <a:rPr lang="en-US" dirty="0"/>
              <a:t>.</a:t>
            </a:r>
          </a:p>
          <a:p>
            <a:r>
              <a:rPr lang="en-US" dirty="0"/>
              <a:t>ACO is used for feature selection and machine learning algorithms are used for creating a prediction model.</a:t>
            </a:r>
            <a:endParaRPr lang="en-IN" dirty="0"/>
          </a:p>
        </p:txBody>
      </p:sp>
    </p:spTree>
    <p:extLst>
      <p:ext uri="{BB962C8B-B14F-4D97-AF65-F5344CB8AC3E}">
        <p14:creationId xmlns:p14="http://schemas.microsoft.com/office/powerpoint/2010/main" val="908341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A68E-5074-4C39-A133-81B74EFC05D4}"/>
              </a:ext>
            </a:extLst>
          </p:cNvPr>
          <p:cNvSpPr>
            <a:spLocks noGrp="1"/>
          </p:cNvSpPr>
          <p:nvPr>
            <p:ph type="title"/>
          </p:nvPr>
        </p:nvSpPr>
        <p:spPr/>
        <p:txBody>
          <a:bodyPr/>
          <a:lstStyle/>
          <a:p>
            <a:r>
              <a:rPr lang="en-IN" dirty="0"/>
              <a:t>Conclusion and future work</a:t>
            </a:r>
            <a:endParaRPr lang="en-US" dirty="0"/>
          </a:p>
        </p:txBody>
      </p:sp>
      <p:sp>
        <p:nvSpPr>
          <p:cNvPr id="3" name="Content Placeholder 2">
            <a:extLst>
              <a:ext uri="{FF2B5EF4-FFF2-40B4-BE49-F238E27FC236}">
                <a16:creationId xmlns:a16="http://schemas.microsoft.com/office/drawing/2014/main" id="{4EF068E3-B251-4F27-BF13-69837124F922}"/>
              </a:ext>
            </a:extLst>
          </p:cNvPr>
          <p:cNvSpPr>
            <a:spLocks noGrp="1"/>
          </p:cNvSpPr>
          <p:nvPr>
            <p:ph idx="1"/>
          </p:nvPr>
        </p:nvSpPr>
        <p:spPr>
          <a:xfrm>
            <a:off x="677334" y="1791730"/>
            <a:ext cx="10138712" cy="4732637"/>
          </a:xfrm>
        </p:spPr>
        <p:txBody>
          <a:bodyPr>
            <a:normAutofit/>
          </a:bodyPr>
          <a:lstStyle/>
          <a:p>
            <a:pPr marL="0" indent="0" algn="just">
              <a:buNone/>
            </a:pPr>
            <a:r>
              <a:rPr lang="en-IN" dirty="0"/>
              <a:t>	From the results, we have observed that the datasets with redundant and     unnecessary  features take more time and performs less while predicting. Hence we created an ant colony optimization(ACO)based wrapper to eliminate unnecessary features and to create a prediction model with the reduced feature set. Since ACO is population-based optimization approach, we have also observed that it can find out a global optimum solution without tending to any local optimum. </a:t>
            </a:r>
          </a:p>
          <a:p>
            <a:pPr marL="0" indent="0" algn="just">
              <a:buNone/>
            </a:pPr>
            <a:r>
              <a:rPr lang="en-IN" dirty="0"/>
              <a:t>     The results shows that the prediction model built with the selected reduced feature set perform the same or better than the model built using the full feature set that too in less time. Since the dataset being used are unbalanced, instead of using accuracy as a heuristic parameter, using specificity-based information gain as a heuristic parameter in ACO makes the feature selection process  efficient. Since  ACO is a time-consuming process, as a future work we are going to implement and test other population-based approaches for feature selection.</a:t>
            </a:r>
            <a:endParaRPr lang="en-US" dirty="0"/>
          </a:p>
        </p:txBody>
      </p:sp>
    </p:spTree>
    <p:extLst>
      <p:ext uri="{BB962C8B-B14F-4D97-AF65-F5344CB8AC3E}">
        <p14:creationId xmlns:p14="http://schemas.microsoft.com/office/powerpoint/2010/main" val="2528990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FF1DA-C141-4658-891F-DA0B8015A4F8}"/>
              </a:ext>
            </a:extLst>
          </p:cNvPr>
          <p:cNvSpPr>
            <a:spLocks noGrp="1"/>
          </p:cNvSpPr>
          <p:nvPr>
            <p:ph type="title"/>
          </p:nvPr>
        </p:nvSpPr>
        <p:spPr>
          <a:xfrm>
            <a:off x="1967851" y="2864394"/>
            <a:ext cx="8596668" cy="1320800"/>
          </a:xfrm>
        </p:spPr>
        <p:txBody>
          <a:bodyPr>
            <a:normAutofit/>
          </a:bodyPr>
          <a:lstStyle/>
          <a:p>
            <a:pPr algn="ctr"/>
            <a:r>
              <a:rPr lang="en-IN" sz="4800" dirty="0">
                <a:latin typeface="Bungee Inline" pitchFamily="2" charset="0"/>
              </a:rPr>
              <a:t>THANK YOU</a:t>
            </a:r>
            <a:endParaRPr lang="en-US" sz="4800" dirty="0">
              <a:latin typeface="Bungee Inline" pitchFamily="2" charset="0"/>
            </a:endParaRPr>
          </a:p>
        </p:txBody>
      </p:sp>
    </p:spTree>
    <p:extLst>
      <p:ext uri="{BB962C8B-B14F-4D97-AF65-F5344CB8AC3E}">
        <p14:creationId xmlns:p14="http://schemas.microsoft.com/office/powerpoint/2010/main" val="346329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CED6-34E8-4662-9C8F-0AC50E940CA0}"/>
              </a:ext>
            </a:extLst>
          </p:cNvPr>
          <p:cNvSpPr>
            <a:spLocks noGrp="1"/>
          </p:cNvSpPr>
          <p:nvPr>
            <p:ph type="title"/>
          </p:nvPr>
        </p:nvSpPr>
        <p:spPr/>
        <p:txBody>
          <a:bodyPr/>
          <a:lstStyle/>
          <a:p>
            <a:r>
              <a:rPr lang="en-IN" dirty="0"/>
              <a:t>Project Timeline</a:t>
            </a:r>
            <a:endParaRPr lang="en-US" dirty="0"/>
          </a:p>
        </p:txBody>
      </p:sp>
      <p:graphicFrame>
        <p:nvGraphicFramePr>
          <p:cNvPr id="4" name="Table 4">
            <a:extLst>
              <a:ext uri="{FF2B5EF4-FFF2-40B4-BE49-F238E27FC236}">
                <a16:creationId xmlns:a16="http://schemas.microsoft.com/office/drawing/2014/main" id="{CF045595-1312-4811-BE81-79F9D76479EF}"/>
              </a:ext>
            </a:extLst>
          </p:cNvPr>
          <p:cNvGraphicFramePr>
            <a:graphicFrameLocks noGrp="1"/>
          </p:cNvGraphicFramePr>
          <p:nvPr>
            <p:ph idx="1"/>
            <p:extLst>
              <p:ext uri="{D42A27DB-BD31-4B8C-83A1-F6EECF244321}">
                <p14:modId xmlns:p14="http://schemas.microsoft.com/office/powerpoint/2010/main" val="3827430919"/>
              </p:ext>
            </p:extLst>
          </p:nvPr>
        </p:nvGraphicFramePr>
        <p:xfrm>
          <a:off x="914400" y="1731963"/>
          <a:ext cx="10353675" cy="3328970"/>
        </p:xfrm>
        <a:graphic>
          <a:graphicData uri="http://schemas.openxmlformats.org/drawingml/2006/table">
            <a:tbl>
              <a:tblPr firstRow="1" bandRow="1">
                <a:tableStyleId>{5C22544A-7EE6-4342-B048-85BDC9FD1C3A}</a:tableStyleId>
              </a:tblPr>
              <a:tblGrid>
                <a:gridCol w="4452098">
                  <a:extLst>
                    <a:ext uri="{9D8B030D-6E8A-4147-A177-3AD203B41FA5}">
                      <a16:colId xmlns:a16="http://schemas.microsoft.com/office/drawing/2014/main" val="396511748"/>
                    </a:ext>
                  </a:extLst>
                </a:gridCol>
                <a:gridCol w="3184936">
                  <a:extLst>
                    <a:ext uri="{9D8B030D-6E8A-4147-A177-3AD203B41FA5}">
                      <a16:colId xmlns:a16="http://schemas.microsoft.com/office/drawing/2014/main" val="1187250242"/>
                    </a:ext>
                  </a:extLst>
                </a:gridCol>
                <a:gridCol w="2716641">
                  <a:extLst>
                    <a:ext uri="{9D8B030D-6E8A-4147-A177-3AD203B41FA5}">
                      <a16:colId xmlns:a16="http://schemas.microsoft.com/office/drawing/2014/main" val="1311005715"/>
                    </a:ext>
                  </a:extLst>
                </a:gridCol>
              </a:tblGrid>
              <a:tr h="370840">
                <a:tc>
                  <a:txBody>
                    <a:bodyPr/>
                    <a:lstStyle/>
                    <a:p>
                      <a:r>
                        <a:rPr lang="en-IN" dirty="0"/>
                        <a:t>Stage | Activity</a:t>
                      </a:r>
                      <a:endParaRPr lang="en-US" dirty="0"/>
                    </a:p>
                  </a:txBody>
                  <a:tcPr marL="110133" marR="110133"/>
                </a:tc>
                <a:tc>
                  <a:txBody>
                    <a:bodyPr/>
                    <a:lstStyle/>
                    <a:p>
                      <a:r>
                        <a:rPr lang="en-IN" dirty="0"/>
                        <a:t>Duration</a:t>
                      </a:r>
                      <a:endParaRPr lang="en-US" dirty="0"/>
                    </a:p>
                  </a:txBody>
                  <a:tcPr marL="110133" marR="110133"/>
                </a:tc>
                <a:tc>
                  <a:txBody>
                    <a:bodyPr/>
                    <a:lstStyle/>
                    <a:p>
                      <a:r>
                        <a:rPr lang="en-IN" dirty="0"/>
                        <a:t>Review</a:t>
                      </a:r>
                      <a:endParaRPr lang="en-US" dirty="0"/>
                    </a:p>
                  </a:txBody>
                  <a:tcPr marL="110133" marR="110133"/>
                </a:tc>
                <a:extLst>
                  <a:ext uri="{0D108BD9-81ED-4DB2-BD59-A6C34878D82A}">
                    <a16:rowId xmlns:a16="http://schemas.microsoft.com/office/drawing/2014/main" val="3252459265"/>
                  </a:ext>
                </a:extLst>
              </a:tr>
              <a:tr h="372410">
                <a:tc>
                  <a:txBody>
                    <a:bodyPr/>
                    <a:lstStyle/>
                    <a:p>
                      <a:r>
                        <a:rPr lang="en-IN" dirty="0"/>
                        <a:t>Problem Statement Identification</a:t>
                      </a:r>
                      <a:endParaRPr lang="en-US" dirty="0"/>
                    </a:p>
                  </a:txBody>
                  <a:tcPr marL="110133" marR="110133"/>
                </a:tc>
                <a:tc>
                  <a:txBody>
                    <a:bodyPr/>
                    <a:lstStyle/>
                    <a:p>
                      <a:r>
                        <a:rPr lang="en-IN" dirty="0"/>
                        <a:t>1 Week</a:t>
                      </a:r>
                      <a:endParaRPr lang="en-US" dirty="0"/>
                    </a:p>
                  </a:txBody>
                  <a:tcPr marL="110133" marR="110133"/>
                </a:tc>
                <a:tc rowSpan="4">
                  <a:txBody>
                    <a:bodyPr/>
                    <a:lstStyle/>
                    <a:p>
                      <a:endParaRPr lang="en-IN" dirty="0">
                        <a:solidFill>
                          <a:schemeClr val="bg1">
                            <a:lumMod val="95000"/>
                          </a:schemeClr>
                        </a:solidFill>
                      </a:endParaRPr>
                    </a:p>
                    <a:p>
                      <a:endParaRPr lang="en-US" dirty="0">
                        <a:solidFill>
                          <a:schemeClr val="bg1">
                            <a:lumMod val="95000"/>
                          </a:schemeClr>
                        </a:solidFill>
                      </a:endParaRPr>
                    </a:p>
                    <a:p>
                      <a:r>
                        <a:rPr lang="en-US" dirty="0">
                          <a:solidFill>
                            <a:schemeClr val="bg1">
                              <a:lumMod val="95000"/>
                            </a:schemeClr>
                          </a:solidFill>
                        </a:rPr>
                        <a:t>       Review1 </a:t>
                      </a:r>
                    </a:p>
                  </a:txBody>
                  <a:tcPr marL="110133" marR="110133"/>
                </a:tc>
                <a:extLst>
                  <a:ext uri="{0D108BD9-81ED-4DB2-BD59-A6C34878D82A}">
                    <a16:rowId xmlns:a16="http://schemas.microsoft.com/office/drawing/2014/main" val="1147396976"/>
                  </a:ext>
                </a:extLst>
              </a:tr>
              <a:tr h="370840">
                <a:tc>
                  <a:txBody>
                    <a:bodyPr/>
                    <a:lstStyle/>
                    <a:p>
                      <a:r>
                        <a:rPr lang="en-IN" dirty="0"/>
                        <a:t>Literature Review</a:t>
                      </a:r>
                      <a:endParaRPr lang="en-US" dirty="0"/>
                    </a:p>
                  </a:txBody>
                  <a:tcPr marL="110133" marR="110133"/>
                </a:tc>
                <a:tc>
                  <a:txBody>
                    <a:bodyPr/>
                    <a:lstStyle/>
                    <a:p>
                      <a:r>
                        <a:rPr lang="en-IN" dirty="0"/>
                        <a:t>1 Week</a:t>
                      </a:r>
                      <a:endParaRPr lang="en-US" dirty="0"/>
                    </a:p>
                  </a:txBody>
                  <a:tcPr marL="110133" marR="110133"/>
                </a:tc>
                <a:tc vMerge="1">
                  <a:txBody>
                    <a:bodyPr/>
                    <a:lstStyle/>
                    <a:p>
                      <a:endParaRPr lang="en-US" dirty="0">
                        <a:solidFill>
                          <a:schemeClr val="bg1">
                            <a:lumMod val="95000"/>
                          </a:schemeClr>
                        </a:solidFill>
                      </a:endParaRPr>
                    </a:p>
                  </a:txBody>
                  <a:tcPr>
                    <a:solidFill>
                      <a:schemeClr val="bg1">
                        <a:lumMod val="75000"/>
                      </a:schemeClr>
                    </a:solidFill>
                  </a:tcPr>
                </a:tc>
                <a:extLst>
                  <a:ext uri="{0D108BD9-81ED-4DB2-BD59-A6C34878D82A}">
                    <a16:rowId xmlns:a16="http://schemas.microsoft.com/office/drawing/2014/main" val="1693830543"/>
                  </a:ext>
                </a:extLst>
              </a:tr>
              <a:tr h="370840">
                <a:tc>
                  <a:txBody>
                    <a:bodyPr/>
                    <a:lstStyle/>
                    <a:p>
                      <a:r>
                        <a:rPr lang="en-IN" dirty="0"/>
                        <a:t>Data Collection</a:t>
                      </a:r>
                      <a:endParaRPr lang="en-US" dirty="0"/>
                    </a:p>
                  </a:txBody>
                  <a:tcPr marL="110133" marR="110133"/>
                </a:tc>
                <a:tc>
                  <a:txBody>
                    <a:bodyPr/>
                    <a:lstStyle/>
                    <a:p>
                      <a:r>
                        <a:rPr lang="en-IN" dirty="0"/>
                        <a:t>1 Week</a:t>
                      </a:r>
                      <a:endParaRPr lang="en-US" dirty="0"/>
                    </a:p>
                  </a:txBody>
                  <a:tcPr marL="110133" marR="110133"/>
                </a:tc>
                <a:tc vMerge="1">
                  <a:txBody>
                    <a:bodyPr/>
                    <a:lstStyle/>
                    <a:p>
                      <a:endParaRPr lang="en-US" dirty="0">
                        <a:solidFill>
                          <a:schemeClr val="bg1">
                            <a:lumMod val="95000"/>
                          </a:schemeClr>
                        </a:solidFill>
                      </a:endParaRPr>
                    </a:p>
                  </a:txBody>
                  <a:tcPr>
                    <a:solidFill>
                      <a:schemeClr val="bg1">
                        <a:lumMod val="75000"/>
                      </a:schemeClr>
                    </a:solidFill>
                  </a:tcPr>
                </a:tc>
                <a:extLst>
                  <a:ext uri="{0D108BD9-81ED-4DB2-BD59-A6C34878D82A}">
                    <a16:rowId xmlns:a16="http://schemas.microsoft.com/office/drawing/2014/main" val="2539630295"/>
                  </a:ext>
                </a:extLst>
              </a:tr>
              <a:tr h="320040">
                <a:tc rowSpan="2">
                  <a:txBody>
                    <a:bodyPr/>
                    <a:lstStyle/>
                    <a:p>
                      <a:endParaRPr lang="en-IN" dirty="0"/>
                    </a:p>
                    <a:p>
                      <a:r>
                        <a:rPr lang="en-IN" dirty="0"/>
                        <a:t>Design and Methodology</a:t>
                      </a:r>
                    </a:p>
                  </a:txBody>
                  <a:tcPr marL="110133" marR="110133"/>
                </a:tc>
                <a:tc>
                  <a:txBody>
                    <a:bodyPr/>
                    <a:lstStyle/>
                    <a:p>
                      <a:r>
                        <a:rPr lang="en-IN" dirty="0"/>
                        <a:t>1 Week</a:t>
                      </a:r>
                      <a:endParaRPr lang="en-US" dirty="0"/>
                    </a:p>
                  </a:txBody>
                  <a:tcPr marL="110133" marR="110133"/>
                </a:tc>
                <a:tc vMerge="1">
                  <a:txBody>
                    <a:bodyPr/>
                    <a:lstStyle/>
                    <a:p>
                      <a:endParaRPr lang="en-US" dirty="0">
                        <a:solidFill>
                          <a:schemeClr val="bg1">
                            <a:lumMod val="95000"/>
                          </a:schemeClr>
                        </a:solidFill>
                      </a:endParaRPr>
                    </a:p>
                  </a:txBody>
                  <a:tcPr>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864957480"/>
                  </a:ext>
                </a:extLst>
              </a:tr>
              <a:tr h="320040">
                <a:tc vMerge="1">
                  <a:txBody>
                    <a:bodyPr/>
                    <a:lstStyle/>
                    <a:p>
                      <a:endParaRPr lang="en-US"/>
                    </a:p>
                  </a:txBody>
                  <a:tcPr/>
                </a:tc>
                <a:tc>
                  <a:txBody>
                    <a:bodyPr/>
                    <a:lstStyle/>
                    <a:p>
                      <a:r>
                        <a:rPr lang="en-IN" dirty="0"/>
                        <a:t>1 Weeks</a:t>
                      </a:r>
                      <a:endParaRPr lang="en-US" dirty="0"/>
                    </a:p>
                  </a:txBody>
                  <a:tcPr marL="110133" marR="110133"/>
                </a:tc>
                <a:tc rowSpan="4">
                  <a:txBody>
                    <a:bodyPr/>
                    <a:lstStyle/>
                    <a:p>
                      <a:r>
                        <a:rPr lang="en-IN" dirty="0"/>
                        <a:t>  </a:t>
                      </a:r>
                    </a:p>
                    <a:p>
                      <a:r>
                        <a:rPr lang="en-IN" dirty="0"/>
                        <a:t> </a:t>
                      </a:r>
                    </a:p>
                    <a:p>
                      <a:r>
                        <a:rPr lang="en-IN" dirty="0"/>
                        <a:t>       Review2                               </a:t>
                      </a:r>
                      <a:endParaRPr lang="en-US" dirty="0"/>
                    </a:p>
                  </a:txBody>
                  <a:tcPr marL="110133" marR="110133"/>
                </a:tc>
                <a:extLst>
                  <a:ext uri="{0D108BD9-81ED-4DB2-BD59-A6C34878D82A}">
                    <a16:rowId xmlns:a16="http://schemas.microsoft.com/office/drawing/2014/main" val="1509780012"/>
                  </a:ext>
                </a:extLst>
              </a:tr>
              <a:tr h="370840">
                <a:tc>
                  <a:txBody>
                    <a:bodyPr/>
                    <a:lstStyle/>
                    <a:p>
                      <a:r>
                        <a:rPr lang="en-IN" dirty="0"/>
                        <a:t>Testing and Implementation</a:t>
                      </a:r>
                      <a:endParaRPr lang="en-US" dirty="0"/>
                    </a:p>
                  </a:txBody>
                  <a:tcPr marL="110133" marR="110133"/>
                </a:tc>
                <a:tc>
                  <a:txBody>
                    <a:bodyPr/>
                    <a:lstStyle/>
                    <a:p>
                      <a:r>
                        <a:rPr lang="en-IN" dirty="0"/>
                        <a:t>3</a:t>
                      </a:r>
                      <a:r>
                        <a:rPr lang="en-IN"/>
                        <a:t> </a:t>
                      </a:r>
                      <a:r>
                        <a:rPr lang="en-IN" dirty="0"/>
                        <a:t>Weeks</a:t>
                      </a:r>
                      <a:endParaRPr lang="en-US" dirty="0"/>
                    </a:p>
                  </a:txBody>
                  <a:tcPr marL="110133" marR="110133"/>
                </a:tc>
                <a:tc vMerge="1">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1721347459"/>
                  </a:ext>
                </a:extLst>
              </a:tr>
              <a:tr h="370840">
                <a:tc>
                  <a:txBody>
                    <a:bodyPr/>
                    <a:lstStyle/>
                    <a:p>
                      <a:r>
                        <a:rPr lang="en-IN" dirty="0"/>
                        <a:t>Design Analysis</a:t>
                      </a:r>
                      <a:endParaRPr lang="en-US" dirty="0"/>
                    </a:p>
                  </a:txBody>
                  <a:tcPr marL="110133" marR="110133"/>
                </a:tc>
                <a:tc>
                  <a:txBody>
                    <a:bodyPr/>
                    <a:lstStyle/>
                    <a:p>
                      <a:r>
                        <a:rPr lang="en-IN" dirty="0"/>
                        <a:t>2 Weeks</a:t>
                      </a:r>
                      <a:endParaRPr lang="en-US" dirty="0"/>
                    </a:p>
                  </a:txBody>
                  <a:tcPr marL="110133" marR="110133"/>
                </a:tc>
                <a:tc vMerge="1">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3388632591"/>
                  </a:ext>
                </a:extLst>
              </a:tr>
              <a:tr h="370840">
                <a:tc>
                  <a:txBody>
                    <a:bodyPr/>
                    <a:lstStyle/>
                    <a:p>
                      <a:r>
                        <a:rPr lang="en-IN" dirty="0"/>
                        <a:t>Documentation</a:t>
                      </a:r>
                      <a:endParaRPr lang="en-US" dirty="0"/>
                    </a:p>
                  </a:txBody>
                  <a:tcPr marL="110133" marR="110133"/>
                </a:tc>
                <a:tc>
                  <a:txBody>
                    <a:bodyPr/>
                    <a:lstStyle/>
                    <a:p>
                      <a:r>
                        <a:rPr lang="en-IN" dirty="0"/>
                        <a:t>1 Week</a:t>
                      </a:r>
                      <a:endParaRPr lang="en-US" dirty="0"/>
                    </a:p>
                  </a:txBody>
                  <a:tcPr marL="110133" marR="110133"/>
                </a:tc>
                <a:tc vMerge="1">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167956442"/>
                  </a:ext>
                </a:extLst>
              </a:tr>
            </a:tbl>
          </a:graphicData>
        </a:graphic>
      </p:graphicFrame>
    </p:spTree>
    <p:extLst>
      <p:ext uri="{BB962C8B-B14F-4D97-AF65-F5344CB8AC3E}">
        <p14:creationId xmlns:p14="http://schemas.microsoft.com/office/powerpoint/2010/main" val="366638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ACB0-1E63-4815-A076-2E5E8DD79CDA}"/>
              </a:ext>
            </a:extLst>
          </p:cNvPr>
          <p:cNvSpPr>
            <a:spLocks noGrp="1"/>
          </p:cNvSpPr>
          <p:nvPr>
            <p:ph type="title"/>
          </p:nvPr>
        </p:nvSpPr>
        <p:spPr>
          <a:xfrm>
            <a:off x="677333" y="609600"/>
            <a:ext cx="10560937" cy="873211"/>
          </a:xfrm>
        </p:spPr>
        <p:txBody>
          <a:bodyPr/>
          <a:lstStyle/>
          <a:p>
            <a:r>
              <a:rPr lang="en-US" dirty="0"/>
              <a:t>LITERATURE SURVEY	</a:t>
            </a:r>
          </a:p>
        </p:txBody>
      </p:sp>
      <p:sp>
        <p:nvSpPr>
          <p:cNvPr id="3" name="Content Placeholder 2">
            <a:extLst>
              <a:ext uri="{FF2B5EF4-FFF2-40B4-BE49-F238E27FC236}">
                <a16:creationId xmlns:a16="http://schemas.microsoft.com/office/drawing/2014/main" id="{2EB18079-4FD5-417D-82D6-08692F383D90}"/>
              </a:ext>
            </a:extLst>
          </p:cNvPr>
          <p:cNvSpPr>
            <a:spLocks noGrp="1"/>
          </p:cNvSpPr>
          <p:nvPr>
            <p:ph idx="1"/>
          </p:nvPr>
        </p:nvSpPr>
        <p:spPr>
          <a:xfrm>
            <a:off x="953729" y="1482811"/>
            <a:ext cx="10560938" cy="4558551"/>
          </a:xfrm>
        </p:spPr>
        <p:txBody>
          <a:bodyPr>
            <a:normAutofit/>
          </a:bodyPr>
          <a:lstStyle/>
          <a:p>
            <a:pPr>
              <a:buFont typeface="Wingdings" panose="05000000000000000000" pitchFamily="2" charset="2"/>
              <a:buChar char="Ø"/>
            </a:pPr>
            <a:r>
              <a:rPr lang="en-IN" sz="2000" dirty="0"/>
              <a:t>To handle the implicit noise in the transaction dataset researchers have used naive bayes algorithm .</a:t>
            </a:r>
          </a:p>
          <a:p>
            <a:pPr algn="just">
              <a:buFont typeface="Wingdings" panose="05000000000000000000" pitchFamily="2" charset="2"/>
              <a:buChar char="Ø"/>
            </a:pPr>
            <a:r>
              <a:rPr lang="en-IN" sz="2000" dirty="0"/>
              <a:t>The  analysis carried out on highly imbalanced data show that KNN shows outstanding performance for sensitivity , specificity and MCC except for accuracy.</a:t>
            </a:r>
          </a:p>
          <a:p>
            <a:pPr algn="just">
              <a:buFont typeface="Wingdings" panose="05000000000000000000" pitchFamily="2" charset="2"/>
              <a:buChar char="Ø"/>
            </a:pPr>
            <a:r>
              <a:rPr lang="en-IN" sz="2000" dirty="0"/>
              <a:t>Even though PCA is used extensively for feature selection. recent studies shows that implementing bio inspired optimization techniques gives better performance(like bat optimization ,firefly optimization technique used for feature selection and by combining machine learning, wrappers are created) .</a:t>
            </a:r>
            <a:r>
              <a:rPr lang="en-IN" dirty="0"/>
              <a:t> </a:t>
            </a:r>
            <a:endParaRPr lang="en-US" dirty="0"/>
          </a:p>
        </p:txBody>
      </p:sp>
    </p:spTree>
    <p:extLst>
      <p:ext uri="{BB962C8B-B14F-4D97-AF65-F5344CB8AC3E}">
        <p14:creationId xmlns:p14="http://schemas.microsoft.com/office/powerpoint/2010/main" val="97348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7A81A6-6939-4F7A-AAB4-6FAB37C084E6}"/>
              </a:ext>
            </a:extLst>
          </p:cNvPr>
          <p:cNvSpPr>
            <a:spLocks noGrp="1"/>
          </p:cNvSpPr>
          <p:nvPr>
            <p:ph type="title"/>
          </p:nvPr>
        </p:nvSpPr>
        <p:spPr>
          <a:xfrm>
            <a:off x="913795" y="963506"/>
            <a:ext cx="3740815" cy="4827693"/>
          </a:xfrm>
        </p:spPr>
        <p:txBody>
          <a:bodyPr>
            <a:normAutofit/>
          </a:bodyPr>
          <a:lstStyle/>
          <a:p>
            <a:pPr algn="r"/>
            <a:r>
              <a:rPr lang="en-US"/>
              <a:t>OBJECTIVE</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1A5550-CCBF-4DDD-9D0B-02B0C06BC9D9}"/>
              </a:ext>
            </a:extLst>
          </p:cNvPr>
          <p:cNvSpPr>
            <a:spLocks noGrp="1"/>
          </p:cNvSpPr>
          <p:nvPr>
            <p:ph idx="1"/>
          </p:nvPr>
        </p:nvSpPr>
        <p:spPr>
          <a:xfrm>
            <a:off x="5307765" y="963507"/>
            <a:ext cx="5959791" cy="4827694"/>
          </a:xfrm>
          <a:effectLst/>
        </p:spPr>
        <p:txBody>
          <a:bodyPr anchor="ctr">
            <a:normAutofit/>
          </a:bodyPr>
          <a:lstStyle/>
          <a:p>
            <a:r>
              <a:rPr lang="en-IN" dirty="0">
                <a:solidFill>
                  <a:schemeClr val="tx1"/>
                </a:solidFill>
              </a:rPr>
              <a:t>To create an ACO based wrapper for classifying credit card frauds in reduced features.</a:t>
            </a:r>
          </a:p>
          <a:p>
            <a:r>
              <a:rPr lang="en-IN" dirty="0">
                <a:solidFill>
                  <a:schemeClr val="tx1"/>
                </a:solidFill>
              </a:rPr>
              <a:t>To  join ACO with various machine learning algorithms and to  compare their performances with respect to number of features selected and the efficiency of the prediction models.</a:t>
            </a:r>
          </a:p>
        </p:txBody>
      </p:sp>
    </p:spTree>
    <p:extLst>
      <p:ext uri="{BB962C8B-B14F-4D97-AF65-F5344CB8AC3E}">
        <p14:creationId xmlns:p14="http://schemas.microsoft.com/office/powerpoint/2010/main" val="2250102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D1ACC8-0E94-4E31-936B-51E073B12929}"/>
              </a:ext>
            </a:extLst>
          </p:cNvPr>
          <p:cNvSpPr>
            <a:spLocks noGrp="1"/>
          </p:cNvSpPr>
          <p:nvPr>
            <p:ph type="title"/>
          </p:nvPr>
        </p:nvSpPr>
        <p:spPr/>
        <p:txBody>
          <a:bodyPr/>
          <a:lstStyle/>
          <a:p>
            <a:r>
              <a:rPr lang="en-IN" dirty="0"/>
              <a:t>DATASET</a:t>
            </a:r>
            <a:endParaRPr lang="en-US" dirty="0"/>
          </a:p>
        </p:txBody>
      </p:sp>
      <p:sp>
        <p:nvSpPr>
          <p:cNvPr id="5" name="Content Placeholder 4">
            <a:extLst>
              <a:ext uri="{FF2B5EF4-FFF2-40B4-BE49-F238E27FC236}">
                <a16:creationId xmlns:a16="http://schemas.microsoft.com/office/drawing/2014/main" id="{6557CC26-863E-4FCC-BDF0-C0B6F5EB0B06}"/>
              </a:ext>
            </a:extLst>
          </p:cNvPr>
          <p:cNvSpPr>
            <a:spLocks noGrp="1"/>
          </p:cNvSpPr>
          <p:nvPr>
            <p:ph sz="half" idx="1"/>
          </p:nvPr>
        </p:nvSpPr>
        <p:spPr>
          <a:xfrm>
            <a:off x="677334" y="1930399"/>
            <a:ext cx="10234506" cy="1961979"/>
          </a:xfrm>
        </p:spPr>
        <p:txBody>
          <a:bodyPr/>
          <a:lstStyle/>
          <a:p>
            <a:r>
              <a:rPr lang="en-IN" dirty="0"/>
              <a:t>We are using existing credit card fraud dataset</a:t>
            </a:r>
          </a:p>
          <a:p>
            <a:r>
              <a:rPr lang="en-US" dirty="0"/>
              <a:t>The dataset contains approximately 10k genuine transactions and 492  fraud transactions.</a:t>
            </a:r>
          </a:p>
          <a:p>
            <a:endParaRPr lang="en-US" dirty="0"/>
          </a:p>
        </p:txBody>
      </p:sp>
      <p:pic>
        <p:nvPicPr>
          <p:cNvPr id="8" name="Content Placeholder 7">
            <a:extLst>
              <a:ext uri="{FF2B5EF4-FFF2-40B4-BE49-F238E27FC236}">
                <a16:creationId xmlns:a16="http://schemas.microsoft.com/office/drawing/2014/main" id="{9CA9B65C-002F-42CA-8A0E-F1ED1894C5DD}"/>
              </a:ext>
            </a:extLst>
          </p:cNvPr>
          <p:cNvPicPr>
            <a:picLocks noGrp="1" noChangeAspect="1"/>
          </p:cNvPicPr>
          <p:nvPr>
            <p:ph sz="half" idx="2"/>
          </p:nvPr>
        </p:nvPicPr>
        <p:blipFill>
          <a:blip r:embed="rId2"/>
          <a:stretch>
            <a:fillRect/>
          </a:stretch>
        </p:blipFill>
        <p:spPr>
          <a:xfrm>
            <a:off x="1792520" y="3429000"/>
            <a:ext cx="8596312" cy="2152625"/>
          </a:xfrm>
        </p:spPr>
      </p:pic>
    </p:spTree>
    <p:extLst>
      <p:ext uri="{BB962C8B-B14F-4D97-AF65-F5344CB8AC3E}">
        <p14:creationId xmlns:p14="http://schemas.microsoft.com/office/powerpoint/2010/main" val="30976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E05B-27D1-4EF3-8046-D58A5390BDC9}"/>
              </a:ext>
            </a:extLst>
          </p:cNvPr>
          <p:cNvSpPr>
            <a:spLocks noGrp="1"/>
          </p:cNvSpPr>
          <p:nvPr>
            <p:ph type="title"/>
          </p:nvPr>
        </p:nvSpPr>
        <p:spPr>
          <a:xfrm>
            <a:off x="677334" y="609600"/>
            <a:ext cx="9720700" cy="836141"/>
          </a:xfrm>
        </p:spPr>
        <p:txBody>
          <a:bodyPr>
            <a:normAutofit fontScale="90000"/>
          </a:bodyPr>
          <a:lstStyle/>
          <a:p>
            <a:r>
              <a:rPr lang="en-IN" dirty="0"/>
              <a:t>INTRODUCTION:MACHINE LEARNING</a:t>
            </a:r>
            <a:endParaRPr lang="en-US" dirty="0"/>
          </a:p>
        </p:txBody>
      </p:sp>
      <p:sp>
        <p:nvSpPr>
          <p:cNvPr id="3" name="Content Placeholder 2">
            <a:extLst>
              <a:ext uri="{FF2B5EF4-FFF2-40B4-BE49-F238E27FC236}">
                <a16:creationId xmlns:a16="http://schemas.microsoft.com/office/drawing/2014/main" id="{6ACE1DB0-6A31-486B-8CF5-19C27C61D5C2}"/>
              </a:ext>
            </a:extLst>
          </p:cNvPr>
          <p:cNvSpPr>
            <a:spLocks noGrp="1"/>
          </p:cNvSpPr>
          <p:nvPr>
            <p:ph idx="1"/>
          </p:nvPr>
        </p:nvSpPr>
        <p:spPr>
          <a:xfrm>
            <a:off x="1088571" y="1594023"/>
            <a:ext cx="9535885" cy="4447340"/>
          </a:xfrm>
        </p:spPr>
        <p:txBody>
          <a:bodyPr>
            <a:normAutofit/>
          </a:bodyPr>
          <a:lstStyle/>
          <a:p>
            <a:r>
              <a:rPr lang="en-IN" dirty="0"/>
              <a:t>Machine learning is the study of computer algorithms that improves automatically through experience and by use of data.</a:t>
            </a:r>
          </a:p>
          <a:p>
            <a:r>
              <a:rPr lang="en-IN" dirty="0"/>
              <a:t>Machine learning is mainly classified into  two types</a:t>
            </a:r>
          </a:p>
          <a:p>
            <a:pPr marL="0" indent="0">
              <a:buNone/>
            </a:pPr>
            <a:r>
              <a:rPr lang="en-IN" dirty="0"/>
              <a:t>         -Supervised learning</a:t>
            </a:r>
          </a:p>
          <a:p>
            <a:pPr marL="0" indent="0">
              <a:buNone/>
            </a:pPr>
            <a:r>
              <a:rPr lang="en-IN" dirty="0"/>
              <a:t>         -Unsupervised learning</a:t>
            </a:r>
          </a:p>
          <a:p>
            <a:pPr marL="0" indent="0">
              <a:buNone/>
            </a:pPr>
            <a:r>
              <a:rPr lang="en-IN" dirty="0"/>
              <a:t>CLASSIFICATION</a:t>
            </a:r>
          </a:p>
          <a:p>
            <a:pPr indent="-342900"/>
            <a:r>
              <a:rPr lang="en-IN" dirty="0"/>
              <a:t>Classification is supervised learning technique that is used to identify the                 category of new observations on the basis of training data.</a:t>
            </a:r>
          </a:p>
          <a:p>
            <a:pPr>
              <a:buFont typeface="Wingdings" panose="05000000000000000000" pitchFamily="2" charset="2"/>
              <a:buChar char="Ø"/>
            </a:pPr>
            <a:endParaRPr lang="en-US" b="1" dirty="0"/>
          </a:p>
        </p:txBody>
      </p:sp>
    </p:spTree>
    <p:extLst>
      <p:ext uri="{BB962C8B-B14F-4D97-AF65-F5344CB8AC3E}">
        <p14:creationId xmlns:p14="http://schemas.microsoft.com/office/powerpoint/2010/main" val="195119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DCE218-3C26-477F-B09D-A18E99E81648}"/>
              </a:ext>
            </a:extLst>
          </p:cNvPr>
          <p:cNvSpPr>
            <a:spLocks noGrp="1"/>
          </p:cNvSpPr>
          <p:nvPr>
            <p:ph type="title"/>
          </p:nvPr>
        </p:nvSpPr>
        <p:spPr>
          <a:xfrm>
            <a:off x="677334" y="43507"/>
            <a:ext cx="8596668" cy="406436"/>
          </a:xfrm>
        </p:spPr>
        <p:txBody>
          <a:bodyPr>
            <a:normAutofit fontScale="90000"/>
          </a:bodyPr>
          <a:lstStyle/>
          <a:p>
            <a:r>
              <a:rPr lang="en-US" dirty="0"/>
              <a:t> </a:t>
            </a:r>
          </a:p>
        </p:txBody>
      </p:sp>
      <p:pic>
        <p:nvPicPr>
          <p:cNvPr id="3" name="Content Placeholder 2">
            <a:extLst>
              <a:ext uri="{FF2B5EF4-FFF2-40B4-BE49-F238E27FC236}">
                <a16:creationId xmlns:a16="http://schemas.microsoft.com/office/drawing/2014/main" id="{2100C12D-C016-4496-BF74-FAB74429E70C}"/>
              </a:ext>
            </a:extLst>
          </p:cNvPr>
          <p:cNvPicPr>
            <a:picLocks noGrp="1" noChangeAspect="1"/>
          </p:cNvPicPr>
          <p:nvPr>
            <p:ph sz="half" idx="1"/>
          </p:nvPr>
        </p:nvPicPr>
        <p:blipFill>
          <a:blip r:embed="rId2"/>
          <a:srcRect/>
          <a:stretch/>
        </p:blipFill>
        <p:spPr>
          <a:xfrm>
            <a:off x="1040346" y="975535"/>
            <a:ext cx="10296247" cy="5065827"/>
          </a:xfrm>
        </p:spPr>
      </p:pic>
      <p:sp>
        <p:nvSpPr>
          <p:cNvPr id="6" name="Content Placeholder 5">
            <a:extLst>
              <a:ext uri="{FF2B5EF4-FFF2-40B4-BE49-F238E27FC236}">
                <a16:creationId xmlns:a16="http://schemas.microsoft.com/office/drawing/2014/main" id="{8AB5D4EC-E60A-4CA6-AB55-7491E43BD39F}"/>
              </a:ext>
            </a:extLst>
          </p:cNvPr>
          <p:cNvSpPr>
            <a:spLocks noGrp="1"/>
          </p:cNvSpPr>
          <p:nvPr>
            <p:ph sz="half" idx="2"/>
          </p:nvPr>
        </p:nvSpPr>
        <p:spPr>
          <a:xfrm>
            <a:off x="677334" y="4275438"/>
            <a:ext cx="8596670" cy="1765924"/>
          </a:xfrm>
        </p:spPr>
        <p:txBody>
          <a:bodyPr>
            <a:normAutofit/>
          </a:bodyPr>
          <a:lstStyle/>
          <a:p>
            <a:pPr marL="0" indent="0">
              <a:buNone/>
            </a:pPr>
            <a:r>
              <a:rPr lang="en-IN" dirty="0"/>
              <a:t> </a:t>
            </a:r>
          </a:p>
        </p:txBody>
      </p:sp>
    </p:spTree>
    <p:extLst>
      <p:ext uri="{BB962C8B-B14F-4D97-AF65-F5344CB8AC3E}">
        <p14:creationId xmlns:p14="http://schemas.microsoft.com/office/powerpoint/2010/main" val="2903212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69960A3-4EE1-43D2-ABFC-C7A03ED21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AF03752-0DB8-4D95-82AA-36E163885067}"/>
              </a:ext>
            </a:extLst>
          </p:cNvPr>
          <p:cNvSpPr>
            <a:spLocks noGrp="1"/>
          </p:cNvSpPr>
          <p:nvPr>
            <p:ph type="title"/>
          </p:nvPr>
        </p:nvSpPr>
        <p:spPr>
          <a:xfrm>
            <a:off x="913795" y="609600"/>
            <a:ext cx="10353762" cy="1164772"/>
          </a:xfrm>
        </p:spPr>
        <p:txBody>
          <a:bodyPr>
            <a:normAutofit/>
          </a:bodyPr>
          <a:lstStyle/>
          <a:p>
            <a:r>
              <a:rPr lang="en-US" dirty="0"/>
              <a:t>Introduction: Feature Selection</a:t>
            </a:r>
          </a:p>
        </p:txBody>
      </p:sp>
      <p:pic>
        <p:nvPicPr>
          <p:cNvPr id="13" name="Picture 12">
            <a:extLst>
              <a:ext uri="{FF2B5EF4-FFF2-40B4-BE49-F238E27FC236}">
                <a16:creationId xmlns:a16="http://schemas.microsoft.com/office/drawing/2014/main" id="{16ABCF9F-46A6-4370-8EC8-B1EDB4510B54}"/>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2046514"/>
            <a:ext cx="12192001" cy="4811485"/>
          </a:xfrm>
          <a:prstGeom prst="rect">
            <a:avLst/>
          </a:prstGeom>
          <a:effectLst>
            <a:innerShdw blurRad="63500" dist="50800" dir="16200000">
              <a:prstClr val="black">
                <a:alpha val="50000"/>
              </a:prstClr>
            </a:innerShdw>
          </a:effectLst>
        </p:spPr>
      </p:pic>
      <p:sp>
        <p:nvSpPr>
          <p:cNvPr id="6" name="Content Placeholder 5">
            <a:extLst>
              <a:ext uri="{FF2B5EF4-FFF2-40B4-BE49-F238E27FC236}">
                <a16:creationId xmlns:a16="http://schemas.microsoft.com/office/drawing/2014/main" id="{9A58E552-6544-40E0-ADCA-DBCEA6F62B04}"/>
              </a:ext>
            </a:extLst>
          </p:cNvPr>
          <p:cNvSpPr>
            <a:spLocks noGrp="1"/>
          </p:cNvSpPr>
          <p:nvPr>
            <p:ph idx="1"/>
          </p:nvPr>
        </p:nvSpPr>
        <p:spPr>
          <a:xfrm>
            <a:off x="1235528" y="2481943"/>
            <a:ext cx="9710296" cy="3309258"/>
          </a:xfrm>
        </p:spPr>
        <p:txBody>
          <a:bodyPr>
            <a:normAutofit/>
          </a:bodyPr>
          <a:lstStyle/>
          <a:p>
            <a:pPr>
              <a:lnSpc>
                <a:spcPct val="90000"/>
              </a:lnSpc>
            </a:pPr>
            <a:r>
              <a:rPr lang="en-IN" dirty="0"/>
              <a:t>ML models created with data sets with unwanted and redundant features tend to be complex and gives less performance. This is called curse of dimensionality.</a:t>
            </a:r>
          </a:p>
          <a:p>
            <a:pPr>
              <a:lnSpc>
                <a:spcPct val="90000"/>
              </a:lnSpc>
            </a:pPr>
            <a:r>
              <a:rPr lang="en-IN" dirty="0"/>
              <a:t>Majority of existing works in machine learning used PCA for feature selection.</a:t>
            </a:r>
          </a:p>
          <a:p>
            <a:pPr>
              <a:lnSpc>
                <a:spcPct val="90000"/>
              </a:lnSpc>
            </a:pPr>
            <a:r>
              <a:rPr lang="en-IN" dirty="0"/>
              <a:t>But now a days, researchers started using Bio-inspired optimization techniques for feature selection as they give better performance than PCA techniques.</a:t>
            </a:r>
          </a:p>
          <a:p>
            <a:pPr>
              <a:lnSpc>
                <a:spcPct val="90000"/>
              </a:lnSpc>
            </a:pPr>
            <a:r>
              <a:rPr lang="en-IN" dirty="0"/>
              <a:t> ACO is combined with machine learning to create a wrapper with reduced feature set for malware detection.</a:t>
            </a:r>
          </a:p>
          <a:p>
            <a:pPr>
              <a:lnSpc>
                <a:spcPct val="90000"/>
              </a:lnSpc>
            </a:pPr>
            <a:r>
              <a:rPr lang="en-US" dirty="0"/>
              <a:t>Bat optimization with machine learning to create a wrapper for android malware detection.</a:t>
            </a:r>
          </a:p>
        </p:txBody>
      </p:sp>
    </p:spTree>
    <p:extLst>
      <p:ext uri="{BB962C8B-B14F-4D97-AF65-F5344CB8AC3E}">
        <p14:creationId xmlns:p14="http://schemas.microsoft.com/office/powerpoint/2010/main" val="722877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1009</TotalTime>
  <Words>1529</Words>
  <Application>Microsoft Office PowerPoint</Application>
  <PresentationFormat>Widescreen</PresentationFormat>
  <Paragraphs>262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Bungee Inline</vt:lpstr>
      <vt:lpstr>Calibri</vt:lpstr>
      <vt:lpstr>Calisto MT</vt:lpstr>
      <vt:lpstr>Cambria Math</vt:lpstr>
      <vt:lpstr>Times New Roman</vt:lpstr>
      <vt:lpstr>Wingdings</vt:lpstr>
      <vt:lpstr>Wingdings 2</vt:lpstr>
      <vt:lpstr>Slate</vt:lpstr>
      <vt:lpstr>CREDIT CARD FRAUD DETECTION USING MACHINE LEARNING AND ANT COLONY OPTIMIZATION</vt:lpstr>
      <vt:lpstr>ABSTRACT</vt:lpstr>
      <vt:lpstr>Project Timeline</vt:lpstr>
      <vt:lpstr>LITERATURE SURVEY </vt:lpstr>
      <vt:lpstr>OBJECTIVE</vt:lpstr>
      <vt:lpstr>DATASET</vt:lpstr>
      <vt:lpstr>INTRODUCTION:MACHINE LEARNING</vt:lpstr>
      <vt:lpstr> </vt:lpstr>
      <vt:lpstr>Introduction: Feature Selection</vt:lpstr>
      <vt:lpstr>INTRODUCTION:ANT COLONY OPTIMIZATION </vt:lpstr>
      <vt:lpstr>INTRODUCTION: ANT COLONY OPTIMIZATION</vt:lpstr>
      <vt:lpstr>Proposed Approach</vt:lpstr>
      <vt:lpstr>   </vt:lpstr>
      <vt:lpstr>ACO Wrapper</vt:lpstr>
      <vt:lpstr>ACO Wrapper</vt:lpstr>
      <vt:lpstr>Result Analysis: Dataset Description</vt:lpstr>
      <vt:lpstr>Result Analysis: Heart Dataset*</vt:lpstr>
      <vt:lpstr>Result Analysis: Phishing dataset*</vt:lpstr>
      <vt:lpstr>Result Analysis: Credit Card Dataset*</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AND ANT COLONY OPTIMIZATION</dc:title>
  <dc:creator>DemonPrince SAM</dc:creator>
  <cp:lastModifiedBy>Demon Prince</cp:lastModifiedBy>
  <cp:revision>82</cp:revision>
  <dcterms:created xsi:type="dcterms:W3CDTF">2021-04-15T09:13:18Z</dcterms:created>
  <dcterms:modified xsi:type="dcterms:W3CDTF">2021-07-05T12:38:45Z</dcterms:modified>
</cp:coreProperties>
</file>