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B68E-DFF7-4585-92D7-10AC70142A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45EC3C-C0FF-4C17-B7F8-98824415D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477701-2FDD-467A-9CF3-E0AE4FCFA515}"/>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5" name="Footer Placeholder 4">
            <a:extLst>
              <a:ext uri="{FF2B5EF4-FFF2-40B4-BE49-F238E27FC236}">
                <a16:creationId xmlns:a16="http://schemas.microsoft.com/office/drawing/2014/main" id="{5D07D8C3-2841-4119-B674-EA3A9104C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8ABB2C-0473-4B09-84CA-5F669E4FC1E3}"/>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46062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2024-0979-4818-AD06-BA783AAACC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BC5934-735F-406B-9071-296E62BEB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77A71-B196-4B1B-9C12-F9BE058B746F}"/>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5" name="Footer Placeholder 4">
            <a:extLst>
              <a:ext uri="{FF2B5EF4-FFF2-40B4-BE49-F238E27FC236}">
                <a16:creationId xmlns:a16="http://schemas.microsoft.com/office/drawing/2014/main" id="{00F2CF5F-67F5-46CB-A4A9-9D9BDCCF5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BB28F-7EA3-42DE-90A6-F9F15B21992C}"/>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222338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B8591C-D880-428B-A95A-CB1566F81B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203D92-8864-4802-A0DC-FD6E6D04E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222F9-97DF-4586-B112-5D934FB9D4E2}"/>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5" name="Footer Placeholder 4">
            <a:extLst>
              <a:ext uri="{FF2B5EF4-FFF2-40B4-BE49-F238E27FC236}">
                <a16:creationId xmlns:a16="http://schemas.microsoft.com/office/drawing/2014/main" id="{D5BA03C9-5B3D-40D3-B119-5C08E41FB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A8FDC1-19BD-45FA-9E1D-63944463071D}"/>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250564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4C68-09CB-451D-B3DA-184F52681A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9F4C7D-9C0C-4E98-9E98-DF2145A6A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D6F7B-B615-41DA-9D28-E97B1E51FC82}"/>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5" name="Footer Placeholder 4">
            <a:extLst>
              <a:ext uri="{FF2B5EF4-FFF2-40B4-BE49-F238E27FC236}">
                <a16:creationId xmlns:a16="http://schemas.microsoft.com/office/drawing/2014/main" id="{EF27D89C-510B-4A70-A129-3BD8CF8B4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967CFE-6CEE-4352-A4D0-1683E5B68654}"/>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310131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23E4-549A-40EC-AEB2-099BA37DF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B1FD32-8DC5-479E-A368-E64D98971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A561D-D836-4D61-8D3C-4E6EFCB83DD4}"/>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5" name="Footer Placeholder 4">
            <a:extLst>
              <a:ext uri="{FF2B5EF4-FFF2-40B4-BE49-F238E27FC236}">
                <a16:creationId xmlns:a16="http://schemas.microsoft.com/office/drawing/2014/main" id="{03EB620C-DFDB-41CE-8DA4-62982789C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92C45-AC91-44B2-8F03-FFB17F8514E9}"/>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199394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A59E-D1EE-421C-891C-8BF2FB640F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FE9120-C79F-45B3-A60D-DCBB467DF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4B65B1-E0F2-41E5-9DD0-A72EE913D0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A475D7-3C89-4876-BC29-33508300A5E0}"/>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6" name="Footer Placeholder 5">
            <a:extLst>
              <a:ext uri="{FF2B5EF4-FFF2-40B4-BE49-F238E27FC236}">
                <a16:creationId xmlns:a16="http://schemas.microsoft.com/office/drawing/2014/main" id="{51590A24-30FB-4B7B-8B2E-945A616962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F895DB-F7DB-424E-AE9E-BB4F483AD349}"/>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220628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9545-0887-42F9-A439-DE5510825D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93A971-5719-4BBF-923E-D6C4C2263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481831-4D3B-4F59-89D1-CDCD0B1B4A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ABE2AE-D582-4CFE-A20E-581309B58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3BAEB8-DAF1-4DE8-B67B-71A7EF66EE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4CF27F-8B78-4CC7-A178-D95203E8EEA4}"/>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8" name="Footer Placeholder 7">
            <a:extLst>
              <a:ext uri="{FF2B5EF4-FFF2-40B4-BE49-F238E27FC236}">
                <a16:creationId xmlns:a16="http://schemas.microsoft.com/office/drawing/2014/main" id="{213C110C-C877-437A-94B9-3455792D2E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17D0B2-7889-4B28-9983-CCF19CEC2D24}"/>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361909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CEE2-A51E-4618-8179-C839090C2F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2BB42E-FDC2-4A98-9024-38F17F8DD5F3}"/>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4" name="Footer Placeholder 3">
            <a:extLst>
              <a:ext uri="{FF2B5EF4-FFF2-40B4-BE49-F238E27FC236}">
                <a16:creationId xmlns:a16="http://schemas.microsoft.com/office/drawing/2014/main" id="{A428DE41-6E5F-467F-A849-C8B205AB47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AC8669-9822-4A0D-80C9-85887CF3026A}"/>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326349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820A6-3C73-4DB6-A8B3-10D06B8FB970}"/>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3" name="Footer Placeholder 2">
            <a:extLst>
              <a:ext uri="{FF2B5EF4-FFF2-40B4-BE49-F238E27FC236}">
                <a16:creationId xmlns:a16="http://schemas.microsoft.com/office/drawing/2014/main" id="{F790066F-654C-4F42-A0FA-B6A4C03580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561EB1-560A-430B-9603-F0E3788B899F}"/>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169058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E2D5-7B28-495A-A4B9-71A2BD8DB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E72381-3DF3-4BED-B9F4-F8B8C4469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DB3001-3948-4EAA-9020-0267CCEC9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97C29-08E0-44DE-9BDD-13D6ED195AA2}"/>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6" name="Footer Placeholder 5">
            <a:extLst>
              <a:ext uri="{FF2B5EF4-FFF2-40B4-BE49-F238E27FC236}">
                <a16:creationId xmlns:a16="http://schemas.microsoft.com/office/drawing/2014/main" id="{E3760C65-3393-43DC-A9C6-1B0E155DD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F32E8-FAFD-48DE-9DFE-7979378A8ABD}"/>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6243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47C-CFC5-44FD-AD1B-7694052AF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92EDBE-9448-4A18-BA4C-F346CEC3E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B15A3D-D1F2-4A57-B49B-0E33C5378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CE7B-6FD7-4589-9F40-134020E116A9}"/>
              </a:ext>
            </a:extLst>
          </p:cNvPr>
          <p:cNvSpPr>
            <a:spLocks noGrp="1"/>
          </p:cNvSpPr>
          <p:nvPr>
            <p:ph type="dt" sz="half" idx="10"/>
          </p:nvPr>
        </p:nvSpPr>
        <p:spPr/>
        <p:txBody>
          <a:bodyPr/>
          <a:lstStyle/>
          <a:p>
            <a:fld id="{2B046FBE-2F01-4061-B7FB-CD46147D964B}" type="datetimeFigureOut">
              <a:rPr lang="en-IN" smtClean="0"/>
              <a:t>31-08-2021</a:t>
            </a:fld>
            <a:endParaRPr lang="en-IN"/>
          </a:p>
        </p:txBody>
      </p:sp>
      <p:sp>
        <p:nvSpPr>
          <p:cNvPr id="6" name="Footer Placeholder 5">
            <a:extLst>
              <a:ext uri="{FF2B5EF4-FFF2-40B4-BE49-F238E27FC236}">
                <a16:creationId xmlns:a16="http://schemas.microsoft.com/office/drawing/2014/main" id="{8E39C351-4990-45AB-86B8-7F9F1108C5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17047-06FD-47B0-83EA-5D5FBD3B8567}"/>
              </a:ext>
            </a:extLst>
          </p:cNvPr>
          <p:cNvSpPr>
            <a:spLocks noGrp="1"/>
          </p:cNvSpPr>
          <p:nvPr>
            <p:ph type="sldNum" sz="quarter" idx="12"/>
          </p:nvPr>
        </p:nvSpPr>
        <p:spPr/>
        <p:txBody>
          <a:bodyPr/>
          <a:lstStyle/>
          <a:p>
            <a:fld id="{660AC989-89FD-473A-99B3-6BF2BC4A66C0}" type="slidenum">
              <a:rPr lang="en-IN" smtClean="0"/>
              <a:t>‹#›</a:t>
            </a:fld>
            <a:endParaRPr lang="en-IN"/>
          </a:p>
        </p:txBody>
      </p:sp>
    </p:spTree>
    <p:extLst>
      <p:ext uri="{BB962C8B-B14F-4D97-AF65-F5344CB8AC3E}">
        <p14:creationId xmlns:p14="http://schemas.microsoft.com/office/powerpoint/2010/main" val="137276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B526E-87D2-40F6-BC22-F2DB1EBFD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42178-67AD-4D85-AB73-F7644C4CD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0B34B-747D-455F-BB4B-CE1132400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46FBE-2F01-4061-B7FB-CD46147D964B}" type="datetimeFigureOut">
              <a:rPr lang="en-IN" smtClean="0"/>
              <a:t>31-08-2021</a:t>
            </a:fld>
            <a:endParaRPr lang="en-IN"/>
          </a:p>
        </p:txBody>
      </p:sp>
      <p:sp>
        <p:nvSpPr>
          <p:cNvPr id="5" name="Footer Placeholder 4">
            <a:extLst>
              <a:ext uri="{FF2B5EF4-FFF2-40B4-BE49-F238E27FC236}">
                <a16:creationId xmlns:a16="http://schemas.microsoft.com/office/drawing/2014/main" id="{E69ED548-0D79-43B1-ACC9-211C9226E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CF1A24-829A-417F-A475-FFD5CB6966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AC989-89FD-473A-99B3-6BF2BC4A66C0}" type="slidenum">
              <a:rPr lang="en-IN" smtClean="0"/>
              <a:t>‹#›</a:t>
            </a:fld>
            <a:endParaRPr lang="en-IN"/>
          </a:p>
        </p:txBody>
      </p:sp>
      <p:sp>
        <p:nvSpPr>
          <p:cNvPr id="7" name="Rectangle: Rounded Corners 6">
            <a:extLst>
              <a:ext uri="{FF2B5EF4-FFF2-40B4-BE49-F238E27FC236}">
                <a16:creationId xmlns:a16="http://schemas.microsoft.com/office/drawing/2014/main" id="{0EB65B96-50C5-41F5-8C04-0FB4546A6470}"/>
              </a:ext>
            </a:extLst>
          </p:cNvPr>
          <p:cNvSpPr/>
          <p:nvPr userDrawn="1"/>
        </p:nvSpPr>
        <p:spPr>
          <a:xfrm>
            <a:off x="337351" y="319596"/>
            <a:ext cx="11549849" cy="6258757"/>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3830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EEF8-4AA1-4C36-B6A8-8B07AAE3E7BB}"/>
              </a:ext>
            </a:extLst>
          </p:cNvPr>
          <p:cNvSpPr>
            <a:spLocks noGrp="1"/>
          </p:cNvSpPr>
          <p:nvPr>
            <p:ph type="ctrTitle"/>
          </p:nvPr>
        </p:nvSpPr>
        <p:spPr>
          <a:xfrm>
            <a:off x="1524000" y="2930209"/>
            <a:ext cx="9144000" cy="997582"/>
          </a:xfrm>
        </p:spPr>
        <p:txBody>
          <a:bodyPr/>
          <a:lstStyle/>
          <a:p>
            <a:r>
              <a:rPr lang="en-US" b="1" dirty="0"/>
              <a:t>AWS CloudTrail</a:t>
            </a:r>
            <a:endParaRPr lang="en-IN" b="1" dirty="0"/>
          </a:p>
        </p:txBody>
      </p:sp>
      <p:sp>
        <p:nvSpPr>
          <p:cNvPr id="4" name="Rectangle: Rounded Corners 3">
            <a:extLst>
              <a:ext uri="{FF2B5EF4-FFF2-40B4-BE49-F238E27FC236}">
                <a16:creationId xmlns:a16="http://schemas.microsoft.com/office/drawing/2014/main" id="{FE420599-D950-4BF3-8F3E-3D143B2C9765}"/>
              </a:ext>
            </a:extLst>
          </p:cNvPr>
          <p:cNvSpPr/>
          <p:nvPr/>
        </p:nvSpPr>
        <p:spPr>
          <a:xfrm>
            <a:off x="337351" y="319596"/>
            <a:ext cx="11549849" cy="6258757"/>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046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292F38-C8BC-4ADA-9DA0-C375D353AB59}"/>
              </a:ext>
            </a:extLst>
          </p:cNvPr>
          <p:cNvPicPr>
            <a:picLocks noChangeAspect="1"/>
          </p:cNvPicPr>
          <p:nvPr/>
        </p:nvPicPr>
        <p:blipFill>
          <a:blip r:embed="rId2"/>
          <a:stretch>
            <a:fillRect/>
          </a:stretch>
        </p:blipFill>
        <p:spPr>
          <a:xfrm>
            <a:off x="3929062" y="559801"/>
            <a:ext cx="4333875" cy="2009775"/>
          </a:xfrm>
          <a:prstGeom prst="rect">
            <a:avLst/>
          </a:prstGeom>
        </p:spPr>
      </p:pic>
      <p:pic>
        <p:nvPicPr>
          <p:cNvPr id="7" name="Picture 6">
            <a:extLst>
              <a:ext uri="{FF2B5EF4-FFF2-40B4-BE49-F238E27FC236}">
                <a16:creationId xmlns:a16="http://schemas.microsoft.com/office/drawing/2014/main" id="{0E30C7E5-AA0D-4615-87CC-4B42D33B0ABA}"/>
              </a:ext>
            </a:extLst>
          </p:cNvPr>
          <p:cNvPicPr>
            <a:picLocks noChangeAspect="1"/>
          </p:cNvPicPr>
          <p:nvPr/>
        </p:nvPicPr>
        <p:blipFill>
          <a:blip r:embed="rId3"/>
          <a:stretch>
            <a:fillRect/>
          </a:stretch>
        </p:blipFill>
        <p:spPr>
          <a:xfrm>
            <a:off x="9218906" y="1144757"/>
            <a:ext cx="1104900" cy="1123950"/>
          </a:xfrm>
          <a:prstGeom prst="rect">
            <a:avLst/>
          </a:prstGeom>
        </p:spPr>
      </p:pic>
      <p:pic>
        <p:nvPicPr>
          <p:cNvPr id="9" name="Picture 8">
            <a:extLst>
              <a:ext uri="{FF2B5EF4-FFF2-40B4-BE49-F238E27FC236}">
                <a16:creationId xmlns:a16="http://schemas.microsoft.com/office/drawing/2014/main" id="{3BC557C6-E7CF-4B76-9377-5EA74FE2203E}"/>
              </a:ext>
            </a:extLst>
          </p:cNvPr>
          <p:cNvPicPr>
            <a:picLocks noChangeAspect="1"/>
          </p:cNvPicPr>
          <p:nvPr/>
        </p:nvPicPr>
        <p:blipFill>
          <a:blip r:embed="rId4"/>
          <a:stretch>
            <a:fillRect/>
          </a:stretch>
        </p:blipFill>
        <p:spPr>
          <a:xfrm>
            <a:off x="3150187" y="3076575"/>
            <a:ext cx="5962650" cy="704850"/>
          </a:xfrm>
          <a:prstGeom prst="rect">
            <a:avLst/>
          </a:prstGeom>
        </p:spPr>
      </p:pic>
      <p:pic>
        <p:nvPicPr>
          <p:cNvPr id="13" name="Picture 12">
            <a:extLst>
              <a:ext uri="{FF2B5EF4-FFF2-40B4-BE49-F238E27FC236}">
                <a16:creationId xmlns:a16="http://schemas.microsoft.com/office/drawing/2014/main" id="{09CFD9A6-0D10-42E0-B94B-AADDD7C90DF6}"/>
              </a:ext>
            </a:extLst>
          </p:cNvPr>
          <p:cNvPicPr>
            <a:picLocks noChangeAspect="1"/>
          </p:cNvPicPr>
          <p:nvPr/>
        </p:nvPicPr>
        <p:blipFill>
          <a:blip r:embed="rId5"/>
          <a:stretch>
            <a:fillRect/>
          </a:stretch>
        </p:blipFill>
        <p:spPr>
          <a:xfrm>
            <a:off x="3109543" y="3853465"/>
            <a:ext cx="6505575" cy="571500"/>
          </a:xfrm>
          <a:prstGeom prst="rect">
            <a:avLst/>
          </a:prstGeom>
        </p:spPr>
      </p:pic>
      <p:pic>
        <p:nvPicPr>
          <p:cNvPr id="15" name="Picture 14">
            <a:extLst>
              <a:ext uri="{FF2B5EF4-FFF2-40B4-BE49-F238E27FC236}">
                <a16:creationId xmlns:a16="http://schemas.microsoft.com/office/drawing/2014/main" id="{677EBCA5-86C6-4A59-BB5E-766B74D9C4D2}"/>
              </a:ext>
            </a:extLst>
          </p:cNvPr>
          <p:cNvPicPr>
            <a:picLocks noChangeAspect="1"/>
          </p:cNvPicPr>
          <p:nvPr/>
        </p:nvPicPr>
        <p:blipFill>
          <a:blip r:embed="rId6"/>
          <a:stretch>
            <a:fillRect/>
          </a:stretch>
        </p:blipFill>
        <p:spPr>
          <a:xfrm>
            <a:off x="3127299" y="4506068"/>
            <a:ext cx="6505575" cy="438150"/>
          </a:xfrm>
          <a:prstGeom prst="rect">
            <a:avLst/>
          </a:prstGeom>
        </p:spPr>
      </p:pic>
      <p:pic>
        <p:nvPicPr>
          <p:cNvPr id="17" name="Picture 16">
            <a:extLst>
              <a:ext uri="{FF2B5EF4-FFF2-40B4-BE49-F238E27FC236}">
                <a16:creationId xmlns:a16="http://schemas.microsoft.com/office/drawing/2014/main" id="{3E06DF05-0E82-45AA-BC6A-1D1F3C2A2650}"/>
              </a:ext>
            </a:extLst>
          </p:cNvPr>
          <p:cNvPicPr>
            <a:picLocks noChangeAspect="1"/>
          </p:cNvPicPr>
          <p:nvPr/>
        </p:nvPicPr>
        <p:blipFill>
          <a:blip r:embed="rId7"/>
          <a:stretch>
            <a:fillRect/>
          </a:stretch>
        </p:blipFill>
        <p:spPr>
          <a:xfrm>
            <a:off x="3098724" y="5069158"/>
            <a:ext cx="6562725" cy="1371600"/>
          </a:xfrm>
          <a:prstGeom prst="rect">
            <a:avLst/>
          </a:prstGeom>
        </p:spPr>
      </p:pic>
    </p:spTree>
    <p:extLst>
      <p:ext uri="{BB962C8B-B14F-4D97-AF65-F5344CB8AC3E}">
        <p14:creationId xmlns:p14="http://schemas.microsoft.com/office/powerpoint/2010/main" val="132910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B8E636-BF8B-454D-86FA-49ED14F37E02}"/>
              </a:ext>
            </a:extLst>
          </p:cNvPr>
          <p:cNvPicPr>
            <a:picLocks noChangeAspect="1"/>
          </p:cNvPicPr>
          <p:nvPr/>
        </p:nvPicPr>
        <p:blipFill>
          <a:blip r:embed="rId2"/>
          <a:stretch>
            <a:fillRect/>
          </a:stretch>
        </p:blipFill>
        <p:spPr>
          <a:xfrm>
            <a:off x="2700337" y="365913"/>
            <a:ext cx="6791325" cy="1314450"/>
          </a:xfrm>
          <a:prstGeom prst="rect">
            <a:avLst/>
          </a:prstGeom>
        </p:spPr>
      </p:pic>
      <p:pic>
        <p:nvPicPr>
          <p:cNvPr id="7" name="Picture 6">
            <a:extLst>
              <a:ext uri="{FF2B5EF4-FFF2-40B4-BE49-F238E27FC236}">
                <a16:creationId xmlns:a16="http://schemas.microsoft.com/office/drawing/2014/main" id="{5F18BB2E-54C4-4DA0-99AF-946F41EA73FA}"/>
              </a:ext>
            </a:extLst>
          </p:cNvPr>
          <p:cNvPicPr>
            <a:picLocks noChangeAspect="1"/>
          </p:cNvPicPr>
          <p:nvPr/>
        </p:nvPicPr>
        <p:blipFill>
          <a:blip r:embed="rId3"/>
          <a:stretch>
            <a:fillRect/>
          </a:stretch>
        </p:blipFill>
        <p:spPr>
          <a:xfrm>
            <a:off x="4157378" y="1697725"/>
            <a:ext cx="3405651" cy="4794362"/>
          </a:xfrm>
          <a:prstGeom prst="rect">
            <a:avLst/>
          </a:prstGeom>
        </p:spPr>
      </p:pic>
    </p:spTree>
    <p:extLst>
      <p:ext uri="{BB962C8B-B14F-4D97-AF65-F5344CB8AC3E}">
        <p14:creationId xmlns:p14="http://schemas.microsoft.com/office/powerpoint/2010/main" val="269121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29F1-4CF4-4F64-A014-FBEAF20CCCA5}"/>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What does </a:t>
            </a:r>
            <a:r>
              <a:rPr lang="en-US" b="1" i="0" dirty="0" err="1">
                <a:solidFill>
                  <a:srgbClr val="111111"/>
                </a:solidFill>
                <a:effectLst/>
                <a:latin typeface="Roboto" panose="02000000000000000000" pitchFamily="2" charset="0"/>
              </a:rPr>
              <a:t>cloudtrail</a:t>
            </a:r>
            <a:r>
              <a:rPr lang="en-US" b="1" i="0" dirty="0">
                <a:solidFill>
                  <a:srgbClr val="111111"/>
                </a:solidFill>
                <a:effectLst/>
                <a:latin typeface="Roboto" panose="02000000000000000000" pitchFamily="2" charset="0"/>
              </a:rPr>
              <a:t> do for your AWS account?</a:t>
            </a:r>
            <a:endParaRPr lang="en-IN" dirty="0"/>
          </a:p>
        </p:txBody>
      </p:sp>
      <p:sp>
        <p:nvSpPr>
          <p:cNvPr id="3" name="Content Placeholder 2">
            <a:extLst>
              <a:ext uri="{FF2B5EF4-FFF2-40B4-BE49-F238E27FC236}">
                <a16:creationId xmlns:a16="http://schemas.microsoft.com/office/drawing/2014/main" id="{9455E838-08E9-44CF-AED3-2C4281A2F63B}"/>
              </a:ext>
            </a:extLst>
          </p:cNvPr>
          <p:cNvSpPr>
            <a:spLocks noGrp="1"/>
          </p:cNvSpPr>
          <p:nvPr>
            <p:ph idx="1"/>
          </p:nvPr>
        </p:nvSpPr>
        <p:spPr/>
        <p:txBody>
          <a:bodyPr/>
          <a:lstStyle/>
          <a:p>
            <a:pPr algn="just"/>
            <a:endParaRPr lang="en-US" b="0" i="0" dirty="0">
              <a:solidFill>
                <a:srgbClr val="444444"/>
              </a:solidFill>
              <a:effectLst/>
              <a:latin typeface="Roboto" panose="02000000000000000000" pitchFamily="2" charset="0"/>
            </a:endParaRPr>
          </a:p>
          <a:p>
            <a:pPr algn="just"/>
            <a:r>
              <a:rPr lang="en-US" b="0" i="0" dirty="0">
                <a:solidFill>
                  <a:srgbClr val="444444"/>
                </a:solidFill>
                <a:effectLst/>
                <a:latin typeface="Roboto" panose="02000000000000000000" pitchFamily="2" charset="0"/>
              </a:rPr>
              <a:t>AWS CloudTrail gives you a history of AWS calls for your account, including API calls made through the AWS Management Console, AWS SDKs, and command line tools. </a:t>
            </a:r>
          </a:p>
          <a:p>
            <a:pPr marL="0" indent="0" algn="just">
              <a:buNone/>
            </a:pPr>
            <a:endParaRPr lang="en-US" b="0" i="0" dirty="0">
              <a:solidFill>
                <a:srgbClr val="444444"/>
              </a:solidFill>
              <a:effectLst/>
              <a:latin typeface="Roboto" panose="02000000000000000000" pitchFamily="2" charset="0"/>
            </a:endParaRPr>
          </a:p>
          <a:p>
            <a:pPr algn="just"/>
            <a:r>
              <a:rPr lang="en-US" b="0" i="0" dirty="0">
                <a:solidFill>
                  <a:srgbClr val="444444"/>
                </a:solidFill>
                <a:effectLst/>
                <a:latin typeface="Roboto" panose="02000000000000000000" pitchFamily="2" charset="0"/>
              </a:rPr>
              <a:t>As a result, you can identify: Which users and accounts called AWS APIs for services that support CloudTrail. The source IP address the calls were made from. When the calls occurred.</a:t>
            </a:r>
            <a:endParaRPr lang="en-IN" dirty="0"/>
          </a:p>
        </p:txBody>
      </p:sp>
    </p:spTree>
    <p:extLst>
      <p:ext uri="{BB962C8B-B14F-4D97-AF65-F5344CB8AC3E}">
        <p14:creationId xmlns:p14="http://schemas.microsoft.com/office/powerpoint/2010/main" val="36902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A8F-0421-481D-AF15-0B8085EFB32F}"/>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How does </a:t>
            </a:r>
            <a:r>
              <a:rPr lang="en-US" b="1" i="0" dirty="0" err="1">
                <a:solidFill>
                  <a:srgbClr val="111111"/>
                </a:solidFill>
                <a:effectLst/>
                <a:latin typeface="Roboto" panose="02000000000000000000" pitchFamily="2" charset="0"/>
              </a:rPr>
              <a:t>cloudtrail</a:t>
            </a:r>
            <a:r>
              <a:rPr lang="en-US" b="1" i="0" dirty="0">
                <a:solidFill>
                  <a:srgbClr val="111111"/>
                </a:solidFill>
                <a:effectLst/>
                <a:latin typeface="Roboto" panose="02000000000000000000" pitchFamily="2" charset="0"/>
              </a:rPr>
              <a:t> provide visibility into user activity?</a:t>
            </a:r>
            <a:endParaRPr lang="en-IN" dirty="0"/>
          </a:p>
        </p:txBody>
      </p:sp>
      <p:sp>
        <p:nvSpPr>
          <p:cNvPr id="3" name="Content Placeholder 2">
            <a:extLst>
              <a:ext uri="{FF2B5EF4-FFF2-40B4-BE49-F238E27FC236}">
                <a16:creationId xmlns:a16="http://schemas.microsoft.com/office/drawing/2014/main" id="{76F31681-4A0A-4C66-8F2E-0C692B271B7E}"/>
              </a:ext>
            </a:extLst>
          </p:cNvPr>
          <p:cNvSpPr>
            <a:spLocks noGrp="1"/>
          </p:cNvSpPr>
          <p:nvPr>
            <p:ph idx="1"/>
          </p:nvPr>
        </p:nvSpPr>
        <p:spPr/>
        <p:txBody>
          <a:bodyPr/>
          <a:lstStyle/>
          <a:p>
            <a:pPr algn="just"/>
            <a:endParaRPr lang="en-US" b="0" i="0" dirty="0">
              <a:solidFill>
                <a:srgbClr val="444444"/>
              </a:solidFill>
              <a:effectLst/>
              <a:latin typeface="Roboto" panose="02000000000000000000" pitchFamily="2" charset="0"/>
            </a:endParaRPr>
          </a:p>
          <a:p>
            <a:pPr algn="just"/>
            <a:r>
              <a:rPr lang="en-US" b="0" i="0" dirty="0">
                <a:solidFill>
                  <a:srgbClr val="444444"/>
                </a:solidFill>
                <a:effectLst/>
                <a:latin typeface="Roboto" panose="02000000000000000000" pitchFamily="2" charset="0"/>
              </a:rPr>
              <a:t>CloudTrail provides visibility into user activity by recording actions taken on your account.</a:t>
            </a:r>
          </a:p>
          <a:p>
            <a:pPr algn="just"/>
            <a:endParaRPr lang="en-US" b="0" i="0" dirty="0">
              <a:solidFill>
                <a:srgbClr val="444444"/>
              </a:solidFill>
              <a:effectLst/>
              <a:latin typeface="Roboto" panose="02000000000000000000" pitchFamily="2" charset="0"/>
            </a:endParaRPr>
          </a:p>
          <a:p>
            <a:pPr algn="just"/>
            <a:r>
              <a:rPr lang="en-US" b="0" i="0" dirty="0">
                <a:solidFill>
                  <a:srgbClr val="444444"/>
                </a:solidFill>
                <a:effectLst/>
                <a:latin typeface="Roboto" panose="02000000000000000000" pitchFamily="2" charset="0"/>
              </a:rPr>
              <a:t>CloudTrail records important information about each action, including who made the request, the services used, the actions performed, parameters for the actions, and the response elements returned by the AWS service.</a:t>
            </a:r>
            <a:endParaRPr lang="en-IN" dirty="0"/>
          </a:p>
        </p:txBody>
      </p:sp>
    </p:spTree>
    <p:extLst>
      <p:ext uri="{BB962C8B-B14F-4D97-AF65-F5344CB8AC3E}">
        <p14:creationId xmlns:p14="http://schemas.microsoft.com/office/powerpoint/2010/main" val="9036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2C39-D8E4-4EA7-88EB-963E2C3EE05D}"/>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Can you create a trail across all regions in AWS?</a:t>
            </a:r>
            <a:endParaRPr lang="en-IN" dirty="0"/>
          </a:p>
        </p:txBody>
      </p:sp>
      <p:sp>
        <p:nvSpPr>
          <p:cNvPr id="3" name="Content Placeholder 2">
            <a:extLst>
              <a:ext uri="{FF2B5EF4-FFF2-40B4-BE49-F238E27FC236}">
                <a16:creationId xmlns:a16="http://schemas.microsoft.com/office/drawing/2014/main" id="{AC3E2A68-6E18-4ADC-AF9E-A248B34B0892}"/>
              </a:ext>
            </a:extLst>
          </p:cNvPr>
          <p:cNvSpPr>
            <a:spLocks noGrp="1"/>
          </p:cNvSpPr>
          <p:nvPr>
            <p:ph idx="1"/>
          </p:nvPr>
        </p:nvSpPr>
        <p:spPr/>
        <p:txBody>
          <a:bodyPr/>
          <a:lstStyle/>
          <a:p>
            <a:pPr algn="just"/>
            <a:endParaRPr lang="en-US" b="0" i="0" dirty="0">
              <a:solidFill>
                <a:srgbClr val="444444"/>
              </a:solidFill>
              <a:effectLst/>
              <a:latin typeface="Roboto" panose="02000000000000000000" pitchFamily="2" charset="0"/>
            </a:endParaRPr>
          </a:p>
          <a:p>
            <a:pPr algn="just"/>
            <a:r>
              <a:rPr lang="en-US" b="0" i="0" dirty="0">
                <a:solidFill>
                  <a:srgbClr val="444444"/>
                </a:solidFill>
                <a:effectLst/>
                <a:latin typeface="Roboto" panose="02000000000000000000" pitchFamily="2" charset="0"/>
              </a:rPr>
              <a:t>You can create and manage a trail across all regions in the partition in one API call or few clicks. </a:t>
            </a:r>
          </a:p>
          <a:p>
            <a:pPr marL="0" indent="0" algn="just">
              <a:buNone/>
            </a:pPr>
            <a:endParaRPr lang="en-US" b="0" i="0" dirty="0">
              <a:solidFill>
                <a:srgbClr val="444444"/>
              </a:solidFill>
              <a:effectLst/>
              <a:latin typeface="Roboto" panose="02000000000000000000" pitchFamily="2" charset="0"/>
            </a:endParaRPr>
          </a:p>
          <a:p>
            <a:pPr algn="just"/>
            <a:r>
              <a:rPr lang="en-US" b="0" i="0" dirty="0">
                <a:solidFill>
                  <a:srgbClr val="444444"/>
                </a:solidFill>
                <a:effectLst/>
                <a:latin typeface="Roboto" panose="02000000000000000000" pitchFamily="2" charset="0"/>
              </a:rPr>
              <a:t>You will receive a record of account activity made in your AWS account across all regions to one S3 bucket or CloudWatch logs log group.</a:t>
            </a:r>
            <a:endParaRPr lang="en-IN" dirty="0"/>
          </a:p>
        </p:txBody>
      </p:sp>
    </p:spTree>
    <p:extLst>
      <p:ext uri="{BB962C8B-B14F-4D97-AF65-F5344CB8AC3E}">
        <p14:creationId xmlns:p14="http://schemas.microsoft.com/office/powerpoint/2010/main" val="375632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30CD-4B3C-4CA5-94C8-D7BA7F1CCEAA}"/>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How much does it cost to use </a:t>
            </a:r>
            <a:r>
              <a:rPr lang="en-US" b="1" i="0" dirty="0" err="1">
                <a:solidFill>
                  <a:srgbClr val="111111"/>
                </a:solidFill>
                <a:effectLst/>
                <a:latin typeface="Roboto" panose="02000000000000000000" pitchFamily="2" charset="0"/>
              </a:rPr>
              <a:t>cloudtrail</a:t>
            </a:r>
            <a:r>
              <a:rPr lang="en-US" b="1" i="0" dirty="0">
                <a:solidFill>
                  <a:srgbClr val="111111"/>
                </a:solidFill>
                <a:effectLst/>
                <a:latin typeface="Roboto" panose="02000000000000000000" pitchFamily="2" charset="0"/>
              </a:rPr>
              <a:t>?</a:t>
            </a:r>
            <a:endParaRPr lang="en-IN" dirty="0"/>
          </a:p>
        </p:txBody>
      </p:sp>
      <p:sp>
        <p:nvSpPr>
          <p:cNvPr id="3" name="Content Placeholder 2">
            <a:extLst>
              <a:ext uri="{FF2B5EF4-FFF2-40B4-BE49-F238E27FC236}">
                <a16:creationId xmlns:a16="http://schemas.microsoft.com/office/drawing/2014/main" id="{95AB24D4-A813-4608-B17C-91B7D3BF779F}"/>
              </a:ext>
            </a:extLst>
          </p:cNvPr>
          <p:cNvSpPr>
            <a:spLocks noGrp="1"/>
          </p:cNvSpPr>
          <p:nvPr>
            <p:ph idx="1"/>
          </p:nvPr>
        </p:nvSpPr>
        <p:spPr/>
        <p:txBody>
          <a:bodyPr/>
          <a:lstStyle/>
          <a:p>
            <a:pPr algn="just"/>
            <a:endParaRPr lang="en-US" b="0" i="0" dirty="0">
              <a:solidFill>
                <a:srgbClr val="444444"/>
              </a:solidFill>
              <a:effectLst/>
              <a:latin typeface="Roboto" panose="02000000000000000000" pitchFamily="2" charset="0"/>
            </a:endParaRPr>
          </a:p>
          <a:p>
            <a:pPr algn="just"/>
            <a:r>
              <a:rPr lang="en-US" b="0" i="0" dirty="0">
                <a:solidFill>
                  <a:srgbClr val="444444"/>
                </a:solidFill>
                <a:effectLst/>
                <a:latin typeface="Roboto" panose="02000000000000000000" pitchFamily="2" charset="0"/>
              </a:rPr>
              <a:t>Both trails are configured to capture management events; neither trail is configured to capture data events. You pay the S3 storage cost for all events. </a:t>
            </a:r>
          </a:p>
          <a:p>
            <a:pPr marL="0" indent="0" algn="just">
              <a:buNone/>
            </a:pPr>
            <a:endParaRPr lang="en-US" b="0" i="0" dirty="0">
              <a:solidFill>
                <a:srgbClr val="444444"/>
              </a:solidFill>
              <a:effectLst/>
              <a:latin typeface="Roboto" panose="02000000000000000000" pitchFamily="2" charset="0"/>
            </a:endParaRPr>
          </a:p>
          <a:p>
            <a:pPr algn="just"/>
            <a:r>
              <a:rPr lang="en-US" b="0" i="0" dirty="0">
                <a:solidFill>
                  <a:srgbClr val="444444"/>
                </a:solidFill>
                <a:effectLst/>
                <a:latin typeface="Roboto" panose="02000000000000000000" pitchFamily="2" charset="0"/>
              </a:rPr>
              <a:t>You also pay CloudTrail charges for the second trail at the rate of $2.00 per 100,000 management events, because each additional copy of management events incurs charges.</a:t>
            </a:r>
            <a:endParaRPr lang="en-IN" dirty="0"/>
          </a:p>
        </p:txBody>
      </p:sp>
    </p:spTree>
    <p:extLst>
      <p:ext uri="{BB962C8B-B14F-4D97-AF65-F5344CB8AC3E}">
        <p14:creationId xmlns:p14="http://schemas.microsoft.com/office/powerpoint/2010/main" val="191237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263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AWS CloudTrail</vt:lpstr>
      <vt:lpstr>PowerPoint Presentation</vt:lpstr>
      <vt:lpstr>PowerPoint Presentation</vt:lpstr>
      <vt:lpstr>What does cloudtrail do for your AWS account?</vt:lpstr>
      <vt:lpstr>How does cloudtrail provide visibility into user activity?</vt:lpstr>
      <vt:lpstr>Can you create a trail across all regions in AWS?</vt:lpstr>
      <vt:lpstr>How much does it cost to use cloudtrail?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CloudTrail</dc:title>
  <dc:creator>prabhu kavin</dc:creator>
  <cp:lastModifiedBy>prabhu kavin</cp:lastModifiedBy>
  <cp:revision>5</cp:revision>
  <dcterms:created xsi:type="dcterms:W3CDTF">2021-08-30T16:19:39Z</dcterms:created>
  <dcterms:modified xsi:type="dcterms:W3CDTF">2021-08-31T04:03:56Z</dcterms:modified>
</cp:coreProperties>
</file>