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65" r:id="rId9"/>
    <p:sldId id="266" r:id="rId10"/>
    <p:sldId id="268" r:id="rId11"/>
    <p:sldId id="271" r:id="rId12"/>
    <p:sldId id="272" r:id="rId13"/>
    <p:sldId id="274" r:id="rId14"/>
    <p:sldId id="276"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B4E9-821F-4276-9D5C-C381C6027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1F21E-EF7F-4D8D-969A-A3E1C9BDB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727859-6613-4F09-8857-692C43461CDB}"/>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E7446DEA-99D1-4B4D-A0AA-A038282F1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6BF10-3D4B-4B5B-87F5-FCBB521B28A5}"/>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228919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A710-9570-405D-9DC9-2B705E230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1E378-9C1E-4606-8C3F-004F65B82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FEA0A-3CAE-44BF-B8DB-A38CDE4CEFDB}"/>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8A2CAB40-C10E-49DE-A2F9-1A810F863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9E297-A48F-4FB8-AB8C-A28F386DC7AF}"/>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198407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02DFD-09EB-40CA-8D9D-44063037E4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8AF24C-73C3-4F88-81CA-FDC214FDC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8FE4B-663A-4883-99CD-E840303D0192}"/>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215EA7E8-BC65-4006-9380-7FF97BD2A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18FBD-5371-4E7C-810D-F1986EF4ED26}"/>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36379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909C-82B7-44F2-A69A-A50E7A6BA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B8DE6-86D2-417F-B803-275CE6876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0EB75-6763-46CE-A549-E377A358A3B9}"/>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4D7549B0-BEFA-4E1B-8285-898C20CF3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DD20C-C86E-4558-B77D-BCC8C162DDE0}"/>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138802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06C2-2102-48D0-B8A8-61EB2D255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75EA4-70B5-4717-8F4C-E7082DC28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085F5-2EE8-4728-AE24-9E606AAE6865}"/>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A6AC5DF4-3E8F-4243-BA59-CB1DB2590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6FA26-F754-4AFB-82A2-4371414DAD1A}"/>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17340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CA7C-E4A5-4EA1-91C6-40282D8819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7E962-4171-4F4C-9CCC-017DAC296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429F1C-6EC9-459A-A310-9DD672321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0EEA1-474E-4AE2-9918-57488EEE1231}"/>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6" name="Footer Placeholder 5">
            <a:extLst>
              <a:ext uri="{FF2B5EF4-FFF2-40B4-BE49-F238E27FC236}">
                <a16:creationId xmlns:a16="http://schemas.microsoft.com/office/drawing/2014/main" id="{EBFDFC2E-C15F-4CC1-A355-9F61CD8BAC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90897-3979-4BB2-857D-370FD9853AFB}"/>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217863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B4BE-7D1F-4B53-9E44-3A3C1F6589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002262-27A3-4568-82D4-311BA2179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2C55C-58A0-46D0-B66A-D7CE6C4F4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F98A1E-B060-4662-B6DE-3A36A620D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143DE-964C-4F7A-B811-242753926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D8691F-9DC2-4E35-AC55-4AB4D7A4B2A4}"/>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8" name="Footer Placeholder 7">
            <a:extLst>
              <a:ext uri="{FF2B5EF4-FFF2-40B4-BE49-F238E27FC236}">
                <a16:creationId xmlns:a16="http://schemas.microsoft.com/office/drawing/2014/main" id="{C7A9B24F-3B19-45A7-8E27-28CA5CD7F1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5438A3-2017-40F2-B244-333CC7A38417}"/>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79707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8DB2-B455-444F-BD4B-2B2D2853EA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4E6B22-3CAE-403B-B575-B421342F20B6}"/>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4" name="Footer Placeholder 3">
            <a:extLst>
              <a:ext uri="{FF2B5EF4-FFF2-40B4-BE49-F238E27FC236}">
                <a16:creationId xmlns:a16="http://schemas.microsoft.com/office/drawing/2014/main" id="{6DA67396-23AF-4AF5-A841-45D756985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C06632-277F-4EF1-923E-49C8258A4528}"/>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88401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15C77-45EB-4271-BBFF-C6C2F18A6F11}"/>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3" name="Footer Placeholder 2">
            <a:extLst>
              <a:ext uri="{FF2B5EF4-FFF2-40B4-BE49-F238E27FC236}">
                <a16:creationId xmlns:a16="http://schemas.microsoft.com/office/drawing/2014/main" id="{F7E98122-F14A-4761-A577-57159270B3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83FB6E-0EA6-47A8-B002-4E0D3968B5D6}"/>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67085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1E6C-3BFD-4060-827E-B15F4BE42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1E9084-480A-4BE4-9D56-E68A381B2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68808B-8D80-4E60-A1DB-4BC1CEBD2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E6B9D-713D-454D-89C8-8C5E38227CA9}"/>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6" name="Footer Placeholder 5">
            <a:extLst>
              <a:ext uri="{FF2B5EF4-FFF2-40B4-BE49-F238E27FC236}">
                <a16:creationId xmlns:a16="http://schemas.microsoft.com/office/drawing/2014/main" id="{DAEA0B85-B484-4226-BFC0-AFD4D4834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C58355-9277-4129-AA9D-E942F35DE9FE}"/>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63060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079C-323D-4913-9BC1-390EEACD1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E8DD15-5965-4833-B1E4-8821EB962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2A51E-1E65-4440-B71C-A7D750139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79CE2-230A-42CE-84E0-777EFD421359}"/>
              </a:ext>
            </a:extLst>
          </p:cNvPr>
          <p:cNvSpPr>
            <a:spLocks noGrp="1"/>
          </p:cNvSpPr>
          <p:nvPr>
            <p:ph type="dt" sz="half" idx="10"/>
          </p:nvPr>
        </p:nvSpPr>
        <p:spPr/>
        <p:txBody>
          <a:bodyPr/>
          <a:lstStyle/>
          <a:p>
            <a:fld id="{B0D28AA7-FD61-4359-AB56-5F93C09AC3B6}" type="datetimeFigureOut">
              <a:rPr lang="en-IN" smtClean="0"/>
              <a:t>03-07-2020</a:t>
            </a:fld>
            <a:endParaRPr lang="en-IN"/>
          </a:p>
        </p:txBody>
      </p:sp>
      <p:sp>
        <p:nvSpPr>
          <p:cNvPr id="6" name="Footer Placeholder 5">
            <a:extLst>
              <a:ext uri="{FF2B5EF4-FFF2-40B4-BE49-F238E27FC236}">
                <a16:creationId xmlns:a16="http://schemas.microsoft.com/office/drawing/2014/main" id="{6BAD80CB-6CEA-4181-92AA-67C379AFB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71D42-9BB4-40AD-BB29-F53526879DB6}"/>
              </a:ext>
            </a:extLst>
          </p:cNvPr>
          <p:cNvSpPr>
            <a:spLocks noGrp="1"/>
          </p:cNvSpPr>
          <p:nvPr>
            <p:ph type="sldNum" sz="quarter" idx="12"/>
          </p:nvPr>
        </p:nvSpPr>
        <p:spPr/>
        <p:txBody>
          <a:bodyPr/>
          <a:lstStyle/>
          <a:p>
            <a:fld id="{18684343-71F2-4821-9D29-A519D0BE543B}" type="slidenum">
              <a:rPr lang="en-IN" smtClean="0"/>
              <a:t>‹#›</a:t>
            </a:fld>
            <a:endParaRPr lang="en-IN"/>
          </a:p>
        </p:txBody>
      </p:sp>
    </p:spTree>
    <p:extLst>
      <p:ext uri="{BB962C8B-B14F-4D97-AF65-F5344CB8AC3E}">
        <p14:creationId xmlns:p14="http://schemas.microsoft.com/office/powerpoint/2010/main" val="145586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30545-682B-4D2B-87F6-A2CE579E3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ED80C2-BFC9-423C-AF83-A7678342C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B32EC-9099-4B91-9487-102D9FABA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28AA7-FD61-4359-AB56-5F93C09AC3B6}" type="datetimeFigureOut">
              <a:rPr lang="en-IN" smtClean="0"/>
              <a:t>03-07-2020</a:t>
            </a:fld>
            <a:endParaRPr lang="en-IN"/>
          </a:p>
        </p:txBody>
      </p:sp>
      <p:sp>
        <p:nvSpPr>
          <p:cNvPr id="5" name="Footer Placeholder 4">
            <a:extLst>
              <a:ext uri="{FF2B5EF4-FFF2-40B4-BE49-F238E27FC236}">
                <a16:creationId xmlns:a16="http://schemas.microsoft.com/office/drawing/2014/main" id="{5F9A315A-958B-4331-BDF7-2E8825C47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33929D-2C16-497B-BBBF-655081D53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84343-71F2-4821-9D29-A519D0BE543B}" type="slidenum">
              <a:rPr lang="en-IN" smtClean="0"/>
              <a:t>‹#›</a:t>
            </a:fld>
            <a:endParaRPr lang="en-IN"/>
          </a:p>
        </p:txBody>
      </p:sp>
    </p:spTree>
    <p:extLst>
      <p:ext uri="{BB962C8B-B14F-4D97-AF65-F5344CB8AC3E}">
        <p14:creationId xmlns:p14="http://schemas.microsoft.com/office/powerpoint/2010/main" val="14641778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91DF-1155-4502-9436-DCAB2578869B}"/>
              </a:ext>
            </a:extLst>
          </p:cNvPr>
          <p:cNvSpPr>
            <a:spLocks noGrp="1"/>
          </p:cNvSpPr>
          <p:nvPr>
            <p:ph type="ctrTitle"/>
          </p:nvPr>
        </p:nvSpPr>
        <p:spPr/>
        <p:txBody>
          <a:bodyPr>
            <a:normAutofit/>
          </a:bodyPr>
          <a:lstStyle/>
          <a:p>
            <a:r>
              <a:rPr lang="en-US" dirty="0"/>
              <a:t>Capstone Project</a:t>
            </a:r>
            <a:br>
              <a:rPr lang="en-US" dirty="0"/>
            </a:br>
            <a:r>
              <a:rPr lang="en-US" sz="2400" dirty="0"/>
              <a:t> </a:t>
            </a:r>
            <a:r>
              <a:rPr lang="en-US" sz="2400" b="1" dirty="0"/>
              <a:t>Students’ Early Attrition Modelling for Clearwater State University</a:t>
            </a:r>
            <a:br>
              <a:rPr lang="en-US" sz="2400" b="1" dirty="0"/>
            </a:br>
            <a:br>
              <a:rPr lang="en-US" sz="2400" b="1" dirty="0"/>
            </a:br>
            <a:r>
              <a:rPr lang="en-US" sz="2400" b="1" dirty="0"/>
              <a:t> </a:t>
            </a:r>
            <a:endParaRPr lang="en-IN" dirty="0"/>
          </a:p>
        </p:txBody>
      </p:sp>
      <p:sp>
        <p:nvSpPr>
          <p:cNvPr id="3" name="Subtitle 2">
            <a:extLst>
              <a:ext uri="{FF2B5EF4-FFF2-40B4-BE49-F238E27FC236}">
                <a16:creationId xmlns:a16="http://schemas.microsoft.com/office/drawing/2014/main" id="{3458025E-2A29-494C-95FF-56E540795363}"/>
              </a:ext>
            </a:extLst>
          </p:cNvPr>
          <p:cNvSpPr>
            <a:spLocks noGrp="1"/>
          </p:cNvSpPr>
          <p:nvPr>
            <p:ph type="subTitle" idx="1"/>
          </p:nvPr>
        </p:nvSpPr>
        <p:spPr>
          <a:xfrm>
            <a:off x="813786" y="5770987"/>
            <a:ext cx="2879324" cy="437302"/>
          </a:xfrm>
        </p:spPr>
        <p:txBody>
          <a:bodyPr/>
          <a:lstStyle/>
          <a:p>
            <a:pPr algn="l"/>
            <a:r>
              <a:rPr lang="en-US" b="1" i="1" dirty="0"/>
              <a:t>By : Lakshmipathi PS</a:t>
            </a:r>
            <a:endParaRPr lang="en-IN" b="1" i="1" dirty="0"/>
          </a:p>
        </p:txBody>
      </p:sp>
    </p:spTree>
    <p:extLst>
      <p:ext uri="{BB962C8B-B14F-4D97-AF65-F5344CB8AC3E}">
        <p14:creationId xmlns:p14="http://schemas.microsoft.com/office/powerpoint/2010/main" val="401638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6479-B8E7-4029-83B6-35B7349A86DD}"/>
              </a:ext>
            </a:extLst>
          </p:cNvPr>
          <p:cNvSpPr>
            <a:spLocks noGrp="1"/>
          </p:cNvSpPr>
          <p:nvPr>
            <p:ph type="title"/>
          </p:nvPr>
        </p:nvSpPr>
        <p:spPr/>
        <p:txBody>
          <a:bodyPr/>
          <a:lstStyle/>
          <a:p>
            <a:pPr algn="ctr"/>
            <a:r>
              <a:rPr lang="en-US" sz="3200" dirty="0"/>
              <a:t>Semester year and Distance From home and Housing status</a:t>
            </a:r>
            <a:r>
              <a:rPr lang="en-US" dirty="0"/>
              <a:t> </a:t>
            </a:r>
            <a:endParaRPr lang="en-IN" dirty="0"/>
          </a:p>
        </p:txBody>
      </p:sp>
      <p:sp>
        <p:nvSpPr>
          <p:cNvPr id="3" name="Content Placeholder 2">
            <a:extLst>
              <a:ext uri="{FF2B5EF4-FFF2-40B4-BE49-F238E27FC236}">
                <a16:creationId xmlns:a16="http://schemas.microsoft.com/office/drawing/2014/main" id="{76C188A3-F71E-45B9-8712-745992FEDA28}"/>
              </a:ext>
            </a:extLst>
          </p:cNvPr>
          <p:cNvSpPr>
            <a:spLocks noGrp="1"/>
          </p:cNvSpPr>
          <p:nvPr>
            <p:ph idx="1"/>
          </p:nvPr>
        </p:nvSpPr>
        <p:spPr>
          <a:xfrm>
            <a:off x="763212" y="1526960"/>
            <a:ext cx="3733800" cy="4738780"/>
          </a:xfrm>
        </p:spPr>
        <p:txBody>
          <a:bodyPr>
            <a:normAutofit fontScale="92500" lnSpcReduction="10000"/>
          </a:bodyPr>
          <a:lstStyle/>
          <a:p>
            <a:r>
              <a:rPr lang="en-US" sz="1700" dirty="0"/>
              <a:t>Values are in Year and month</a:t>
            </a:r>
          </a:p>
          <a:p>
            <a:r>
              <a:rPr lang="en-US" sz="1700" dirty="0"/>
              <a:t>Values are integer type. Converted to String since Integer value of year makes no contribution</a:t>
            </a:r>
          </a:p>
          <a:p>
            <a:r>
              <a:rPr lang="en-US" sz="1700" dirty="0"/>
              <a:t>Second Term is First term + 1 year. So This variable is ignored </a:t>
            </a:r>
          </a:p>
          <a:p>
            <a:r>
              <a:rPr lang="en-US" sz="1700" dirty="0"/>
              <a:t>Housing status are divided into Off Campus and On campus</a:t>
            </a:r>
          </a:p>
          <a:p>
            <a:r>
              <a:rPr lang="en-US" sz="1700" dirty="0"/>
              <a:t>Values are one hot encoded</a:t>
            </a:r>
            <a:endParaRPr lang="en-IN" sz="1700" dirty="0"/>
          </a:p>
          <a:p>
            <a:r>
              <a:rPr lang="en-US" sz="1700" dirty="0"/>
              <a:t>Outliers can be seen here in Boxplot for Distance from home</a:t>
            </a:r>
          </a:p>
          <a:p>
            <a:r>
              <a:rPr lang="en-US" sz="1700" dirty="0"/>
              <a:t>Using Quantile range of 90% for capping the distance of Students</a:t>
            </a:r>
          </a:p>
          <a:p>
            <a:r>
              <a:rPr lang="en-US" sz="1700" dirty="0"/>
              <a:t>After treating the outliers, Boxplot looks fine and No outliers seems to be residing</a:t>
            </a:r>
          </a:p>
          <a:p>
            <a:r>
              <a:rPr lang="en-US" sz="1700" dirty="0"/>
              <a:t>Missing values are treated with Median Value Distance from home</a:t>
            </a:r>
            <a:endParaRPr lang="en-IN" sz="1700" dirty="0"/>
          </a:p>
          <a:p>
            <a:endParaRPr lang="en-IN" sz="2000" dirty="0"/>
          </a:p>
          <a:p>
            <a:endParaRPr lang="en-IN" sz="2000" dirty="0"/>
          </a:p>
        </p:txBody>
      </p:sp>
      <p:pic>
        <p:nvPicPr>
          <p:cNvPr id="4" name="Picture 3">
            <a:extLst>
              <a:ext uri="{FF2B5EF4-FFF2-40B4-BE49-F238E27FC236}">
                <a16:creationId xmlns:a16="http://schemas.microsoft.com/office/drawing/2014/main" id="{CD06E64B-4D6A-473F-9B3D-EDDAC2CE2DD4}"/>
              </a:ext>
            </a:extLst>
          </p:cNvPr>
          <p:cNvPicPr>
            <a:picLocks noChangeAspect="1"/>
          </p:cNvPicPr>
          <p:nvPr/>
        </p:nvPicPr>
        <p:blipFill>
          <a:blip r:embed="rId2"/>
          <a:stretch>
            <a:fillRect/>
          </a:stretch>
        </p:blipFill>
        <p:spPr>
          <a:xfrm>
            <a:off x="4938953" y="1568288"/>
            <a:ext cx="2527175" cy="1478434"/>
          </a:xfrm>
          <a:prstGeom prst="rect">
            <a:avLst/>
          </a:prstGeom>
        </p:spPr>
      </p:pic>
      <p:pic>
        <p:nvPicPr>
          <p:cNvPr id="5" name="Picture 4">
            <a:extLst>
              <a:ext uri="{FF2B5EF4-FFF2-40B4-BE49-F238E27FC236}">
                <a16:creationId xmlns:a16="http://schemas.microsoft.com/office/drawing/2014/main" id="{D95BC3A1-3A4B-475A-BB0A-9E7DA92751E2}"/>
              </a:ext>
            </a:extLst>
          </p:cNvPr>
          <p:cNvPicPr>
            <a:picLocks noChangeAspect="1"/>
          </p:cNvPicPr>
          <p:nvPr/>
        </p:nvPicPr>
        <p:blipFill>
          <a:blip r:embed="rId3"/>
          <a:stretch>
            <a:fillRect/>
          </a:stretch>
        </p:blipFill>
        <p:spPr>
          <a:xfrm>
            <a:off x="8424908" y="1634288"/>
            <a:ext cx="2263807" cy="1389937"/>
          </a:xfrm>
          <a:prstGeom prst="rect">
            <a:avLst/>
          </a:prstGeom>
        </p:spPr>
      </p:pic>
      <p:pic>
        <p:nvPicPr>
          <p:cNvPr id="6" name="Content Placeholder 3">
            <a:extLst>
              <a:ext uri="{FF2B5EF4-FFF2-40B4-BE49-F238E27FC236}">
                <a16:creationId xmlns:a16="http://schemas.microsoft.com/office/drawing/2014/main" id="{2D75DD61-DE3C-47B2-A4F0-68BCF6687BA2}"/>
              </a:ext>
            </a:extLst>
          </p:cNvPr>
          <p:cNvPicPr>
            <a:picLocks noChangeAspect="1"/>
          </p:cNvPicPr>
          <p:nvPr/>
        </p:nvPicPr>
        <p:blipFill>
          <a:blip r:embed="rId4"/>
          <a:stretch>
            <a:fillRect/>
          </a:stretch>
        </p:blipFill>
        <p:spPr>
          <a:xfrm>
            <a:off x="4754481" y="3486230"/>
            <a:ext cx="3020408" cy="1825979"/>
          </a:xfrm>
          <a:prstGeom prst="rect">
            <a:avLst/>
          </a:prstGeom>
        </p:spPr>
      </p:pic>
      <p:pic>
        <p:nvPicPr>
          <p:cNvPr id="7" name="Picture 6">
            <a:extLst>
              <a:ext uri="{FF2B5EF4-FFF2-40B4-BE49-F238E27FC236}">
                <a16:creationId xmlns:a16="http://schemas.microsoft.com/office/drawing/2014/main" id="{AEA8D6B9-6F00-42F0-B332-8CC90A9C73A7}"/>
              </a:ext>
            </a:extLst>
          </p:cNvPr>
          <p:cNvPicPr>
            <a:picLocks noChangeAspect="1"/>
          </p:cNvPicPr>
          <p:nvPr/>
        </p:nvPicPr>
        <p:blipFill>
          <a:blip r:embed="rId5"/>
          <a:stretch>
            <a:fillRect/>
          </a:stretch>
        </p:blipFill>
        <p:spPr>
          <a:xfrm>
            <a:off x="8236520" y="3441981"/>
            <a:ext cx="2874329" cy="1918316"/>
          </a:xfrm>
          <a:prstGeom prst="rect">
            <a:avLst/>
          </a:prstGeom>
        </p:spPr>
      </p:pic>
      <p:pic>
        <p:nvPicPr>
          <p:cNvPr id="8" name="Picture 7">
            <a:extLst>
              <a:ext uri="{FF2B5EF4-FFF2-40B4-BE49-F238E27FC236}">
                <a16:creationId xmlns:a16="http://schemas.microsoft.com/office/drawing/2014/main" id="{11A8EBEB-6790-4F26-A653-116AF3328E8E}"/>
              </a:ext>
            </a:extLst>
          </p:cNvPr>
          <p:cNvPicPr>
            <a:picLocks noChangeAspect="1"/>
          </p:cNvPicPr>
          <p:nvPr/>
        </p:nvPicPr>
        <p:blipFill>
          <a:blip r:embed="rId6"/>
          <a:stretch>
            <a:fillRect/>
          </a:stretch>
        </p:blipFill>
        <p:spPr>
          <a:xfrm>
            <a:off x="5924023" y="5559693"/>
            <a:ext cx="1710773" cy="827341"/>
          </a:xfrm>
          <a:prstGeom prst="rect">
            <a:avLst/>
          </a:prstGeom>
        </p:spPr>
      </p:pic>
      <p:pic>
        <p:nvPicPr>
          <p:cNvPr id="9" name="Picture 8">
            <a:extLst>
              <a:ext uri="{FF2B5EF4-FFF2-40B4-BE49-F238E27FC236}">
                <a16:creationId xmlns:a16="http://schemas.microsoft.com/office/drawing/2014/main" id="{9E5E605F-07A0-4281-B75B-4E9CFA158AB3}"/>
              </a:ext>
            </a:extLst>
          </p:cNvPr>
          <p:cNvPicPr>
            <a:picLocks noChangeAspect="1"/>
          </p:cNvPicPr>
          <p:nvPr/>
        </p:nvPicPr>
        <p:blipFill>
          <a:blip r:embed="rId7"/>
          <a:stretch>
            <a:fillRect/>
          </a:stretch>
        </p:blipFill>
        <p:spPr>
          <a:xfrm>
            <a:off x="8555837" y="5453341"/>
            <a:ext cx="1675716" cy="897455"/>
          </a:xfrm>
          <a:prstGeom prst="rect">
            <a:avLst/>
          </a:prstGeom>
        </p:spPr>
      </p:pic>
    </p:spTree>
    <p:extLst>
      <p:ext uri="{BB962C8B-B14F-4D97-AF65-F5344CB8AC3E}">
        <p14:creationId xmlns:p14="http://schemas.microsoft.com/office/powerpoint/2010/main" val="129079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B882-6140-4BF0-8BE2-5E9E93C99BE8}"/>
              </a:ext>
            </a:extLst>
          </p:cNvPr>
          <p:cNvSpPr>
            <a:spLocks noGrp="1"/>
          </p:cNvSpPr>
          <p:nvPr>
            <p:ph type="title"/>
          </p:nvPr>
        </p:nvSpPr>
        <p:spPr>
          <a:xfrm>
            <a:off x="907187" y="285134"/>
            <a:ext cx="10515600" cy="1325563"/>
          </a:xfrm>
        </p:spPr>
        <p:txBody>
          <a:bodyPr>
            <a:normAutofit/>
          </a:bodyPr>
          <a:lstStyle/>
          <a:p>
            <a:pPr algn="ctr"/>
            <a:r>
              <a:rPr lang="en-US" sz="3200" dirty="0"/>
              <a:t>High School GPA</a:t>
            </a:r>
            <a:endParaRPr lang="en-IN" sz="3200" dirty="0"/>
          </a:p>
        </p:txBody>
      </p:sp>
      <p:pic>
        <p:nvPicPr>
          <p:cNvPr id="4" name="Content Placeholder 3">
            <a:extLst>
              <a:ext uri="{FF2B5EF4-FFF2-40B4-BE49-F238E27FC236}">
                <a16:creationId xmlns:a16="http://schemas.microsoft.com/office/drawing/2014/main" id="{2C299055-41A1-44B9-B0A9-C97E245E58CC}"/>
              </a:ext>
            </a:extLst>
          </p:cNvPr>
          <p:cNvPicPr>
            <a:picLocks noGrp="1" noChangeAspect="1"/>
          </p:cNvPicPr>
          <p:nvPr>
            <p:ph idx="1"/>
          </p:nvPr>
        </p:nvPicPr>
        <p:blipFill>
          <a:blip r:embed="rId2"/>
          <a:stretch>
            <a:fillRect/>
          </a:stretch>
        </p:blipFill>
        <p:spPr>
          <a:xfrm>
            <a:off x="907187" y="1464592"/>
            <a:ext cx="4305300" cy="3067050"/>
          </a:xfrm>
          <a:prstGeom prst="rect">
            <a:avLst/>
          </a:prstGeom>
        </p:spPr>
      </p:pic>
      <p:sp>
        <p:nvSpPr>
          <p:cNvPr id="5" name="TextBox 4">
            <a:extLst>
              <a:ext uri="{FF2B5EF4-FFF2-40B4-BE49-F238E27FC236}">
                <a16:creationId xmlns:a16="http://schemas.microsoft.com/office/drawing/2014/main" id="{F1D4CFD7-8E14-485D-A2B3-C64B1B43029B}"/>
              </a:ext>
            </a:extLst>
          </p:cNvPr>
          <p:cNvSpPr txBox="1"/>
          <p:nvPr/>
        </p:nvSpPr>
        <p:spPr>
          <a:xfrm>
            <a:off x="5353235" y="1464592"/>
            <a:ext cx="5779363" cy="1754326"/>
          </a:xfrm>
          <a:prstGeom prst="rect">
            <a:avLst/>
          </a:prstGeom>
          <a:noFill/>
        </p:spPr>
        <p:txBody>
          <a:bodyPr wrap="square" rtlCol="0">
            <a:spAutoFit/>
          </a:bodyPr>
          <a:lstStyle/>
          <a:p>
            <a:r>
              <a:rPr lang="en-US" dirty="0"/>
              <a:t>There seems to be only one outlier with value equal to Zero</a:t>
            </a:r>
          </a:p>
          <a:p>
            <a:r>
              <a:rPr lang="en-US" dirty="0"/>
              <a:t>This value imputed with second lowest value 1.87</a:t>
            </a:r>
          </a:p>
          <a:p>
            <a:endParaRPr lang="en-US" dirty="0"/>
          </a:p>
          <a:p>
            <a:r>
              <a:rPr lang="en-US" dirty="0"/>
              <a:t>There were only 53 values missing in High school GPA</a:t>
            </a:r>
          </a:p>
          <a:p>
            <a:r>
              <a:rPr lang="en-US" dirty="0"/>
              <a:t>These vales imputed based on the Gender mean values</a:t>
            </a:r>
          </a:p>
          <a:p>
            <a:endParaRPr lang="en-IN" dirty="0"/>
          </a:p>
        </p:txBody>
      </p:sp>
      <p:pic>
        <p:nvPicPr>
          <p:cNvPr id="6" name="Picture 5">
            <a:extLst>
              <a:ext uri="{FF2B5EF4-FFF2-40B4-BE49-F238E27FC236}">
                <a16:creationId xmlns:a16="http://schemas.microsoft.com/office/drawing/2014/main" id="{AE732980-0089-4C02-948A-D52D16948AE0}"/>
              </a:ext>
            </a:extLst>
          </p:cNvPr>
          <p:cNvPicPr>
            <a:picLocks noChangeAspect="1"/>
          </p:cNvPicPr>
          <p:nvPr/>
        </p:nvPicPr>
        <p:blipFill>
          <a:blip r:embed="rId3"/>
          <a:stretch>
            <a:fillRect/>
          </a:stretch>
        </p:blipFill>
        <p:spPr>
          <a:xfrm>
            <a:off x="6096000" y="4070620"/>
            <a:ext cx="4422097" cy="2645576"/>
          </a:xfrm>
          <a:prstGeom prst="rect">
            <a:avLst/>
          </a:prstGeom>
        </p:spPr>
      </p:pic>
      <p:sp>
        <p:nvSpPr>
          <p:cNvPr id="7" name="TextBox 6">
            <a:extLst>
              <a:ext uri="{FF2B5EF4-FFF2-40B4-BE49-F238E27FC236}">
                <a16:creationId xmlns:a16="http://schemas.microsoft.com/office/drawing/2014/main" id="{B98B611B-D90E-4CFB-B09C-69F0030DE524}"/>
              </a:ext>
            </a:extLst>
          </p:cNvPr>
          <p:cNvSpPr txBox="1"/>
          <p:nvPr/>
        </p:nvSpPr>
        <p:spPr>
          <a:xfrm>
            <a:off x="1225119" y="4634327"/>
            <a:ext cx="4305300" cy="646331"/>
          </a:xfrm>
          <a:prstGeom prst="rect">
            <a:avLst/>
          </a:prstGeom>
          <a:noFill/>
        </p:spPr>
        <p:txBody>
          <a:bodyPr wrap="square" rtlCol="0">
            <a:spAutoFit/>
          </a:bodyPr>
          <a:lstStyle/>
          <a:p>
            <a:r>
              <a:rPr lang="en-US" dirty="0"/>
              <a:t>After treating Missing values and Outliers in the data. Boxplot shows none as outliers</a:t>
            </a:r>
            <a:endParaRPr lang="en-IN" dirty="0"/>
          </a:p>
        </p:txBody>
      </p:sp>
      <p:pic>
        <p:nvPicPr>
          <p:cNvPr id="8" name="Picture 7">
            <a:extLst>
              <a:ext uri="{FF2B5EF4-FFF2-40B4-BE49-F238E27FC236}">
                <a16:creationId xmlns:a16="http://schemas.microsoft.com/office/drawing/2014/main" id="{003BCEB2-DD24-45B3-9A99-CE1A506FF870}"/>
              </a:ext>
            </a:extLst>
          </p:cNvPr>
          <p:cNvPicPr>
            <a:picLocks noChangeAspect="1"/>
          </p:cNvPicPr>
          <p:nvPr/>
        </p:nvPicPr>
        <p:blipFill>
          <a:blip r:embed="rId4"/>
          <a:stretch>
            <a:fillRect/>
          </a:stretch>
        </p:blipFill>
        <p:spPr>
          <a:xfrm>
            <a:off x="5753192" y="2908556"/>
            <a:ext cx="4362451" cy="1184218"/>
          </a:xfrm>
          <a:prstGeom prst="rect">
            <a:avLst/>
          </a:prstGeom>
        </p:spPr>
      </p:pic>
    </p:spTree>
    <p:extLst>
      <p:ext uri="{BB962C8B-B14F-4D97-AF65-F5344CB8AC3E}">
        <p14:creationId xmlns:p14="http://schemas.microsoft.com/office/powerpoint/2010/main" val="397176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D4DA-FBF1-4DA8-B619-7D9FF3B4F863}"/>
              </a:ext>
            </a:extLst>
          </p:cNvPr>
          <p:cNvSpPr>
            <a:spLocks noGrp="1"/>
          </p:cNvSpPr>
          <p:nvPr>
            <p:ph type="title"/>
          </p:nvPr>
        </p:nvSpPr>
        <p:spPr>
          <a:xfrm>
            <a:off x="1141668" y="358588"/>
            <a:ext cx="10058400" cy="1048515"/>
          </a:xfrm>
        </p:spPr>
        <p:txBody>
          <a:bodyPr>
            <a:normAutofit/>
          </a:bodyPr>
          <a:lstStyle/>
          <a:p>
            <a:pPr algn="ctr"/>
            <a:r>
              <a:rPr lang="en-US" sz="3200" dirty="0"/>
              <a:t>High School, Parents Education, Degree Group</a:t>
            </a:r>
            <a:endParaRPr lang="en-IN" sz="3200" dirty="0"/>
          </a:p>
        </p:txBody>
      </p:sp>
      <p:sp>
        <p:nvSpPr>
          <p:cNvPr id="3" name="Content Placeholder 2">
            <a:extLst>
              <a:ext uri="{FF2B5EF4-FFF2-40B4-BE49-F238E27FC236}">
                <a16:creationId xmlns:a16="http://schemas.microsoft.com/office/drawing/2014/main" id="{05569019-7B60-4C7B-91AE-C972E6F754C4}"/>
              </a:ext>
            </a:extLst>
          </p:cNvPr>
          <p:cNvSpPr>
            <a:spLocks noGrp="1"/>
          </p:cNvSpPr>
          <p:nvPr>
            <p:ph idx="1"/>
          </p:nvPr>
        </p:nvSpPr>
        <p:spPr>
          <a:xfrm>
            <a:off x="838200" y="1577051"/>
            <a:ext cx="4354459" cy="4351338"/>
          </a:xfrm>
        </p:spPr>
        <p:txBody>
          <a:bodyPr/>
          <a:lstStyle/>
          <a:p>
            <a:r>
              <a:rPr lang="en-US" sz="2000" dirty="0"/>
              <a:t>High school does not seems to be contributing any for Predicting Target variable. So ignoring that category</a:t>
            </a:r>
          </a:p>
          <a:p>
            <a:r>
              <a:rPr lang="en-IN" sz="2000" dirty="0"/>
              <a:t>Parent Education – Used as Ordinal variable by recoding as numbers</a:t>
            </a:r>
            <a:endParaRPr lang="en-IN" sz="2000" dirty="0">
              <a:highlight>
                <a:srgbClr val="FFFF00"/>
              </a:highlight>
            </a:endParaRPr>
          </a:p>
          <a:p>
            <a:pPr marL="0" indent="0">
              <a:buNone/>
            </a:pPr>
            <a:endParaRPr lang="en-IN" dirty="0"/>
          </a:p>
        </p:txBody>
      </p:sp>
      <p:pic>
        <p:nvPicPr>
          <p:cNvPr id="5" name="Picture 4">
            <a:extLst>
              <a:ext uri="{FF2B5EF4-FFF2-40B4-BE49-F238E27FC236}">
                <a16:creationId xmlns:a16="http://schemas.microsoft.com/office/drawing/2014/main" id="{E1ABD250-383A-4C8D-9304-A74A93BC16BB}"/>
              </a:ext>
            </a:extLst>
          </p:cNvPr>
          <p:cNvPicPr>
            <a:picLocks noChangeAspect="1"/>
          </p:cNvPicPr>
          <p:nvPr/>
        </p:nvPicPr>
        <p:blipFill>
          <a:blip r:embed="rId2"/>
          <a:stretch>
            <a:fillRect/>
          </a:stretch>
        </p:blipFill>
        <p:spPr>
          <a:xfrm>
            <a:off x="5201390" y="1535691"/>
            <a:ext cx="3180119" cy="1682002"/>
          </a:xfrm>
          <a:prstGeom prst="rect">
            <a:avLst/>
          </a:prstGeom>
        </p:spPr>
      </p:pic>
      <p:pic>
        <p:nvPicPr>
          <p:cNvPr id="6" name="Picture 5">
            <a:extLst>
              <a:ext uri="{FF2B5EF4-FFF2-40B4-BE49-F238E27FC236}">
                <a16:creationId xmlns:a16="http://schemas.microsoft.com/office/drawing/2014/main" id="{78252FBE-077D-42A9-B6C6-20A6D80A5811}"/>
              </a:ext>
            </a:extLst>
          </p:cNvPr>
          <p:cNvPicPr>
            <a:picLocks noChangeAspect="1"/>
          </p:cNvPicPr>
          <p:nvPr/>
        </p:nvPicPr>
        <p:blipFill>
          <a:blip r:embed="rId3"/>
          <a:stretch>
            <a:fillRect/>
          </a:stretch>
        </p:blipFill>
        <p:spPr>
          <a:xfrm>
            <a:off x="8372779" y="1577051"/>
            <a:ext cx="3187231" cy="1682001"/>
          </a:xfrm>
          <a:prstGeom prst="rect">
            <a:avLst/>
          </a:prstGeom>
        </p:spPr>
      </p:pic>
      <p:sp>
        <p:nvSpPr>
          <p:cNvPr id="7" name="TextBox 6">
            <a:extLst>
              <a:ext uri="{FF2B5EF4-FFF2-40B4-BE49-F238E27FC236}">
                <a16:creationId xmlns:a16="http://schemas.microsoft.com/office/drawing/2014/main" id="{B7AA03AD-2BFB-4860-808D-26B51F88F6E3}"/>
              </a:ext>
            </a:extLst>
          </p:cNvPr>
          <p:cNvSpPr txBox="1"/>
          <p:nvPr/>
        </p:nvSpPr>
        <p:spPr>
          <a:xfrm>
            <a:off x="846931" y="3315027"/>
            <a:ext cx="6742405"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 Information and Other/Unknown are merged into one category</a:t>
            </a:r>
          </a:p>
          <a:p>
            <a:pPr marL="285750" indent="-285750">
              <a:buFont typeface="Arial" panose="020B0604020202020204" pitchFamily="34" charset="0"/>
              <a:buChar char="•"/>
            </a:pPr>
            <a:r>
              <a:rPr lang="en-US" dirty="0"/>
              <a:t>College = 4, high school = 3, middle school = 2, Unknowns = 1</a:t>
            </a:r>
            <a:endParaRPr lang="en-IN" dirty="0"/>
          </a:p>
        </p:txBody>
      </p:sp>
      <p:pic>
        <p:nvPicPr>
          <p:cNvPr id="8" name="Content Placeholder 3">
            <a:extLst>
              <a:ext uri="{FF2B5EF4-FFF2-40B4-BE49-F238E27FC236}">
                <a16:creationId xmlns:a16="http://schemas.microsoft.com/office/drawing/2014/main" id="{898003F6-313B-46A0-BECE-05DC2AE66FD1}"/>
              </a:ext>
            </a:extLst>
          </p:cNvPr>
          <p:cNvPicPr>
            <a:picLocks noChangeAspect="1"/>
          </p:cNvPicPr>
          <p:nvPr/>
        </p:nvPicPr>
        <p:blipFill>
          <a:blip r:embed="rId4"/>
          <a:stretch>
            <a:fillRect/>
          </a:stretch>
        </p:blipFill>
        <p:spPr>
          <a:xfrm>
            <a:off x="7589336" y="3429000"/>
            <a:ext cx="3966700" cy="2740155"/>
          </a:xfrm>
          <a:prstGeom prst="rect">
            <a:avLst/>
          </a:prstGeom>
        </p:spPr>
      </p:pic>
      <p:sp>
        <p:nvSpPr>
          <p:cNvPr id="4" name="TextBox 3">
            <a:extLst>
              <a:ext uri="{FF2B5EF4-FFF2-40B4-BE49-F238E27FC236}">
                <a16:creationId xmlns:a16="http://schemas.microsoft.com/office/drawing/2014/main" id="{02BF9347-BA2F-4790-A927-6E4334479FF3}"/>
              </a:ext>
            </a:extLst>
          </p:cNvPr>
          <p:cNvSpPr txBox="1"/>
          <p:nvPr/>
        </p:nvSpPr>
        <p:spPr>
          <a:xfrm>
            <a:off x="838200" y="4067012"/>
            <a:ext cx="6751136"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Most of the values are Bachelors (99.5% of Data)</a:t>
            </a:r>
          </a:p>
          <a:p>
            <a:pPr marL="285750" indent="-285750">
              <a:buFont typeface="Wingdings" panose="05000000000000000000" pitchFamily="2" charset="2"/>
              <a:buChar char="Ø"/>
            </a:pPr>
            <a:r>
              <a:rPr lang="en-US" dirty="0"/>
              <a:t>Way too less other categories wont be contributing to Target variables, So dropping these Columns</a:t>
            </a:r>
          </a:p>
          <a:p>
            <a:r>
              <a:rPr lang="en-US" dirty="0"/>
              <a:t>First Sem Performance = First term Earned Hours / First term Attempted Hours</a:t>
            </a:r>
          </a:p>
          <a:p>
            <a:r>
              <a:rPr lang="en-US" dirty="0"/>
              <a:t>Second Sem Performance = Second term Earned Hours / Second term Attempted Hours</a:t>
            </a:r>
            <a:endParaRPr lang="en-IN" dirty="0"/>
          </a:p>
        </p:txBody>
      </p:sp>
    </p:spTree>
    <p:extLst>
      <p:ext uri="{BB962C8B-B14F-4D97-AF65-F5344CB8AC3E}">
        <p14:creationId xmlns:p14="http://schemas.microsoft.com/office/powerpoint/2010/main" val="392103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937E-8D07-40FA-A3A4-74C90746FB0B}"/>
              </a:ext>
            </a:extLst>
          </p:cNvPr>
          <p:cNvSpPr>
            <a:spLocks noGrp="1"/>
          </p:cNvSpPr>
          <p:nvPr>
            <p:ph type="title"/>
          </p:nvPr>
        </p:nvSpPr>
        <p:spPr>
          <a:xfrm>
            <a:off x="838200" y="479394"/>
            <a:ext cx="10515600" cy="802921"/>
          </a:xfrm>
        </p:spPr>
        <p:txBody>
          <a:bodyPr>
            <a:normAutofit/>
          </a:bodyPr>
          <a:lstStyle/>
          <a:p>
            <a:pPr algn="ctr"/>
            <a:r>
              <a:rPr lang="en-US" sz="3200" dirty="0"/>
              <a:t>Performance and Financial Terms</a:t>
            </a:r>
            <a:endParaRPr lang="en-IN" sz="3200" dirty="0"/>
          </a:p>
        </p:txBody>
      </p:sp>
      <p:pic>
        <p:nvPicPr>
          <p:cNvPr id="4" name="Content Placeholder 3">
            <a:extLst>
              <a:ext uri="{FF2B5EF4-FFF2-40B4-BE49-F238E27FC236}">
                <a16:creationId xmlns:a16="http://schemas.microsoft.com/office/drawing/2014/main" id="{2FC09603-3758-45B6-B1E5-9F392BFCB0B2}"/>
              </a:ext>
            </a:extLst>
          </p:cNvPr>
          <p:cNvPicPr>
            <a:picLocks noGrp="1" noChangeAspect="1"/>
          </p:cNvPicPr>
          <p:nvPr>
            <p:ph idx="1"/>
          </p:nvPr>
        </p:nvPicPr>
        <p:blipFill>
          <a:blip r:embed="rId2"/>
          <a:stretch>
            <a:fillRect/>
          </a:stretch>
        </p:blipFill>
        <p:spPr>
          <a:xfrm>
            <a:off x="762739" y="1178954"/>
            <a:ext cx="2868965" cy="1772193"/>
          </a:xfrm>
          <a:prstGeom prst="rect">
            <a:avLst/>
          </a:prstGeom>
        </p:spPr>
      </p:pic>
      <p:pic>
        <p:nvPicPr>
          <p:cNvPr id="5" name="Picture 4">
            <a:extLst>
              <a:ext uri="{FF2B5EF4-FFF2-40B4-BE49-F238E27FC236}">
                <a16:creationId xmlns:a16="http://schemas.microsoft.com/office/drawing/2014/main" id="{A81D3A33-9EF9-43AB-B8A8-4387CD2E8B13}"/>
              </a:ext>
            </a:extLst>
          </p:cNvPr>
          <p:cNvPicPr>
            <a:picLocks noChangeAspect="1"/>
          </p:cNvPicPr>
          <p:nvPr/>
        </p:nvPicPr>
        <p:blipFill>
          <a:blip r:embed="rId3"/>
          <a:stretch>
            <a:fillRect/>
          </a:stretch>
        </p:blipFill>
        <p:spPr>
          <a:xfrm>
            <a:off x="7606685" y="1103022"/>
            <a:ext cx="2868965" cy="1772194"/>
          </a:xfrm>
          <a:prstGeom prst="rect">
            <a:avLst/>
          </a:prstGeom>
        </p:spPr>
      </p:pic>
      <p:pic>
        <p:nvPicPr>
          <p:cNvPr id="6" name="Picture 5">
            <a:extLst>
              <a:ext uri="{FF2B5EF4-FFF2-40B4-BE49-F238E27FC236}">
                <a16:creationId xmlns:a16="http://schemas.microsoft.com/office/drawing/2014/main" id="{D3989218-6A39-421C-8714-1DB40A61A04F}"/>
              </a:ext>
            </a:extLst>
          </p:cNvPr>
          <p:cNvPicPr>
            <a:picLocks noChangeAspect="1"/>
          </p:cNvPicPr>
          <p:nvPr/>
        </p:nvPicPr>
        <p:blipFill>
          <a:blip r:embed="rId4"/>
          <a:stretch>
            <a:fillRect/>
          </a:stretch>
        </p:blipFill>
        <p:spPr>
          <a:xfrm>
            <a:off x="762739" y="2951148"/>
            <a:ext cx="2737634" cy="1722402"/>
          </a:xfrm>
          <a:prstGeom prst="rect">
            <a:avLst/>
          </a:prstGeom>
        </p:spPr>
      </p:pic>
      <p:pic>
        <p:nvPicPr>
          <p:cNvPr id="7" name="Picture 6">
            <a:extLst>
              <a:ext uri="{FF2B5EF4-FFF2-40B4-BE49-F238E27FC236}">
                <a16:creationId xmlns:a16="http://schemas.microsoft.com/office/drawing/2014/main" id="{EA1FA751-72E2-4CC7-8D2E-0F52AC922922}"/>
              </a:ext>
            </a:extLst>
          </p:cNvPr>
          <p:cNvPicPr>
            <a:picLocks noChangeAspect="1"/>
          </p:cNvPicPr>
          <p:nvPr/>
        </p:nvPicPr>
        <p:blipFill>
          <a:blip r:embed="rId5"/>
          <a:stretch>
            <a:fillRect/>
          </a:stretch>
        </p:blipFill>
        <p:spPr>
          <a:xfrm>
            <a:off x="7608221" y="2913182"/>
            <a:ext cx="2777231" cy="1906190"/>
          </a:xfrm>
          <a:prstGeom prst="rect">
            <a:avLst/>
          </a:prstGeom>
        </p:spPr>
      </p:pic>
      <p:sp>
        <p:nvSpPr>
          <p:cNvPr id="8" name="TextBox 7">
            <a:extLst>
              <a:ext uri="{FF2B5EF4-FFF2-40B4-BE49-F238E27FC236}">
                <a16:creationId xmlns:a16="http://schemas.microsoft.com/office/drawing/2014/main" id="{8DCBADA2-E9E4-471A-99C6-A85B08B983C0}"/>
              </a:ext>
            </a:extLst>
          </p:cNvPr>
          <p:cNvSpPr txBox="1"/>
          <p:nvPr/>
        </p:nvSpPr>
        <p:spPr>
          <a:xfrm>
            <a:off x="3859359" y="1443363"/>
            <a:ext cx="3470429" cy="646331"/>
          </a:xfrm>
          <a:prstGeom prst="rect">
            <a:avLst/>
          </a:prstGeom>
          <a:noFill/>
        </p:spPr>
        <p:txBody>
          <a:bodyPr wrap="square" rtlCol="0">
            <a:spAutoFit/>
          </a:bodyPr>
          <a:lstStyle/>
          <a:p>
            <a:pPr algn="just"/>
            <a:r>
              <a:rPr lang="en-US" dirty="0"/>
              <a:t>Outlier which has extreme value more than 1 are capped at 1</a:t>
            </a:r>
          </a:p>
        </p:txBody>
      </p:sp>
      <p:sp>
        <p:nvSpPr>
          <p:cNvPr id="9" name="TextBox 8">
            <a:extLst>
              <a:ext uri="{FF2B5EF4-FFF2-40B4-BE49-F238E27FC236}">
                <a16:creationId xmlns:a16="http://schemas.microsoft.com/office/drawing/2014/main" id="{ABF861FA-95DB-4FB5-88B5-DAB696C9793D}"/>
              </a:ext>
            </a:extLst>
          </p:cNvPr>
          <p:cNvSpPr txBox="1"/>
          <p:nvPr/>
        </p:nvSpPr>
        <p:spPr>
          <a:xfrm>
            <a:off x="3897398" y="2951147"/>
            <a:ext cx="3313798" cy="1754326"/>
          </a:xfrm>
          <a:prstGeom prst="rect">
            <a:avLst/>
          </a:prstGeom>
          <a:noFill/>
        </p:spPr>
        <p:txBody>
          <a:bodyPr wrap="square" rtlCol="0">
            <a:spAutoFit/>
          </a:bodyPr>
          <a:lstStyle/>
          <a:p>
            <a:pPr algn="just"/>
            <a:r>
              <a:rPr lang="en-US" dirty="0"/>
              <a:t>Missing values were present in the 2</a:t>
            </a:r>
            <a:r>
              <a:rPr lang="en-US" baseline="30000" dirty="0"/>
              <a:t>nd</a:t>
            </a:r>
            <a:r>
              <a:rPr lang="en-US" dirty="0"/>
              <a:t> year performance are treated with value zero since many were having 0 as Target value</a:t>
            </a:r>
            <a:endParaRPr lang="en-IN" dirty="0"/>
          </a:p>
          <a:p>
            <a:endParaRPr lang="en-IN" dirty="0"/>
          </a:p>
        </p:txBody>
      </p:sp>
      <p:sp>
        <p:nvSpPr>
          <p:cNvPr id="3" name="TextBox 2">
            <a:extLst>
              <a:ext uri="{FF2B5EF4-FFF2-40B4-BE49-F238E27FC236}">
                <a16:creationId xmlns:a16="http://schemas.microsoft.com/office/drawing/2014/main" id="{3101029A-F22F-4C74-8D51-D6B19DD5FCD0}"/>
              </a:ext>
            </a:extLst>
          </p:cNvPr>
          <p:cNvSpPr txBox="1"/>
          <p:nvPr/>
        </p:nvSpPr>
        <p:spPr>
          <a:xfrm>
            <a:off x="762740" y="4857338"/>
            <a:ext cx="107027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Gross Financial need + Estimated Family Contribution = Cost of Attend</a:t>
            </a:r>
          </a:p>
          <a:p>
            <a:pPr marL="285750" indent="-285750">
              <a:buFont typeface="Arial" panose="020B0604020202020204" pitchFamily="34" charset="0"/>
              <a:buChar char="•"/>
            </a:pPr>
            <a:r>
              <a:rPr lang="en-US" dirty="0"/>
              <a:t>Gross Financial need in absence of Fam Contribution is same as Cost of attend and hence has very High Correaltion.</a:t>
            </a:r>
          </a:p>
          <a:p>
            <a:pPr marL="285750" indent="-285750">
              <a:buFont typeface="Arial" panose="020B0604020202020204" pitchFamily="34" charset="0"/>
              <a:buChar char="•"/>
            </a:pPr>
            <a:r>
              <a:rPr lang="en-US" dirty="0"/>
              <a:t>Gross financial need not contributing to anything as its essence already followed in Cost of attend, That variable is no considered for Model Building</a:t>
            </a:r>
            <a:endParaRPr lang="en-IN" dirty="0"/>
          </a:p>
        </p:txBody>
      </p:sp>
    </p:spTree>
    <p:extLst>
      <p:ext uri="{BB962C8B-B14F-4D97-AF65-F5344CB8AC3E}">
        <p14:creationId xmlns:p14="http://schemas.microsoft.com/office/powerpoint/2010/main" val="246021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CB28-E84A-42F9-AFDB-277661710278}"/>
              </a:ext>
            </a:extLst>
          </p:cNvPr>
          <p:cNvSpPr>
            <a:spLocks noGrp="1"/>
          </p:cNvSpPr>
          <p:nvPr>
            <p:ph type="title"/>
          </p:nvPr>
        </p:nvSpPr>
        <p:spPr>
          <a:xfrm>
            <a:off x="838200" y="401267"/>
            <a:ext cx="10515600" cy="962719"/>
          </a:xfrm>
        </p:spPr>
        <p:txBody>
          <a:bodyPr>
            <a:normAutofit/>
          </a:bodyPr>
          <a:lstStyle/>
          <a:p>
            <a:pPr algn="ctr"/>
            <a:r>
              <a:rPr lang="en-US" sz="3200" dirty="0"/>
              <a:t>Model Preparation</a:t>
            </a:r>
            <a:endParaRPr lang="en-IN" sz="3200" dirty="0"/>
          </a:p>
        </p:txBody>
      </p:sp>
      <p:sp>
        <p:nvSpPr>
          <p:cNvPr id="3" name="Content Placeholder 2">
            <a:extLst>
              <a:ext uri="{FF2B5EF4-FFF2-40B4-BE49-F238E27FC236}">
                <a16:creationId xmlns:a16="http://schemas.microsoft.com/office/drawing/2014/main" id="{83123D8F-119E-46DC-B9E4-2CF7DD2DCFD0}"/>
              </a:ext>
            </a:extLst>
          </p:cNvPr>
          <p:cNvSpPr>
            <a:spLocks noGrp="1"/>
          </p:cNvSpPr>
          <p:nvPr>
            <p:ph idx="1"/>
          </p:nvPr>
        </p:nvSpPr>
        <p:spPr>
          <a:xfrm>
            <a:off x="838200" y="1363985"/>
            <a:ext cx="10515600" cy="5092747"/>
          </a:xfrm>
        </p:spPr>
        <p:txBody>
          <a:bodyPr>
            <a:normAutofit/>
          </a:bodyPr>
          <a:lstStyle/>
          <a:p>
            <a:r>
              <a:rPr lang="en-US" sz="2000" dirty="0"/>
              <a:t>Data Target variable has 79% (2677) and 21% (723) data split.</a:t>
            </a:r>
          </a:p>
          <a:p>
            <a:r>
              <a:rPr lang="en-US" sz="2000" dirty="0"/>
              <a:t>Test train split is imported from Sklearn Model selection module</a:t>
            </a:r>
          </a:p>
          <a:p>
            <a:r>
              <a:rPr lang="en-US" sz="2000" dirty="0"/>
              <a:t>Data split into Test and train with 80% for testing and 20% for training with Random state as 42</a:t>
            </a:r>
          </a:p>
          <a:p>
            <a:pPr marL="0" indent="0">
              <a:buNone/>
            </a:pPr>
            <a:endParaRPr lang="en-US" sz="2000" b="1" i="1" dirty="0"/>
          </a:p>
          <a:p>
            <a:pPr marL="0" indent="0">
              <a:buNone/>
            </a:pPr>
            <a:r>
              <a:rPr lang="en-US" sz="2000" b="1" i="1" dirty="0"/>
              <a:t>Random Forest for Variable Importance</a:t>
            </a:r>
          </a:p>
          <a:p>
            <a:r>
              <a:rPr lang="en-US" sz="2000" dirty="0"/>
              <a:t>From Sklearn ensemble importing Random Forest classifier</a:t>
            </a:r>
          </a:p>
          <a:p>
            <a:r>
              <a:rPr lang="en-IN" sz="2000" dirty="0"/>
              <a:t>Model build to obtain the important variables from Random Forest classifier</a:t>
            </a:r>
          </a:p>
          <a:p>
            <a:r>
              <a:rPr lang="en-IN" sz="2000" dirty="0"/>
              <a:t>Top 10 features based on importance are selected and Logistic regression model is built on those features</a:t>
            </a:r>
          </a:p>
          <a:p>
            <a:r>
              <a:rPr lang="en-IN" sz="2000" dirty="0"/>
              <a:t>Random forest is used for Feature importance</a:t>
            </a:r>
          </a:p>
          <a:p>
            <a:endParaRPr lang="en-IN" dirty="0"/>
          </a:p>
        </p:txBody>
      </p:sp>
    </p:spTree>
    <p:extLst>
      <p:ext uri="{BB962C8B-B14F-4D97-AF65-F5344CB8AC3E}">
        <p14:creationId xmlns:p14="http://schemas.microsoft.com/office/powerpoint/2010/main" val="328482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6137-0B81-492C-82EF-8F759F1CD543}"/>
              </a:ext>
            </a:extLst>
          </p:cNvPr>
          <p:cNvSpPr>
            <a:spLocks noGrp="1"/>
          </p:cNvSpPr>
          <p:nvPr>
            <p:ph type="title"/>
          </p:nvPr>
        </p:nvSpPr>
        <p:spPr/>
        <p:txBody>
          <a:bodyPr>
            <a:normAutofit/>
          </a:bodyPr>
          <a:lstStyle/>
          <a:p>
            <a:pPr algn="ctr"/>
            <a:r>
              <a:rPr lang="en-US" sz="3200" dirty="0"/>
              <a:t>Building Model using SKlearn</a:t>
            </a:r>
            <a:endParaRPr lang="en-IN" sz="3200" dirty="0"/>
          </a:p>
        </p:txBody>
      </p:sp>
      <p:sp>
        <p:nvSpPr>
          <p:cNvPr id="3" name="Content Placeholder 2">
            <a:extLst>
              <a:ext uri="{FF2B5EF4-FFF2-40B4-BE49-F238E27FC236}">
                <a16:creationId xmlns:a16="http://schemas.microsoft.com/office/drawing/2014/main" id="{B099B42C-FB21-4C90-B698-23AA27D9686C}"/>
              </a:ext>
            </a:extLst>
          </p:cNvPr>
          <p:cNvSpPr>
            <a:spLocks noGrp="1"/>
          </p:cNvSpPr>
          <p:nvPr>
            <p:ph idx="1"/>
          </p:nvPr>
        </p:nvSpPr>
        <p:spPr>
          <a:xfrm>
            <a:off x="838200" y="1541540"/>
            <a:ext cx="10515600" cy="4351338"/>
          </a:xfrm>
        </p:spPr>
        <p:txBody>
          <a:bodyPr>
            <a:normAutofit/>
          </a:bodyPr>
          <a:lstStyle/>
          <a:p>
            <a:r>
              <a:rPr lang="en-US" sz="2000" dirty="0"/>
              <a:t>With Top 10 features selected from the Random Forest, Logistic regression model is built</a:t>
            </a:r>
          </a:p>
          <a:p>
            <a:r>
              <a:rPr lang="en-IN" sz="2000" dirty="0"/>
              <a:t>The Model has an accuracy of 85.29% and ACU score of 67.14%</a:t>
            </a:r>
          </a:p>
          <a:p>
            <a:r>
              <a:rPr lang="en-IN" sz="2000" dirty="0"/>
              <a:t>Confusion Matrix</a:t>
            </a:r>
          </a:p>
          <a:p>
            <a:pPr lvl="1"/>
            <a:r>
              <a:rPr lang="en-IN" sz="2000" dirty="0"/>
              <a:t>True Positives = 33</a:t>
            </a:r>
          </a:p>
          <a:p>
            <a:pPr lvl="1"/>
            <a:r>
              <a:rPr lang="en-IN" sz="2000" dirty="0"/>
              <a:t>False Positives = 93</a:t>
            </a:r>
          </a:p>
          <a:p>
            <a:pPr lvl="1"/>
            <a:r>
              <a:rPr lang="en-IN" sz="2000" dirty="0"/>
              <a:t>False negatives = 7</a:t>
            </a:r>
          </a:p>
          <a:p>
            <a:pPr lvl="1"/>
            <a:r>
              <a:rPr lang="en-IN" sz="2000" dirty="0"/>
              <a:t>True Negatives = 547</a:t>
            </a:r>
          </a:p>
          <a:p>
            <a:r>
              <a:rPr lang="en-IN" sz="2000" dirty="0"/>
              <a:t>Model has Precision, recall and F1score of values</a:t>
            </a:r>
          </a:p>
          <a:p>
            <a:pPr lvl="1"/>
            <a:r>
              <a:rPr lang="en-IN" sz="2000" dirty="0"/>
              <a:t>Precision = 85.46%</a:t>
            </a:r>
          </a:p>
          <a:p>
            <a:pPr lvl="1"/>
            <a:r>
              <a:rPr lang="en-IN" sz="2000" dirty="0"/>
              <a:t>Recall = 98.73%</a:t>
            </a:r>
          </a:p>
          <a:p>
            <a:pPr lvl="1"/>
            <a:r>
              <a:rPr lang="en-IN" sz="2000" dirty="0"/>
              <a:t>F1score = 91.62%</a:t>
            </a:r>
          </a:p>
          <a:p>
            <a:endParaRPr lang="en-IN" sz="2000" dirty="0"/>
          </a:p>
          <a:p>
            <a:pPr lvl="1"/>
            <a:endParaRPr lang="en-IN" sz="2000" dirty="0"/>
          </a:p>
          <a:p>
            <a:pPr marL="457200" lvl="1" indent="0">
              <a:buNone/>
            </a:pPr>
            <a:endParaRPr lang="en-IN" sz="2000" dirty="0"/>
          </a:p>
        </p:txBody>
      </p:sp>
      <p:pic>
        <p:nvPicPr>
          <p:cNvPr id="4" name="Picture 3">
            <a:extLst>
              <a:ext uri="{FF2B5EF4-FFF2-40B4-BE49-F238E27FC236}">
                <a16:creationId xmlns:a16="http://schemas.microsoft.com/office/drawing/2014/main" id="{018ADEA6-7D2C-44BA-B7E9-21754DA16349}"/>
              </a:ext>
            </a:extLst>
          </p:cNvPr>
          <p:cNvPicPr>
            <a:picLocks noChangeAspect="1"/>
          </p:cNvPicPr>
          <p:nvPr/>
        </p:nvPicPr>
        <p:blipFill>
          <a:blip r:embed="rId2"/>
          <a:stretch>
            <a:fillRect/>
          </a:stretch>
        </p:blipFill>
        <p:spPr>
          <a:xfrm>
            <a:off x="5236068" y="2721237"/>
            <a:ext cx="4400884" cy="900852"/>
          </a:xfrm>
          <a:prstGeom prst="rect">
            <a:avLst/>
          </a:prstGeom>
        </p:spPr>
      </p:pic>
    </p:spTree>
    <p:extLst>
      <p:ext uri="{BB962C8B-B14F-4D97-AF65-F5344CB8AC3E}">
        <p14:creationId xmlns:p14="http://schemas.microsoft.com/office/powerpoint/2010/main" val="335593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E7B5-2FF9-4632-9197-B9FCEA51E929}"/>
              </a:ext>
            </a:extLst>
          </p:cNvPr>
          <p:cNvSpPr>
            <a:spLocks noGrp="1"/>
          </p:cNvSpPr>
          <p:nvPr>
            <p:ph type="title"/>
          </p:nvPr>
        </p:nvSpPr>
        <p:spPr>
          <a:xfrm>
            <a:off x="838200" y="625876"/>
            <a:ext cx="10515600" cy="1029302"/>
          </a:xfrm>
        </p:spPr>
        <p:txBody>
          <a:bodyPr>
            <a:normAutofit/>
          </a:bodyPr>
          <a:lstStyle/>
          <a:p>
            <a:pPr algn="ctr"/>
            <a:r>
              <a:rPr lang="en-US" sz="3200" dirty="0"/>
              <a:t>Business Question 1 – Key drivers of Student attrition</a:t>
            </a:r>
            <a:endParaRPr lang="en-IN" sz="3200" dirty="0"/>
          </a:p>
        </p:txBody>
      </p:sp>
      <p:sp>
        <p:nvSpPr>
          <p:cNvPr id="3" name="Content Placeholder 2">
            <a:extLst>
              <a:ext uri="{FF2B5EF4-FFF2-40B4-BE49-F238E27FC236}">
                <a16:creationId xmlns:a16="http://schemas.microsoft.com/office/drawing/2014/main" id="{677E8D19-C034-4E7B-8389-495B40C683F0}"/>
              </a:ext>
            </a:extLst>
          </p:cNvPr>
          <p:cNvSpPr>
            <a:spLocks noGrp="1"/>
          </p:cNvSpPr>
          <p:nvPr>
            <p:ph idx="1"/>
          </p:nvPr>
        </p:nvSpPr>
        <p:spPr>
          <a:xfrm>
            <a:off x="639192" y="1655178"/>
            <a:ext cx="10714608" cy="4239595"/>
          </a:xfrm>
        </p:spPr>
        <p:txBody>
          <a:bodyPr>
            <a:normAutofit lnSpcReduction="10000"/>
          </a:bodyPr>
          <a:lstStyle/>
          <a:p>
            <a:pPr lvl="1"/>
            <a:r>
              <a:rPr lang="en-US" dirty="0"/>
              <a:t>High school GPA</a:t>
            </a:r>
          </a:p>
          <a:p>
            <a:pPr lvl="2"/>
            <a:r>
              <a:rPr lang="en-US" dirty="0"/>
              <a:t>Students who stay back have generally higher Highschool GPA than people who tend to leave</a:t>
            </a:r>
          </a:p>
          <a:p>
            <a:pPr lvl="1"/>
            <a:r>
              <a:rPr lang="en-IN" dirty="0"/>
              <a:t>2</a:t>
            </a:r>
            <a:r>
              <a:rPr lang="en-IN" baseline="30000" dirty="0"/>
              <a:t>nd</a:t>
            </a:r>
            <a:r>
              <a:rPr lang="en-IN" dirty="0"/>
              <a:t> semester Performance</a:t>
            </a:r>
          </a:p>
          <a:p>
            <a:pPr lvl="2"/>
            <a:r>
              <a:rPr lang="en-IN" dirty="0"/>
              <a:t>Grades of students are another parameter to check. The students who stay back have higher performance than students who tend to leave</a:t>
            </a:r>
          </a:p>
          <a:p>
            <a:pPr lvl="1"/>
            <a:r>
              <a:rPr lang="en-IN" dirty="0"/>
              <a:t>Unmet financial need</a:t>
            </a:r>
          </a:p>
          <a:p>
            <a:pPr lvl="2"/>
            <a:r>
              <a:rPr lang="en-IN" dirty="0"/>
              <a:t>Unmet needs to student who stay back are lesser compared to the ones who leave.</a:t>
            </a:r>
          </a:p>
          <a:p>
            <a:pPr lvl="2"/>
            <a:r>
              <a:rPr lang="en-IN" dirty="0"/>
              <a:t>The students who tend to leave have on average 1.5 times more unmet need than students continue with their Education</a:t>
            </a:r>
          </a:p>
          <a:p>
            <a:pPr lvl="1"/>
            <a:r>
              <a:rPr lang="en-IN" dirty="0"/>
              <a:t>2</a:t>
            </a:r>
            <a:r>
              <a:rPr lang="en-IN" baseline="30000" dirty="0"/>
              <a:t>nd</a:t>
            </a:r>
            <a:r>
              <a:rPr lang="en-IN" dirty="0"/>
              <a:t> term attempted hours</a:t>
            </a:r>
          </a:p>
          <a:p>
            <a:pPr lvl="2"/>
            <a:r>
              <a:rPr lang="en-IN" dirty="0"/>
              <a:t>The students who left have 33% less attempted hours compare to the students who continues.</a:t>
            </a:r>
          </a:p>
          <a:p>
            <a:pPr marL="914400" lvl="2" indent="0">
              <a:buNone/>
            </a:pPr>
            <a:endParaRPr lang="en-IN" dirty="0"/>
          </a:p>
        </p:txBody>
      </p:sp>
    </p:spTree>
    <p:extLst>
      <p:ext uri="{BB962C8B-B14F-4D97-AF65-F5344CB8AC3E}">
        <p14:creationId xmlns:p14="http://schemas.microsoft.com/office/powerpoint/2010/main" val="177761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0FA0-067C-4FA8-9190-2A637AAD58EB}"/>
              </a:ext>
            </a:extLst>
          </p:cNvPr>
          <p:cNvSpPr>
            <a:spLocks noGrp="1"/>
          </p:cNvSpPr>
          <p:nvPr>
            <p:ph type="title"/>
          </p:nvPr>
        </p:nvSpPr>
        <p:spPr>
          <a:xfrm>
            <a:off x="838200" y="488272"/>
            <a:ext cx="10515600" cy="882820"/>
          </a:xfrm>
        </p:spPr>
        <p:txBody>
          <a:bodyPr>
            <a:normAutofit/>
          </a:bodyPr>
          <a:lstStyle/>
          <a:p>
            <a:pPr algn="ctr"/>
            <a:r>
              <a:rPr lang="en-US" sz="3200" dirty="0"/>
              <a:t>Business Question 1 – Key drivers of Student attrition</a:t>
            </a:r>
            <a:endParaRPr lang="en-IN" sz="3200" dirty="0"/>
          </a:p>
        </p:txBody>
      </p:sp>
      <p:sp>
        <p:nvSpPr>
          <p:cNvPr id="3" name="Content Placeholder 2">
            <a:extLst>
              <a:ext uri="{FF2B5EF4-FFF2-40B4-BE49-F238E27FC236}">
                <a16:creationId xmlns:a16="http://schemas.microsoft.com/office/drawing/2014/main" id="{725F6A91-F6D4-4F24-89CF-E761BD2933A4}"/>
              </a:ext>
            </a:extLst>
          </p:cNvPr>
          <p:cNvSpPr>
            <a:spLocks noGrp="1"/>
          </p:cNvSpPr>
          <p:nvPr>
            <p:ph idx="1"/>
          </p:nvPr>
        </p:nvSpPr>
        <p:spPr>
          <a:xfrm>
            <a:off x="838200" y="1435007"/>
            <a:ext cx="10515600" cy="4788240"/>
          </a:xfrm>
        </p:spPr>
        <p:txBody>
          <a:bodyPr>
            <a:normAutofit/>
          </a:bodyPr>
          <a:lstStyle/>
          <a:p>
            <a:r>
              <a:rPr lang="en-US" sz="2400" dirty="0"/>
              <a:t>First term </a:t>
            </a:r>
            <a:r>
              <a:rPr lang="en-US" sz="2000" dirty="0"/>
              <a:t>Attempt</a:t>
            </a:r>
            <a:r>
              <a:rPr lang="en-US" sz="2400" dirty="0"/>
              <a:t> hours</a:t>
            </a:r>
          </a:p>
          <a:p>
            <a:pPr lvl="1"/>
            <a:r>
              <a:rPr lang="en-US" sz="2000" dirty="0"/>
              <a:t>The Beta coefficient value is highly negative and This parameter is not a good predictor of the Attrition rate</a:t>
            </a:r>
          </a:p>
          <a:p>
            <a:r>
              <a:rPr lang="en-US" sz="2400" dirty="0"/>
              <a:t>Student Entrance Test combination</a:t>
            </a:r>
          </a:p>
          <a:p>
            <a:pPr lvl="1"/>
            <a:r>
              <a:rPr lang="en-US" sz="2000" dirty="0"/>
              <a:t>This feature also do not give high visibility in predicting whether student will be continuing or not for the course.</a:t>
            </a:r>
          </a:p>
          <a:p>
            <a:pPr lvl="1"/>
            <a:r>
              <a:rPr lang="en-US" sz="2000" dirty="0"/>
              <a:t>This feature also has high negative Beta value</a:t>
            </a:r>
          </a:p>
          <a:p>
            <a:r>
              <a:rPr lang="en-US" sz="2400" dirty="0"/>
              <a:t>Student Entrance Test 2</a:t>
            </a:r>
          </a:p>
          <a:p>
            <a:pPr lvl="1"/>
            <a:r>
              <a:rPr lang="en-US" sz="2000" dirty="0"/>
              <a:t>Same as the Entrance test Combination, this feature has high negative Beta value and Variation for student attrition predictability is limited</a:t>
            </a:r>
          </a:p>
        </p:txBody>
      </p:sp>
    </p:spTree>
    <p:extLst>
      <p:ext uri="{BB962C8B-B14F-4D97-AF65-F5344CB8AC3E}">
        <p14:creationId xmlns:p14="http://schemas.microsoft.com/office/powerpoint/2010/main" val="285364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718A-1F86-45B5-B874-24B05CF2E283}"/>
              </a:ext>
            </a:extLst>
          </p:cNvPr>
          <p:cNvSpPr>
            <a:spLocks noGrp="1"/>
          </p:cNvSpPr>
          <p:nvPr>
            <p:ph type="title"/>
          </p:nvPr>
        </p:nvSpPr>
        <p:spPr/>
        <p:txBody>
          <a:bodyPr>
            <a:normAutofit/>
          </a:bodyPr>
          <a:lstStyle/>
          <a:p>
            <a:pPr algn="ctr"/>
            <a:r>
              <a:rPr lang="en-US" sz="3200" dirty="0"/>
              <a:t>Recommendations</a:t>
            </a:r>
            <a:endParaRPr lang="en-IN" sz="3200" dirty="0"/>
          </a:p>
        </p:txBody>
      </p:sp>
      <p:sp>
        <p:nvSpPr>
          <p:cNvPr id="3" name="Content Placeholder 2">
            <a:extLst>
              <a:ext uri="{FF2B5EF4-FFF2-40B4-BE49-F238E27FC236}">
                <a16:creationId xmlns:a16="http://schemas.microsoft.com/office/drawing/2014/main" id="{3D86A018-88DE-464F-AA00-02A5E3FADC3F}"/>
              </a:ext>
            </a:extLst>
          </p:cNvPr>
          <p:cNvSpPr>
            <a:spLocks noGrp="1"/>
          </p:cNvSpPr>
          <p:nvPr>
            <p:ph idx="1"/>
          </p:nvPr>
        </p:nvSpPr>
        <p:spPr/>
        <p:txBody>
          <a:bodyPr>
            <a:normAutofit/>
          </a:bodyPr>
          <a:lstStyle/>
          <a:p>
            <a:r>
              <a:rPr lang="en-US" sz="2000" dirty="0"/>
              <a:t>Model is build and model Accuracy, precision, recall and AUC score is found</a:t>
            </a:r>
          </a:p>
          <a:p>
            <a:pPr marL="0" indent="0">
              <a:buNone/>
            </a:pPr>
            <a:r>
              <a:rPr lang="en-IN" sz="2000" b="1" i="1" dirty="0"/>
              <a:t>Recommendations</a:t>
            </a:r>
          </a:p>
          <a:p>
            <a:pPr marL="457200" indent="-457200">
              <a:buAutoNum type="arabicPeriod"/>
            </a:pPr>
            <a:r>
              <a:rPr lang="en-IN" sz="2000" dirty="0"/>
              <a:t>Hire students with the best Highschool grade performance. Need to setup a GPA limit where students who are scored better are supposed to be admitted to college</a:t>
            </a:r>
          </a:p>
          <a:p>
            <a:pPr marL="457200" indent="-457200">
              <a:buAutoNum type="arabicPeriod"/>
            </a:pPr>
            <a:r>
              <a:rPr lang="en-IN" sz="2000" dirty="0"/>
              <a:t>Students who have higher Unmet need in financial terms tend to leave. Scholarships needs to be provided or the Financial burden on student needs to be less in order for them to perform academically well.</a:t>
            </a:r>
          </a:p>
          <a:p>
            <a:pPr marL="457200" indent="-457200">
              <a:buAutoNum type="arabicPeriod"/>
            </a:pPr>
            <a:r>
              <a:rPr lang="en-IN" sz="2000" dirty="0"/>
              <a:t>Students who are less likely to have attempt hours needs to be noted and push them for getting more attempt hours. The less attempt hours is key contributor in student attrition rate</a:t>
            </a:r>
          </a:p>
          <a:p>
            <a:pPr marL="457200" indent="-457200">
              <a:buAutoNum type="arabicPeriod"/>
            </a:pPr>
            <a:r>
              <a:rPr lang="en-IN" sz="2000" dirty="0"/>
              <a:t>2</a:t>
            </a:r>
            <a:r>
              <a:rPr lang="en-IN" sz="2000" baseline="30000" dirty="0"/>
              <a:t>nd</a:t>
            </a:r>
            <a:r>
              <a:rPr lang="en-IN" sz="2000" dirty="0"/>
              <a:t> semester performance of students is indicating which students with low grades are highly tend to attrition. Those students needs to be grouped and categorised. They might be given with some additional focus to make them perform better and to be dealt separately.</a:t>
            </a:r>
          </a:p>
          <a:p>
            <a:pPr marL="0" indent="0">
              <a:buNone/>
            </a:pPr>
            <a:endParaRPr lang="en-IN" sz="2000" dirty="0"/>
          </a:p>
          <a:p>
            <a:pPr marL="457200" indent="-457200">
              <a:buAutoNum type="arabicPeriod"/>
            </a:pPr>
            <a:endParaRPr lang="en-IN" sz="2000" dirty="0"/>
          </a:p>
          <a:p>
            <a:pPr marL="457200" indent="-457200">
              <a:buAutoNum type="arabicPeriod"/>
            </a:pPr>
            <a:endParaRPr lang="en-IN" sz="2000" dirty="0"/>
          </a:p>
        </p:txBody>
      </p:sp>
    </p:spTree>
    <p:extLst>
      <p:ext uri="{BB962C8B-B14F-4D97-AF65-F5344CB8AC3E}">
        <p14:creationId xmlns:p14="http://schemas.microsoft.com/office/powerpoint/2010/main" val="279904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3F5B-C7CA-48E5-8E6A-9C6F275AB84B}"/>
              </a:ext>
            </a:extLst>
          </p:cNvPr>
          <p:cNvSpPr>
            <a:spLocks noGrp="1"/>
          </p:cNvSpPr>
          <p:nvPr>
            <p:ph type="title"/>
          </p:nvPr>
        </p:nvSpPr>
        <p:spPr/>
        <p:txBody>
          <a:bodyPr>
            <a:normAutofit/>
          </a:bodyPr>
          <a:lstStyle/>
          <a:p>
            <a:pPr algn="ctr"/>
            <a:r>
              <a:rPr lang="en-US" sz="4000" dirty="0"/>
              <a:t>Exploratory Data Analysis</a:t>
            </a:r>
            <a:endParaRPr lang="en-IN" sz="4000" dirty="0"/>
          </a:p>
        </p:txBody>
      </p:sp>
      <p:sp>
        <p:nvSpPr>
          <p:cNvPr id="3" name="Content Placeholder 2">
            <a:extLst>
              <a:ext uri="{FF2B5EF4-FFF2-40B4-BE49-F238E27FC236}">
                <a16:creationId xmlns:a16="http://schemas.microsoft.com/office/drawing/2014/main" id="{A9E22CCA-18BD-450E-A661-2873450FCB44}"/>
              </a:ext>
            </a:extLst>
          </p:cNvPr>
          <p:cNvSpPr>
            <a:spLocks noGrp="1"/>
          </p:cNvSpPr>
          <p:nvPr>
            <p:ph idx="1"/>
          </p:nvPr>
        </p:nvSpPr>
        <p:spPr/>
        <p:txBody>
          <a:bodyPr/>
          <a:lstStyle/>
          <a:p>
            <a:r>
              <a:rPr lang="en-US" dirty="0"/>
              <a:t>Here, Target variable is ‘</a:t>
            </a:r>
            <a:r>
              <a:rPr lang="en-IN" b="1" dirty="0"/>
              <a:t>RETURNED_2ND_YR’</a:t>
            </a:r>
            <a:r>
              <a:rPr lang="en-US" dirty="0"/>
              <a:t> </a:t>
            </a:r>
          </a:p>
          <a:p>
            <a:r>
              <a:rPr lang="en-IN" dirty="0"/>
              <a:t>This is a binary output – with 1’s and 0’s</a:t>
            </a:r>
          </a:p>
          <a:p>
            <a:r>
              <a:rPr lang="en-IN" dirty="0"/>
              <a:t>Imbalanced data set with 79% and 21% split</a:t>
            </a:r>
          </a:p>
          <a:p>
            <a:r>
              <a:rPr lang="en-IN" dirty="0"/>
              <a:t>STUDENT IDENTIFIER is Dropped since it’s a Identification columns and will not contribute to the model</a:t>
            </a:r>
          </a:p>
          <a:p>
            <a:endParaRPr lang="en-IN" dirty="0"/>
          </a:p>
          <a:p>
            <a:pPr marL="0" indent="0">
              <a:buNone/>
            </a:pPr>
            <a:endParaRPr lang="en-IN" dirty="0"/>
          </a:p>
        </p:txBody>
      </p:sp>
    </p:spTree>
    <p:extLst>
      <p:ext uri="{BB962C8B-B14F-4D97-AF65-F5344CB8AC3E}">
        <p14:creationId xmlns:p14="http://schemas.microsoft.com/office/powerpoint/2010/main" val="211420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D15F-EDFB-4AFE-A117-843AB21B9E3B}"/>
              </a:ext>
            </a:extLst>
          </p:cNvPr>
          <p:cNvSpPr>
            <a:spLocks noGrp="1"/>
          </p:cNvSpPr>
          <p:nvPr>
            <p:ph type="title"/>
          </p:nvPr>
        </p:nvSpPr>
        <p:spPr>
          <a:xfrm>
            <a:off x="838200" y="365126"/>
            <a:ext cx="10515600" cy="969916"/>
          </a:xfrm>
        </p:spPr>
        <p:txBody>
          <a:bodyPr>
            <a:normAutofit/>
          </a:bodyPr>
          <a:lstStyle/>
          <a:p>
            <a:pPr algn="ctr"/>
            <a:r>
              <a:rPr lang="en-US" sz="3200" dirty="0"/>
              <a:t>Student Age</a:t>
            </a:r>
            <a:endParaRPr lang="en-IN" sz="3200" dirty="0"/>
          </a:p>
        </p:txBody>
      </p:sp>
      <p:pic>
        <p:nvPicPr>
          <p:cNvPr id="4" name="Picture 3">
            <a:extLst>
              <a:ext uri="{FF2B5EF4-FFF2-40B4-BE49-F238E27FC236}">
                <a16:creationId xmlns:a16="http://schemas.microsoft.com/office/drawing/2014/main" id="{850551C8-4A78-4F2B-9A2C-3CBCDA44C537}"/>
              </a:ext>
            </a:extLst>
          </p:cNvPr>
          <p:cNvPicPr>
            <a:picLocks noChangeAspect="1"/>
          </p:cNvPicPr>
          <p:nvPr/>
        </p:nvPicPr>
        <p:blipFill>
          <a:blip r:embed="rId2"/>
          <a:stretch>
            <a:fillRect/>
          </a:stretch>
        </p:blipFill>
        <p:spPr>
          <a:xfrm>
            <a:off x="827914" y="1769935"/>
            <a:ext cx="3382000" cy="2411448"/>
          </a:xfrm>
          <a:prstGeom prst="rect">
            <a:avLst/>
          </a:prstGeom>
        </p:spPr>
      </p:pic>
      <p:sp>
        <p:nvSpPr>
          <p:cNvPr id="7" name="TextBox 6">
            <a:extLst>
              <a:ext uri="{FF2B5EF4-FFF2-40B4-BE49-F238E27FC236}">
                <a16:creationId xmlns:a16="http://schemas.microsoft.com/office/drawing/2014/main" id="{D8CD6F36-82B3-471C-A02A-1755490BE7A9}"/>
              </a:ext>
            </a:extLst>
          </p:cNvPr>
          <p:cNvSpPr txBox="1"/>
          <p:nvPr/>
        </p:nvSpPr>
        <p:spPr>
          <a:xfrm>
            <a:off x="4714622" y="1356948"/>
            <a:ext cx="613447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Most of the data is found between Age 17 to 20</a:t>
            </a:r>
          </a:p>
          <a:p>
            <a:pPr marL="285750" indent="-285750">
              <a:buFont typeface="Wingdings" panose="05000000000000000000" pitchFamily="2" charset="2"/>
              <a:buChar char="Ø"/>
            </a:pPr>
            <a:r>
              <a:rPr lang="en-US" dirty="0"/>
              <a:t>19 rows having age greater than 20 – Capping Age to 20 and making values above 20 equal to 20</a:t>
            </a:r>
          </a:p>
          <a:p>
            <a:pPr marL="285750" indent="-285750">
              <a:buFont typeface="Wingdings" panose="05000000000000000000" pitchFamily="2" charset="2"/>
              <a:buChar char="Ø"/>
            </a:pPr>
            <a:r>
              <a:rPr lang="en-US" dirty="0"/>
              <a:t>5 rows having age values as 16 – Editing them to be 17</a:t>
            </a:r>
          </a:p>
        </p:txBody>
      </p:sp>
      <p:pic>
        <p:nvPicPr>
          <p:cNvPr id="8" name="Picture 7">
            <a:extLst>
              <a:ext uri="{FF2B5EF4-FFF2-40B4-BE49-F238E27FC236}">
                <a16:creationId xmlns:a16="http://schemas.microsoft.com/office/drawing/2014/main" id="{F0708129-113B-48A0-8D76-90B39A0FE7B8}"/>
              </a:ext>
            </a:extLst>
          </p:cNvPr>
          <p:cNvPicPr>
            <a:picLocks noChangeAspect="1"/>
          </p:cNvPicPr>
          <p:nvPr/>
        </p:nvPicPr>
        <p:blipFill>
          <a:blip r:embed="rId3"/>
          <a:stretch>
            <a:fillRect/>
          </a:stretch>
        </p:blipFill>
        <p:spPr>
          <a:xfrm>
            <a:off x="827914" y="4290287"/>
            <a:ext cx="3389192" cy="2202587"/>
          </a:xfrm>
          <a:prstGeom prst="rect">
            <a:avLst/>
          </a:prstGeom>
        </p:spPr>
      </p:pic>
      <p:pic>
        <p:nvPicPr>
          <p:cNvPr id="9" name="Picture 8">
            <a:extLst>
              <a:ext uri="{FF2B5EF4-FFF2-40B4-BE49-F238E27FC236}">
                <a16:creationId xmlns:a16="http://schemas.microsoft.com/office/drawing/2014/main" id="{3C85E528-279F-4CBF-9748-B68CF3C2B84E}"/>
              </a:ext>
            </a:extLst>
          </p:cNvPr>
          <p:cNvPicPr>
            <a:picLocks noChangeAspect="1"/>
          </p:cNvPicPr>
          <p:nvPr/>
        </p:nvPicPr>
        <p:blipFill>
          <a:blip r:embed="rId4"/>
          <a:stretch>
            <a:fillRect/>
          </a:stretch>
        </p:blipFill>
        <p:spPr>
          <a:xfrm>
            <a:off x="4878182" y="3798839"/>
            <a:ext cx="2886075" cy="2714625"/>
          </a:xfrm>
          <a:prstGeom prst="rect">
            <a:avLst/>
          </a:prstGeom>
        </p:spPr>
      </p:pic>
      <p:pic>
        <p:nvPicPr>
          <p:cNvPr id="10" name="Picture 9">
            <a:extLst>
              <a:ext uri="{FF2B5EF4-FFF2-40B4-BE49-F238E27FC236}">
                <a16:creationId xmlns:a16="http://schemas.microsoft.com/office/drawing/2014/main" id="{E7182736-34E1-41FC-8955-E9242C8802A5}"/>
              </a:ext>
            </a:extLst>
          </p:cNvPr>
          <p:cNvPicPr>
            <a:picLocks noChangeAspect="1"/>
          </p:cNvPicPr>
          <p:nvPr/>
        </p:nvPicPr>
        <p:blipFill>
          <a:blip r:embed="rId5"/>
          <a:stretch>
            <a:fillRect/>
          </a:stretch>
        </p:blipFill>
        <p:spPr>
          <a:xfrm>
            <a:off x="8277476" y="3827844"/>
            <a:ext cx="3313364" cy="1724765"/>
          </a:xfrm>
          <a:prstGeom prst="rect">
            <a:avLst/>
          </a:prstGeom>
        </p:spPr>
      </p:pic>
      <p:sp>
        <p:nvSpPr>
          <p:cNvPr id="11" name="TextBox 10">
            <a:extLst>
              <a:ext uri="{FF2B5EF4-FFF2-40B4-BE49-F238E27FC236}">
                <a16:creationId xmlns:a16="http://schemas.microsoft.com/office/drawing/2014/main" id="{62AF8439-431F-41D4-8ABE-622F1586FD04}"/>
              </a:ext>
            </a:extLst>
          </p:cNvPr>
          <p:cNvSpPr txBox="1"/>
          <p:nvPr/>
        </p:nvSpPr>
        <p:spPr>
          <a:xfrm>
            <a:off x="4971495" y="3266983"/>
            <a:ext cx="2112886" cy="369332"/>
          </a:xfrm>
          <a:prstGeom prst="rect">
            <a:avLst/>
          </a:prstGeom>
          <a:noFill/>
        </p:spPr>
        <p:txBody>
          <a:bodyPr wrap="square" rtlCol="0">
            <a:spAutoFit/>
          </a:bodyPr>
          <a:lstStyle/>
          <a:p>
            <a:pPr algn="ctr"/>
            <a:r>
              <a:rPr lang="en-US" dirty="0"/>
              <a:t>Before</a:t>
            </a:r>
            <a:endParaRPr lang="en-IN" dirty="0"/>
          </a:p>
        </p:txBody>
      </p:sp>
      <p:sp>
        <p:nvSpPr>
          <p:cNvPr id="12" name="TextBox 11">
            <a:extLst>
              <a:ext uri="{FF2B5EF4-FFF2-40B4-BE49-F238E27FC236}">
                <a16:creationId xmlns:a16="http://schemas.microsoft.com/office/drawing/2014/main" id="{39910883-F20A-40FF-A694-14D22478B7BC}"/>
              </a:ext>
            </a:extLst>
          </p:cNvPr>
          <p:cNvSpPr txBox="1"/>
          <p:nvPr/>
        </p:nvSpPr>
        <p:spPr>
          <a:xfrm>
            <a:off x="8736735" y="3262069"/>
            <a:ext cx="1596871" cy="369332"/>
          </a:xfrm>
          <a:prstGeom prst="rect">
            <a:avLst/>
          </a:prstGeom>
          <a:noFill/>
        </p:spPr>
        <p:txBody>
          <a:bodyPr wrap="square" rtlCol="0">
            <a:spAutoFit/>
          </a:bodyPr>
          <a:lstStyle/>
          <a:p>
            <a:pPr algn="ctr"/>
            <a:r>
              <a:rPr lang="en-US" dirty="0"/>
              <a:t>After</a:t>
            </a:r>
            <a:endParaRPr lang="en-IN" dirty="0"/>
          </a:p>
        </p:txBody>
      </p:sp>
    </p:spTree>
    <p:extLst>
      <p:ext uri="{BB962C8B-B14F-4D97-AF65-F5344CB8AC3E}">
        <p14:creationId xmlns:p14="http://schemas.microsoft.com/office/powerpoint/2010/main" val="82427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1AC-2282-4140-8494-A24D73544D21}"/>
              </a:ext>
            </a:extLst>
          </p:cNvPr>
          <p:cNvSpPr>
            <a:spLocks noGrp="1"/>
          </p:cNvSpPr>
          <p:nvPr>
            <p:ph type="title"/>
          </p:nvPr>
        </p:nvSpPr>
        <p:spPr>
          <a:xfrm>
            <a:off x="1589735" y="58139"/>
            <a:ext cx="8534400" cy="1507067"/>
          </a:xfrm>
        </p:spPr>
        <p:txBody>
          <a:bodyPr>
            <a:normAutofit/>
          </a:bodyPr>
          <a:lstStyle/>
          <a:p>
            <a:pPr algn="ctr"/>
            <a:r>
              <a:rPr lang="en-US" sz="3200" dirty="0"/>
              <a:t>Student Gender and Background</a:t>
            </a:r>
            <a:endParaRPr lang="en-IN" sz="3200" dirty="0"/>
          </a:p>
        </p:txBody>
      </p:sp>
      <p:sp>
        <p:nvSpPr>
          <p:cNvPr id="3" name="Content Placeholder 2">
            <a:extLst>
              <a:ext uri="{FF2B5EF4-FFF2-40B4-BE49-F238E27FC236}">
                <a16:creationId xmlns:a16="http://schemas.microsoft.com/office/drawing/2014/main" id="{98878584-29D9-40DC-97ED-0E10C041CF34}"/>
              </a:ext>
            </a:extLst>
          </p:cNvPr>
          <p:cNvSpPr>
            <a:spLocks noGrp="1"/>
          </p:cNvSpPr>
          <p:nvPr>
            <p:ph idx="1"/>
          </p:nvPr>
        </p:nvSpPr>
        <p:spPr/>
        <p:txBody>
          <a:bodyPr>
            <a:normAutofit/>
          </a:bodyPr>
          <a:lstStyle/>
          <a:p>
            <a:r>
              <a:rPr lang="en-IN" sz="2000" dirty="0"/>
              <a:t>Student Gender ratio is 63% Females and 37% Males</a:t>
            </a:r>
          </a:p>
          <a:p>
            <a:r>
              <a:rPr lang="en-IN" sz="2000" dirty="0"/>
              <a:t>Student Background has no missing values</a:t>
            </a:r>
          </a:p>
        </p:txBody>
      </p:sp>
      <p:pic>
        <p:nvPicPr>
          <p:cNvPr id="5" name="Picture 4">
            <a:extLst>
              <a:ext uri="{FF2B5EF4-FFF2-40B4-BE49-F238E27FC236}">
                <a16:creationId xmlns:a16="http://schemas.microsoft.com/office/drawing/2014/main" id="{DFACB3E9-C35F-4AC3-ADE8-2E4B7BF58D03}"/>
              </a:ext>
            </a:extLst>
          </p:cNvPr>
          <p:cNvPicPr>
            <a:picLocks noChangeAspect="1"/>
          </p:cNvPicPr>
          <p:nvPr/>
        </p:nvPicPr>
        <p:blipFill>
          <a:blip r:embed="rId2"/>
          <a:stretch>
            <a:fillRect/>
          </a:stretch>
        </p:blipFill>
        <p:spPr>
          <a:xfrm>
            <a:off x="8560699" y="3051997"/>
            <a:ext cx="3143592" cy="2498140"/>
          </a:xfrm>
          <a:prstGeom prst="rect">
            <a:avLst/>
          </a:prstGeom>
        </p:spPr>
      </p:pic>
      <p:sp>
        <p:nvSpPr>
          <p:cNvPr id="6" name="TextBox 5">
            <a:extLst>
              <a:ext uri="{FF2B5EF4-FFF2-40B4-BE49-F238E27FC236}">
                <a16:creationId xmlns:a16="http://schemas.microsoft.com/office/drawing/2014/main" id="{F7EB5393-A5BF-4CA3-8BA1-2FDBC4EEFC91}"/>
              </a:ext>
            </a:extLst>
          </p:cNvPr>
          <p:cNvSpPr txBox="1"/>
          <p:nvPr/>
        </p:nvSpPr>
        <p:spPr>
          <a:xfrm>
            <a:off x="5403847" y="3024219"/>
            <a:ext cx="297667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Merged few Backgrounds as to create as 1 to make Data less sparse</a:t>
            </a:r>
          </a:p>
          <a:p>
            <a:pPr marL="285750" indent="-285750">
              <a:buFont typeface="Wingdings" panose="05000000000000000000" pitchFamily="2" charset="2"/>
              <a:buChar char="Ø"/>
            </a:pPr>
            <a:r>
              <a:rPr lang="en-US" dirty="0"/>
              <a:t>BGD 6 ,7, 8 changed to BGD 5</a:t>
            </a:r>
            <a:endParaRPr lang="en-IN" dirty="0"/>
          </a:p>
        </p:txBody>
      </p:sp>
      <p:pic>
        <p:nvPicPr>
          <p:cNvPr id="7" name="Picture 6">
            <a:extLst>
              <a:ext uri="{FF2B5EF4-FFF2-40B4-BE49-F238E27FC236}">
                <a16:creationId xmlns:a16="http://schemas.microsoft.com/office/drawing/2014/main" id="{8148A594-5EA4-42FE-9CBD-7926D23F0B0E}"/>
              </a:ext>
            </a:extLst>
          </p:cNvPr>
          <p:cNvPicPr>
            <a:picLocks noChangeAspect="1"/>
          </p:cNvPicPr>
          <p:nvPr/>
        </p:nvPicPr>
        <p:blipFill>
          <a:blip r:embed="rId3"/>
          <a:stretch>
            <a:fillRect/>
          </a:stretch>
        </p:blipFill>
        <p:spPr>
          <a:xfrm>
            <a:off x="487709" y="3024219"/>
            <a:ext cx="4756904" cy="3044419"/>
          </a:xfrm>
          <a:prstGeom prst="rect">
            <a:avLst/>
          </a:prstGeom>
        </p:spPr>
      </p:pic>
    </p:spTree>
    <p:extLst>
      <p:ext uri="{BB962C8B-B14F-4D97-AF65-F5344CB8AC3E}">
        <p14:creationId xmlns:p14="http://schemas.microsoft.com/office/powerpoint/2010/main" val="267526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A7A7-650F-47D9-8615-A15C4F11CFD0}"/>
              </a:ext>
            </a:extLst>
          </p:cNvPr>
          <p:cNvSpPr>
            <a:spLocks noGrp="1"/>
          </p:cNvSpPr>
          <p:nvPr>
            <p:ph type="title"/>
          </p:nvPr>
        </p:nvSpPr>
        <p:spPr>
          <a:xfrm>
            <a:off x="838200" y="381739"/>
            <a:ext cx="10515600" cy="917751"/>
          </a:xfrm>
        </p:spPr>
        <p:txBody>
          <a:bodyPr>
            <a:normAutofit/>
          </a:bodyPr>
          <a:lstStyle/>
          <a:p>
            <a:pPr algn="ctr"/>
            <a:r>
              <a:rPr lang="en-US" sz="3200" dirty="0"/>
              <a:t>Instate and International Students</a:t>
            </a:r>
            <a:endParaRPr lang="en-IN" sz="3200" dirty="0"/>
          </a:p>
        </p:txBody>
      </p:sp>
      <p:sp>
        <p:nvSpPr>
          <p:cNvPr id="3" name="Content Placeholder 2">
            <a:extLst>
              <a:ext uri="{FF2B5EF4-FFF2-40B4-BE49-F238E27FC236}">
                <a16:creationId xmlns:a16="http://schemas.microsoft.com/office/drawing/2014/main" id="{DD4CDCBD-6D8C-47CC-AB61-6FBF8E003E75}"/>
              </a:ext>
            </a:extLst>
          </p:cNvPr>
          <p:cNvSpPr>
            <a:spLocks noGrp="1"/>
          </p:cNvSpPr>
          <p:nvPr>
            <p:ph idx="1"/>
          </p:nvPr>
        </p:nvSpPr>
        <p:spPr>
          <a:xfrm>
            <a:off x="838200" y="1395797"/>
            <a:ext cx="10515600" cy="4351338"/>
          </a:xfrm>
        </p:spPr>
        <p:txBody>
          <a:bodyPr/>
          <a:lstStyle/>
          <a:p>
            <a:r>
              <a:rPr lang="en-US" sz="2000" dirty="0"/>
              <a:t>Instate Flag variable – Use one hot encoding with Y = 1 and N = 0</a:t>
            </a:r>
          </a:p>
          <a:p>
            <a:r>
              <a:rPr lang="en-US" sz="2000" dirty="0"/>
              <a:t>International Status – only 27 students out of 3400 are under this category</a:t>
            </a:r>
          </a:p>
          <a:p>
            <a:pPr marL="0" indent="0">
              <a:buNone/>
            </a:pPr>
            <a:r>
              <a:rPr lang="en-US" sz="2000" dirty="0"/>
              <a:t>Column dropped since No much contribution to the Target variable prediction</a:t>
            </a:r>
          </a:p>
          <a:p>
            <a:endParaRPr lang="en-IN" dirty="0"/>
          </a:p>
        </p:txBody>
      </p:sp>
      <p:pic>
        <p:nvPicPr>
          <p:cNvPr id="4" name="Picture 3">
            <a:extLst>
              <a:ext uri="{FF2B5EF4-FFF2-40B4-BE49-F238E27FC236}">
                <a16:creationId xmlns:a16="http://schemas.microsoft.com/office/drawing/2014/main" id="{2FECF790-6D7E-441D-B0AC-A9D60E9E0B6A}"/>
              </a:ext>
            </a:extLst>
          </p:cNvPr>
          <p:cNvPicPr>
            <a:picLocks noChangeAspect="1"/>
          </p:cNvPicPr>
          <p:nvPr/>
        </p:nvPicPr>
        <p:blipFill>
          <a:blip r:embed="rId2"/>
          <a:stretch>
            <a:fillRect/>
          </a:stretch>
        </p:blipFill>
        <p:spPr>
          <a:xfrm>
            <a:off x="838200" y="3008141"/>
            <a:ext cx="3853290" cy="1811507"/>
          </a:xfrm>
          <a:prstGeom prst="rect">
            <a:avLst/>
          </a:prstGeom>
        </p:spPr>
      </p:pic>
      <p:sp>
        <p:nvSpPr>
          <p:cNvPr id="5" name="TextBox 4">
            <a:extLst>
              <a:ext uri="{FF2B5EF4-FFF2-40B4-BE49-F238E27FC236}">
                <a16:creationId xmlns:a16="http://schemas.microsoft.com/office/drawing/2014/main" id="{266A6F63-D62D-4032-812F-01420D956420}"/>
              </a:ext>
            </a:extLst>
          </p:cNvPr>
          <p:cNvSpPr txBox="1"/>
          <p:nvPr/>
        </p:nvSpPr>
        <p:spPr>
          <a:xfrm>
            <a:off x="5282211" y="3248301"/>
            <a:ext cx="4802821" cy="646331"/>
          </a:xfrm>
          <a:prstGeom prst="rect">
            <a:avLst/>
          </a:prstGeom>
          <a:noFill/>
        </p:spPr>
        <p:txBody>
          <a:bodyPr wrap="square" rtlCol="0">
            <a:spAutoFit/>
          </a:bodyPr>
          <a:lstStyle/>
          <a:p>
            <a:r>
              <a:rPr lang="en-US" dirty="0"/>
              <a:t>27 students are almost equally split in Target variable</a:t>
            </a:r>
            <a:endParaRPr lang="en-IN" dirty="0"/>
          </a:p>
        </p:txBody>
      </p:sp>
    </p:spTree>
    <p:extLst>
      <p:ext uri="{BB962C8B-B14F-4D97-AF65-F5344CB8AC3E}">
        <p14:creationId xmlns:p14="http://schemas.microsoft.com/office/powerpoint/2010/main" val="60838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717A-3B3C-46EA-B5E2-0C6635BBFED8}"/>
              </a:ext>
            </a:extLst>
          </p:cNvPr>
          <p:cNvSpPr>
            <a:spLocks noGrp="1"/>
          </p:cNvSpPr>
          <p:nvPr>
            <p:ph type="title"/>
          </p:nvPr>
        </p:nvSpPr>
        <p:spPr/>
        <p:txBody>
          <a:bodyPr>
            <a:normAutofit/>
          </a:bodyPr>
          <a:lstStyle/>
          <a:p>
            <a:pPr algn="ctr"/>
            <a:r>
              <a:rPr lang="en-US" sz="3200" dirty="0"/>
              <a:t>Student Minor</a:t>
            </a:r>
            <a:endParaRPr lang="en-IN" sz="3200" dirty="0"/>
          </a:p>
        </p:txBody>
      </p:sp>
      <p:sp>
        <p:nvSpPr>
          <p:cNvPr id="3" name="Content Placeholder 2">
            <a:extLst>
              <a:ext uri="{FF2B5EF4-FFF2-40B4-BE49-F238E27FC236}">
                <a16:creationId xmlns:a16="http://schemas.microsoft.com/office/drawing/2014/main" id="{9E561BD1-7690-451E-973B-706972D17D84}"/>
              </a:ext>
            </a:extLst>
          </p:cNvPr>
          <p:cNvSpPr>
            <a:spLocks noGrp="1"/>
          </p:cNvSpPr>
          <p:nvPr>
            <p:ph idx="1"/>
          </p:nvPr>
        </p:nvSpPr>
        <p:spPr/>
        <p:txBody>
          <a:bodyPr>
            <a:normAutofit/>
          </a:bodyPr>
          <a:lstStyle/>
          <a:p>
            <a:r>
              <a:rPr lang="en-US" sz="2000" dirty="0"/>
              <a:t>92% of students having N as student minor which might be equal to not opting any course as Minor.</a:t>
            </a:r>
          </a:p>
          <a:p>
            <a:r>
              <a:rPr lang="en-US" sz="2000" dirty="0"/>
              <a:t>36 subjects available as unique which is consisted of 8%.</a:t>
            </a:r>
          </a:p>
          <a:p>
            <a:r>
              <a:rPr lang="en-US" sz="2000" dirty="0"/>
              <a:t>Grouping as Minor selected and Not selected for 8% and 92%</a:t>
            </a:r>
          </a:p>
          <a:p>
            <a:r>
              <a:rPr lang="en-US" sz="2000" dirty="0"/>
              <a:t>Used one hot encoding on this variable since only 2 categories</a:t>
            </a:r>
            <a:endParaRPr lang="en-IN" sz="2000" dirty="0"/>
          </a:p>
        </p:txBody>
      </p:sp>
      <p:pic>
        <p:nvPicPr>
          <p:cNvPr id="5" name="Picture 4">
            <a:extLst>
              <a:ext uri="{FF2B5EF4-FFF2-40B4-BE49-F238E27FC236}">
                <a16:creationId xmlns:a16="http://schemas.microsoft.com/office/drawing/2014/main" id="{03C4525B-A139-4A50-8723-F4C9ABFF3378}"/>
              </a:ext>
            </a:extLst>
          </p:cNvPr>
          <p:cNvPicPr>
            <a:picLocks noChangeAspect="1"/>
          </p:cNvPicPr>
          <p:nvPr/>
        </p:nvPicPr>
        <p:blipFill>
          <a:blip r:embed="rId2"/>
          <a:stretch>
            <a:fillRect/>
          </a:stretch>
        </p:blipFill>
        <p:spPr>
          <a:xfrm>
            <a:off x="1251011" y="3815640"/>
            <a:ext cx="3019148" cy="1534733"/>
          </a:xfrm>
          <a:prstGeom prst="rect">
            <a:avLst/>
          </a:prstGeom>
        </p:spPr>
      </p:pic>
      <p:pic>
        <p:nvPicPr>
          <p:cNvPr id="6" name="Picture 5">
            <a:extLst>
              <a:ext uri="{FF2B5EF4-FFF2-40B4-BE49-F238E27FC236}">
                <a16:creationId xmlns:a16="http://schemas.microsoft.com/office/drawing/2014/main" id="{9FE6C6B9-ED9C-44C9-91C1-8ED6AC301957}"/>
              </a:ext>
            </a:extLst>
          </p:cNvPr>
          <p:cNvPicPr>
            <a:picLocks noChangeAspect="1"/>
          </p:cNvPicPr>
          <p:nvPr/>
        </p:nvPicPr>
        <p:blipFill>
          <a:blip r:embed="rId3"/>
          <a:stretch>
            <a:fillRect/>
          </a:stretch>
        </p:blipFill>
        <p:spPr>
          <a:xfrm>
            <a:off x="7279689" y="3691354"/>
            <a:ext cx="3329127" cy="1618142"/>
          </a:xfrm>
          <a:prstGeom prst="rect">
            <a:avLst/>
          </a:prstGeom>
        </p:spPr>
      </p:pic>
      <p:sp>
        <p:nvSpPr>
          <p:cNvPr id="7" name="Arrow: Striped Right 6">
            <a:extLst>
              <a:ext uri="{FF2B5EF4-FFF2-40B4-BE49-F238E27FC236}">
                <a16:creationId xmlns:a16="http://schemas.microsoft.com/office/drawing/2014/main" id="{3F528E74-3289-4375-8D54-D6E1663FD295}"/>
              </a:ext>
            </a:extLst>
          </p:cNvPr>
          <p:cNvSpPr/>
          <p:nvPr/>
        </p:nvSpPr>
        <p:spPr>
          <a:xfrm>
            <a:off x="5113537" y="4199829"/>
            <a:ext cx="1322773" cy="53266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86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94FB-9BB6-4893-86DF-3A7CB3B46249}"/>
              </a:ext>
            </a:extLst>
          </p:cNvPr>
          <p:cNvSpPr>
            <a:spLocks noGrp="1"/>
          </p:cNvSpPr>
          <p:nvPr>
            <p:ph type="title"/>
          </p:nvPr>
        </p:nvSpPr>
        <p:spPr/>
        <p:txBody>
          <a:bodyPr>
            <a:normAutofit/>
          </a:bodyPr>
          <a:lstStyle/>
          <a:p>
            <a:pPr algn="ctr"/>
            <a:r>
              <a:rPr lang="en-US" sz="3200" dirty="0"/>
              <a:t>Student Entrance Test</a:t>
            </a:r>
            <a:endParaRPr lang="en-IN" sz="3200" dirty="0"/>
          </a:p>
        </p:txBody>
      </p:sp>
      <p:sp>
        <p:nvSpPr>
          <p:cNvPr id="3" name="Content Placeholder 2">
            <a:extLst>
              <a:ext uri="{FF2B5EF4-FFF2-40B4-BE49-F238E27FC236}">
                <a16:creationId xmlns:a16="http://schemas.microsoft.com/office/drawing/2014/main" id="{130A9FDD-019F-4CEC-9515-F04367CFE358}"/>
              </a:ext>
            </a:extLst>
          </p:cNvPr>
          <p:cNvSpPr>
            <a:spLocks noGrp="1"/>
          </p:cNvSpPr>
          <p:nvPr>
            <p:ph idx="1"/>
          </p:nvPr>
        </p:nvSpPr>
        <p:spPr>
          <a:xfrm>
            <a:off x="845691" y="1536769"/>
            <a:ext cx="10515600" cy="4721987"/>
          </a:xfrm>
        </p:spPr>
        <p:txBody>
          <a:bodyPr/>
          <a:lstStyle/>
          <a:p>
            <a:r>
              <a:rPr lang="en-US" sz="2000" dirty="0"/>
              <a:t>Student Entrance test score Combination has 518 missing values</a:t>
            </a:r>
          </a:p>
          <a:p>
            <a:endParaRPr lang="en-IN" dirty="0"/>
          </a:p>
        </p:txBody>
      </p:sp>
      <p:pic>
        <p:nvPicPr>
          <p:cNvPr id="4" name="Picture 3">
            <a:extLst>
              <a:ext uri="{FF2B5EF4-FFF2-40B4-BE49-F238E27FC236}">
                <a16:creationId xmlns:a16="http://schemas.microsoft.com/office/drawing/2014/main" id="{F813B0B5-C1AB-4087-BFD4-77EE1F9F0623}"/>
              </a:ext>
            </a:extLst>
          </p:cNvPr>
          <p:cNvPicPr>
            <a:picLocks noChangeAspect="1"/>
          </p:cNvPicPr>
          <p:nvPr/>
        </p:nvPicPr>
        <p:blipFill>
          <a:blip r:embed="rId2"/>
          <a:stretch>
            <a:fillRect/>
          </a:stretch>
        </p:blipFill>
        <p:spPr>
          <a:xfrm>
            <a:off x="845691" y="1987123"/>
            <a:ext cx="3162858" cy="2021478"/>
          </a:xfrm>
          <a:prstGeom prst="rect">
            <a:avLst/>
          </a:prstGeom>
        </p:spPr>
      </p:pic>
      <p:pic>
        <p:nvPicPr>
          <p:cNvPr id="5" name="Picture 4">
            <a:extLst>
              <a:ext uri="{FF2B5EF4-FFF2-40B4-BE49-F238E27FC236}">
                <a16:creationId xmlns:a16="http://schemas.microsoft.com/office/drawing/2014/main" id="{F5631D7E-FBEC-430F-972F-E09B76674F20}"/>
              </a:ext>
            </a:extLst>
          </p:cNvPr>
          <p:cNvPicPr>
            <a:picLocks noChangeAspect="1"/>
          </p:cNvPicPr>
          <p:nvPr/>
        </p:nvPicPr>
        <p:blipFill>
          <a:blip r:embed="rId3"/>
          <a:stretch>
            <a:fillRect/>
          </a:stretch>
        </p:blipFill>
        <p:spPr>
          <a:xfrm>
            <a:off x="699214" y="4029863"/>
            <a:ext cx="3162858" cy="2025339"/>
          </a:xfrm>
          <a:prstGeom prst="rect">
            <a:avLst/>
          </a:prstGeom>
        </p:spPr>
      </p:pic>
      <p:sp>
        <p:nvSpPr>
          <p:cNvPr id="6" name="TextBox 5">
            <a:extLst>
              <a:ext uri="{FF2B5EF4-FFF2-40B4-BE49-F238E27FC236}">
                <a16:creationId xmlns:a16="http://schemas.microsoft.com/office/drawing/2014/main" id="{4CFEF969-A3BC-4087-92A9-4AB5CACE6524}"/>
              </a:ext>
            </a:extLst>
          </p:cNvPr>
          <p:cNvSpPr txBox="1"/>
          <p:nvPr/>
        </p:nvSpPr>
        <p:spPr>
          <a:xfrm>
            <a:off x="4155026" y="2074532"/>
            <a:ext cx="677366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Respective missing values are imputed with Median imputation based on Gender</a:t>
            </a:r>
          </a:p>
          <a:p>
            <a:pPr marL="285750" indent="-285750">
              <a:buFont typeface="Wingdings" panose="05000000000000000000" pitchFamily="2" charset="2"/>
              <a:buChar char="Ø"/>
            </a:pPr>
            <a:r>
              <a:rPr lang="en-US" dirty="0"/>
              <a:t>This Boxplot gives the difference between male and Female Median values for Student Entrance test combination</a:t>
            </a:r>
            <a:endParaRPr lang="en-IN" dirty="0"/>
          </a:p>
          <a:p>
            <a:pPr marL="285750" indent="-285750">
              <a:buFont typeface="Wingdings" panose="05000000000000000000" pitchFamily="2" charset="2"/>
              <a:buChar char="Ø"/>
            </a:pPr>
            <a:r>
              <a:rPr lang="en-US" dirty="0"/>
              <a:t>Distribution after the Missing values treated and Histogram plotted for the Student Entrance Test combination</a:t>
            </a:r>
            <a:endParaRPr lang="en-IN" dirty="0"/>
          </a:p>
          <a:p>
            <a:pPr marL="285750" indent="-285750">
              <a:buFont typeface="Wingdings" panose="05000000000000000000" pitchFamily="2" charset="2"/>
              <a:buChar char="Ø"/>
            </a:pPr>
            <a:endParaRPr lang="en-US" dirty="0"/>
          </a:p>
          <a:p>
            <a:endParaRPr lang="en-IN" dirty="0"/>
          </a:p>
        </p:txBody>
      </p:sp>
      <p:pic>
        <p:nvPicPr>
          <p:cNvPr id="7" name="Picture 6">
            <a:extLst>
              <a:ext uri="{FF2B5EF4-FFF2-40B4-BE49-F238E27FC236}">
                <a16:creationId xmlns:a16="http://schemas.microsoft.com/office/drawing/2014/main" id="{6BC8814C-6EC5-487F-9CE8-7F9B520D6879}"/>
              </a:ext>
            </a:extLst>
          </p:cNvPr>
          <p:cNvPicPr>
            <a:picLocks noChangeAspect="1"/>
          </p:cNvPicPr>
          <p:nvPr/>
        </p:nvPicPr>
        <p:blipFill>
          <a:blip r:embed="rId4"/>
          <a:stretch>
            <a:fillRect/>
          </a:stretch>
        </p:blipFill>
        <p:spPr>
          <a:xfrm>
            <a:off x="4559145" y="4272669"/>
            <a:ext cx="2208524" cy="1388215"/>
          </a:xfrm>
          <a:prstGeom prst="rect">
            <a:avLst/>
          </a:prstGeom>
        </p:spPr>
      </p:pic>
      <p:pic>
        <p:nvPicPr>
          <p:cNvPr id="10" name="Content Placeholder 3">
            <a:extLst>
              <a:ext uri="{FF2B5EF4-FFF2-40B4-BE49-F238E27FC236}">
                <a16:creationId xmlns:a16="http://schemas.microsoft.com/office/drawing/2014/main" id="{DAD3AAA2-A0A9-4026-88C0-A41305F6FD7A}"/>
              </a:ext>
            </a:extLst>
          </p:cNvPr>
          <p:cNvPicPr>
            <a:picLocks noChangeAspect="1"/>
          </p:cNvPicPr>
          <p:nvPr/>
        </p:nvPicPr>
        <p:blipFill>
          <a:blip r:embed="rId5"/>
          <a:stretch>
            <a:fillRect/>
          </a:stretch>
        </p:blipFill>
        <p:spPr>
          <a:xfrm>
            <a:off x="7446700" y="3908917"/>
            <a:ext cx="3698290" cy="2583958"/>
          </a:xfrm>
          <a:prstGeom prst="rect">
            <a:avLst/>
          </a:prstGeom>
        </p:spPr>
      </p:pic>
    </p:spTree>
    <p:extLst>
      <p:ext uri="{BB962C8B-B14F-4D97-AF65-F5344CB8AC3E}">
        <p14:creationId xmlns:p14="http://schemas.microsoft.com/office/powerpoint/2010/main" val="19238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7B16-11A8-4F41-BDC8-157D32F75C30}"/>
              </a:ext>
            </a:extLst>
          </p:cNvPr>
          <p:cNvSpPr>
            <a:spLocks noGrp="1"/>
          </p:cNvSpPr>
          <p:nvPr>
            <p:ph type="title"/>
          </p:nvPr>
        </p:nvSpPr>
        <p:spPr/>
        <p:txBody>
          <a:bodyPr>
            <a:normAutofit/>
          </a:bodyPr>
          <a:lstStyle/>
          <a:p>
            <a:pPr algn="ctr"/>
            <a:r>
              <a:rPr lang="en-US" sz="3200" dirty="0"/>
              <a:t>Treating Core course variables</a:t>
            </a:r>
            <a:endParaRPr lang="en-IN" sz="3200" dirty="0"/>
          </a:p>
        </p:txBody>
      </p:sp>
      <p:sp>
        <p:nvSpPr>
          <p:cNvPr id="3" name="Content Placeholder 2">
            <a:extLst>
              <a:ext uri="{FF2B5EF4-FFF2-40B4-BE49-F238E27FC236}">
                <a16:creationId xmlns:a16="http://schemas.microsoft.com/office/drawing/2014/main" id="{AC969FF9-E0F5-4B7C-8BEA-3F2EC994CB7A}"/>
              </a:ext>
            </a:extLst>
          </p:cNvPr>
          <p:cNvSpPr>
            <a:spLocks noGrp="1"/>
          </p:cNvSpPr>
          <p:nvPr>
            <p:ph idx="1"/>
          </p:nvPr>
        </p:nvSpPr>
        <p:spPr>
          <a:xfrm>
            <a:off x="838200" y="1497151"/>
            <a:ext cx="10515600" cy="4351338"/>
          </a:xfrm>
        </p:spPr>
        <p:txBody>
          <a:bodyPr>
            <a:normAutofit/>
          </a:bodyPr>
          <a:lstStyle/>
          <a:p>
            <a:r>
              <a:rPr lang="en-US" sz="2000" dirty="0"/>
              <a:t>There are 6 courses for each semester and all together 12 courses</a:t>
            </a:r>
          </a:p>
          <a:p>
            <a:r>
              <a:rPr lang="en-US" sz="2000" dirty="0"/>
              <a:t>Based on observation with respect, many subjects duplicated</a:t>
            </a:r>
          </a:p>
          <a:p>
            <a:pPr marL="0" indent="0">
              <a:buNone/>
            </a:pPr>
            <a:r>
              <a:rPr lang="en-US" sz="2000" dirty="0"/>
              <a:t>Ex: ECON 2105 and ECON 2106 -&gt; Both are assumed to be same to decrease the sparsity of the data/ number of categories</a:t>
            </a:r>
          </a:p>
          <a:p>
            <a:r>
              <a:rPr lang="en-US" sz="2000" dirty="0"/>
              <a:t>Considering only first 4 letters of each course</a:t>
            </a:r>
          </a:p>
          <a:p>
            <a:pPr marL="0" indent="0">
              <a:buNone/>
            </a:pPr>
            <a:r>
              <a:rPr lang="en-US" sz="2000" dirty="0"/>
              <a:t>Ex: ECON 2105 &amp; ECON 2106 -&gt; ECON</a:t>
            </a:r>
          </a:p>
          <a:p>
            <a:r>
              <a:rPr lang="en-US" sz="2000" dirty="0"/>
              <a:t>Transforming all 12 Core subjects categories to the above stated format</a:t>
            </a:r>
          </a:p>
          <a:p>
            <a:r>
              <a:rPr lang="en-US" sz="2000" dirty="0"/>
              <a:t>Filling missing values as “</a:t>
            </a:r>
            <a:r>
              <a:rPr lang="en-US" sz="2000" dirty="0" err="1"/>
              <a:t>not_opted</a:t>
            </a:r>
            <a:r>
              <a:rPr lang="en-US" sz="2000" dirty="0"/>
              <a:t>”</a:t>
            </a:r>
          </a:p>
        </p:txBody>
      </p:sp>
    </p:spTree>
    <p:extLst>
      <p:ext uri="{BB962C8B-B14F-4D97-AF65-F5344CB8AC3E}">
        <p14:creationId xmlns:p14="http://schemas.microsoft.com/office/powerpoint/2010/main" val="181441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95DA-B2AB-4A76-915F-EE876B8237DF}"/>
              </a:ext>
            </a:extLst>
          </p:cNvPr>
          <p:cNvSpPr>
            <a:spLocks noGrp="1"/>
          </p:cNvSpPr>
          <p:nvPr>
            <p:ph type="title"/>
          </p:nvPr>
        </p:nvSpPr>
        <p:spPr/>
        <p:txBody>
          <a:bodyPr>
            <a:normAutofit/>
          </a:bodyPr>
          <a:lstStyle/>
          <a:p>
            <a:pPr algn="ctr"/>
            <a:r>
              <a:rPr lang="en-US" sz="3200" dirty="0"/>
              <a:t>Treating Core course Grade variables</a:t>
            </a:r>
            <a:endParaRPr lang="en-IN" sz="3200" dirty="0"/>
          </a:p>
        </p:txBody>
      </p:sp>
      <p:sp>
        <p:nvSpPr>
          <p:cNvPr id="3" name="Content Placeholder 2">
            <a:extLst>
              <a:ext uri="{FF2B5EF4-FFF2-40B4-BE49-F238E27FC236}">
                <a16:creationId xmlns:a16="http://schemas.microsoft.com/office/drawing/2014/main" id="{02DFE316-13C1-4B76-9BA1-D6D54FAD2E3F}"/>
              </a:ext>
            </a:extLst>
          </p:cNvPr>
          <p:cNvSpPr>
            <a:spLocks noGrp="1"/>
          </p:cNvSpPr>
          <p:nvPr>
            <p:ph idx="1"/>
          </p:nvPr>
        </p:nvSpPr>
        <p:spPr>
          <a:xfrm>
            <a:off x="838200" y="1536496"/>
            <a:ext cx="5464946" cy="4351338"/>
          </a:xfrm>
        </p:spPr>
        <p:txBody>
          <a:bodyPr>
            <a:normAutofit/>
          </a:bodyPr>
          <a:lstStyle/>
          <a:p>
            <a:r>
              <a:rPr lang="en-US" sz="2000" dirty="0"/>
              <a:t>Grades are available as A, B, C, D, F and Incomplete/ Unknown</a:t>
            </a:r>
          </a:p>
          <a:p>
            <a:r>
              <a:rPr lang="en-US" sz="2000" dirty="0"/>
              <a:t>Using Ordinal categorical variable using Map function for these 12 Grade variables  for 12 core subjects.</a:t>
            </a:r>
          </a:p>
          <a:p>
            <a:r>
              <a:rPr lang="en-US" sz="2000" dirty="0"/>
              <a:t>Null Grades are replaced with value 0</a:t>
            </a:r>
          </a:p>
          <a:p>
            <a:pPr marL="285750" indent="-285750">
              <a:buFont typeface="Arial" panose="020B0604020202020204" pitchFamily="34" charset="0"/>
              <a:buChar char="•"/>
            </a:pPr>
            <a:r>
              <a:rPr lang="en-US" sz="2000" dirty="0"/>
              <a:t>Not_opted or Missing values are 80% and 96% for 5</a:t>
            </a:r>
            <a:r>
              <a:rPr lang="en-US" sz="2000" baseline="30000" dirty="0"/>
              <a:t>th</a:t>
            </a:r>
            <a:r>
              <a:rPr lang="en-US" sz="2000" dirty="0"/>
              <a:t> and 6</a:t>
            </a:r>
            <a:r>
              <a:rPr lang="en-US" sz="2000" baseline="30000" dirty="0"/>
              <a:t>th</a:t>
            </a:r>
            <a:r>
              <a:rPr lang="en-US" sz="2000" dirty="0"/>
              <a:t> Core subject respectively</a:t>
            </a:r>
          </a:p>
          <a:p>
            <a:pPr marL="285750" indent="-285750">
              <a:buFont typeface="Arial" panose="020B0604020202020204" pitchFamily="34" charset="0"/>
              <a:buChar char="•"/>
            </a:pPr>
            <a:r>
              <a:rPr lang="en-US" sz="2000" dirty="0"/>
              <a:t>Since High missing values – These 4 variables with respective to their Grades are ignored from building the model</a:t>
            </a:r>
            <a:endParaRPr lang="en-IN" sz="2000" dirty="0"/>
          </a:p>
          <a:p>
            <a:endParaRPr lang="en-US" dirty="0"/>
          </a:p>
          <a:p>
            <a:endParaRPr lang="en-US" dirty="0"/>
          </a:p>
          <a:p>
            <a:pPr marL="0" indent="0">
              <a:buNone/>
            </a:pPr>
            <a:endParaRPr lang="en-IN" dirty="0"/>
          </a:p>
        </p:txBody>
      </p:sp>
      <p:pic>
        <p:nvPicPr>
          <p:cNvPr id="4" name="Picture 3">
            <a:extLst>
              <a:ext uri="{FF2B5EF4-FFF2-40B4-BE49-F238E27FC236}">
                <a16:creationId xmlns:a16="http://schemas.microsoft.com/office/drawing/2014/main" id="{AB22A45B-69E6-4686-977C-F58F4AD06DE0}"/>
              </a:ext>
            </a:extLst>
          </p:cNvPr>
          <p:cNvPicPr>
            <a:picLocks noChangeAspect="1"/>
          </p:cNvPicPr>
          <p:nvPr/>
        </p:nvPicPr>
        <p:blipFill>
          <a:blip r:embed="rId2"/>
          <a:stretch>
            <a:fillRect/>
          </a:stretch>
        </p:blipFill>
        <p:spPr>
          <a:xfrm>
            <a:off x="918906" y="5733641"/>
            <a:ext cx="9643974" cy="655745"/>
          </a:xfrm>
          <a:prstGeom prst="rect">
            <a:avLst/>
          </a:prstGeom>
        </p:spPr>
      </p:pic>
      <p:pic>
        <p:nvPicPr>
          <p:cNvPr id="5" name="Content Placeholder 3">
            <a:extLst>
              <a:ext uri="{FF2B5EF4-FFF2-40B4-BE49-F238E27FC236}">
                <a16:creationId xmlns:a16="http://schemas.microsoft.com/office/drawing/2014/main" id="{9B08A782-596A-4781-8334-CEC39F9D522A}"/>
              </a:ext>
            </a:extLst>
          </p:cNvPr>
          <p:cNvPicPr>
            <a:picLocks noChangeAspect="1"/>
          </p:cNvPicPr>
          <p:nvPr/>
        </p:nvPicPr>
        <p:blipFill>
          <a:blip r:embed="rId3"/>
          <a:stretch>
            <a:fillRect/>
          </a:stretch>
        </p:blipFill>
        <p:spPr>
          <a:xfrm>
            <a:off x="6634581" y="1482571"/>
            <a:ext cx="4315036" cy="4116133"/>
          </a:xfrm>
          <a:prstGeom prst="rect">
            <a:avLst/>
          </a:prstGeom>
        </p:spPr>
      </p:pic>
    </p:spTree>
    <p:extLst>
      <p:ext uri="{BB962C8B-B14F-4D97-AF65-F5344CB8AC3E}">
        <p14:creationId xmlns:p14="http://schemas.microsoft.com/office/powerpoint/2010/main" val="359672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7846</TotalTime>
  <Words>1413</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Capstone Project  Students’ Early Attrition Modelling for Clearwater State University   </vt:lpstr>
      <vt:lpstr>Exploratory Data Analysis</vt:lpstr>
      <vt:lpstr>Student Age</vt:lpstr>
      <vt:lpstr>Student Gender and Background</vt:lpstr>
      <vt:lpstr>Instate and International Students</vt:lpstr>
      <vt:lpstr>Student Minor</vt:lpstr>
      <vt:lpstr>Student Entrance Test</vt:lpstr>
      <vt:lpstr>Treating Core course variables</vt:lpstr>
      <vt:lpstr>Treating Core course Grade variables</vt:lpstr>
      <vt:lpstr>Semester year and Distance From home and Housing status </vt:lpstr>
      <vt:lpstr>High School GPA</vt:lpstr>
      <vt:lpstr>High School, Parents Education, Degree Group</vt:lpstr>
      <vt:lpstr>Performance and Financial Terms</vt:lpstr>
      <vt:lpstr>Model Preparation</vt:lpstr>
      <vt:lpstr>Building Model using SKlearn</vt:lpstr>
      <vt:lpstr>Business Question 1 – Key drivers of Student attrition</vt:lpstr>
      <vt:lpstr>Business Question 1 – Key drivers of Student attrition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Students’ Early Attrition Modelling for Clearwater State University   </dc:title>
  <dc:creator>Lakshmipathi PS</dc:creator>
  <cp:lastModifiedBy>Lakshmipathi PS</cp:lastModifiedBy>
  <cp:revision>61</cp:revision>
  <dcterms:created xsi:type="dcterms:W3CDTF">2020-06-25T10:38:36Z</dcterms:created>
  <dcterms:modified xsi:type="dcterms:W3CDTF">2020-07-04T07:03:30Z</dcterms:modified>
</cp:coreProperties>
</file>