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4" r:id="rId5"/>
    <p:sldId id="267" r:id="rId6"/>
    <p:sldId id="268" r:id="rId7"/>
    <p:sldId id="265" r:id="rId8"/>
    <p:sldId id="262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7E27-374C-4951-95C3-B480287FA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F31BF-3D0E-4C16-8F1B-83B28E016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D6A7-0488-4D2F-9F01-EC493E87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2A8-F4F7-442A-8313-C0FBBF2D9E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6A65A-4E78-457E-9D3F-48C0D73B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96422-562A-4276-ADF0-5E6BF919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3429-4C43-467A-9D67-B13E6691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6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D200-A8EC-49D8-AD06-38C22DC7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9BF47-7496-4D75-B706-6DBAB3532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C3612-B2F6-4700-9E0D-707F741E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2A8-F4F7-442A-8313-C0FBBF2D9E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7201-C198-49AF-929B-81F64036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9047-5B28-449E-8811-773AD138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3429-4C43-467A-9D67-B13E6691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BE810-AC55-47E5-B36C-F71497B63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256B1-7B35-4B8C-B8A7-3C03520DF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C6F59-3A55-44AC-A660-20A99BA3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2A8-F4F7-442A-8313-C0FBBF2D9E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585CD-8B89-42FE-AD84-BFBD87C0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5CC5-4693-4D87-8EC2-CFCE4C5E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3429-4C43-467A-9D67-B13E6691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0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868A-DC85-4EF1-A97A-6878F835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FA40-BF3B-4394-AA4E-541BA4E3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6E49-9DF9-4D4A-B55E-8D577489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2A8-F4F7-442A-8313-C0FBBF2D9E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4013-E490-4209-A0B6-4C85C6AA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EF581-45DA-4460-B6C6-38E1A17A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3429-4C43-467A-9D67-B13E6691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E6C6-B1C8-4656-A411-F30FF8DA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96D9E-6057-48A8-AB84-96E388D76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847D-7258-4941-B321-22BB7245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2A8-F4F7-442A-8313-C0FBBF2D9E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3F85F-D9FB-4BCF-ADE2-3475F2C4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541EA-CCFD-46CC-AC2B-8F4A705C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3429-4C43-467A-9D67-B13E6691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0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A813-8541-4CE7-9AD6-09CC675B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A8DE-5E61-47D4-BA38-F95B20190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5A4A6-878C-435C-80CF-F43789E13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57D66-109C-4FE6-9E43-8324BE92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2A8-F4F7-442A-8313-C0FBBF2D9E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AD774-2F09-469F-8EC1-F8E3710E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CEDFF-BB71-4FA1-82EB-BFEA56F9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3429-4C43-467A-9D67-B13E6691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0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00C9-4876-4754-AAE9-B86C968C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67C91-1E0C-4A8E-9D08-C7A987921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30BDE-CF73-4B40-B572-7A69395CB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F8ABD-5E8E-4707-A6C5-55007104C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DA249-4720-4D77-9AB9-6414F5F24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16A56-6D71-40A1-9D10-C803CC66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2A8-F4F7-442A-8313-C0FBBF2D9E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0686C-1944-46E5-B52E-F6B76EA8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EF389-16BA-44F7-83D9-9FB8A1B6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3429-4C43-467A-9D67-B13E6691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8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40EE-EE7C-4A00-8D97-59E503BB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D38F0-5A85-4FB4-ACF5-BB19DE05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2A8-F4F7-442A-8313-C0FBBF2D9E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0C101-99E2-4C85-BE5A-68285A77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96C17-486D-4B16-B2E4-0C9AE8AE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3429-4C43-467A-9D67-B13E6691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27BE9-CCFA-4E1F-8AEF-DE2283CB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2A8-F4F7-442A-8313-C0FBBF2D9E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E00E2-B1D8-4ED2-B2A7-C91A6A43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CD668-195E-40AA-ACFF-7D87EB1B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3429-4C43-467A-9D67-B13E6691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1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734A-A9E4-46C1-8922-0341CF48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EB4A-C07B-4B4A-9161-CC5567699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170B2-F096-4B60-A6B4-D974CC846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DDD70-CBA1-456B-B350-DCD6C892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2A8-F4F7-442A-8313-C0FBBF2D9E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E30E3-54B0-4CA4-9E69-541F95F3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F81D9-42FE-4907-BA5C-84191341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3429-4C43-467A-9D67-B13E6691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6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E881-3028-40BE-A0C0-8CA995BF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0ABBE-3644-46AC-87C9-BC1A37409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82A13-0FB8-4F3D-B583-7D3622DD8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547C5-8F64-42DF-A944-A6CB671B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2A8-F4F7-442A-8313-C0FBBF2D9E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B42E8-CAD0-4869-B84A-411476E9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F66CB-896B-4D66-B94D-29969D25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3429-4C43-467A-9D67-B13E6691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FC7F7-AF61-4488-8591-3112ECD1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3BBAB-C82E-478E-B4EE-EDC8AAB04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D3A92-43B1-4205-879B-95412537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22A8-F4F7-442A-8313-C0FBBF2D9E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20472-F1B8-48A9-8BD7-23D56A01E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23BD2-85F3-43C3-9768-104A3F013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73429-4C43-467A-9D67-B13E6691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866A-2F4C-4600-8BCC-436790C2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6" y="107705"/>
            <a:ext cx="10515600" cy="830997"/>
          </a:xfrm>
        </p:spPr>
        <p:txBody>
          <a:bodyPr/>
          <a:lstStyle/>
          <a:p>
            <a:r>
              <a:rPr lang="en-US" b="1" dirty="0"/>
              <a:t>Simulink Model Overview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E0BF07-F91C-4D46-88C1-A1CE0524B7D2}"/>
              </a:ext>
            </a:extLst>
          </p:cNvPr>
          <p:cNvSpPr txBox="1"/>
          <p:nvPr/>
        </p:nvSpPr>
        <p:spPr>
          <a:xfrm>
            <a:off x="509585" y="879633"/>
            <a:ext cx="25050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TestAplysiaClass.m</a:t>
            </a:r>
            <a:endParaRPr lang="en-US" b="1" dirty="0"/>
          </a:p>
          <a:p>
            <a:endParaRPr lang="en-US" sz="1200" dirty="0"/>
          </a:p>
          <a:p>
            <a:r>
              <a:rPr lang="en-US" sz="1200" dirty="0"/>
              <a:t>Description: Example driver script that initializes variables and methods necessary for the Simulink model to run, configures the simulation and then calls the Simulink model.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2AC871-D0C1-417A-B1E5-038A822DD280}"/>
              </a:ext>
            </a:extLst>
          </p:cNvPr>
          <p:cNvSpPr txBox="1"/>
          <p:nvPr/>
        </p:nvSpPr>
        <p:spPr>
          <a:xfrm>
            <a:off x="2219326" y="2632264"/>
            <a:ext cx="1895474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AplysiaSimulink.m</a:t>
            </a:r>
            <a:endParaRPr lang="en-US" sz="1400" b="1" dirty="0"/>
          </a:p>
          <a:p>
            <a:endParaRPr lang="en-US" sz="1400" dirty="0"/>
          </a:p>
          <a:p>
            <a:r>
              <a:rPr lang="en-US" sz="1000" dirty="0"/>
              <a:t>Description: Class that contains the initialization parameters for different signals, thresholds and distances, as well as methods to run the </a:t>
            </a:r>
            <a:r>
              <a:rPr lang="en-US" sz="1000" dirty="0" err="1"/>
              <a:t>simulink</a:t>
            </a:r>
            <a:r>
              <a:rPr lang="en-US" sz="1000" dirty="0"/>
              <a:t> file and plot results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852875-DA0B-4620-A47A-310A0FB670DB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 rot="16200000" flipH="1">
            <a:off x="1491435" y="2627648"/>
            <a:ext cx="998578" cy="457203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F9DBC73-F108-4CBE-8AAF-92C8BFDD6670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1133142" y="3863478"/>
            <a:ext cx="1715163" cy="457203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CFF8B73-DF69-4D6F-B7EF-3A36733EE0A9}"/>
              </a:ext>
            </a:extLst>
          </p:cNvPr>
          <p:cNvSpPr txBox="1"/>
          <p:nvPr/>
        </p:nvSpPr>
        <p:spPr>
          <a:xfrm>
            <a:off x="2219325" y="4349497"/>
            <a:ext cx="18954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I2_Hill_Type_Muscle_Model.m</a:t>
            </a:r>
          </a:p>
          <a:p>
            <a:endParaRPr lang="en-US" sz="1400" dirty="0"/>
          </a:p>
          <a:p>
            <a:r>
              <a:rPr lang="en-US" sz="1000" dirty="0"/>
              <a:t>Description: Class that initializes parameters for the I2 Hill Type Model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547E6E8-F851-494A-9292-FB75A2B2FC7B}"/>
              </a:ext>
            </a:extLst>
          </p:cNvPr>
          <p:cNvCxnSpPr>
            <a:cxnSpLocks/>
            <a:stCxn id="29" idx="3"/>
            <a:endCxn id="40" idx="1"/>
          </p:cNvCxnSpPr>
          <p:nvPr/>
        </p:nvCxnSpPr>
        <p:spPr>
          <a:xfrm>
            <a:off x="3014660" y="1618297"/>
            <a:ext cx="2719390" cy="2000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9D6BF74-7C30-4D17-BF62-B596CECE5D9C}"/>
              </a:ext>
            </a:extLst>
          </p:cNvPr>
          <p:cNvSpPr txBox="1"/>
          <p:nvPr/>
        </p:nvSpPr>
        <p:spPr>
          <a:xfrm>
            <a:off x="5734050" y="991975"/>
            <a:ext cx="2505075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Test.slx</a:t>
            </a:r>
            <a:endParaRPr lang="en-US" b="1" dirty="0"/>
          </a:p>
          <a:p>
            <a:endParaRPr lang="en-US" sz="1200" dirty="0"/>
          </a:p>
          <a:p>
            <a:r>
              <a:rPr lang="en-US" sz="1200" dirty="0"/>
              <a:t>Description: Simulink file containing a mixture of MATLAB function calls (</a:t>
            </a:r>
            <a:r>
              <a:rPr lang="en-US" sz="1200" dirty="0" err="1"/>
              <a:t>setSensoryStates</a:t>
            </a:r>
            <a:r>
              <a:rPr lang="en-US" sz="1200" dirty="0"/>
              <a:t> and Neural Control Blocks) and Simulink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0CBE14-7826-4CF6-9E74-C06B3500D2AB}"/>
              </a:ext>
            </a:extLst>
          </p:cNvPr>
          <p:cNvSpPr txBox="1"/>
          <p:nvPr/>
        </p:nvSpPr>
        <p:spPr>
          <a:xfrm>
            <a:off x="2219325" y="5791739"/>
            <a:ext cx="1895474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FeedingBehavior.m</a:t>
            </a:r>
            <a:endParaRPr lang="en-US" sz="1400" b="1" dirty="0"/>
          </a:p>
          <a:p>
            <a:endParaRPr lang="en-US" sz="1400" dirty="0"/>
          </a:p>
          <a:p>
            <a:r>
              <a:rPr lang="en-US" sz="1000" dirty="0"/>
              <a:t>Description: Enumeration class for feeding behavior: bite (1), swallow (2) and reject (3)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09B6B29-8EE7-43E0-86CD-85E5A3528BB3}"/>
              </a:ext>
            </a:extLst>
          </p:cNvPr>
          <p:cNvCxnSpPr>
            <a:cxnSpLocks/>
            <a:endCxn id="48" idx="1"/>
          </p:cNvCxnSpPr>
          <p:nvPr/>
        </p:nvCxnSpPr>
        <p:spPr>
          <a:xfrm rot="16200000" flipH="1">
            <a:off x="1323462" y="5388319"/>
            <a:ext cx="1334522" cy="457203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4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19315E-99D6-4899-9883-D24FA198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5055"/>
            <a:ext cx="9490340" cy="2339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69866A-2F4C-4600-8BCC-436790C2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6" y="107705"/>
            <a:ext cx="10515600" cy="830997"/>
          </a:xfrm>
        </p:spPr>
        <p:txBody>
          <a:bodyPr/>
          <a:lstStyle/>
          <a:p>
            <a:r>
              <a:rPr lang="en-US" b="1" dirty="0" err="1"/>
              <a:t>TestAplysiaClass.m</a:t>
            </a:r>
            <a:r>
              <a:rPr lang="en-US" b="1" dirty="0"/>
              <a:t> Overview (</a:t>
            </a:r>
            <a:r>
              <a:rPr lang="en-US" b="1" dirty="0" err="1"/>
              <a:t>con’t</a:t>
            </a:r>
            <a:r>
              <a:rPr lang="en-US" b="1" dirty="0"/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80155A-691C-4D0A-BD19-542333D44327}"/>
              </a:ext>
            </a:extLst>
          </p:cNvPr>
          <p:cNvCxnSpPr/>
          <p:nvPr/>
        </p:nvCxnSpPr>
        <p:spPr>
          <a:xfrm flipH="1">
            <a:off x="9460833" y="2705100"/>
            <a:ext cx="752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94EABB-41E2-415F-BBDA-AD6F888DDE33}"/>
              </a:ext>
            </a:extLst>
          </p:cNvPr>
          <p:cNvSpPr txBox="1"/>
          <p:nvPr/>
        </p:nvSpPr>
        <p:spPr>
          <a:xfrm>
            <a:off x="9083968" y="1900443"/>
            <a:ext cx="2534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Set as the  same behavior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D9E5BC-B7B5-4F53-A691-12CC3D4A7324}"/>
              </a:ext>
            </a:extLst>
          </p:cNvPr>
          <p:cNvCxnSpPr>
            <a:cxnSpLocks/>
          </p:cNvCxnSpPr>
          <p:nvPr/>
        </p:nvCxnSpPr>
        <p:spPr>
          <a:xfrm flipH="1">
            <a:off x="7736724" y="2867025"/>
            <a:ext cx="25812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4170C7-10F8-49CF-A55F-86D3D172C8DA}"/>
              </a:ext>
            </a:extLst>
          </p:cNvPr>
          <p:cNvCxnSpPr>
            <a:cxnSpLocks/>
          </p:cNvCxnSpPr>
          <p:nvPr/>
        </p:nvCxnSpPr>
        <p:spPr>
          <a:xfrm flipH="1">
            <a:off x="3224298" y="2200275"/>
            <a:ext cx="21168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0DE9F3-EE8B-426B-A09E-53BE9A05611D}"/>
              </a:ext>
            </a:extLst>
          </p:cNvPr>
          <p:cNvSpPr txBox="1"/>
          <p:nvPr/>
        </p:nvSpPr>
        <p:spPr>
          <a:xfrm>
            <a:off x="5247743" y="2084056"/>
            <a:ext cx="3827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Run original Boolean Model Implementation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CC8B57-750F-4D8E-8A0E-DB647D8D9ED1}"/>
              </a:ext>
            </a:extLst>
          </p:cNvPr>
          <p:cNvSpPr txBox="1"/>
          <p:nvPr/>
        </p:nvSpPr>
        <p:spPr>
          <a:xfrm>
            <a:off x="10213308" y="2459382"/>
            <a:ext cx="14906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Plot force on object for both original Boolean implementation and for Simulink implementation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2B9856-36C5-4C1B-BCCE-63C0DE7A4E62}"/>
              </a:ext>
            </a:extLst>
          </p:cNvPr>
          <p:cNvCxnSpPr>
            <a:cxnSpLocks/>
          </p:cNvCxnSpPr>
          <p:nvPr/>
        </p:nvCxnSpPr>
        <p:spPr>
          <a:xfrm flipH="1" flipV="1">
            <a:off x="8234490" y="2037244"/>
            <a:ext cx="1022640" cy="4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86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866A-2F4C-4600-8BCC-436790C2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6" y="107705"/>
            <a:ext cx="10515600" cy="830997"/>
          </a:xfrm>
        </p:spPr>
        <p:txBody>
          <a:bodyPr/>
          <a:lstStyle/>
          <a:p>
            <a:r>
              <a:rPr lang="en-US" b="1" dirty="0" err="1"/>
              <a:t>AplysiaSimulink.m</a:t>
            </a:r>
            <a:r>
              <a:rPr lang="en-US" b="1" dirty="0"/>
              <a:t>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849B5-62E4-4198-9CB5-87B37312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323975"/>
            <a:ext cx="7272423" cy="1823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F654D0-BE40-4720-908E-82B56A3CF4EE}"/>
              </a:ext>
            </a:extLst>
          </p:cNvPr>
          <p:cNvSpPr txBox="1"/>
          <p:nvPr/>
        </p:nvSpPr>
        <p:spPr>
          <a:xfrm>
            <a:off x="361950" y="1323975"/>
            <a:ext cx="381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new element needs to be added for initialization e.g. B99 = 1: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Locate the array “</a:t>
            </a:r>
            <a:r>
              <a:rPr lang="en-US" dirty="0" err="1"/>
              <a:t>vec</a:t>
            </a:r>
            <a:r>
              <a:rPr lang="en-US" dirty="0"/>
              <a:t>” in the “</a:t>
            </a:r>
            <a:r>
              <a:rPr lang="en-US" dirty="0" err="1"/>
              <a:t>initializeBus</a:t>
            </a:r>
            <a:r>
              <a:rPr lang="en-US" dirty="0"/>
              <a:t>” function, and add the name of the variable (in double quotation marks) to the list. </a:t>
            </a:r>
            <a:br>
              <a:rPr lang="en-US" dirty="0"/>
            </a:br>
            <a:r>
              <a:rPr lang="en-US" dirty="0"/>
              <a:t>E.g. “B99”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“</a:t>
            </a:r>
            <a:r>
              <a:rPr lang="en-US" dirty="0" err="1"/>
              <a:t>initializeBus</a:t>
            </a:r>
            <a:r>
              <a:rPr lang="en-US" dirty="0"/>
              <a:t>” function, add the variable and initial value as follows: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init_obj.B99 = 1;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Note: assigned value must be a number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8D47E2-7B85-4195-8FF5-F8BC0018F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3863131"/>
            <a:ext cx="6967004" cy="157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1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866A-2F4C-4600-8BCC-436790C2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6" y="107705"/>
            <a:ext cx="10515600" cy="830997"/>
          </a:xfrm>
        </p:spPr>
        <p:txBody>
          <a:bodyPr/>
          <a:lstStyle/>
          <a:p>
            <a:r>
              <a:rPr lang="en-US" b="1" dirty="0"/>
              <a:t>Simulink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C279F-B15F-4CB8-97D9-E184C7FE1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8144"/>
            <a:ext cx="8105942" cy="353114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AD305E-5639-4A9E-8A16-B8E6D441E439}"/>
              </a:ext>
            </a:extLst>
          </p:cNvPr>
          <p:cNvCxnSpPr/>
          <p:nvPr/>
        </p:nvCxnSpPr>
        <p:spPr>
          <a:xfrm flipV="1">
            <a:off x="1590675" y="4333875"/>
            <a:ext cx="485775" cy="16383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B22D5B-FE60-438E-8598-394DE426C2FF}"/>
              </a:ext>
            </a:extLst>
          </p:cNvPr>
          <p:cNvSpPr txBox="1"/>
          <p:nvPr/>
        </p:nvSpPr>
        <p:spPr>
          <a:xfrm>
            <a:off x="457199" y="5972175"/>
            <a:ext cx="3724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</a:rPr>
              <a:t>setSensoryStates</a:t>
            </a:r>
            <a:r>
              <a:rPr lang="en-US" sz="1200" b="1" dirty="0">
                <a:solidFill>
                  <a:schemeClr val="accent1"/>
                </a:solidFill>
              </a:rPr>
              <a:t> Block: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Equivalent to function </a:t>
            </a:r>
            <a:r>
              <a:rPr lang="en-US" sz="1200" dirty="0" err="1">
                <a:solidFill>
                  <a:schemeClr val="accent1"/>
                </a:solidFill>
              </a:rPr>
              <a:t>setSensoryStates</a:t>
            </a:r>
            <a:r>
              <a:rPr lang="en-US" sz="1200" dirty="0">
                <a:solidFill>
                  <a:schemeClr val="accent1"/>
                </a:solidFill>
              </a:rPr>
              <a:t> (line 871-937 in ”</a:t>
            </a:r>
            <a:r>
              <a:rPr lang="en-US" sz="1200" dirty="0" err="1">
                <a:solidFill>
                  <a:schemeClr val="accent1"/>
                </a:solidFill>
              </a:rPr>
              <a:t>AplysiaFeeding.m</a:t>
            </a:r>
            <a:r>
              <a:rPr lang="en-US" sz="1200" dirty="0">
                <a:solidFill>
                  <a:schemeClr val="accent1"/>
                </a:solidFill>
              </a:rPr>
              <a:t>” of original Boolean </a:t>
            </a:r>
            <a:r>
              <a:rPr lang="en-US" sz="1200" dirty="0" err="1">
                <a:solidFill>
                  <a:schemeClr val="accent1"/>
                </a:solidFill>
              </a:rPr>
              <a:t>Matlab</a:t>
            </a:r>
            <a:r>
              <a:rPr lang="en-US" sz="1200" dirty="0">
                <a:solidFill>
                  <a:schemeClr val="accent1"/>
                </a:solidFill>
              </a:rPr>
              <a:t> model)</a:t>
            </a:r>
            <a:r>
              <a:rPr lang="en-US" sz="1200" b="1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3AE886-FAE3-4EA1-B412-7E1FF7EB68BE}"/>
              </a:ext>
            </a:extLst>
          </p:cNvPr>
          <p:cNvCxnSpPr>
            <a:cxnSpLocks/>
          </p:cNvCxnSpPr>
          <p:nvPr/>
        </p:nvCxnSpPr>
        <p:spPr>
          <a:xfrm flipH="1" flipV="1">
            <a:off x="3500438" y="4242434"/>
            <a:ext cx="1928812" cy="172974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AFAA1A-54B6-4FB6-AC5E-146F647CBD93}"/>
              </a:ext>
            </a:extLst>
          </p:cNvPr>
          <p:cNvSpPr txBox="1"/>
          <p:nvPr/>
        </p:nvSpPr>
        <p:spPr>
          <a:xfrm>
            <a:off x="4286253" y="5972175"/>
            <a:ext cx="3724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Neural Control Block: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Neural signal generation and processing code (line 206-661 in ”</a:t>
            </a:r>
            <a:r>
              <a:rPr lang="en-US" sz="1200" dirty="0" err="1">
                <a:solidFill>
                  <a:schemeClr val="accent1"/>
                </a:solidFill>
              </a:rPr>
              <a:t>AplysiaFeeding.m</a:t>
            </a:r>
            <a:r>
              <a:rPr lang="en-US" sz="1200" dirty="0">
                <a:solidFill>
                  <a:schemeClr val="accent1"/>
                </a:solidFill>
              </a:rPr>
              <a:t>” of original Boolean </a:t>
            </a:r>
            <a:r>
              <a:rPr lang="en-US" sz="1200" dirty="0" err="1">
                <a:solidFill>
                  <a:schemeClr val="accent1"/>
                </a:solidFill>
              </a:rPr>
              <a:t>Matlab</a:t>
            </a:r>
            <a:r>
              <a:rPr lang="en-US" sz="1200" dirty="0">
                <a:solidFill>
                  <a:schemeClr val="accent1"/>
                </a:solidFill>
              </a:rPr>
              <a:t> model)</a:t>
            </a:r>
            <a:r>
              <a:rPr lang="en-US" sz="1200" b="1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71D069-49FC-448A-A25E-7EFBCC9267BC}"/>
              </a:ext>
            </a:extLst>
          </p:cNvPr>
          <p:cNvCxnSpPr>
            <a:cxnSpLocks/>
          </p:cNvCxnSpPr>
          <p:nvPr/>
        </p:nvCxnSpPr>
        <p:spPr>
          <a:xfrm flipH="1" flipV="1">
            <a:off x="6367464" y="4333877"/>
            <a:ext cx="1566861" cy="65722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ED0934-8CBC-4D12-882F-72C1BB781B3D}"/>
              </a:ext>
            </a:extLst>
          </p:cNvPr>
          <p:cNvSpPr txBox="1"/>
          <p:nvPr/>
        </p:nvSpPr>
        <p:spPr>
          <a:xfrm>
            <a:off x="8024984" y="3895575"/>
            <a:ext cx="37242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Biomechanics: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Contains the following equivalents of line 662-867 in ”</a:t>
            </a:r>
            <a:r>
              <a:rPr lang="en-US" sz="1200" dirty="0" err="1">
                <a:solidFill>
                  <a:schemeClr val="accent1"/>
                </a:solidFill>
              </a:rPr>
              <a:t>AplysiaFeeding.m</a:t>
            </a:r>
            <a:r>
              <a:rPr lang="en-US" sz="1200" dirty="0">
                <a:solidFill>
                  <a:schemeClr val="accent1"/>
                </a:solidFill>
              </a:rPr>
              <a:t>” of original Boolean MATLAB model: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Pure MATLAB function  implementation (</a:t>
            </a:r>
            <a:r>
              <a:rPr lang="en-US" sz="1200" dirty="0" err="1">
                <a:solidFill>
                  <a:schemeClr val="accent1"/>
                </a:solidFill>
              </a:rPr>
              <a:t>Biomechanics_pureMatlab.m</a:t>
            </a:r>
            <a:r>
              <a:rPr lang="en-US" sz="1200" dirty="0">
                <a:solidFill>
                  <a:schemeClr val="accent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Simulink block based implementation (Simulink Biomechanics).  This is where the Yu I2 muscle model is integrated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To use the Pure MATLAB biomechanics, set USE_PURE_MATLAB_BIOMECHANICS to 1.  0 means use Simulink block based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To use the Yu I2 Hill type muscle model, set variable USE_YU_I2_HILL_TYPE_MUSCLE_MODEL  to 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36025F-26B5-474D-A489-FE42DE7C2469}"/>
              </a:ext>
            </a:extLst>
          </p:cNvPr>
          <p:cNvCxnSpPr>
            <a:cxnSpLocks/>
          </p:cNvCxnSpPr>
          <p:nvPr/>
        </p:nvCxnSpPr>
        <p:spPr>
          <a:xfrm flipH="1">
            <a:off x="4891172" y="2466975"/>
            <a:ext cx="900028" cy="80236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4838E5-CC07-4C6A-B6CD-9696B96139B7}"/>
              </a:ext>
            </a:extLst>
          </p:cNvPr>
          <p:cNvSpPr txBox="1"/>
          <p:nvPr/>
        </p:nvSpPr>
        <p:spPr>
          <a:xfrm>
            <a:off x="5920038" y="1949534"/>
            <a:ext cx="3724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Bus: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Transports grasper position, neural states etc. from one block to another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7F1641-EF6A-4860-BC82-87E4157238A0}"/>
              </a:ext>
            </a:extLst>
          </p:cNvPr>
          <p:cNvCxnSpPr>
            <a:cxnSpLocks/>
          </p:cNvCxnSpPr>
          <p:nvPr/>
        </p:nvCxnSpPr>
        <p:spPr>
          <a:xfrm>
            <a:off x="2682934" y="2205247"/>
            <a:ext cx="507941" cy="25715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59B828-4A12-47F5-89F5-17B12A1D7111}"/>
              </a:ext>
            </a:extLst>
          </p:cNvPr>
          <p:cNvCxnSpPr>
            <a:cxnSpLocks/>
          </p:cNvCxnSpPr>
          <p:nvPr/>
        </p:nvCxnSpPr>
        <p:spPr>
          <a:xfrm flipH="1">
            <a:off x="4167017" y="2217543"/>
            <a:ext cx="343157" cy="94577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5D51D0-EE93-4F88-B246-FE586CDB50D3}"/>
              </a:ext>
            </a:extLst>
          </p:cNvPr>
          <p:cNvSpPr txBox="1"/>
          <p:nvPr/>
        </p:nvSpPr>
        <p:spPr>
          <a:xfrm>
            <a:off x="4012822" y="1743583"/>
            <a:ext cx="150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Initial conditions and time step delay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1A95-864E-45B2-BE33-1121BEB2BA7B}"/>
              </a:ext>
            </a:extLst>
          </p:cNvPr>
          <p:cNvSpPr txBox="1"/>
          <p:nvPr/>
        </p:nvSpPr>
        <p:spPr>
          <a:xfrm>
            <a:off x="672095" y="1789749"/>
            <a:ext cx="2207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Output: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Time series data of positions, neural signals etc. exported to MATLAB workspace</a:t>
            </a:r>
          </a:p>
        </p:txBody>
      </p:sp>
    </p:spTree>
    <p:extLst>
      <p:ext uri="{BB962C8B-B14F-4D97-AF65-F5344CB8AC3E}">
        <p14:creationId xmlns:p14="http://schemas.microsoft.com/office/powerpoint/2010/main" val="42446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BF46AD-81C7-45E6-9992-4C9B766E892B}"/>
              </a:ext>
            </a:extLst>
          </p:cNvPr>
          <p:cNvSpPr txBox="1"/>
          <p:nvPr/>
        </p:nvSpPr>
        <p:spPr>
          <a:xfrm>
            <a:off x="2962275" y="257758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Yu Hill-type Muscle Model for I2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808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866A-2F4C-4600-8BCC-436790C2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6" y="107705"/>
            <a:ext cx="10515600" cy="830997"/>
          </a:xfrm>
        </p:spPr>
        <p:txBody>
          <a:bodyPr>
            <a:normAutofit/>
          </a:bodyPr>
          <a:lstStyle/>
          <a:p>
            <a:r>
              <a:rPr lang="en-US" sz="2800" b="1" dirty="0"/>
              <a:t>Yu Hill-type Muscle Model for the I2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958DCB-6C5B-4A34-A407-02B455DBC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26" y="3429000"/>
            <a:ext cx="7436104" cy="3098937"/>
          </a:xfrm>
          <a:custGeom>
            <a:avLst/>
            <a:gdLst>
              <a:gd name="connsiteX0" fmla="*/ 0 w 7436104"/>
              <a:gd name="connsiteY0" fmla="*/ 0 h 3098937"/>
              <a:gd name="connsiteX1" fmla="*/ 348925 w 7436104"/>
              <a:gd name="connsiteY1" fmla="*/ 0 h 3098937"/>
              <a:gd name="connsiteX2" fmla="*/ 995294 w 7436104"/>
              <a:gd name="connsiteY2" fmla="*/ 0 h 3098937"/>
              <a:gd name="connsiteX3" fmla="*/ 1492941 w 7436104"/>
              <a:gd name="connsiteY3" fmla="*/ 0 h 3098937"/>
              <a:gd name="connsiteX4" fmla="*/ 1916227 w 7436104"/>
              <a:gd name="connsiteY4" fmla="*/ 0 h 3098937"/>
              <a:gd name="connsiteX5" fmla="*/ 2562596 w 7436104"/>
              <a:gd name="connsiteY5" fmla="*/ 0 h 3098937"/>
              <a:gd name="connsiteX6" fmla="*/ 2911521 w 7436104"/>
              <a:gd name="connsiteY6" fmla="*/ 0 h 3098937"/>
              <a:gd name="connsiteX7" fmla="*/ 3334807 w 7436104"/>
              <a:gd name="connsiteY7" fmla="*/ 0 h 3098937"/>
              <a:gd name="connsiteX8" fmla="*/ 4055537 w 7436104"/>
              <a:gd name="connsiteY8" fmla="*/ 0 h 3098937"/>
              <a:gd name="connsiteX9" fmla="*/ 4627545 w 7436104"/>
              <a:gd name="connsiteY9" fmla="*/ 0 h 3098937"/>
              <a:gd name="connsiteX10" fmla="*/ 5199553 w 7436104"/>
              <a:gd name="connsiteY10" fmla="*/ 0 h 3098937"/>
              <a:gd name="connsiteX11" fmla="*/ 5845922 w 7436104"/>
              <a:gd name="connsiteY11" fmla="*/ 0 h 3098937"/>
              <a:gd name="connsiteX12" fmla="*/ 6566652 w 7436104"/>
              <a:gd name="connsiteY12" fmla="*/ 0 h 3098937"/>
              <a:gd name="connsiteX13" fmla="*/ 7436104 w 7436104"/>
              <a:gd name="connsiteY13" fmla="*/ 0 h 3098937"/>
              <a:gd name="connsiteX14" fmla="*/ 7436104 w 7436104"/>
              <a:gd name="connsiteY14" fmla="*/ 578468 h 3098937"/>
              <a:gd name="connsiteX15" fmla="*/ 7436104 w 7436104"/>
              <a:gd name="connsiteY15" fmla="*/ 1094958 h 3098937"/>
              <a:gd name="connsiteX16" fmla="*/ 7436104 w 7436104"/>
              <a:gd name="connsiteY16" fmla="*/ 1673426 h 3098937"/>
              <a:gd name="connsiteX17" fmla="*/ 7436104 w 7436104"/>
              <a:gd name="connsiteY17" fmla="*/ 2189915 h 3098937"/>
              <a:gd name="connsiteX18" fmla="*/ 7436104 w 7436104"/>
              <a:gd name="connsiteY18" fmla="*/ 2613437 h 3098937"/>
              <a:gd name="connsiteX19" fmla="*/ 7436104 w 7436104"/>
              <a:gd name="connsiteY19" fmla="*/ 3098937 h 3098937"/>
              <a:gd name="connsiteX20" fmla="*/ 6938457 w 7436104"/>
              <a:gd name="connsiteY20" fmla="*/ 3098937 h 3098937"/>
              <a:gd name="connsiteX21" fmla="*/ 6589532 w 7436104"/>
              <a:gd name="connsiteY21" fmla="*/ 3098937 h 3098937"/>
              <a:gd name="connsiteX22" fmla="*/ 6166246 w 7436104"/>
              <a:gd name="connsiteY22" fmla="*/ 3098937 h 3098937"/>
              <a:gd name="connsiteX23" fmla="*/ 5519877 w 7436104"/>
              <a:gd name="connsiteY23" fmla="*/ 3098937 h 3098937"/>
              <a:gd name="connsiteX24" fmla="*/ 5096591 w 7436104"/>
              <a:gd name="connsiteY24" fmla="*/ 3098937 h 3098937"/>
              <a:gd name="connsiteX25" fmla="*/ 4598944 w 7436104"/>
              <a:gd name="connsiteY25" fmla="*/ 3098937 h 3098937"/>
              <a:gd name="connsiteX26" fmla="*/ 3952575 w 7436104"/>
              <a:gd name="connsiteY26" fmla="*/ 3098937 h 3098937"/>
              <a:gd name="connsiteX27" fmla="*/ 3231845 w 7436104"/>
              <a:gd name="connsiteY27" fmla="*/ 3098937 h 3098937"/>
              <a:gd name="connsiteX28" fmla="*/ 2511115 w 7436104"/>
              <a:gd name="connsiteY28" fmla="*/ 3098937 h 3098937"/>
              <a:gd name="connsiteX29" fmla="*/ 2087829 w 7436104"/>
              <a:gd name="connsiteY29" fmla="*/ 3098937 h 3098937"/>
              <a:gd name="connsiteX30" fmla="*/ 1590182 w 7436104"/>
              <a:gd name="connsiteY30" fmla="*/ 3098937 h 3098937"/>
              <a:gd name="connsiteX31" fmla="*/ 1166896 w 7436104"/>
              <a:gd name="connsiteY31" fmla="*/ 3098937 h 3098937"/>
              <a:gd name="connsiteX32" fmla="*/ 743610 w 7436104"/>
              <a:gd name="connsiteY32" fmla="*/ 3098937 h 3098937"/>
              <a:gd name="connsiteX33" fmla="*/ 0 w 7436104"/>
              <a:gd name="connsiteY33" fmla="*/ 3098937 h 3098937"/>
              <a:gd name="connsiteX34" fmla="*/ 0 w 7436104"/>
              <a:gd name="connsiteY34" fmla="*/ 2551458 h 3098937"/>
              <a:gd name="connsiteX35" fmla="*/ 0 w 7436104"/>
              <a:gd name="connsiteY35" fmla="*/ 2034969 h 3098937"/>
              <a:gd name="connsiteX36" fmla="*/ 0 w 7436104"/>
              <a:gd name="connsiteY36" fmla="*/ 1580458 h 3098937"/>
              <a:gd name="connsiteX37" fmla="*/ 0 w 7436104"/>
              <a:gd name="connsiteY37" fmla="*/ 1001990 h 3098937"/>
              <a:gd name="connsiteX38" fmla="*/ 0 w 7436104"/>
              <a:gd name="connsiteY38" fmla="*/ 547479 h 3098937"/>
              <a:gd name="connsiteX39" fmla="*/ 0 w 7436104"/>
              <a:gd name="connsiteY39" fmla="*/ 0 h 309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436104" h="3098937" fill="none" extrusionOk="0">
                <a:moveTo>
                  <a:pt x="0" y="0"/>
                </a:moveTo>
                <a:cubicBezTo>
                  <a:pt x="162414" y="-19397"/>
                  <a:pt x="210773" y="11643"/>
                  <a:pt x="348925" y="0"/>
                </a:cubicBezTo>
                <a:cubicBezTo>
                  <a:pt x="487078" y="-11643"/>
                  <a:pt x="688004" y="74568"/>
                  <a:pt x="995294" y="0"/>
                </a:cubicBezTo>
                <a:cubicBezTo>
                  <a:pt x="1302584" y="-74568"/>
                  <a:pt x="1297206" y="51150"/>
                  <a:pt x="1492941" y="0"/>
                </a:cubicBezTo>
                <a:cubicBezTo>
                  <a:pt x="1688676" y="-51150"/>
                  <a:pt x="1744374" y="34025"/>
                  <a:pt x="1916227" y="0"/>
                </a:cubicBezTo>
                <a:cubicBezTo>
                  <a:pt x="2088080" y="-34025"/>
                  <a:pt x="2253506" y="19305"/>
                  <a:pt x="2562596" y="0"/>
                </a:cubicBezTo>
                <a:cubicBezTo>
                  <a:pt x="2871686" y="-19305"/>
                  <a:pt x="2825662" y="18216"/>
                  <a:pt x="2911521" y="0"/>
                </a:cubicBezTo>
                <a:cubicBezTo>
                  <a:pt x="2997381" y="-18216"/>
                  <a:pt x="3179068" y="37034"/>
                  <a:pt x="3334807" y="0"/>
                </a:cubicBezTo>
                <a:cubicBezTo>
                  <a:pt x="3490546" y="-37034"/>
                  <a:pt x="3877781" y="44208"/>
                  <a:pt x="4055537" y="0"/>
                </a:cubicBezTo>
                <a:cubicBezTo>
                  <a:pt x="4233293" y="-44208"/>
                  <a:pt x="4390646" y="30015"/>
                  <a:pt x="4627545" y="0"/>
                </a:cubicBezTo>
                <a:cubicBezTo>
                  <a:pt x="4864444" y="-30015"/>
                  <a:pt x="5067328" y="50126"/>
                  <a:pt x="5199553" y="0"/>
                </a:cubicBezTo>
                <a:cubicBezTo>
                  <a:pt x="5331778" y="-50126"/>
                  <a:pt x="5531531" y="58971"/>
                  <a:pt x="5845922" y="0"/>
                </a:cubicBezTo>
                <a:cubicBezTo>
                  <a:pt x="6160313" y="-58971"/>
                  <a:pt x="6375360" y="52414"/>
                  <a:pt x="6566652" y="0"/>
                </a:cubicBezTo>
                <a:cubicBezTo>
                  <a:pt x="6757944" y="-52414"/>
                  <a:pt x="7237403" y="27497"/>
                  <a:pt x="7436104" y="0"/>
                </a:cubicBezTo>
                <a:cubicBezTo>
                  <a:pt x="7465341" y="283722"/>
                  <a:pt x="7397166" y="380587"/>
                  <a:pt x="7436104" y="578468"/>
                </a:cubicBezTo>
                <a:cubicBezTo>
                  <a:pt x="7475042" y="776349"/>
                  <a:pt x="7384041" y="848928"/>
                  <a:pt x="7436104" y="1094958"/>
                </a:cubicBezTo>
                <a:cubicBezTo>
                  <a:pt x="7488167" y="1340988"/>
                  <a:pt x="7399247" y="1529730"/>
                  <a:pt x="7436104" y="1673426"/>
                </a:cubicBezTo>
                <a:cubicBezTo>
                  <a:pt x="7472961" y="1817122"/>
                  <a:pt x="7398796" y="2006462"/>
                  <a:pt x="7436104" y="2189915"/>
                </a:cubicBezTo>
                <a:cubicBezTo>
                  <a:pt x="7473412" y="2373368"/>
                  <a:pt x="7409375" y="2405626"/>
                  <a:pt x="7436104" y="2613437"/>
                </a:cubicBezTo>
                <a:cubicBezTo>
                  <a:pt x="7462833" y="2821248"/>
                  <a:pt x="7398809" y="2863330"/>
                  <a:pt x="7436104" y="3098937"/>
                </a:cubicBezTo>
                <a:cubicBezTo>
                  <a:pt x="7273016" y="3106001"/>
                  <a:pt x="7106198" y="3059464"/>
                  <a:pt x="6938457" y="3098937"/>
                </a:cubicBezTo>
                <a:cubicBezTo>
                  <a:pt x="6770716" y="3138410"/>
                  <a:pt x="6723867" y="3090650"/>
                  <a:pt x="6589532" y="3098937"/>
                </a:cubicBezTo>
                <a:cubicBezTo>
                  <a:pt x="6455197" y="3107224"/>
                  <a:pt x="6332619" y="3086247"/>
                  <a:pt x="6166246" y="3098937"/>
                </a:cubicBezTo>
                <a:cubicBezTo>
                  <a:pt x="5999873" y="3111627"/>
                  <a:pt x="5824951" y="3082829"/>
                  <a:pt x="5519877" y="3098937"/>
                </a:cubicBezTo>
                <a:cubicBezTo>
                  <a:pt x="5214803" y="3115045"/>
                  <a:pt x="5273721" y="3061861"/>
                  <a:pt x="5096591" y="3098937"/>
                </a:cubicBezTo>
                <a:cubicBezTo>
                  <a:pt x="4919461" y="3136013"/>
                  <a:pt x="4765297" y="3052929"/>
                  <a:pt x="4598944" y="3098937"/>
                </a:cubicBezTo>
                <a:cubicBezTo>
                  <a:pt x="4432591" y="3144945"/>
                  <a:pt x="4187628" y="3093007"/>
                  <a:pt x="3952575" y="3098937"/>
                </a:cubicBezTo>
                <a:cubicBezTo>
                  <a:pt x="3717522" y="3104867"/>
                  <a:pt x="3457359" y="3098195"/>
                  <a:pt x="3231845" y="3098937"/>
                </a:cubicBezTo>
                <a:cubicBezTo>
                  <a:pt x="3006331" y="3099679"/>
                  <a:pt x="2789139" y="3065462"/>
                  <a:pt x="2511115" y="3098937"/>
                </a:cubicBezTo>
                <a:cubicBezTo>
                  <a:pt x="2233091" y="3132412"/>
                  <a:pt x="2201275" y="3074198"/>
                  <a:pt x="2087829" y="3098937"/>
                </a:cubicBezTo>
                <a:cubicBezTo>
                  <a:pt x="1974383" y="3123676"/>
                  <a:pt x="1827549" y="3053987"/>
                  <a:pt x="1590182" y="3098937"/>
                </a:cubicBezTo>
                <a:cubicBezTo>
                  <a:pt x="1352815" y="3143887"/>
                  <a:pt x="1327700" y="3080834"/>
                  <a:pt x="1166896" y="3098937"/>
                </a:cubicBezTo>
                <a:cubicBezTo>
                  <a:pt x="1006092" y="3117040"/>
                  <a:pt x="888959" y="3085930"/>
                  <a:pt x="743610" y="3098937"/>
                </a:cubicBezTo>
                <a:cubicBezTo>
                  <a:pt x="598261" y="3111944"/>
                  <a:pt x="346190" y="3042246"/>
                  <a:pt x="0" y="3098937"/>
                </a:cubicBezTo>
                <a:cubicBezTo>
                  <a:pt x="-56676" y="2844585"/>
                  <a:pt x="34577" y="2790514"/>
                  <a:pt x="0" y="2551458"/>
                </a:cubicBezTo>
                <a:cubicBezTo>
                  <a:pt x="-34577" y="2312402"/>
                  <a:pt x="11798" y="2222522"/>
                  <a:pt x="0" y="2034969"/>
                </a:cubicBezTo>
                <a:cubicBezTo>
                  <a:pt x="-11798" y="1847416"/>
                  <a:pt x="23194" y="1694930"/>
                  <a:pt x="0" y="1580458"/>
                </a:cubicBezTo>
                <a:cubicBezTo>
                  <a:pt x="-23194" y="1465986"/>
                  <a:pt x="22886" y="1235481"/>
                  <a:pt x="0" y="1001990"/>
                </a:cubicBezTo>
                <a:cubicBezTo>
                  <a:pt x="-22886" y="768499"/>
                  <a:pt x="29258" y="727413"/>
                  <a:pt x="0" y="547479"/>
                </a:cubicBezTo>
                <a:cubicBezTo>
                  <a:pt x="-29258" y="367545"/>
                  <a:pt x="16011" y="140357"/>
                  <a:pt x="0" y="0"/>
                </a:cubicBezTo>
                <a:close/>
              </a:path>
              <a:path w="7436104" h="3098937" stroke="0" extrusionOk="0">
                <a:moveTo>
                  <a:pt x="0" y="0"/>
                </a:moveTo>
                <a:cubicBezTo>
                  <a:pt x="74104" y="-9918"/>
                  <a:pt x="223038" y="33377"/>
                  <a:pt x="348925" y="0"/>
                </a:cubicBezTo>
                <a:cubicBezTo>
                  <a:pt x="474813" y="-33377"/>
                  <a:pt x="754430" y="11166"/>
                  <a:pt x="920933" y="0"/>
                </a:cubicBezTo>
                <a:cubicBezTo>
                  <a:pt x="1087436" y="-11166"/>
                  <a:pt x="1140487" y="36692"/>
                  <a:pt x="1269858" y="0"/>
                </a:cubicBezTo>
                <a:cubicBezTo>
                  <a:pt x="1399229" y="-36692"/>
                  <a:pt x="1545782" y="29612"/>
                  <a:pt x="1618783" y="0"/>
                </a:cubicBezTo>
                <a:cubicBezTo>
                  <a:pt x="1691784" y="-29612"/>
                  <a:pt x="1829729" y="35306"/>
                  <a:pt x="1967708" y="0"/>
                </a:cubicBezTo>
                <a:cubicBezTo>
                  <a:pt x="2105688" y="-35306"/>
                  <a:pt x="2480761" y="44936"/>
                  <a:pt x="2688438" y="0"/>
                </a:cubicBezTo>
                <a:cubicBezTo>
                  <a:pt x="2896115" y="-44936"/>
                  <a:pt x="2995343" y="36409"/>
                  <a:pt x="3186085" y="0"/>
                </a:cubicBezTo>
                <a:cubicBezTo>
                  <a:pt x="3376827" y="-36409"/>
                  <a:pt x="3576388" y="64071"/>
                  <a:pt x="3832454" y="0"/>
                </a:cubicBezTo>
                <a:cubicBezTo>
                  <a:pt x="4088520" y="-64071"/>
                  <a:pt x="4114726" y="43417"/>
                  <a:pt x="4330101" y="0"/>
                </a:cubicBezTo>
                <a:cubicBezTo>
                  <a:pt x="4545476" y="-43417"/>
                  <a:pt x="4685552" y="63299"/>
                  <a:pt x="4976470" y="0"/>
                </a:cubicBezTo>
                <a:cubicBezTo>
                  <a:pt x="5267388" y="-63299"/>
                  <a:pt x="5222860" y="28744"/>
                  <a:pt x="5325394" y="0"/>
                </a:cubicBezTo>
                <a:cubicBezTo>
                  <a:pt x="5427928" y="-28744"/>
                  <a:pt x="5616800" y="31009"/>
                  <a:pt x="5748680" y="0"/>
                </a:cubicBezTo>
                <a:cubicBezTo>
                  <a:pt x="5880560" y="-31009"/>
                  <a:pt x="5984180" y="12622"/>
                  <a:pt x="6097605" y="0"/>
                </a:cubicBezTo>
                <a:cubicBezTo>
                  <a:pt x="6211031" y="-12622"/>
                  <a:pt x="6355546" y="20321"/>
                  <a:pt x="6446530" y="0"/>
                </a:cubicBezTo>
                <a:cubicBezTo>
                  <a:pt x="6537514" y="-20321"/>
                  <a:pt x="6809740" y="42484"/>
                  <a:pt x="6944177" y="0"/>
                </a:cubicBezTo>
                <a:cubicBezTo>
                  <a:pt x="7078614" y="-42484"/>
                  <a:pt x="7310501" y="45804"/>
                  <a:pt x="7436104" y="0"/>
                </a:cubicBezTo>
                <a:cubicBezTo>
                  <a:pt x="7456546" y="209737"/>
                  <a:pt x="7433528" y="394054"/>
                  <a:pt x="7436104" y="547479"/>
                </a:cubicBezTo>
                <a:cubicBezTo>
                  <a:pt x="7438680" y="700904"/>
                  <a:pt x="7424681" y="870996"/>
                  <a:pt x="7436104" y="1063968"/>
                </a:cubicBezTo>
                <a:cubicBezTo>
                  <a:pt x="7447527" y="1256940"/>
                  <a:pt x="7388910" y="1356204"/>
                  <a:pt x="7436104" y="1549469"/>
                </a:cubicBezTo>
                <a:cubicBezTo>
                  <a:pt x="7483298" y="1742734"/>
                  <a:pt x="7405361" y="1865904"/>
                  <a:pt x="7436104" y="1972990"/>
                </a:cubicBezTo>
                <a:cubicBezTo>
                  <a:pt x="7466847" y="2080076"/>
                  <a:pt x="7432132" y="2323956"/>
                  <a:pt x="7436104" y="2520469"/>
                </a:cubicBezTo>
                <a:cubicBezTo>
                  <a:pt x="7440076" y="2716982"/>
                  <a:pt x="7410533" y="2914254"/>
                  <a:pt x="7436104" y="3098937"/>
                </a:cubicBezTo>
                <a:cubicBezTo>
                  <a:pt x="7348891" y="3131997"/>
                  <a:pt x="7211161" y="3061605"/>
                  <a:pt x="7087179" y="3098937"/>
                </a:cubicBezTo>
                <a:cubicBezTo>
                  <a:pt x="6963198" y="3136269"/>
                  <a:pt x="6777196" y="3049429"/>
                  <a:pt x="6663893" y="3098937"/>
                </a:cubicBezTo>
                <a:cubicBezTo>
                  <a:pt x="6550590" y="3148445"/>
                  <a:pt x="6306958" y="3053148"/>
                  <a:pt x="6091885" y="3098937"/>
                </a:cubicBezTo>
                <a:cubicBezTo>
                  <a:pt x="5876812" y="3144726"/>
                  <a:pt x="5772465" y="3058006"/>
                  <a:pt x="5594238" y="3098937"/>
                </a:cubicBezTo>
                <a:cubicBezTo>
                  <a:pt x="5416011" y="3139868"/>
                  <a:pt x="5100782" y="3092479"/>
                  <a:pt x="4947869" y="3098937"/>
                </a:cubicBezTo>
                <a:cubicBezTo>
                  <a:pt x="4794956" y="3105395"/>
                  <a:pt x="4380170" y="3014234"/>
                  <a:pt x="4227139" y="3098937"/>
                </a:cubicBezTo>
                <a:cubicBezTo>
                  <a:pt x="4074108" y="3183640"/>
                  <a:pt x="3756046" y="3054554"/>
                  <a:pt x="3506409" y="3098937"/>
                </a:cubicBezTo>
                <a:cubicBezTo>
                  <a:pt x="3256772" y="3143320"/>
                  <a:pt x="3198113" y="3062638"/>
                  <a:pt x="3008762" y="3098937"/>
                </a:cubicBezTo>
                <a:cubicBezTo>
                  <a:pt x="2819411" y="3135236"/>
                  <a:pt x="2641707" y="3073918"/>
                  <a:pt x="2362393" y="3098937"/>
                </a:cubicBezTo>
                <a:cubicBezTo>
                  <a:pt x="2083079" y="3123956"/>
                  <a:pt x="2117884" y="3058638"/>
                  <a:pt x="1939107" y="3098937"/>
                </a:cubicBezTo>
                <a:cubicBezTo>
                  <a:pt x="1760330" y="3139236"/>
                  <a:pt x="1553239" y="3049871"/>
                  <a:pt x="1441460" y="3098937"/>
                </a:cubicBezTo>
                <a:cubicBezTo>
                  <a:pt x="1329681" y="3148003"/>
                  <a:pt x="1216815" y="3081354"/>
                  <a:pt x="1018174" y="3098937"/>
                </a:cubicBezTo>
                <a:cubicBezTo>
                  <a:pt x="819533" y="3116520"/>
                  <a:pt x="415505" y="3081002"/>
                  <a:pt x="0" y="3098937"/>
                </a:cubicBezTo>
                <a:cubicBezTo>
                  <a:pt x="-48137" y="2840608"/>
                  <a:pt x="28357" y="2817735"/>
                  <a:pt x="0" y="2551458"/>
                </a:cubicBezTo>
                <a:cubicBezTo>
                  <a:pt x="-28357" y="2285181"/>
                  <a:pt x="5495" y="2144777"/>
                  <a:pt x="0" y="2003979"/>
                </a:cubicBezTo>
                <a:cubicBezTo>
                  <a:pt x="-5495" y="1863181"/>
                  <a:pt x="7182" y="1709571"/>
                  <a:pt x="0" y="1425511"/>
                </a:cubicBezTo>
                <a:cubicBezTo>
                  <a:pt x="-7182" y="1141451"/>
                  <a:pt x="26225" y="1107442"/>
                  <a:pt x="0" y="909022"/>
                </a:cubicBezTo>
                <a:cubicBezTo>
                  <a:pt x="-26225" y="710602"/>
                  <a:pt x="23296" y="587534"/>
                  <a:pt x="0" y="485500"/>
                </a:cubicBezTo>
                <a:cubicBezTo>
                  <a:pt x="-23296" y="383466"/>
                  <a:pt x="47032" y="12667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8296765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2D7AA3-7065-488B-99B5-2FAD5756E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12" y="1198768"/>
            <a:ext cx="5087039" cy="1648606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79D43A4-C2E3-465C-B555-8F140949B1FB}"/>
              </a:ext>
            </a:extLst>
          </p:cNvPr>
          <p:cNvCxnSpPr>
            <a:stCxn id="8" idx="2"/>
            <a:endCxn id="6" idx="1"/>
          </p:cNvCxnSpPr>
          <p:nvPr/>
        </p:nvCxnSpPr>
        <p:spPr>
          <a:xfrm rot="16200000" flipH="1">
            <a:off x="2231132" y="3564874"/>
            <a:ext cx="2131095" cy="696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BFFEA7-DD16-4610-9F85-C5A725ED6CB7}"/>
              </a:ext>
            </a:extLst>
          </p:cNvPr>
          <p:cNvSpPr/>
          <p:nvPr/>
        </p:nvSpPr>
        <p:spPr>
          <a:xfrm>
            <a:off x="4067175" y="4114800"/>
            <a:ext cx="2943225" cy="1343025"/>
          </a:xfrm>
          <a:prstGeom prst="rect">
            <a:avLst/>
          </a:prstGeom>
          <a:solidFill>
            <a:schemeClr val="bg1">
              <a:lumMod val="85000"/>
              <a:alpha val="27059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76A0FD-9315-42A0-B422-DB8FCF4C28E9}"/>
              </a:ext>
            </a:extLst>
          </p:cNvPr>
          <p:cNvCxnSpPr>
            <a:cxnSpLocks/>
          </p:cNvCxnSpPr>
          <p:nvPr/>
        </p:nvCxnSpPr>
        <p:spPr>
          <a:xfrm flipV="1">
            <a:off x="1928812" y="5200650"/>
            <a:ext cx="2217911" cy="13702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0FEA6B-EB09-4D07-BFA4-DEC874C553A8}"/>
              </a:ext>
            </a:extLst>
          </p:cNvPr>
          <p:cNvSpPr txBox="1"/>
          <p:nvPr/>
        </p:nvSpPr>
        <p:spPr>
          <a:xfrm>
            <a:off x="342899" y="5359647"/>
            <a:ext cx="372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Length relationship between I2 muscle length and grasper position (to be improved)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C1C3DF-34D4-4513-A24D-AD28BF9B63EC}"/>
              </a:ext>
            </a:extLst>
          </p:cNvPr>
          <p:cNvSpPr txBox="1"/>
          <p:nvPr/>
        </p:nvSpPr>
        <p:spPr>
          <a:xfrm>
            <a:off x="8391525" y="2838104"/>
            <a:ext cx="2047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Yu Hill-type muscle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CB037A-8C16-4B9F-8456-32355482316B}"/>
              </a:ext>
            </a:extLst>
          </p:cNvPr>
          <p:cNvCxnSpPr>
            <a:cxnSpLocks/>
          </p:cNvCxnSpPr>
          <p:nvPr/>
        </p:nvCxnSpPr>
        <p:spPr>
          <a:xfrm flipH="1">
            <a:off x="8943975" y="3078205"/>
            <a:ext cx="123825" cy="177954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3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866A-2F4C-4600-8BCC-436790C2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6" y="107705"/>
            <a:ext cx="10515600" cy="830997"/>
          </a:xfrm>
        </p:spPr>
        <p:txBody>
          <a:bodyPr>
            <a:normAutofit/>
          </a:bodyPr>
          <a:lstStyle/>
          <a:p>
            <a:r>
              <a:rPr lang="en-US" sz="2800" b="1" dirty="0"/>
              <a:t>Yu Hill-type Muscle Model for the I2: Current Results (Swallowing)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E69205-9A2D-4BA4-AAE5-1FA0035153B4}"/>
              </a:ext>
            </a:extLst>
          </p:cNvPr>
          <p:cNvSpPr txBox="1"/>
          <p:nvPr/>
        </p:nvSpPr>
        <p:spPr>
          <a:xfrm>
            <a:off x="236976" y="1345168"/>
            <a:ext cx="5169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u="sng" dirty="0"/>
              <a:t>Simulink model with original biomechanics </a:t>
            </a:r>
            <a:r>
              <a:rPr lang="en-US" sz="1400" b="1" dirty="0"/>
              <a:t>vs. original Boolean Model implementation shows little difference in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568CA7-6A88-4124-8815-2AE16C1ABDEA}"/>
              </a:ext>
            </a:extLst>
          </p:cNvPr>
          <p:cNvSpPr txBox="1"/>
          <p:nvPr/>
        </p:nvSpPr>
        <p:spPr>
          <a:xfrm>
            <a:off x="6560386" y="1237446"/>
            <a:ext cx="51696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u="sng" dirty="0"/>
              <a:t>Simulink model with Yu Hill-type I2 model vs. original Boolean Model implementation.  </a:t>
            </a:r>
            <a:r>
              <a:rPr lang="en-US" sz="1400" b="1" dirty="0"/>
              <a:t>Note that there is additional high frequency noise and that the Yu Hill-type model grows progressively slower as the simulation evolves</a:t>
            </a:r>
            <a:endParaRPr lang="en-US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9F6936-C4A0-43D2-A2BA-FB74DF2DC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020" y="2274854"/>
            <a:ext cx="4924425" cy="3876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98ED52B-3239-4E02-BBA9-F76382A54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95" y="2322478"/>
            <a:ext cx="50196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5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866A-2F4C-4600-8BCC-436790C2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6" y="107705"/>
            <a:ext cx="10515600" cy="830997"/>
          </a:xfrm>
        </p:spPr>
        <p:txBody>
          <a:bodyPr>
            <a:normAutofit/>
          </a:bodyPr>
          <a:lstStyle/>
          <a:p>
            <a:r>
              <a:rPr lang="en-US" sz="2800" b="1" dirty="0"/>
              <a:t>Yu Hill-type Muscle Model for the I2: Current Results (Rejection)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E69205-9A2D-4BA4-AAE5-1FA0035153B4}"/>
              </a:ext>
            </a:extLst>
          </p:cNvPr>
          <p:cNvSpPr txBox="1"/>
          <p:nvPr/>
        </p:nvSpPr>
        <p:spPr>
          <a:xfrm>
            <a:off x="236976" y="1345168"/>
            <a:ext cx="5169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u="sng" dirty="0"/>
              <a:t>Simulink model with original biomechanics </a:t>
            </a:r>
            <a:r>
              <a:rPr lang="en-US" sz="1400" b="1" dirty="0"/>
              <a:t>vs. original Boolean Model implementation shows little difference in response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6489B2-0188-4603-AD8B-E047090E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83" y="2126581"/>
            <a:ext cx="4902587" cy="3707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568CA7-6A88-4124-8815-2AE16C1ABDEA}"/>
              </a:ext>
            </a:extLst>
          </p:cNvPr>
          <p:cNvSpPr txBox="1"/>
          <p:nvPr/>
        </p:nvSpPr>
        <p:spPr>
          <a:xfrm>
            <a:off x="6560386" y="1237446"/>
            <a:ext cx="51696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u="sng" dirty="0"/>
              <a:t>Simulink model with Yu Hill-type I2 model vs. original Boolean Model implementation.  </a:t>
            </a:r>
            <a:r>
              <a:rPr lang="en-US" sz="1400" b="1" dirty="0"/>
              <a:t>Note that periodic behavior is not obtained.  Currently investigating why</a:t>
            </a: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228C57-09C6-43D4-AC7B-66DAB723B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321" y="2126581"/>
            <a:ext cx="4295969" cy="37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866A-2F4C-4600-8BCC-436790C2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6" y="107705"/>
            <a:ext cx="10515600" cy="830997"/>
          </a:xfrm>
        </p:spPr>
        <p:txBody>
          <a:bodyPr>
            <a:normAutofit/>
          </a:bodyPr>
          <a:lstStyle/>
          <a:p>
            <a:r>
              <a:rPr lang="en-US" sz="2800" b="1" dirty="0"/>
              <a:t>Yu Hill-type Muscle Model for the I2: Future Improvements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46E1F0-516C-405A-9B11-2F913FD29CEE}"/>
              </a:ext>
            </a:extLst>
          </p:cNvPr>
          <p:cNvSpPr txBox="1"/>
          <p:nvPr/>
        </p:nvSpPr>
        <p:spPr>
          <a:xfrm>
            <a:off x="83386" y="1329422"/>
            <a:ext cx="48705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Current relationship between grasper position and I2 muscle length is linear, where maximum protraction results in least force and maximum retraction results in max force.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Working on modifying this relationship to mimic biological relationship found in </a:t>
            </a:r>
            <a:r>
              <a:rPr lang="en-US" sz="1400" dirty="0" err="1"/>
              <a:t>Neustadter</a:t>
            </a:r>
            <a:r>
              <a:rPr lang="en-US" sz="1400" dirty="0"/>
              <a:t> 2002: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9E029-1024-4D87-B736-CC6C8F05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2" y="2807241"/>
            <a:ext cx="4810425" cy="38265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185F6D-1D79-45AC-8E4F-499EE991D159}"/>
                  </a:ext>
                </a:extLst>
              </p:cNvPr>
              <p:cNvSpPr txBox="1"/>
              <p:nvPr/>
            </p:nvSpPr>
            <p:spPr>
              <a:xfrm>
                <a:off x="5434628" y="1329422"/>
                <a:ext cx="4870579" cy="2048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en-US" sz="1400" dirty="0"/>
                  <a:t>Mechanical Advantage is currently linear: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𝑔h</m:t>
                        </m:r>
                      </m:sub>
                    </m:sSub>
                  </m:oMath>
                </a14:m>
                <a:br>
                  <a:rPr lang="en-US" sz="1400" dirty="0"/>
                </a:br>
                <a:br>
                  <a:rPr lang="en-US" sz="1400" dirty="0"/>
                </a:br>
                <a:r>
                  <a:rPr lang="en-US" sz="1400" dirty="0"/>
                  <a:t>So MA is maximum at start of protraction and minimum at end of protraction.</a:t>
                </a:r>
                <a:br>
                  <a:rPr lang="en-US" sz="1400" dirty="0"/>
                </a:br>
                <a:br>
                  <a:rPr lang="en-US" sz="1400" dirty="0"/>
                </a:br>
                <a:br>
                  <a:rPr lang="en-US" sz="1400" dirty="0"/>
                </a:br>
                <a:br>
                  <a:rPr lang="en-US" sz="1400" dirty="0"/>
                </a:br>
                <a:r>
                  <a:rPr lang="en-US" sz="1400" dirty="0"/>
                  <a:t>Working on modifying this relationship to mimic biological relationship found in Novakovic 2006: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185F6D-1D79-45AC-8E4F-499EE991D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28" y="1329422"/>
                <a:ext cx="4870579" cy="2048831"/>
              </a:xfrm>
              <a:prstGeom prst="rect">
                <a:avLst/>
              </a:prstGeom>
              <a:blipFill>
                <a:blip r:embed="rId3"/>
                <a:stretch>
                  <a:fillRect l="-501" t="-59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B0D0E0D-B43B-468B-AEA8-4DDC2B959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279" y="3378253"/>
            <a:ext cx="3299275" cy="2851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628294-CD26-426F-A7A3-0D9720180C88}"/>
              </a:ext>
            </a:extLst>
          </p:cNvPr>
          <p:cNvSpPr txBox="1"/>
          <p:nvPr/>
        </p:nvSpPr>
        <p:spPr>
          <a:xfrm>
            <a:off x="6220279" y="6372224"/>
            <a:ext cx="3333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Odontophore Displacements (in Buccal Mass Lengths)</a:t>
            </a:r>
          </a:p>
        </p:txBody>
      </p:sp>
    </p:spTree>
    <p:extLst>
      <p:ext uri="{BB962C8B-B14F-4D97-AF65-F5344CB8AC3E}">
        <p14:creationId xmlns:p14="http://schemas.microsoft.com/office/powerpoint/2010/main" val="23511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BF46AD-81C7-45E6-9992-4C9B766E892B}"/>
              </a:ext>
            </a:extLst>
          </p:cNvPr>
          <p:cNvSpPr txBox="1"/>
          <p:nvPr/>
        </p:nvSpPr>
        <p:spPr>
          <a:xfrm>
            <a:off x="2962275" y="257758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File Overviews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286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866A-2F4C-4600-8BCC-436790C2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6" y="107705"/>
            <a:ext cx="10515600" cy="830997"/>
          </a:xfrm>
        </p:spPr>
        <p:txBody>
          <a:bodyPr/>
          <a:lstStyle/>
          <a:p>
            <a:r>
              <a:rPr lang="en-US" b="1" dirty="0" err="1"/>
              <a:t>TestAplysiaClass.m</a:t>
            </a:r>
            <a:r>
              <a:rPr lang="en-US" b="1" dirty="0"/>
              <a:t>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0D750-6334-477D-9FF4-EEEE1E37A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6" y="1157648"/>
            <a:ext cx="10382250" cy="28670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E5BC78-96DF-490E-8D3B-00F559FC51BA}"/>
              </a:ext>
            </a:extLst>
          </p:cNvPr>
          <p:cNvCxnSpPr/>
          <p:nvPr/>
        </p:nvCxnSpPr>
        <p:spPr>
          <a:xfrm flipH="1">
            <a:off x="9713161" y="2419350"/>
            <a:ext cx="752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80155A-691C-4D0A-BD19-542333D44327}"/>
              </a:ext>
            </a:extLst>
          </p:cNvPr>
          <p:cNvCxnSpPr/>
          <p:nvPr/>
        </p:nvCxnSpPr>
        <p:spPr>
          <a:xfrm flipH="1">
            <a:off x="9713161" y="2600325"/>
            <a:ext cx="752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94EABB-41E2-415F-BBDA-AD6F888DDE33}"/>
              </a:ext>
            </a:extLst>
          </p:cNvPr>
          <p:cNvSpPr txBox="1"/>
          <p:nvPr/>
        </p:nvSpPr>
        <p:spPr>
          <a:xfrm>
            <a:off x="10598986" y="2329550"/>
            <a:ext cx="159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Set as the  same behavior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D9E5BC-B7B5-4F53-A691-12CC3D4A7324}"/>
              </a:ext>
            </a:extLst>
          </p:cNvPr>
          <p:cNvCxnSpPr/>
          <p:nvPr/>
        </p:nvCxnSpPr>
        <p:spPr>
          <a:xfrm flipH="1">
            <a:off x="4588711" y="3324225"/>
            <a:ext cx="752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B70CC6-42C3-4897-BA63-B252DDFB1645}"/>
              </a:ext>
            </a:extLst>
          </p:cNvPr>
          <p:cNvSpPr txBox="1"/>
          <p:nvPr/>
        </p:nvSpPr>
        <p:spPr>
          <a:xfrm>
            <a:off x="5468556" y="3167390"/>
            <a:ext cx="6323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Timestep in seconds.  &lt;0.005 s to minimize error between Simulink implementation and original MATLAB implementation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4170C7-10F8-49CF-A55F-86D3D172C8DA}"/>
              </a:ext>
            </a:extLst>
          </p:cNvPr>
          <p:cNvCxnSpPr/>
          <p:nvPr/>
        </p:nvCxnSpPr>
        <p:spPr>
          <a:xfrm flipH="1">
            <a:off x="4319672" y="1933575"/>
            <a:ext cx="752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0DE9F3-EE8B-426B-A09E-53BE9A05611D}"/>
              </a:ext>
            </a:extLst>
          </p:cNvPr>
          <p:cNvSpPr txBox="1"/>
          <p:nvPr/>
        </p:nvSpPr>
        <p:spPr>
          <a:xfrm>
            <a:off x="5173281" y="1766527"/>
            <a:ext cx="275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Begin initialization of variables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D30D06-A6DC-4354-BDCE-3D5520539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6" y="4029011"/>
            <a:ext cx="11487150" cy="234315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EBAF83-43F4-4EA3-9822-6D110364E042}"/>
              </a:ext>
            </a:extLst>
          </p:cNvPr>
          <p:cNvCxnSpPr/>
          <p:nvPr/>
        </p:nvCxnSpPr>
        <p:spPr>
          <a:xfrm flipH="1">
            <a:off x="9941761" y="4324350"/>
            <a:ext cx="752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6FFD8B-1C3C-4286-A9D1-38B0F5F0DFE3}"/>
              </a:ext>
            </a:extLst>
          </p:cNvPr>
          <p:cNvSpPr txBox="1"/>
          <p:nvPr/>
        </p:nvSpPr>
        <p:spPr>
          <a:xfrm>
            <a:off x="10694236" y="3930817"/>
            <a:ext cx="14906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Switch for whether to use pure MATLAB or </a:t>
            </a:r>
            <a:r>
              <a:rPr lang="en-US" sz="1200" b="1" dirty="0" err="1">
                <a:solidFill>
                  <a:srgbClr val="FF0000"/>
                </a:solidFill>
              </a:rPr>
              <a:t>simulink</a:t>
            </a:r>
            <a:r>
              <a:rPr lang="en-US" sz="1200" b="1" dirty="0">
                <a:solidFill>
                  <a:srgbClr val="FF0000"/>
                </a:solidFill>
              </a:rPr>
              <a:t> based biomechanics implementations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AA4F81-6A2D-40E8-9A05-3F729F9328A0}"/>
              </a:ext>
            </a:extLst>
          </p:cNvPr>
          <p:cNvCxnSpPr/>
          <p:nvPr/>
        </p:nvCxnSpPr>
        <p:spPr>
          <a:xfrm flipH="1">
            <a:off x="8112961" y="4552950"/>
            <a:ext cx="752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CC8B57-750F-4D8E-8A0E-DB647D8D9ED1}"/>
              </a:ext>
            </a:extLst>
          </p:cNvPr>
          <p:cNvSpPr txBox="1"/>
          <p:nvPr/>
        </p:nvSpPr>
        <p:spPr>
          <a:xfrm>
            <a:off x="8860716" y="4422545"/>
            <a:ext cx="14906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In Simulink Model, use Yu Hill Type Muscle Model for I2, or the original Boolean model of I2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8010B-54BA-4E71-89A1-B439F1748EE5}"/>
              </a:ext>
            </a:extLst>
          </p:cNvPr>
          <p:cNvCxnSpPr/>
          <p:nvPr/>
        </p:nvCxnSpPr>
        <p:spPr>
          <a:xfrm flipH="1">
            <a:off x="4105444" y="5895975"/>
            <a:ext cx="752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E740D3-A0B3-404C-B1DC-545F76C068A8}"/>
              </a:ext>
            </a:extLst>
          </p:cNvPr>
          <p:cNvCxnSpPr/>
          <p:nvPr/>
        </p:nvCxnSpPr>
        <p:spPr>
          <a:xfrm flipH="1">
            <a:off x="4105528" y="6048375"/>
            <a:ext cx="752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821FDE0-43BB-4AE2-A4CC-9932BF99B500}"/>
              </a:ext>
            </a:extLst>
          </p:cNvPr>
          <p:cNvSpPr txBox="1"/>
          <p:nvPr/>
        </p:nvSpPr>
        <p:spPr>
          <a:xfrm>
            <a:off x="4857919" y="5765409"/>
            <a:ext cx="28265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Run Simulation and generate plots</a:t>
            </a:r>
          </a:p>
        </p:txBody>
      </p:sp>
    </p:spTree>
    <p:extLst>
      <p:ext uri="{BB962C8B-B14F-4D97-AF65-F5344CB8AC3E}">
        <p14:creationId xmlns:p14="http://schemas.microsoft.com/office/powerpoint/2010/main" val="251228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780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Simulink Model Overview</vt:lpstr>
      <vt:lpstr>Simulink Overview</vt:lpstr>
      <vt:lpstr>PowerPoint Presentation</vt:lpstr>
      <vt:lpstr>Yu Hill-type Muscle Model for the I2</vt:lpstr>
      <vt:lpstr>Yu Hill-type Muscle Model for the I2: Current Results (Swallowing)</vt:lpstr>
      <vt:lpstr>Yu Hill-type Muscle Model for the I2: Current Results (Rejection)</vt:lpstr>
      <vt:lpstr>Yu Hill-type Muscle Model for the I2: Future Improvements</vt:lpstr>
      <vt:lpstr>PowerPoint Presentation</vt:lpstr>
      <vt:lpstr>TestAplysiaClass.m Overview</vt:lpstr>
      <vt:lpstr>TestAplysiaClass.m Overview (con’t)</vt:lpstr>
      <vt:lpstr>AplysiaSimulink.m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Ravesh Sukhnandan</dc:creator>
  <cp:lastModifiedBy>Ravesh Sukhnandan</cp:lastModifiedBy>
  <cp:revision>12</cp:revision>
  <dcterms:created xsi:type="dcterms:W3CDTF">2021-02-03T21:15:40Z</dcterms:created>
  <dcterms:modified xsi:type="dcterms:W3CDTF">2021-02-03T22:44:07Z</dcterms:modified>
</cp:coreProperties>
</file>