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57" r:id="rId3"/>
    <p:sldId id="258" r:id="rId4"/>
    <p:sldId id="267" r:id="rId5"/>
    <p:sldId id="270" r:id="rId6"/>
    <p:sldId id="271" r:id="rId7"/>
    <p:sldId id="261" r:id="rId8"/>
    <p:sldId id="262" r:id="rId9"/>
    <p:sldId id="268"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1" d="100"/>
          <a:sy n="91" d="100"/>
        </p:scale>
        <p:origin x="34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iencedirect.com/science/article/abs/pii/S1386505619304733" TargetMode="External"/><Relationship Id="rId2" Type="http://schemas.openxmlformats.org/officeDocument/2006/relationships/hyperlink" Target="https://bmcmedinformdecismak.biomedcentral.com/articles/10.1186/1472-6947-14-94" TargetMode="External"/><Relationship Id="rId1" Type="http://schemas.openxmlformats.org/officeDocument/2006/relationships/slideLayout" Target="../slideLayouts/slideLayout2.xml"/><Relationship Id="rId4" Type="http://schemas.openxmlformats.org/officeDocument/2006/relationships/hyperlink" Target="https://github.com/lakshmiprasadlp"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dirty="0"/>
              <a:t>PROJECT TITLE – TO INCREASE PHACETIME BETWEEN PATIENTS AND CLINICIANS</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 CST-G04</a:t>
            </a:r>
          </a:p>
          <a:p>
            <a:pPr algn="l"/>
            <a:endParaRPr lang="en-GB" dirty="0"/>
          </a:p>
        </p:txBody>
      </p:sp>
      <p:graphicFrame>
        <p:nvGraphicFramePr>
          <p:cNvPr id="4" name="Table 3"/>
          <p:cNvGraphicFramePr>
            <a:graphicFrameLocks noGrp="1"/>
          </p:cNvGraphicFramePr>
          <p:nvPr/>
        </p:nvGraphicFramePr>
        <p:xfrm>
          <a:off x="630904" y="3274141"/>
          <a:ext cx="5418666" cy="2542245"/>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80433">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80433">
                <a:tc>
                  <a:txBody>
                    <a:bodyPr/>
                    <a:lstStyle/>
                    <a:p>
                      <a:pPr algn="ctr"/>
                      <a:r>
                        <a:rPr lang="en-GB" dirty="0"/>
                        <a:t>20211CST0068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DEEKSHITH K 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80433">
                <a:tc>
                  <a:txBody>
                    <a:bodyPr/>
                    <a:lstStyle/>
                    <a:p>
                      <a:pPr algn="ctr"/>
                      <a:r>
                        <a:rPr lang="en-GB" dirty="0"/>
                        <a:t>20211CST0012</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GB" dirty="0"/>
                        <a:t>Y </a:t>
                      </a:r>
                      <a:r>
                        <a:rPr lang="en-IN" sz="1800" u="none" strike="noStrike" cap="none" dirty="0"/>
                        <a:t>AMARNATH CHOWDHARY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80433">
                <a:tc>
                  <a:txBody>
                    <a:bodyPr/>
                    <a:lstStyle/>
                    <a:p>
                      <a:pPr algn="ctr"/>
                      <a:r>
                        <a:rPr lang="en-GB" dirty="0"/>
                        <a:t>20211CST0060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CHARAN G</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80433">
                <a:tc>
                  <a:txBody>
                    <a:bodyPr/>
                    <a:lstStyle/>
                    <a:p>
                      <a:pPr algn="ctr"/>
                      <a:r>
                        <a:rPr lang="en-GB" dirty="0"/>
                        <a:t>20211CST0106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VISHNU KUMAR K 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80433">
                <a:tc>
                  <a:txBody>
                    <a:bodyPr/>
                    <a:lstStyle/>
                    <a:p>
                      <a:pPr algn="ctr"/>
                      <a:r>
                        <a:rPr lang="en-GB" dirty="0"/>
                        <a:t>20211CST0135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VIGNESH 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err="1"/>
              <a:t>Dr.</a:t>
            </a:r>
            <a:r>
              <a:rPr lang="en-GB" sz="1700" dirty="0"/>
              <a:t> HARISH KUMAR</a:t>
            </a:r>
          </a:p>
          <a:p>
            <a:pPr algn="l"/>
            <a:r>
              <a:rPr lang="en-GB" sz="1700" dirty="0"/>
              <a:t>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GB" dirty="0"/>
          </a:p>
          <a:p>
            <a:r>
              <a:rPr lang="en-GB" dirty="0"/>
              <a:t>Final Review</a:t>
            </a:r>
          </a:p>
        </p:txBody>
      </p:sp>
    </p:spTree>
    <p:extLst>
      <p:ext uri="{BB962C8B-B14F-4D97-AF65-F5344CB8AC3E}">
        <p14:creationId xmlns:p14="http://schemas.microsoft.com/office/powerpoint/2010/main" val="3083160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Increasing clinician-patient face time enhances care quality, improves patient outcomes, and fosters stronger relationships. By reducing administrative burdens, optimizing workflows, and utilizing technology, clinicians can focus more on patient care. This shift leads to better communication, increased satisfaction, and a more efficient, sustainable healthcare system for both patients and providers.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pPr marL="4953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hlinkClick r:id="rId2"/>
              </a:rPr>
              <a:t>https://bmcmedinformdecismak.biomedcentral.com/articles/10.1186/1472-6947-14-94</a:t>
            </a:r>
            <a:endParaRPr lang="en-US" dirty="0">
              <a:latin typeface="Cambria" panose="02040503050406030204" pitchFamily="18" charset="0"/>
              <a:ea typeface="Cambria" panose="02040503050406030204" pitchFamily="18" charset="0"/>
            </a:endParaRPr>
          </a:p>
          <a:p>
            <a:pPr marL="4953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hlinkClick r:id="rId3"/>
              </a:rPr>
              <a:t>https://www.sciencedirect.com/science/article/abs/pii/S1386505619304733</a:t>
            </a:r>
            <a:endParaRPr lang="en-US" dirty="0">
              <a:latin typeface="Cambria" panose="02040503050406030204" pitchFamily="18" charset="0"/>
              <a:ea typeface="Cambria" panose="02040503050406030204" pitchFamily="18" charset="0"/>
            </a:endParaRPr>
          </a:p>
          <a:p>
            <a:pPr marL="4953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hlinkClick r:id="rId4"/>
              </a:rPr>
              <a:t>https://github.com/lakshmiprasadlp</a:t>
            </a:r>
            <a:endParaRPr lang="en-US" dirty="0">
              <a:latin typeface="Cambria" panose="02040503050406030204" pitchFamily="18" charset="0"/>
              <a:ea typeface="Cambria" panose="02040503050406030204" pitchFamily="18" charset="0"/>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Increasing clinician-patient face time is crucial for enhancing healthcare outcomes, patient satisfaction, and overall care quality. Administrative tasks, documentation, and operational inefficiencies often limit the time clinicians spend directly interacting with patients. By streamlining processes, optimizing electronic health record (EHR) systems, and effectively utilizing support staff, healthcare providers can free up valuable time for meaningful patient engagement. Leveraging technology such as telemedicine and improving scheduling systems also contribute to reducing logistical barriers. More time with patients leads to better communication, stronger relationships, and more personalized care, benefiting both patients and clinicians while reducing burnout and improving job satisfaction.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92500" lnSpcReduction="20000"/>
          </a:bodyPr>
          <a:lstStyle/>
          <a:p>
            <a:r>
              <a:rPr lang="en-GB" b="1" dirty="0">
                <a:latin typeface="Times New Roman" panose="02020603050405020304" pitchFamily="18" charset="0"/>
                <a:cs typeface="Times New Roman" panose="02020603050405020304" pitchFamily="18" charset="0"/>
              </a:rPr>
              <a:t>Advantages:</a:t>
            </a:r>
          </a:p>
          <a:p>
            <a:r>
              <a:rPr lang="en-US" dirty="0">
                <a:latin typeface="Times New Roman" panose="02020603050405020304" pitchFamily="18" charset="0"/>
                <a:cs typeface="Times New Roman" panose="02020603050405020304" pitchFamily="18" charset="0"/>
              </a:rPr>
              <a:t>Improved Patient Outcomes: More time with patients allows clinicians to conduct thorough assessments and provide personalized care, leading to better treatment outcomes.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Enhanced Patient Satisfaction: Direct engagement strengthens trust and communication, making patients feel heard and valued.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Reduced Clinician Burnout: Less administrative burden allows clinicians to focus on care delivery, improving job satisfaction and reducing stress.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Better Care Efficiency: Streamlined workflows and task delegation free up time for more meaningful patient interactions.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Stronger Clinician-Patient Relationships: Increased face time fosters deeper connections, improving long-term care and patient loyalty.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5B94C-6E42-45E8-8509-DEA309682DC5}"/>
              </a:ext>
            </a:extLst>
          </p:cNvPr>
          <p:cNvSpPr>
            <a:spLocks noGrp="1"/>
          </p:cNvSpPr>
          <p:nvPr>
            <p:ph type="title"/>
          </p:nvPr>
        </p:nvSpPr>
        <p:spPr/>
        <p:txBody>
          <a:bodyPr/>
          <a:lstStyle/>
          <a:p>
            <a:r>
              <a:rPr lang="en-GB" dirty="0"/>
              <a:t>Literature Review</a:t>
            </a:r>
            <a:endParaRPr lang="en-IN" dirty="0"/>
          </a:p>
        </p:txBody>
      </p:sp>
      <p:sp>
        <p:nvSpPr>
          <p:cNvPr id="3" name="Content Placeholder 2">
            <a:extLst>
              <a:ext uri="{FF2B5EF4-FFF2-40B4-BE49-F238E27FC236}">
                <a16:creationId xmlns:a16="http://schemas.microsoft.com/office/drawing/2014/main" id="{0DE6EFFC-5E4B-46F1-88B6-8FF727AA6B68}"/>
              </a:ext>
            </a:extLst>
          </p:cNvPr>
          <p:cNvSpPr>
            <a:spLocks noGrp="1"/>
          </p:cNvSpPr>
          <p:nvPr>
            <p:ph idx="1"/>
          </p:nvPr>
        </p:nvSpPr>
        <p:spPr/>
        <p:txBody>
          <a:bodyPr>
            <a:normAutofit fontScale="85000" lnSpcReduction="10000"/>
          </a:bodyPr>
          <a:lstStyle/>
          <a:p>
            <a:r>
              <a:rPr lang="en-IN" b="1" dirty="0">
                <a:latin typeface="Times New Roman" panose="02020603050405020304" pitchFamily="18" charset="0"/>
                <a:cs typeface="Times New Roman" panose="02020603050405020304" pitchFamily="18" charset="0"/>
              </a:rPr>
              <a:t>Disadvantages:</a:t>
            </a:r>
          </a:p>
          <a:p>
            <a:r>
              <a:rPr lang="en-US" dirty="0">
                <a:latin typeface="Times New Roman" panose="02020603050405020304" pitchFamily="18" charset="0"/>
                <a:cs typeface="Times New Roman" panose="02020603050405020304" pitchFamily="18" charset="0"/>
              </a:rPr>
              <a:t>Initial Implementation Costs: Streamlining processes, optimizing EHR systems, and hiring additional support staff may require significant upfront investment.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Technology Dependency: Increased reliance on digital tools and telemedicine can create technical challenges, such as system failures or user errors.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Potential Workflow Disruption: Adjusting existing workflows to increase face time may cause temporary inefficiencies or resistance from staff accustomed to traditional methods.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Unequal Access to Resources: Not all healthcare settings, especially in underserved areas, may have access to the necessary technology or support staff.</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Overemphasis on Time: Focusing solely on increasing face time might overlook the quality of interaction, where meaningful engagement is more important than the duration of visits.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432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E3BD-F5E6-4D1A-94C4-2EAD5B6604C9}"/>
              </a:ext>
            </a:extLst>
          </p:cNvPr>
          <p:cNvSpPr>
            <a:spLocks noGrp="1"/>
          </p:cNvSpPr>
          <p:nvPr>
            <p:ph type="title"/>
          </p:nvPr>
        </p:nvSpPr>
        <p:spPr/>
        <p:txBody>
          <a:bodyPr/>
          <a:lstStyle/>
          <a:p>
            <a:r>
              <a:rPr lang="en-US" dirty="0"/>
              <a:t>Proposed Method</a:t>
            </a:r>
            <a:endParaRPr lang="en-IN" dirty="0"/>
          </a:p>
        </p:txBody>
      </p:sp>
      <p:sp>
        <p:nvSpPr>
          <p:cNvPr id="3" name="Content Placeholder 2">
            <a:extLst>
              <a:ext uri="{FF2B5EF4-FFF2-40B4-BE49-F238E27FC236}">
                <a16:creationId xmlns:a16="http://schemas.microsoft.com/office/drawing/2014/main" id="{088421C6-3ECB-4A7D-B901-0C96DBD0C949}"/>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To address the identified research gaps, the proposed methodology combines advanced  techniques  in  Retrieval-Augmented  Generation  (RAG)  and  large language models (LLMs) to develop two distinct but complementary solutions for medical question answering.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498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5816-6DD3-42E4-8ABB-A88773E8DF14}"/>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C5FDCB04-86DF-4BFA-956D-705AD2CF0F6F}"/>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primary goal of this project is to develop an AI-powered medical chatbot that assists patients in addressing non-critical health concerns while ensuring that the advice provided is accurate, safe, and aligned with clinical best practices. By integrating advanced technologies like Retrieval-Augmented Generation (RAG) and  large  language  models  (LLMs),  the  chatbot  aims  to  provide  reliable, accessible  healthcare  information,  empowering  patients  to  make  informed decisions. This system operates under the supervision of medical professionals to ensure that responses meet the highest standards of accuracy, safety, and patient care.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223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7" name="Content Placeholder 6">
            <a:extLst>
              <a:ext uri="{FF2B5EF4-FFF2-40B4-BE49-F238E27FC236}">
                <a16:creationId xmlns:a16="http://schemas.microsoft.com/office/drawing/2014/main" id="{40C7F693-0746-B787-EA66-31AFB1CC49F7}"/>
              </a:ext>
            </a:extLst>
          </p:cNvPr>
          <p:cNvSpPr>
            <a:spLocks noGrp="1"/>
          </p:cNvSpPr>
          <p:nvPr>
            <p:ph idx="1"/>
          </p:nvPr>
        </p:nvSpPr>
        <p:spPr/>
        <p:txBody>
          <a:bodyPr/>
          <a:lstStyle/>
          <a:p>
            <a:pPr marL="0" indent="0">
              <a:buNone/>
            </a:pPr>
            <a:r>
              <a:rPr lang="en-US" dirty="0"/>
              <a:t>1 chat with doctor data set</a:t>
            </a:r>
          </a:p>
          <a:p>
            <a:endParaRPr lang="en-US" dirty="0"/>
          </a:p>
          <a:p>
            <a:endParaRPr lang="en-US" dirty="0"/>
          </a:p>
          <a:p>
            <a:endParaRPr lang="en-US" dirty="0"/>
          </a:p>
          <a:p>
            <a:pPr marL="0" indent="0">
              <a:buNone/>
            </a:pPr>
            <a:endParaRPr lang="en-US" dirty="0"/>
          </a:p>
          <a:p>
            <a:pPr marL="0" indent="0">
              <a:buNone/>
            </a:pPr>
            <a:r>
              <a:rPr lang="en-US" dirty="0"/>
              <a:t>2 chat with medical data set</a:t>
            </a:r>
          </a:p>
        </p:txBody>
      </p:sp>
      <p:pic>
        <p:nvPicPr>
          <p:cNvPr id="9" name="Picture 8">
            <a:extLst>
              <a:ext uri="{FF2B5EF4-FFF2-40B4-BE49-F238E27FC236}">
                <a16:creationId xmlns:a16="http://schemas.microsoft.com/office/drawing/2014/main" id="{AFA9AF54-D72D-E559-6C81-22500F07E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414" y="1785503"/>
            <a:ext cx="4505325" cy="1543050"/>
          </a:xfrm>
          <a:prstGeom prst="rect">
            <a:avLst/>
          </a:prstGeom>
        </p:spPr>
      </p:pic>
      <p:pic>
        <p:nvPicPr>
          <p:cNvPr id="11" name="Picture 10">
            <a:extLst>
              <a:ext uri="{FF2B5EF4-FFF2-40B4-BE49-F238E27FC236}">
                <a16:creationId xmlns:a16="http://schemas.microsoft.com/office/drawing/2014/main" id="{AE83B987-F3C4-C301-90BF-F98811F30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645" y="4123103"/>
            <a:ext cx="4505325" cy="1543050"/>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10" name="Content Placeholder 9">
            <a:extLst>
              <a:ext uri="{FF2B5EF4-FFF2-40B4-BE49-F238E27FC236}">
                <a16:creationId xmlns:a16="http://schemas.microsoft.com/office/drawing/2014/main" id="{1DB33599-D2AB-4A0C-BFD4-28F38AF1535E}"/>
              </a:ext>
            </a:extLst>
          </p:cNvPr>
          <p:cNvPicPr>
            <a:picLocks noGrp="1" noChangeAspect="1"/>
          </p:cNvPicPr>
          <p:nvPr>
            <p:ph idx="1"/>
          </p:nvPr>
        </p:nvPicPr>
        <p:blipFill>
          <a:blip r:embed="rId2"/>
          <a:stretch>
            <a:fillRect/>
          </a:stretch>
        </p:blipFill>
        <p:spPr>
          <a:xfrm>
            <a:off x="812800" y="1243518"/>
            <a:ext cx="10668000" cy="4751964"/>
          </a:xfrm>
        </p:spPr>
      </p:pic>
    </p:spTree>
    <p:extLst>
      <p:ext uri="{BB962C8B-B14F-4D97-AF65-F5344CB8AC3E}">
        <p14:creationId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pPr algn="l"/>
            <a:r>
              <a:rPr lang="en-US" b="0" i="0" dirty="0">
                <a:solidFill>
                  <a:srgbClr val="000000"/>
                </a:solidFill>
                <a:effectLst/>
                <a:latin typeface="Arial" panose="020B0604020202020204" pitchFamily="34" charset="0"/>
              </a:rPr>
              <a:t>Dual Application System: Two applications will be developed—one for users and another for doctors, each tailored to their specific needs.</a:t>
            </a:r>
          </a:p>
          <a:p>
            <a:pPr algn="l"/>
            <a:r>
              <a:rPr lang="en-US" b="0" i="0" dirty="0">
                <a:solidFill>
                  <a:srgbClr val="000000"/>
                </a:solidFill>
                <a:effectLst/>
                <a:latin typeface="Arial" panose="020B0604020202020204" pitchFamily="34" charset="0"/>
              </a:rPr>
              <a:t>Disease Detection for Doctors: The doctor app will specialize in diagnosing diseases like blood cancer and breast cancer, providing fast and reliable results.</a:t>
            </a:r>
          </a:p>
          <a:p>
            <a:pPr algn="l"/>
            <a:r>
              <a:rPr lang="en-US" b="0" i="0" dirty="0">
                <a:solidFill>
                  <a:srgbClr val="000000"/>
                </a:solidFill>
                <a:effectLst/>
                <a:latin typeface="Arial" panose="020B0604020202020204" pitchFamily="34" charset="0"/>
              </a:rPr>
              <a:t>Cost-Effective Performance: Both apps will ensure quick outputs while managing costs efficiently, optimizing both performance and scalability.</a:t>
            </a:r>
          </a:p>
          <a:p>
            <a:endParaRPr lang="en-GB" dirty="0"/>
          </a:p>
        </p:txBody>
      </p:sp>
    </p:spTree>
    <p:extLst>
      <p:ext uri="{BB962C8B-B14F-4D97-AF65-F5344CB8AC3E}">
        <p14:creationId xmlns:p14="http://schemas.microsoft.com/office/powerpoint/2010/main" val="182981995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47</TotalTime>
  <Words>740</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Cambria</vt:lpstr>
      <vt:lpstr>Times New Roman</vt:lpstr>
      <vt:lpstr>Verdana</vt:lpstr>
      <vt:lpstr>Wingdings</vt:lpstr>
      <vt:lpstr>Bioinformatics</vt:lpstr>
      <vt:lpstr>PROJECT TITLE – TO INCREASE PHACETIME BETWEEN PATIENTS AND CLINICIANS</vt:lpstr>
      <vt:lpstr>Introduction</vt:lpstr>
      <vt:lpstr>Literature Review</vt:lpstr>
      <vt:lpstr>Literature Review</vt:lpstr>
      <vt:lpstr>Proposed Method</vt:lpstr>
      <vt:lpstr>Objectives</vt:lpstr>
      <vt:lpstr>Methodology</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Deekshith K A</cp:lastModifiedBy>
  <cp:revision>18</cp:revision>
  <dcterms:created xsi:type="dcterms:W3CDTF">2023-03-16T03:26:27Z</dcterms:created>
  <dcterms:modified xsi:type="dcterms:W3CDTF">2025-01-21T16:24:10Z</dcterms:modified>
</cp:coreProperties>
</file>