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
      <p:font typeface="Roboto Mon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49FD13-B18B-4651-BB78-648CA9FFD559}">
  <a:tblStyle styleId="{EB49FD13-B18B-4651-BB78-648CA9FFD55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35" Type="http://schemas.openxmlformats.org/officeDocument/2006/relationships/font" Target="fonts/RobotoMono-regular.fntdata"/><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37" Type="http://schemas.openxmlformats.org/officeDocument/2006/relationships/font" Target="fonts/RobotoMono-italic.fntdata"/><Relationship Id="rId14" Type="http://schemas.openxmlformats.org/officeDocument/2006/relationships/slide" Target="slides/slide8.xml"/><Relationship Id="rId36" Type="http://schemas.openxmlformats.org/officeDocument/2006/relationships/font" Target="fonts/RobotoMon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RobotoMon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24e208c59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24e208c59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24e208c59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24e208c59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24e208c59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24e208c59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24e208c59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24e208c59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24e208c59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24e208c59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24e208c59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24e208c59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24e208c59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24e208c59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24e208c59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24e208c59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24e208c59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24e208c59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24e208c59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24e208c59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24e208c59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24e208c59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4e208c59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24e208c59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24e208c59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24e208c59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24e208c59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24e208c59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24e208c59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24e208c59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24e208c59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24e208c59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24e208c59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24e208c59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24e208c59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24e208c59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hyperlink" Target="https://medium.com/@nikhil-rao-20/yolov11-explained-next-level-object-detection-with-enhanced-speed-and-accuracy-2dbe2d376f7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BDD100K Object Detection - Report</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Bosch Global Software Tech - Applied CV Coding Assignment</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aphicFrame>
        <p:nvGraphicFramePr>
          <p:cNvPr id="122" name="Google Shape;122;p22"/>
          <p:cNvGraphicFramePr/>
          <p:nvPr/>
        </p:nvGraphicFramePr>
        <p:xfrm>
          <a:off x="952500" y="1809750"/>
          <a:ext cx="3000000" cy="3000000"/>
        </p:xfrm>
        <a:graphic>
          <a:graphicData uri="http://schemas.openxmlformats.org/drawingml/2006/table">
            <a:tbl>
              <a:tblPr>
                <a:noFill/>
                <a:tableStyleId>{EB49FD13-B18B-4651-BB78-648CA9FFD559}</a:tableStyleId>
              </a:tblPr>
              <a:tblGrid>
                <a:gridCol w="3619500"/>
                <a:gridCol w="3619500"/>
              </a:tblGrid>
              <a:tr h="381000">
                <a:tc>
                  <a:txBody>
                    <a:bodyPr/>
                    <a:lstStyle/>
                    <a:p>
                      <a:pPr indent="0" lvl="0" marL="0" rtl="0" algn="l">
                        <a:spcBef>
                          <a:spcPts val="0"/>
                        </a:spcBef>
                        <a:spcAft>
                          <a:spcPts val="0"/>
                        </a:spcAft>
                        <a:buNone/>
                      </a:pPr>
                      <a:r>
                        <a:rPr lang="en"/>
                        <a:t>Model</a:t>
                      </a:r>
                      <a:endParaRPr/>
                    </a:p>
                  </a:txBody>
                  <a:tcPr marT="91425" marB="91425" marR="91425" marL="91425"/>
                </a:tc>
                <a:tc>
                  <a:txBody>
                    <a:bodyPr/>
                    <a:lstStyle/>
                    <a:p>
                      <a:pPr indent="0" lvl="0" marL="0" rtl="0" algn="l">
                        <a:spcBef>
                          <a:spcPts val="0"/>
                        </a:spcBef>
                        <a:spcAft>
                          <a:spcPts val="0"/>
                        </a:spcAft>
                        <a:buNone/>
                      </a:pPr>
                      <a:r>
                        <a:rPr lang="en"/>
                        <a:t>YOLO V11</a:t>
                      </a:r>
                      <a:endParaRPr/>
                    </a:p>
                  </a:txBody>
                  <a:tcPr marT="91425" marB="91425" marR="91425" marL="91425"/>
                </a:tc>
              </a:tr>
              <a:tr h="381000">
                <a:tc>
                  <a:txBody>
                    <a:bodyPr/>
                    <a:lstStyle/>
                    <a:p>
                      <a:pPr indent="0" lvl="0" marL="0" rtl="0" algn="l">
                        <a:spcBef>
                          <a:spcPts val="0"/>
                        </a:spcBef>
                        <a:spcAft>
                          <a:spcPts val="0"/>
                        </a:spcAft>
                        <a:buNone/>
                      </a:pPr>
                      <a:r>
                        <a:rPr lang="en"/>
                        <a:t>Variant</a:t>
                      </a:r>
                      <a:endParaRPr/>
                    </a:p>
                  </a:txBody>
                  <a:tcPr marT="91425" marB="91425" marR="91425" marL="91425"/>
                </a:tc>
                <a:tc>
                  <a:txBody>
                    <a:bodyPr/>
                    <a:lstStyle/>
                    <a:p>
                      <a:pPr indent="0" lvl="0" marL="0" rtl="0" algn="l">
                        <a:spcBef>
                          <a:spcPts val="0"/>
                        </a:spcBef>
                        <a:spcAft>
                          <a:spcPts val="0"/>
                        </a:spcAft>
                        <a:buNone/>
                      </a:pPr>
                      <a:r>
                        <a:rPr lang="en"/>
                        <a:t>Small</a:t>
                      </a:r>
                      <a:endParaRPr/>
                    </a:p>
                  </a:txBody>
                  <a:tcPr marT="91425" marB="91425" marR="91425" marL="91425"/>
                </a:tc>
              </a:tr>
              <a:tr h="381000">
                <a:tc>
                  <a:txBody>
                    <a:bodyPr/>
                    <a:lstStyle/>
                    <a:p>
                      <a:pPr indent="0" lvl="0" marL="0" rtl="0" algn="l">
                        <a:spcBef>
                          <a:spcPts val="0"/>
                        </a:spcBef>
                        <a:spcAft>
                          <a:spcPts val="0"/>
                        </a:spcAft>
                        <a:buNone/>
                      </a:pPr>
                      <a:r>
                        <a:rPr lang="en"/>
                        <a:t>Num Params</a:t>
                      </a:r>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sz="1200">
                          <a:solidFill>
                            <a:srgbClr val="080808"/>
                          </a:solidFill>
                          <a:highlight>
                            <a:srgbClr val="FFFFFF"/>
                          </a:highlight>
                        </a:rPr>
                        <a:t>9,417,831(9.4 million params)</a:t>
                      </a:r>
                      <a:endParaRPr sz="1200">
                        <a:solidFill>
                          <a:srgbClr val="080808"/>
                        </a:solidFill>
                        <a:highlight>
                          <a:srgbClr val="FFFFFF"/>
                        </a:highlight>
                      </a:endParaRPr>
                    </a:p>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Num Layers</a:t>
                      </a:r>
                      <a:endParaRPr/>
                    </a:p>
                  </a:txBody>
                  <a:tcPr marT="91425" marB="91425" marR="91425" marL="91425"/>
                </a:tc>
                <a:tc>
                  <a:txBody>
                    <a:bodyPr/>
                    <a:lstStyle/>
                    <a:p>
                      <a:pPr indent="0" lvl="0" marL="0" rtl="0" algn="l">
                        <a:spcBef>
                          <a:spcPts val="0"/>
                        </a:spcBef>
                        <a:spcAft>
                          <a:spcPts val="0"/>
                        </a:spcAft>
                        <a:buNone/>
                      </a:pPr>
                      <a:r>
                        <a:rPr lang="en"/>
                        <a:t>238</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nvSpPr>
        <p:spPr>
          <a:xfrm>
            <a:off x="503750" y="556775"/>
            <a:ext cx="763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Why YOLO?</a:t>
            </a:r>
            <a:endParaRPr sz="1800">
              <a:solidFill>
                <a:schemeClr val="dk2"/>
              </a:solidFill>
              <a:latin typeface="Lato"/>
              <a:ea typeface="Lato"/>
              <a:cs typeface="Lato"/>
              <a:sym typeface="Lato"/>
            </a:endParaRPr>
          </a:p>
        </p:txBody>
      </p:sp>
      <p:sp>
        <p:nvSpPr>
          <p:cNvPr id="128" name="Google Shape;128;p23"/>
          <p:cNvSpPr txBox="1"/>
          <p:nvPr/>
        </p:nvSpPr>
        <p:spPr>
          <a:xfrm>
            <a:off x="636300" y="1069500"/>
            <a:ext cx="7635600" cy="407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2"/>
              </a:buClr>
              <a:buSzPts val="1100"/>
              <a:buFont typeface="Arial"/>
              <a:buNone/>
            </a:pPr>
            <a:r>
              <a:rPr b="1" lang="en" sz="1300">
                <a:solidFill>
                  <a:schemeClr val="dk2"/>
                </a:solidFill>
              </a:rPr>
              <a:t>Speed (Real-time Performance)</a:t>
            </a:r>
            <a:endParaRPr b="1" sz="1300">
              <a:solidFill>
                <a:schemeClr val="dk2"/>
              </a:solidFill>
            </a:endParaRPr>
          </a:p>
          <a:p>
            <a:pPr indent="-298450" lvl="0" marL="457200" rtl="0" algn="l">
              <a:lnSpc>
                <a:spcPct val="115000"/>
              </a:lnSpc>
              <a:spcBef>
                <a:spcPts val="1200"/>
              </a:spcBef>
              <a:spcAft>
                <a:spcPts val="0"/>
              </a:spcAft>
              <a:buClr>
                <a:schemeClr val="dk2"/>
              </a:buClr>
              <a:buSzPts val="1100"/>
              <a:buChar char="●"/>
            </a:pPr>
            <a:r>
              <a:rPr b="1" lang="en" sz="1100">
                <a:solidFill>
                  <a:schemeClr val="dk2"/>
                </a:solidFill>
              </a:rPr>
              <a:t>YOLO</a:t>
            </a:r>
            <a:r>
              <a:rPr lang="en" sz="1100">
                <a:solidFill>
                  <a:schemeClr val="dk2"/>
                </a:solidFill>
              </a:rPr>
              <a:t>: YOLO is a single-stage detector, meaning it directly predicts bounding boxes and class probabilities in a single pass. This enables it to be faster, making it well-suited for real-time applications like ADAS, where decisions need to be made instantly (e.g., detecting pedestrians or vehicles on the road).</a:t>
            </a:r>
            <a:endParaRPr sz="1100">
              <a:solidFill>
                <a:schemeClr val="dk2"/>
              </a:solidFill>
            </a:endParaRPr>
          </a:p>
          <a:p>
            <a:pPr indent="0" lvl="0" marL="0" rtl="0" algn="l">
              <a:lnSpc>
                <a:spcPct val="115000"/>
              </a:lnSpc>
              <a:spcBef>
                <a:spcPts val="1400"/>
              </a:spcBef>
              <a:spcAft>
                <a:spcPts val="0"/>
              </a:spcAft>
              <a:buNone/>
            </a:pPr>
            <a:r>
              <a:rPr b="1" lang="en" sz="1300">
                <a:solidFill>
                  <a:schemeClr val="dk2"/>
                </a:solidFill>
              </a:rPr>
              <a:t>Efficiency and Simplicity</a:t>
            </a:r>
            <a:endParaRPr b="1" sz="1300">
              <a:solidFill>
                <a:schemeClr val="dk2"/>
              </a:solidFill>
            </a:endParaRPr>
          </a:p>
          <a:p>
            <a:pPr indent="-298450" lvl="0" marL="457200" rtl="0" algn="l">
              <a:lnSpc>
                <a:spcPct val="115000"/>
              </a:lnSpc>
              <a:spcBef>
                <a:spcPts val="1200"/>
              </a:spcBef>
              <a:spcAft>
                <a:spcPts val="0"/>
              </a:spcAft>
              <a:buClr>
                <a:schemeClr val="dk2"/>
              </a:buClr>
              <a:buSzPts val="1100"/>
              <a:buChar char="●"/>
            </a:pPr>
            <a:r>
              <a:rPr b="1" lang="en" sz="1100">
                <a:solidFill>
                  <a:schemeClr val="dk2"/>
                </a:solidFill>
              </a:rPr>
              <a:t>YOLO</a:t>
            </a:r>
            <a:r>
              <a:rPr lang="en" sz="1100">
                <a:solidFill>
                  <a:schemeClr val="dk2"/>
                </a:solidFill>
              </a:rPr>
              <a:t>: YOLO's single-stage approach is more efficient because it performs both classification and localization in one step, simplifying the architecture and reducing the complexity of the model. This results in lower computational overhead and faster inference, which is important for systems that need to run on embedded devices or in real-time.</a:t>
            </a:r>
            <a:endParaRPr sz="1100">
              <a:solidFill>
                <a:schemeClr val="dk2"/>
              </a:solidFill>
            </a:endParaRPr>
          </a:p>
          <a:p>
            <a:pPr indent="0" lvl="0" marL="0" rtl="0" algn="l">
              <a:lnSpc>
                <a:spcPct val="115000"/>
              </a:lnSpc>
              <a:spcBef>
                <a:spcPts val="1400"/>
              </a:spcBef>
              <a:spcAft>
                <a:spcPts val="0"/>
              </a:spcAft>
              <a:buNone/>
            </a:pPr>
            <a:r>
              <a:rPr b="1" lang="en" sz="1300">
                <a:solidFill>
                  <a:schemeClr val="dk2"/>
                </a:solidFill>
              </a:rPr>
              <a:t>Better Handling of Multiple Objects</a:t>
            </a:r>
            <a:endParaRPr b="1" sz="1300">
              <a:solidFill>
                <a:schemeClr val="dk2"/>
              </a:solidFill>
            </a:endParaRPr>
          </a:p>
          <a:p>
            <a:pPr indent="-298450" lvl="0" marL="457200" rtl="0" algn="l">
              <a:lnSpc>
                <a:spcPct val="115000"/>
              </a:lnSpc>
              <a:spcBef>
                <a:spcPts val="1200"/>
              </a:spcBef>
              <a:spcAft>
                <a:spcPts val="0"/>
              </a:spcAft>
              <a:buClr>
                <a:schemeClr val="dk2"/>
              </a:buClr>
              <a:buSzPts val="1100"/>
              <a:buChar char="●"/>
            </a:pPr>
            <a:r>
              <a:rPr b="1" lang="en" sz="1100">
                <a:solidFill>
                  <a:schemeClr val="dk2"/>
                </a:solidFill>
              </a:rPr>
              <a:t>YOLO</a:t>
            </a:r>
            <a:r>
              <a:rPr lang="en" sz="1100">
                <a:solidFill>
                  <a:schemeClr val="dk2"/>
                </a:solidFill>
              </a:rPr>
              <a:t>: YOLO’s grid-based approach allows it to predict multiple objects per grid cell, effectively handling crowded scenes where multiple objects are close together or overlapping. This is particularly important in ADAS scenarios, where multiple objects (vehicles, pedestrians, traffic signs, etc.) might appear in the same field of view.</a:t>
            </a:r>
            <a:endParaRPr sz="1100">
              <a:solidFill>
                <a:schemeClr val="dk2"/>
              </a:solidFill>
            </a:endParaRPr>
          </a:p>
          <a:p>
            <a:pPr indent="0" lvl="0" marL="0" rtl="0" algn="l">
              <a:spcBef>
                <a:spcPts val="120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4"/>
          <p:cNvPicPr preferRelativeResize="0"/>
          <p:nvPr/>
        </p:nvPicPr>
        <p:blipFill>
          <a:blip r:embed="rId3">
            <a:alphaModFix/>
          </a:blip>
          <a:stretch>
            <a:fillRect/>
          </a:stretch>
        </p:blipFill>
        <p:spPr>
          <a:xfrm>
            <a:off x="1033463" y="0"/>
            <a:ext cx="7077075" cy="4267200"/>
          </a:xfrm>
          <a:prstGeom prst="rect">
            <a:avLst/>
          </a:prstGeom>
          <a:noFill/>
          <a:ln>
            <a:noFill/>
          </a:ln>
        </p:spPr>
      </p:pic>
      <p:sp>
        <p:nvSpPr>
          <p:cNvPr id="134" name="Google Shape;134;p24"/>
          <p:cNvSpPr txBox="1"/>
          <p:nvPr/>
        </p:nvSpPr>
        <p:spPr>
          <a:xfrm>
            <a:off x="754213" y="4467400"/>
            <a:ext cx="7635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Lato"/>
                <a:ea typeface="Lato"/>
                <a:cs typeface="Lato"/>
                <a:sym typeface="Lato"/>
              </a:rPr>
              <a:t>Reference : </a:t>
            </a:r>
            <a:r>
              <a:rPr lang="en" sz="1000" u="sng">
                <a:solidFill>
                  <a:schemeClr val="hlink"/>
                </a:solidFill>
                <a:latin typeface="Lato"/>
                <a:ea typeface="Lato"/>
                <a:cs typeface="Lato"/>
                <a:sym typeface="Lato"/>
                <a:hlinkClick r:id="rId4"/>
              </a:rPr>
              <a:t>https://medium.com/@nikhil-rao-20/yolov11-explained-next-level-object-detection-with-enhanced-speed-and-accuracy-2dbe2d376f71</a:t>
            </a:r>
            <a:endParaRPr sz="10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nvSpPr>
        <p:spPr>
          <a:xfrm>
            <a:off x="596550" y="530250"/>
            <a:ext cx="763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Evaluation and Visualization</a:t>
            </a:r>
            <a:endParaRPr sz="1800">
              <a:solidFill>
                <a:schemeClr val="dk2"/>
              </a:solidFill>
              <a:latin typeface="Lato"/>
              <a:ea typeface="Lato"/>
              <a:cs typeface="Lato"/>
              <a:sym typeface="Lato"/>
            </a:endParaRPr>
          </a:p>
        </p:txBody>
      </p:sp>
      <p:sp>
        <p:nvSpPr>
          <p:cNvPr id="140" name="Google Shape;140;p25"/>
          <p:cNvSpPr txBox="1"/>
          <p:nvPr/>
        </p:nvSpPr>
        <p:spPr>
          <a:xfrm>
            <a:off x="821900" y="1458200"/>
            <a:ext cx="7635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The objective is to evaluate the model's performance on the validation dataset, documenting both quantitative and qualitative results. This includes analyzing metrics, visualizing predictions versus ground truth, identifying failure patterns, and suggesting model or data improvements based on the analysis.</a:t>
            </a:r>
            <a:endParaRPr sz="1800">
              <a:solidFill>
                <a:schemeClr val="dk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6"/>
          <p:cNvPicPr preferRelativeResize="0"/>
          <p:nvPr/>
        </p:nvPicPr>
        <p:blipFill>
          <a:blip r:embed="rId3">
            <a:alphaModFix/>
          </a:blip>
          <a:stretch>
            <a:fillRect/>
          </a:stretch>
        </p:blipFill>
        <p:spPr>
          <a:xfrm>
            <a:off x="152400" y="152400"/>
            <a:ext cx="8839204" cy="44196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7"/>
          <p:cNvPicPr preferRelativeResize="0"/>
          <p:nvPr/>
        </p:nvPicPr>
        <p:blipFill>
          <a:blip r:embed="rId3">
            <a:alphaModFix/>
          </a:blip>
          <a:stretch>
            <a:fillRect/>
          </a:stretch>
        </p:blipFill>
        <p:spPr>
          <a:xfrm>
            <a:off x="125513" y="828475"/>
            <a:ext cx="8892974" cy="3758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8"/>
          <p:cNvPicPr preferRelativeResize="0"/>
          <p:nvPr/>
        </p:nvPicPr>
        <p:blipFill>
          <a:blip r:embed="rId3">
            <a:alphaModFix/>
          </a:blip>
          <a:stretch>
            <a:fillRect/>
          </a:stretch>
        </p:blipFill>
        <p:spPr>
          <a:xfrm>
            <a:off x="152400" y="152400"/>
            <a:ext cx="8602134" cy="4838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9"/>
          <p:cNvPicPr preferRelativeResize="0"/>
          <p:nvPr/>
        </p:nvPicPr>
        <p:blipFill>
          <a:blip r:embed="rId3">
            <a:alphaModFix/>
          </a:blip>
          <a:stretch>
            <a:fillRect/>
          </a:stretch>
        </p:blipFill>
        <p:spPr>
          <a:xfrm>
            <a:off x="152400" y="152400"/>
            <a:ext cx="8602134" cy="48387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30"/>
          <p:cNvPicPr preferRelativeResize="0"/>
          <p:nvPr/>
        </p:nvPicPr>
        <p:blipFill>
          <a:blip r:embed="rId3">
            <a:alphaModFix/>
          </a:blip>
          <a:stretch>
            <a:fillRect/>
          </a:stretch>
        </p:blipFill>
        <p:spPr>
          <a:xfrm>
            <a:off x="855000" y="152400"/>
            <a:ext cx="6451599"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nvSpPr>
        <p:spPr>
          <a:xfrm>
            <a:off x="119300" y="980975"/>
            <a:ext cx="8325000" cy="247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500">
                <a:solidFill>
                  <a:schemeClr val="dk2"/>
                </a:solidFill>
              </a:rPr>
              <a:t>Key Observations</a:t>
            </a:r>
            <a:endParaRPr b="1" sz="1500">
              <a:solidFill>
                <a:schemeClr val="dk2"/>
              </a:solidFill>
            </a:endParaRPr>
          </a:p>
          <a:p>
            <a:pPr indent="-323850" lvl="0" marL="457200" rtl="0" algn="l">
              <a:lnSpc>
                <a:spcPct val="115000"/>
              </a:lnSpc>
              <a:spcBef>
                <a:spcPts val="1200"/>
              </a:spcBef>
              <a:spcAft>
                <a:spcPts val="0"/>
              </a:spcAft>
              <a:buClr>
                <a:schemeClr val="dk2"/>
              </a:buClr>
              <a:buSzPts val="1500"/>
              <a:buChar char="●"/>
            </a:pPr>
            <a:r>
              <a:rPr lang="en" sz="1500">
                <a:solidFill>
                  <a:schemeClr val="dk2"/>
                </a:solidFill>
              </a:rPr>
              <a:t>Low recall observed for small objects like traffic signs and pedestrians.</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en" sz="1500">
                <a:solidFill>
                  <a:schemeClr val="dk2"/>
                </a:solidFill>
              </a:rPr>
              <a:t>Metrics such as mAP and IoU are poor for small object classes compared to larger ones.</a:t>
            </a:r>
            <a:endParaRPr sz="1500">
              <a:solidFill>
                <a:schemeClr val="dk2"/>
              </a:solidFill>
            </a:endParaRPr>
          </a:p>
          <a:p>
            <a:pPr indent="0" lvl="0" marL="0" rtl="0" algn="l">
              <a:lnSpc>
                <a:spcPct val="115000"/>
              </a:lnSpc>
              <a:spcBef>
                <a:spcPts val="1200"/>
              </a:spcBef>
              <a:spcAft>
                <a:spcPts val="0"/>
              </a:spcAft>
              <a:buNone/>
            </a:pPr>
            <a:r>
              <a:rPr b="1" lang="en" sz="1500">
                <a:solidFill>
                  <a:schemeClr val="dk2"/>
                </a:solidFill>
              </a:rPr>
              <a:t>Root Causes</a:t>
            </a:r>
            <a:endParaRPr b="1" sz="1500">
              <a:solidFill>
                <a:schemeClr val="dk2"/>
              </a:solidFill>
            </a:endParaRPr>
          </a:p>
          <a:p>
            <a:pPr indent="-323850" lvl="0" marL="457200" rtl="0" algn="l">
              <a:lnSpc>
                <a:spcPct val="115000"/>
              </a:lnSpc>
              <a:spcBef>
                <a:spcPts val="1200"/>
              </a:spcBef>
              <a:spcAft>
                <a:spcPts val="0"/>
              </a:spcAft>
              <a:buClr>
                <a:schemeClr val="dk2"/>
              </a:buClr>
              <a:buSzPts val="1500"/>
              <a:buAutoNum type="arabicPeriod"/>
            </a:pPr>
            <a:r>
              <a:rPr b="1" lang="en" sz="1500">
                <a:solidFill>
                  <a:schemeClr val="dk2"/>
                </a:solidFill>
              </a:rPr>
              <a:t>Resolution Issue</a:t>
            </a:r>
            <a:r>
              <a:rPr lang="en" sz="1500">
                <a:solidFill>
                  <a:schemeClr val="dk2"/>
                </a:solidFill>
              </a:rPr>
              <a:t>: Small objects occupy fewer pixels, reducing feature extraction accuracy.</a:t>
            </a:r>
            <a:endParaRPr sz="1500">
              <a:solidFill>
                <a:schemeClr val="dk2"/>
              </a:solidFill>
            </a:endParaRPr>
          </a:p>
          <a:p>
            <a:pPr indent="-323850" lvl="0" marL="457200" rtl="0" algn="l">
              <a:lnSpc>
                <a:spcPct val="115000"/>
              </a:lnSpc>
              <a:spcBef>
                <a:spcPts val="0"/>
              </a:spcBef>
              <a:spcAft>
                <a:spcPts val="0"/>
              </a:spcAft>
              <a:buClr>
                <a:schemeClr val="dk2"/>
              </a:buClr>
              <a:buSzPts val="1500"/>
              <a:buAutoNum type="arabicPeriod"/>
            </a:pPr>
            <a:r>
              <a:rPr b="1" lang="en" sz="1500">
                <a:solidFill>
                  <a:schemeClr val="dk2"/>
                </a:solidFill>
              </a:rPr>
              <a:t>Dataset Limitations</a:t>
            </a:r>
            <a:r>
              <a:rPr lang="en" sz="1500">
                <a:solidFill>
                  <a:schemeClr val="dk2"/>
                </a:solidFill>
              </a:rPr>
              <a:t>: Fewer training samples for small-object classes.</a:t>
            </a:r>
            <a:endParaRPr sz="15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Assignment</a:t>
            </a:r>
            <a:endParaRPr sz="2400"/>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0" lang="en" sz="1800">
                <a:latin typeface="Lato"/>
                <a:ea typeface="Lato"/>
                <a:cs typeface="Lato"/>
                <a:sym typeface="Lato"/>
              </a:rPr>
              <a:t>From understanding and analyzing a dataset  building a model pipeline and deploying in a container  evaluating and explaining said pipeline  visualizing the performance both quantitatively and qualitatively</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nvSpPr>
        <p:spPr>
          <a:xfrm>
            <a:off x="330000" y="954450"/>
            <a:ext cx="8484000" cy="337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2"/>
                </a:solidFill>
              </a:rPr>
              <a:t>1. Model Improvements</a:t>
            </a:r>
            <a:endParaRPr b="1" sz="1100">
              <a:solidFill>
                <a:schemeClr val="dk2"/>
              </a:solidFill>
            </a:endParaRPr>
          </a:p>
          <a:p>
            <a:pPr indent="-298450" lvl="0" marL="457200" rtl="0" algn="l">
              <a:lnSpc>
                <a:spcPct val="115000"/>
              </a:lnSpc>
              <a:spcBef>
                <a:spcPts val="1200"/>
              </a:spcBef>
              <a:spcAft>
                <a:spcPts val="0"/>
              </a:spcAft>
              <a:buClr>
                <a:schemeClr val="dk2"/>
              </a:buClr>
              <a:buSzPts val="1100"/>
              <a:buChar char="●"/>
            </a:pPr>
            <a:r>
              <a:rPr b="1" lang="en" sz="1100">
                <a:solidFill>
                  <a:schemeClr val="dk2"/>
                </a:solidFill>
              </a:rPr>
              <a:t>Feature Pyramid Networks (FPN)</a:t>
            </a:r>
            <a:r>
              <a:rPr lang="en" sz="1100">
                <a:solidFill>
                  <a:schemeClr val="dk2"/>
                </a:solidFill>
              </a:rPr>
              <a:t>: Enhance multi-scale feature extraction.</a:t>
            </a: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b="1" lang="en" sz="1100">
                <a:solidFill>
                  <a:schemeClr val="dk2"/>
                </a:solidFill>
              </a:rPr>
              <a:t>Increase Input Resolution</a:t>
            </a:r>
            <a:r>
              <a:rPr lang="en" sz="1100">
                <a:solidFill>
                  <a:schemeClr val="dk2"/>
                </a:solidFill>
              </a:rPr>
              <a:t>: Use higher-resolution images during training.</a:t>
            </a:r>
            <a:endParaRPr sz="1100">
              <a:solidFill>
                <a:schemeClr val="dk2"/>
              </a:solidFill>
            </a:endParaRPr>
          </a:p>
          <a:p>
            <a:pPr indent="0" lvl="0" marL="0" rtl="0" algn="l">
              <a:lnSpc>
                <a:spcPct val="115000"/>
              </a:lnSpc>
              <a:spcBef>
                <a:spcPts val="1200"/>
              </a:spcBef>
              <a:spcAft>
                <a:spcPts val="0"/>
              </a:spcAft>
              <a:buNone/>
            </a:pPr>
            <a:r>
              <a:rPr b="1" lang="en" sz="1100">
                <a:solidFill>
                  <a:schemeClr val="dk2"/>
                </a:solidFill>
              </a:rPr>
              <a:t>2. Data Augmentation</a:t>
            </a:r>
            <a:endParaRPr b="1" sz="1100">
              <a:solidFill>
                <a:schemeClr val="dk2"/>
              </a:solidFill>
            </a:endParaRPr>
          </a:p>
          <a:p>
            <a:pPr indent="-298450" lvl="0" marL="457200" rtl="0" algn="l">
              <a:lnSpc>
                <a:spcPct val="115000"/>
              </a:lnSpc>
              <a:spcBef>
                <a:spcPts val="1200"/>
              </a:spcBef>
              <a:spcAft>
                <a:spcPts val="0"/>
              </a:spcAft>
              <a:buClr>
                <a:schemeClr val="dk2"/>
              </a:buClr>
              <a:buSzPts val="1100"/>
              <a:buChar char="●"/>
            </a:pPr>
            <a:r>
              <a:rPr b="1" lang="en" sz="1100">
                <a:solidFill>
                  <a:schemeClr val="dk2"/>
                </a:solidFill>
              </a:rPr>
              <a:t>Focus on Small Objects</a:t>
            </a:r>
            <a:r>
              <a:rPr lang="en" sz="1100">
                <a:solidFill>
                  <a:schemeClr val="dk2"/>
                </a:solidFill>
              </a:rPr>
              <a:t>: Use zoom-in and crop augmentations.</a:t>
            </a: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b="1" lang="en" sz="1100">
                <a:solidFill>
                  <a:schemeClr val="dk2"/>
                </a:solidFill>
              </a:rPr>
              <a:t>Synthetic Data Creation</a:t>
            </a:r>
            <a:r>
              <a:rPr lang="en" sz="1100">
                <a:solidFill>
                  <a:schemeClr val="dk2"/>
                </a:solidFill>
              </a:rPr>
              <a:t>: Generate new training samples with CutMix/Mosaic.</a:t>
            </a:r>
            <a:endParaRPr sz="1100">
              <a:solidFill>
                <a:schemeClr val="dk2"/>
              </a:solidFill>
            </a:endParaRPr>
          </a:p>
          <a:p>
            <a:pPr indent="0" lvl="0" marL="0" rtl="0" algn="l">
              <a:lnSpc>
                <a:spcPct val="115000"/>
              </a:lnSpc>
              <a:spcBef>
                <a:spcPts val="1200"/>
              </a:spcBef>
              <a:spcAft>
                <a:spcPts val="0"/>
              </a:spcAft>
              <a:buNone/>
            </a:pPr>
            <a:r>
              <a:rPr b="1" lang="en" sz="1100">
                <a:solidFill>
                  <a:schemeClr val="dk2"/>
                </a:solidFill>
              </a:rPr>
              <a:t>3. Training Strategies</a:t>
            </a:r>
            <a:endParaRPr b="1" sz="1100">
              <a:solidFill>
                <a:schemeClr val="dk2"/>
              </a:solidFill>
            </a:endParaRPr>
          </a:p>
          <a:p>
            <a:pPr indent="-298450" lvl="0" marL="457200" rtl="0" algn="l">
              <a:lnSpc>
                <a:spcPct val="115000"/>
              </a:lnSpc>
              <a:spcBef>
                <a:spcPts val="1200"/>
              </a:spcBef>
              <a:spcAft>
                <a:spcPts val="0"/>
              </a:spcAft>
              <a:buClr>
                <a:schemeClr val="dk2"/>
              </a:buClr>
              <a:buSzPts val="1100"/>
              <a:buChar char="●"/>
            </a:pPr>
            <a:r>
              <a:rPr lang="en" sz="1100">
                <a:solidFill>
                  <a:schemeClr val="dk2"/>
                </a:solidFill>
              </a:rPr>
              <a:t>Multi-scale training to improve model robustness.</a:t>
            </a: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lang="en" sz="1100">
                <a:solidFill>
                  <a:schemeClr val="dk2"/>
                </a:solidFill>
              </a:rPr>
              <a:t>Oversample small-object classes to balance the dataset.</a:t>
            </a:r>
            <a:endParaRPr sz="1100">
              <a:solidFill>
                <a:schemeClr val="dk2"/>
              </a:solidFill>
            </a:endParaRPr>
          </a:p>
          <a:p>
            <a:pPr indent="0" lvl="0" marL="0" rtl="0" algn="l">
              <a:lnSpc>
                <a:spcPct val="115000"/>
              </a:lnSpc>
              <a:spcBef>
                <a:spcPts val="1200"/>
              </a:spcBef>
              <a:spcAft>
                <a:spcPts val="0"/>
              </a:spcAft>
              <a:buNone/>
            </a:pPr>
            <a:r>
              <a:rPr b="1" lang="en" sz="1100">
                <a:solidFill>
                  <a:schemeClr val="dk2"/>
                </a:solidFill>
              </a:rPr>
              <a:t>4. Post-Processing Adjustments</a:t>
            </a:r>
            <a:endParaRPr b="1" sz="1100">
              <a:solidFill>
                <a:schemeClr val="dk2"/>
              </a:solidFill>
            </a:endParaRPr>
          </a:p>
          <a:p>
            <a:pPr indent="-298450" lvl="0" marL="457200" rtl="0" algn="l">
              <a:lnSpc>
                <a:spcPct val="115000"/>
              </a:lnSpc>
              <a:spcBef>
                <a:spcPts val="1200"/>
              </a:spcBef>
              <a:spcAft>
                <a:spcPts val="0"/>
              </a:spcAft>
              <a:buClr>
                <a:schemeClr val="dk2"/>
              </a:buClr>
              <a:buSzPts val="1100"/>
              <a:buChar char="●"/>
            </a:pPr>
            <a:r>
              <a:rPr lang="en" sz="1100">
                <a:solidFill>
                  <a:schemeClr val="dk2"/>
                </a:solidFill>
              </a:rPr>
              <a:t>Lower IoU thresholds in Non-Maximum Suppression (NMS) to capture overlapping small objects.</a:t>
            </a:r>
            <a:endParaRPr sz="11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nvSpPr>
        <p:spPr>
          <a:xfrm>
            <a:off x="662825" y="530250"/>
            <a:ext cx="763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Dataset Description</a:t>
            </a:r>
            <a:endParaRPr sz="1800">
              <a:solidFill>
                <a:schemeClr val="dk2"/>
              </a:solidFill>
              <a:latin typeface="Lato"/>
              <a:ea typeface="Lato"/>
              <a:cs typeface="Lato"/>
              <a:sym typeface="Lato"/>
            </a:endParaRPr>
          </a:p>
        </p:txBody>
      </p:sp>
      <p:sp>
        <p:nvSpPr>
          <p:cNvPr id="85" name="Google Shape;85;p15"/>
          <p:cNvSpPr txBox="1"/>
          <p:nvPr/>
        </p:nvSpPr>
        <p:spPr>
          <a:xfrm>
            <a:off x="1020750" y="1431700"/>
            <a:ext cx="6561900" cy="228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600">
                <a:solidFill>
                  <a:schemeClr val="dk2"/>
                </a:solidFill>
              </a:rPr>
              <a:t>The BDD100K dataset is a large-scale diverse driving dataset consisting of:</a:t>
            </a:r>
            <a:endParaRPr sz="1600">
              <a:solidFill>
                <a:schemeClr val="dk2"/>
              </a:solidFill>
            </a:endParaRPr>
          </a:p>
          <a:p>
            <a:pPr indent="-330200" lvl="0" marL="457200" rtl="0" algn="l">
              <a:lnSpc>
                <a:spcPct val="115000"/>
              </a:lnSpc>
              <a:spcBef>
                <a:spcPts val="1200"/>
              </a:spcBef>
              <a:spcAft>
                <a:spcPts val="0"/>
              </a:spcAft>
              <a:buClr>
                <a:schemeClr val="dk2"/>
              </a:buClr>
              <a:buSzPts val="1600"/>
              <a:buChar char="●"/>
            </a:pPr>
            <a:r>
              <a:rPr b="1" lang="en" sz="1600">
                <a:solidFill>
                  <a:schemeClr val="dk2"/>
                </a:solidFill>
              </a:rPr>
              <a:t>100,000 images</a:t>
            </a:r>
            <a:r>
              <a:rPr lang="en" sz="1600">
                <a:solidFill>
                  <a:schemeClr val="dk2"/>
                </a:solidFill>
              </a:rPr>
              <a:t> captured from driving scenes.</a:t>
            </a:r>
            <a:endParaRPr sz="1600">
              <a:solidFill>
                <a:schemeClr val="dk2"/>
              </a:solidFill>
            </a:endParaRPr>
          </a:p>
          <a:p>
            <a:pPr indent="-330200" lvl="0" marL="457200" rtl="0" algn="l">
              <a:lnSpc>
                <a:spcPct val="115000"/>
              </a:lnSpc>
              <a:spcBef>
                <a:spcPts val="0"/>
              </a:spcBef>
              <a:spcAft>
                <a:spcPts val="0"/>
              </a:spcAft>
              <a:buClr>
                <a:schemeClr val="dk2"/>
              </a:buClr>
              <a:buSzPts val="1600"/>
              <a:buChar char="●"/>
            </a:pPr>
            <a:r>
              <a:rPr lang="en" sz="1600">
                <a:solidFill>
                  <a:schemeClr val="dk2"/>
                </a:solidFill>
              </a:rPr>
              <a:t>Annotations for:</a:t>
            </a:r>
            <a:endParaRPr sz="1600">
              <a:solidFill>
                <a:schemeClr val="dk2"/>
              </a:solidFill>
            </a:endParaRPr>
          </a:p>
          <a:p>
            <a:pPr indent="-330200" lvl="1" marL="914400" rtl="0" algn="l">
              <a:lnSpc>
                <a:spcPct val="115000"/>
              </a:lnSpc>
              <a:spcBef>
                <a:spcPts val="0"/>
              </a:spcBef>
              <a:spcAft>
                <a:spcPts val="0"/>
              </a:spcAft>
              <a:buClr>
                <a:schemeClr val="dk2"/>
              </a:buClr>
              <a:buSzPts val="1600"/>
              <a:buChar char="○"/>
            </a:pPr>
            <a:r>
              <a:rPr lang="en" sz="1600">
                <a:solidFill>
                  <a:schemeClr val="dk2"/>
                </a:solidFill>
              </a:rPr>
              <a:t>Bounding boxes for objects like </a:t>
            </a:r>
            <a:r>
              <a:rPr lang="en" sz="1600">
                <a:solidFill>
                  <a:srgbClr val="188038"/>
                </a:solidFill>
                <a:latin typeface="Roboto Mono"/>
                <a:ea typeface="Roboto Mono"/>
                <a:cs typeface="Roboto Mono"/>
                <a:sym typeface="Roboto Mono"/>
              </a:rPr>
              <a:t>car</a:t>
            </a:r>
            <a:r>
              <a:rPr lang="en" sz="1600">
                <a:solidFill>
                  <a:schemeClr val="dk2"/>
                </a:solidFill>
              </a:rPr>
              <a:t>, </a:t>
            </a:r>
            <a:r>
              <a:rPr lang="en" sz="1600">
                <a:solidFill>
                  <a:srgbClr val="188038"/>
                </a:solidFill>
                <a:latin typeface="Roboto Mono"/>
                <a:ea typeface="Roboto Mono"/>
                <a:cs typeface="Roboto Mono"/>
                <a:sym typeface="Roboto Mono"/>
              </a:rPr>
              <a:t>bus</a:t>
            </a:r>
            <a:r>
              <a:rPr lang="en" sz="1600">
                <a:solidFill>
                  <a:schemeClr val="dk2"/>
                </a:solidFill>
              </a:rPr>
              <a:t>, </a:t>
            </a:r>
            <a:r>
              <a:rPr lang="en" sz="1600">
                <a:solidFill>
                  <a:srgbClr val="188038"/>
                </a:solidFill>
                <a:latin typeface="Roboto Mono"/>
                <a:ea typeface="Roboto Mono"/>
                <a:cs typeface="Roboto Mono"/>
                <a:sym typeface="Roboto Mono"/>
              </a:rPr>
              <a:t>pedestrian</a:t>
            </a:r>
            <a:r>
              <a:rPr lang="en" sz="1600">
                <a:solidFill>
                  <a:schemeClr val="dk2"/>
                </a:solidFill>
              </a:rPr>
              <a:t>, </a:t>
            </a:r>
            <a:r>
              <a:rPr lang="en" sz="1600">
                <a:solidFill>
                  <a:srgbClr val="188038"/>
                </a:solidFill>
                <a:latin typeface="Roboto Mono"/>
                <a:ea typeface="Roboto Mono"/>
                <a:cs typeface="Roboto Mono"/>
                <a:sym typeface="Roboto Mono"/>
              </a:rPr>
              <a:t>traffic light</a:t>
            </a:r>
            <a:r>
              <a:rPr lang="en" sz="1600">
                <a:solidFill>
                  <a:schemeClr val="dk2"/>
                </a:solidFill>
              </a:rPr>
              <a:t>, etc.</a:t>
            </a:r>
            <a:endParaRPr sz="1600">
              <a:solidFill>
                <a:schemeClr val="dk2"/>
              </a:solidFill>
            </a:endParaRPr>
          </a:p>
          <a:p>
            <a:pPr indent="-330200" lvl="1" marL="914400" rtl="0" algn="l">
              <a:lnSpc>
                <a:spcPct val="115000"/>
              </a:lnSpc>
              <a:spcBef>
                <a:spcPts val="0"/>
              </a:spcBef>
              <a:spcAft>
                <a:spcPts val="0"/>
              </a:spcAft>
              <a:buClr>
                <a:schemeClr val="dk2"/>
              </a:buClr>
              <a:buSzPts val="1600"/>
              <a:buChar char="○"/>
            </a:pPr>
            <a:r>
              <a:rPr lang="en" sz="1600">
                <a:solidFill>
                  <a:schemeClr val="dk2"/>
                </a:solidFill>
              </a:rPr>
              <a:t>Attributes like weather, time of day, and occlusion.</a:t>
            </a:r>
            <a:endParaRPr sz="16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6"/>
          <p:cNvPicPr preferRelativeResize="0"/>
          <p:nvPr/>
        </p:nvPicPr>
        <p:blipFill>
          <a:blip r:embed="rId3">
            <a:alphaModFix/>
          </a:blip>
          <a:stretch>
            <a:fillRect/>
          </a:stretch>
        </p:blipFill>
        <p:spPr>
          <a:xfrm>
            <a:off x="61463" y="377750"/>
            <a:ext cx="9021075" cy="4102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nvSpPr>
        <p:spPr>
          <a:xfrm>
            <a:off x="676075" y="424200"/>
            <a:ext cx="76356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Lato"/>
              <a:buAutoNum type="arabicPeriod"/>
            </a:pPr>
            <a:r>
              <a:rPr lang="en" sz="1800">
                <a:solidFill>
                  <a:schemeClr val="dk2"/>
                </a:solidFill>
                <a:latin typeface="Lato"/>
                <a:ea typeface="Lato"/>
                <a:cs typeface="Lato"/>
                <a:sym typeface="Lato"/>
              </a:rPr>
              <a:t>Data Analysis</a:t>
            </a:r>
            <a:endParaRPr sz="1800">
              <a:solidFill>
                <a:schemeClr val="dk2"/>
              </a:solidFill>
              <a:latin typeface="Lato"/>
              <a:ea typeface="Lato"/>
              <a:cs typeface="Lato"/>
              <a:sym typeface="Lato"/>
            </a:endParaRPr>
          </a:p>
        </p:txBody>
      </p:sp>
      <p:sp>
        <p:nvSpPr>
          <p:cNvPr id="96" name="Google Shape;96;p17"/>
          <p:cNvSpPr txBox="1"/>
          <p:nvPr/>
        </p:nvSpPr>
        <p:spPr>
          <a:xfrm>
            <a:off x="888175" y="885900"/>
            <a:ext cx="7635600" cy="395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2"/>
              </a:buClr>
              <a:buSzPts val="1100"/>
              <a:buFont typeface="Arial"/>
              <a:buNone/>
            </a:pPr>
            <a:r>
              <a:rPr lang="en" sz="1800">
                <a:solidFill>
                  <a:schemeClr val="dk2"/>
                </a:solidFill>
                <a:latin typeface="Lato"/>
                <a:ea typeface="Lato"/>
                <a:cs typeface="Lato"/>
                <a:sym typeface="Lato"/>
              </a:rPr>
              <a:t>The objective of this task is to perform a data analysis on the BDD dataset for object detection. The analysis will focus on the 10 detection classes with bounding boxes, such as light, signs, person, and car. Key tasks include:</a:t>
            </a:r>
            <a:endParaRPr sz="1800">
              <a:solidFill>
                <a:schemeClr val="dk2"/>
              </a:solidFill>
              <a:latin typeface="Lato"/>
              <a:ea typeface="Lato"/>
              <a:cs typeface="Lato"/>
              <a:sym typeface="Lato"/>
            </a:endParaRPr>
          </a:p>
          <a:p>
            <a:pPr indent="-298450" lvl="0" marL="457200" rtl="0" algn="l">
              <a:lnSpc>
                <a:spcPct val="115000"/>
              </a:lnSpc>
              <a:spcBef>
                <a:spcPts val="1200"/>
              </a:spcBef>
              <a:spcAft>
                <a:spcPts val="0"/>
              </a:spcAft>
              <a:buClr>
                <a:schemeClr val="dk2"/>
              </a:buClr>
              <a:buSzPts val="1100"/>
              <a:buChar char="●"/>
            </a:pPr>
            <a:r>
              <a:rPr lang="en" sz="1800">
                <a:solidFill>
                  <a:schemeClr val="dk2"/>
                </a:solidFill>
                <a:latin typeface="Lato"/>
                <a:ea typeface="Lato"/>
                <a:cs typeface="Lato"/>
                <a:sym typeface="Lato"/>
              </a:rPr>
              <a:t>Analyzing the distribution of training samples across object detection classes.</a:t>
            </a:r>
            <a:endParaRPr sz="1800">
              <a:solidFill>
                <a:schemeClr val="dk2"/>
              </a:solidFill>
              <a:latin typeface="Lato"/>
              <a:ea typeface="Lato"/>
              <a:cs typeface="Lato"/>
              <a:sym typeface="Lato"/>
            </a:endParaRPr>
          </a:p>
          <a:p>
            <a:pPr indent="-298450" lvl="0" marL="457200" rtl="0" algn="l">
              <a:lnSpc>
                <a:spcPct val="115000"/>
              </a:lnSpc>
              <a:spcBef>
                <a:spcPts val="0"/>
              </a:spcBef>
              <a:spcAft>
                <a:spcPts val="0"/>
              </a:spcAft>
              <a:buClr>
                <a:schemeClr val="dk2"/>
              </a:buClr>
              <a:buSzPts val="1100"/>
              <a:buChar char="●"/>
            </a:pPr>
            <a:r>
              <a:rPr lang="en" sz="1800">
                <a:solidFill>
                  <a:schemeClr val="dk2"/>
                </a:solidFill>
                <a:latin typeface="Lato"/>
                <a:ea typeface="Lato"/>
                <a:cs typeface="Lato"/>
                <a:sym typeface="Lato"/>
              </a:rPr>
              <a:t>Examining the train and validation data splits (test set is not required).</a:t>
            </a:r>
            <a:endParaRPr sz="1800">
              <a:solidFill>
                <a:schemeClr val="dk2"/>
              </a:solidFill>
              <a:latin typeface="Lato"/>
              <a:ea typeface="Lato"/>
              <a:cs typeface="Lato"/>
              <a:sym typeface="Lato"/>
            </a:endParaRPr>
          </a:p>
          <a:p>
            <a:pPr indent="-298450" lvl="0" marL="457200" rtl="0" algn="l">
              <a:lnSpc>
                <a:spcPct val="115000"/>
              </a:lnSpc>
              <a:spcBef>
                <a:spcPts val="0"/>
              </a:spcBef>
              <a:spcAft>
                <a:spcPts val="0"/>
              </a:spcAft>
              <a:buClr>
                <a:schemeClr val="dk2"/>
              </a:buClr>
              <a:buSzPts val="1100"/>
              <a:buChar char="●"/>
            </a:pPr>
            <a:r>
              <a:rPr lang="en" sz="1800">
                <a:solidFill>
                  <a:schemeClr val="dk2"/>
                </a:solidFill>
                <a:latin typeface="Lato"/>
                <a:ea typeface="Lato"/>
                <a:cs typeface="Lato"/>
                <a:sym typeface="Lato"/>
              </a:rPr>
              <a:t>Identifying any anomalies or patterns within each object detection class based on the analysis.</a:t>
            </a:r>
            <a:endParaRPr sz="1800">
              <a:solidFill>
                <a:schemeClr val="dk2"/>
              </a:solidFill>
              <a:latin typeface="Lato"/>
              <a:ea typeface="Lato"/>
              <a:cs typeface="Lato"/>
              <a:sym typeface="Lato"/>
            </a:endParaRPr>
          </a:p>
          <a:p>
            <a:pPr indent="-298450" lvl="0" marL="457200" rtl="0" algn="l">
              <a:lnSpc>
                <a:spcPct val="115000"/>
              </a:lnSpc>
              <a:spcBef>
                <a:spcPts val="0"/>
              </a:spcBef>
              <a:spcAft>
                <a:spcPts val="0"/>
              </a:spcAft>
              <a:buClr>
                <a:schemeClr val="dk2"/>
              </a:buClr>
              <a:buSzPts val="1100"/>
              <a:buChar char="●"/>
            </a:pPr>
            <a:r>
              <a:rPr lang="en" sz="1800">
                <a:solidFill>
                  <a:schemeClr val="dk2"/>
                </a:solidFill>
                <a:latin typeface="Lato"/>
                <a:ea typeface="Lato"/>
                <a:cs typeface="Lato"/>
                <a:sym typeface="Lato"/>
              </a:rPr>
              <a:t>Identifying and visualizing unique or interesting samples from different classes.</a:t>
            </a:r>
            <a:endParaRPr sz="1800">
              <a:solidFill>
                <a:schemeClr val="dk2"/>
              </a:solidFill>
              <a:latin typeface="Lato"/>
              <a:ea typeface="Lato"/>
              <a:cs typeface="Lato"/>
              <a:sym typeface="Lato"/>
            </a:endParaRPr>
          </a:p>
          <a:p>
            <a:pPr indent="0" lvl="0" marL="0" rtl="0" algn="l">
              <a:spcBef>
                <a:spcPts val="120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8"/>
          <p:cNvPicPr preferRelativeResize="0"/>
          <p:nvPr/>
        </p:nvPicPr>
        <p:blipFill>
          <a:blip r:embed="rId3">
            <a:alphaModFix/>
          </a:blip>
          <a:stretch>
            <a:fillRect/>
          </a:stretch>
        </p:blipFill>
        <p:spPr>
          <a:xfrm>
            <a:off x="881500" y="152400"/>
            <a:ext cx="7682150"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9"/>
          <p:cNvPicPr preferRelativeResize="0"/>
          <p:nvPr/>
        </p:nvPicPr>
        <p:blipFill>
          <a:blip r:embed="rId3">
            <a:alphaModFix/>
          </a:blip>
          <a:stretch>
            <a:fillRect/>
          </a:stretch>
        </p:blipFill>
        <p:spPr>
          <a:xfrm>
            <a:off x="1411750" y="152400"/>
            <a:ext cx="6451600"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1014075" y="152400"/>
            <a:ext cx="6451600"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nvSpPr>
        <p:spPr>
          <a:xfrm>
            <a:off x="570025" y="344675"/>
            <a:ext cx="7635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2"/>
                </a:solidFill>
                <a:latin typeface="Lato"/>
                <a:ea typeface="Lato"/>
                <a:cs typeface="Lato"/>
                <a:sym typeface="Lato"/>
              </a:rPr>
              <a:t>2. Model</a:t>
            </a:r>
            <a:endParaRPr b="1" sz="2100">
              <a:solidFill>
                <a:schemeClr val="dk2"/>
              </a:solidFill>
              <a:latin typeface="Lato"/>
              <a:ea typeface="Lato"/>
              <a:cs typeface="Lato"/>
              <a:sym typeface="Lato"/>
            </a:endParaRPr>
          </a:p>
        </p:txBody>
      </p:sp>
      <p:sp>
        <p:nvSpPr>
          <p:cNvPr id="117" name="Google Shape;117;p21"/>
          <p:cNvSpPr txBox="1"/>
          <p:nvPr/>
        </p:nvSpPr>
        <p:spPr>
          <a:xfrm>
            <a:off x="285025" y="1140050"/>
            <a:ext cx="8205600" cy="230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t>In this stage, the goal is to choose and implement a model for object detection using the BDD dataset. We can either select a pre-trained model from the model zoo (specifically trained on the BDD dataset) or train your own model. The reasoning behind the choice of the model should be sound, and the model architecture must be explained clearly.</a:t>
            </a:r>
            <a:endParaRPr sz="2300"/>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