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700" r:id="rId2"/>
    <p:sldMasterId id="2147483718" r:id="rId3"/>
    <p:sldMasterId id="2147483736" r:id="rId4"/>
    <p:sldMasterId id="2147483749" r:id="rId5"/>
    <p:sldMasterId id="2147483806" r:id="rId6"/>
    <p:sldMasterId id="2147483819" r:id="rId7"/>
    <p:sldMasterId id="2147483832" r:id="rId8"/>
  </p:sldMasterIdLst>
  <p:notesMasterIdLst>
    <p:notesMasterId r:id="rId28"/>
  </p:notesMasterIdLst>
  <p:handoutMasterIdLst>
    <p:handoutMasterId r:id="rId29"/>
  </p:handoutMasterIdLst>
  <p:sldIdLst>
    <p:sldId id="258" r:id="rId9"/>
    <p:sldId id="257" r:id="rId10"/>
    <p:sldId id="273" r:id="rId11"/>
    <p:sldId id="261" r:id="rId12"/>
    <p:sldId id="262" r:id="rId13"/>
    <p:sldId id="263" r:id="rId14"/>
    <p:sldId id="285" r:id="rId15"/>
    <p:sldId id="265" r:id="rId16"/>
    <p:sldId id="272" r:id="rId17"/>
    <p:sldId id="264" r:id="rId18"/>
    <p:sldId id="276" r:id="rId19"/>
    <p:sldId id="277" r:id="rId20"/>
    <p:sldId id="279" r:id="rId21"/>
    <p:sldId id="280" r:id="rId22"/>
    <p:sldId id="283" r:id="rId23"/>
    <p:sldId id="284" r:id="rId24"/>
    <p:sldId id="267" r:id="rId25"/>
    <p:sldId id="26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8143-1F2B-4AB9-B9F2-405977FAD8F7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F299C-69C5-47AF-83AE-CC7F918CB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51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1AF8-8FB0-4C9D-A599-58AD981B8D35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567EF-4BFA-48D5-AF68-FA819138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28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16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5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08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70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08200" y="2346400"/>
            <a:ext cx="5829235" cy="42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7188000" cy="39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47298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0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69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1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06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21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029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32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591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151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20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653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689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908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244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113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19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7033" y="2900833"/>
            <a:ext cx="5172000" cy="382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415933"/>
            <a:ext cx="6630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4193133"/>
            <a:ext cx="3324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76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294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008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790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514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214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47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401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3126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7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02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5429" y="3121048"/>
            <a:ext cx="5172000" cy="350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83800" y="1226633"/>
            <a:ext cx="5958800" cy="445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4267">
                <a:solidFill>
                  <a:srgbClr val="A7A4BC"/>
                </a:solidFill>
              </a:defRPr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520761" y="761433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3676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8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78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60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720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59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46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23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40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91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2466" y="3068433"/>
            <a:ext cx="4936332" cy="35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9137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803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024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30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091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08200" y="2346400"/>
            <a:ext cx="5829235" cy="42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7188000" cy="39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69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5429" y="3121048"/>
            <a:ext cx="5172000" cy="350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83800" y="1226633"/>
            <a:ext cx="5958800" cy="445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4267">
                <a:solidFill>
                  <a:srgbClr val="A7A4BC"/>
                </a:solidFill>
              </a:defRPr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520761" y="761433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26258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2466" y="3068433"/>
            <a:ext cx="4936332" cy="35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26879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 + 1 column + image mask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92" y="5472"/>
            <a:ext cx="12192000" cy="6857984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09600" y="1900233"/>
            <a:ext cx="4135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" y="3225800"/>
            <a:ext cx="41352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475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605" y="3163229"/>
            <a:ext cx="4711200" cy="3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991904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20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605" y="3163229"/>
            <a:ext cx="4711200" cy="3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991904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39400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228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8435996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50995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300" y="2967601"/>
            <a:ext cx="4158501" cy="368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41958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 only no illustra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190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3701" y="2709501"/>
            <a:ext cx="5015100" cy="394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120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38169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469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150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25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646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97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228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8435996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59385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006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650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569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29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46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9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55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27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96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46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300" y="2967601"/>
            <a:ext cx="4158501" cy="368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973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8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0143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0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22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6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52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680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84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679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996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 only no illustra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597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54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86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266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25062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2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986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4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1200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80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81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3701" y="2709501"/>
            <a:ext cx="5015100" cy="394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113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399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402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253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13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956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7854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680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67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886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39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2695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58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35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44932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89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664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00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3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418012" y="0"/>
            <a:ext cx="7188000" cy="68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/>
              <a:t>Design Project</a:t>
            </a:r>
            <a:br>
              <a:rPr lang="en-IN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DRIVER 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AND </a:t>
            </a: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VEHICLE DOCUMENTS 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AUTHENTICATION SYSTEM USING </a:t>
            </a: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ANDROID APPLICATION, 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WEB SERVER AND </a:t>
            </a: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MYSQL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/>
            </a:r>
            <a:b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/>
            </a:r>
            <a:b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/>
            </a:r>
            <a:b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3200" b="0" dirty="0" smtClean="0">
                <a:solidFill>
                  <a:schemeClr val="accent3"/>
                </a:solidFill>
                <a:latin typeface="Bahnschrift SemiLight" panose="020B0502040204020203" pitchFamily="34" charset="0"/>
              </a:rPr>
              <a:t>Group </a:t>
            </a:r>
            <a:r>
              <a:rPr lang="en-US" sz="3200" b="0" dirty="0">
                <a:solidFill>
                  <a:schemeClr val="accent3"/>
                </a:solidFill>
                <a:latin typeface="Bahnschrift SemiLight" panose="020B0502040204020203" pitchFamily="34" charset="0"/>
              </a:rPr>
              <a:t>Members: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	</a:t>
            </a:r>
            <a:b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2200" b="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Lakshmipriya </a:t>
            </a:r>
            <a:r>
              <a:rPr lang="en-US" sz="2200" b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R	</a:t>
            </a:r>
            <a:br>
              <a:rPr lang="en-US" sz="2200" b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200" b="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Muhzin </a:t>
            </a:r>
            <a:r>
              <a:rPr lang="en-US" sz="2200" b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Nasser	  </a:t>
            </a:r>
            <a:br>
              <a:rPr lang="en-US" sz="2200" b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200" b="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Rahul </a:t>
            </a:r>
            <a:r>
              <a:rPr lang="en-US" sz="2200" b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Mahesh	 </a:t>
            </a:r>
            <a:br>
              <a:rPr lang="en-US" sz="2200" b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200" b="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Salu </a:t>
            </a:r>
            <a:r>
              <a:rPr lang="en-US" sz="2200" b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K L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	</a:t>
            </a:r>
            <a:b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/>
            </a:r>
            <a:b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/>
            </a:r>
            <a:b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/>
            </a:r>
            <a:b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endParaRPr sz="3600" b="0" dirty="0">
              <a:solidFill>
                <a:schemeClr val="accent1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39" y="368039"/>
            <a:ext cx="8400400" cy="646811"/>
          </a:xfrm>
        </p:spPr>
        <p:txBody>
          <a:bodyPr/>
          <a:lstStyle/>
          <a:p>
            <a:r>
              <a:rPr lang="en-IN" sz="4400" dirty="0" smtClean="0"/>
              <a:t>SYSTEM ARCHITECTURE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36" y="199111"/>
            <a:ext cx="6901542" cy="5347086"/>
          </a:xfrm>
        </p:spPr>
        <p:txBody>
          <a:bodyPr/>
          <a:lstStyle/>
          <a:p>
            <a:endParaRPr lang="en-IN" dirty="0"/>
          </a:p>
          <a:p>
            <a:pPr marL="118531" indent="0">
              <a:buNone/>
            </a:pPr>
            <a:endParaRPr lang="en-US" sz="2000" dirty="0" smtClean="0">
              <a:latin typeface="Bahnschrift" panose="020B0502040204020203" pitchFamily="34" charset="0"/>
            </a:endParaRPr>
          </a:p>
          <a:p>
            <a:pPr marL="118531" indent="0">
              <a:buNone/>
            </a:pPr>
            <a:r>
              <a:rPr lang="en-US" sz="2000" dirty="0" smtClean="0">
                <a:latin typeface="Bahnschrift" panose="020B0502040204020203" pitchFamily="34" charset="0"/>
              </a:rPr>
              <a:t>The </a:t>
            </a:r>
            <a:r>
              <a:rPr lang="en-US" sz="2000" dirty="0">
                <a:latin typeface="Bahnschrift" panose="020B0502040204020203" pitchFamily="34" charset="0"/>
              </a:rPr>
              <a:t>architecture mainly consists of three </a:t>
            </a:r>
            <a:r>
              <a:rPr lang="en-US" sz="2000" dirty="0" smtClean="0">
                <a:latin typeface="Bahnschrift" panose="020B0502040204020203" pitchFamily="34" charset="0"/>
              </a:rPr>
              <a:t>modules:</a:t>
            </a:r>
          </a:p>
          <a:p>
            <a:pPr marL="118531" indent="0">
              <a:buNone/>
            </a:pPr>
            <a:r>
              <a:rPr lang="en-IN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A. </a:t>
            </a:r>
            <a:r>
              <a:rPr lang="en-IN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RTO </a:t>
            </a:r>
            <a:r>
              <a:rPr lang="en-IN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Module </a:t>
            </a:r>
            <a:r>
              <a:rPr lang="en-IN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IN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rchitecture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b="1" dirty="0">
                <a:latin typeface="Bahnschrift" panose="020B0502040204020203" pitchFamily="34" charset="0"/>
              </a:rPr>
              <a:t> </a:t>
            </a:r>
            <a:r>
              <a:rPr lang="en-IN" sz="2800" dirty="0" smtClean="0">
                <a:latin typeface="Bahnschrift SemiLight" panose="020B0502040204020203" pitchFamily="34" charset="0"/>
              </a:rPr>
              <a:t>Provides unique id to users and officials.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Bahnschrift SemiLight" panose="020B0502040204020203" pitchFamily="34" charset="0"/>
              </a:rPr>
              <a:t>Users inserts data and RTO officials verifies and permits data inserted.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Bahnschrift SemiLight" panose="020B0502040204020203" pitchFamily="34" charset="0"/>
              </a:rPr>
              <a:t>Manages the records.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Bahnschrift SemiLight" panose="020B0502040204020203" pitchFamily="34" charset="0"/>
              </a:rPr>
              <a:t>Administration module  of the database and has the whole control of the database.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 smtClean="0">
              <a:latin typeface="Bahnschrift SemiLight" panose="020B0502040204020203" pitchFamily="34" charset="0"/>
            </a:endParaRPr>
          </a:p>
          <a:p>
            <a:pPr marL="118531" indent="0">
              <a:buNone/>
            </a:pPr>
            <a:endParaRPr lang="en-IN" sz="2000" b="1" dirty="0" smtClean="0">
              <a:latin typeface="Bahnschrift" panose="020B0502040204020203" pitchFamily="34" charset="0"/>
            </a:endParaRPr>
          </a:p>
          <a:p>
            <a:pPr marL="118531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118531" indent="0">
              <a:buNone/>
            </a:pPr>
            <a:endParaRPr lang="en-US" sz="2000" dirty="0" smtClean="0">
              <a:latin typeface="Bahnschrift" panose="020B0502040204020203" pitchFamily="34" charset="0"/>
            </a:endParaRPr>
          </a:p>
          <a:p>
            <a:pPr marL="118531" indent="0">
              <a:buNone/>
            </a:pPr>
            <a:endParaRPr lang="en-US" sz="2000" dirty="0" smtClean="0">
              <a:latin typeface="Bahnschrift" panose="020B0502040204020203" pitchFamily="34" charset="0"/>
            </a:endParaRPr>
          </a:p>
          <a:p>
            <a:pPr marL="118531" indent="0">
              <a:buNone/>
            </a:pPr>
            <a:endParaRPr lang="en-US" sz="2000" dirty="0" smtClean="0">
              <a:latin typeface="Bahnschrift" panose="020B0502040204020203" pitchFamily="34" charset="0"/>
            </a:endParaRPr>
          </a:p>
          <a:p>
            <a:pPr marL="118531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pSp>
        <p:nvGrpSpPr>
          <p:cNvPr id="5" name="Google Shape;270;p33"/>
          <p:cNvGrpSpPr/>
          <p:nvPr/>
        </p:nvGrpSpPr>
        <p:grpSpPr>
          <a:xfrm>
            <a:off x="8118498" y="471323"/>
            <a:ext cx="2826061" cy="5861812"/>
            <a:chOff x="2547150" y="238125"/>
            <a:chExt cx="2525675" cy="5238750"/>
          </a:xfrm>
        </p:grpSpPr>
        <p:sp>
          <p:nvSpPr>
            <p:cNvPr id="6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8" y="976952"/>
            <a:ext cx="2755561" cy="4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439783"/>
            <a:ext cx="8596668" cy="13208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dirty="0"/>
              <a:t>B. </a:t>
            </a:r>
            <a:r>
              <a:rPr lang="en-US" sz="4000" dirty="0" smtClean="0"/>
              <a:t>Police </a:t>
            </a:r>
            <a:r>
              <a:rPr lang="en-US" sz="4000" dirty="0"/>
              <a:t>M</a:t>
            </a:r>
            <a:r>
              <a:rPr lang="en-US" sz="4000" dirty="0" smtClean="0"/>
              <a:t>odule </a:t>
            </a:r>
            <a:r>
              <a:rPr lang="en-US" sz="4000" dirty="0"/>
              <a:t>A</a:t>
            </a:r>
            <a:r>
              <a:rPr lang="en-US" sz="4000" dirty="0" smtClean="0"/>
              <a:t>rchitecture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39" y="904240"/>
            <a:ext cx="5919409" cy="4874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Bahnschrift SemiLight" panose="020B0502040204020203" pitchFamily="34" charset="0"/>
              </a:rPr>
              <a:t>   Checks vehicle details.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Bahnschrift SemiLight" panose="020B0502040204020203" pitchFamily="34" charset="0"/>
              </a:rPr>
              <a:t>   Checks </a:t>
            </a:r>
            <a:r>
              <a:rPr lang="en-US" sz="3000" dirty="0">
                <a:latin typeface="Bahnschrift SemiLight" panose="020B0502040204020203" pitchFamily="34" charset="0"/>
              </a:rPr>
              <a:t>license</a:t>
            </a:r>
            <a:r>
              <a:rPr lang="en-US" sz="3000" dirty="0" smtClean="0">
                <a:latin typeface="Bahnschrift SemiLight" panose="020B0502040204020203" pitchFamily="34" charset="0"/>
              </a:rPr>
              <a:t> and personal           </a:t>
            </a:r>
            <a:r>
              <a:rPr lang="en-US" sz="30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d</a:t>
            </a:r>
            <a:r>
              <a:rPr lang="en-US" sz="3000" dirty="0" smtClean="0">
                <a:latin typeface="Bahnschrift SemiLight" panose="020B0502040204020203" pitchFamily="34" charset="0"/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e</a:t>
            </a:r>
            <a:r>
              <a:rPr lang="en-US" sz="3000" dirty="0" smtClean="0">
                <a:latin typeface="Bahnschrift SemiLight" panose="020B0502040204020203" pitchFamily="34" charset="0"/>
              </a:rPr>
              <a:t> details.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Bahnschrift SemiLight" panose="020B0502040204020203" pitchFamily="34" charset="0"/>
              </a:rPr>
              <a:t>   Generate fine and digital     receipt.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Bahnschrift SemiLight" panose="020B0502040204020203" pitchFamily="34" charset="0"/>
              </a:rPr>
              <a:t>   Update </a:t>
            </a:r>
            <a:r>
              <a:rPr lang="en-US" sz="3000" dirty="0">
                <a:latin typeface="Bahnschrift SemiLight" panose="020B0502040204020203" pitchFamily="34" charset="0"/>
              </a:rPr>
              <a:t>the stolen status of </a:t>
            </a:r>
            <a:r>
              <a:rPr lang="en-US" sz="3000" dirty="0" smtClean="0">
                <a:latin typeface="Bahnschrift SemiLight" panose="020B0502040204020203" pitchFamily="34" charset="0"/>
              </a:rPr>
              <a:t>        </a:t>
            </a:r>
            <a:r>
              <a:rPr lang="en-US" sz="30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v </a:t>
            </a:r>
            <a:r>
              <a:rPr lang="en-US" sz="3000" dirty="0" smtClean="0">
                <a:latin typeface="Bahnschrift SemiLight" panose="020B0502040204020203" pitchFamily="34" charset="0"/>
              </a:rPr>
              <a:t>         </a:t>
            </a:r>
            <a:r>
              <a:rPr lang="en-US" sz="30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v</a:t>
            </a:r>
            <a:r>
              <a:rPr lang="en-US" sz="3000" dirty="0" smtClean="0">
                <a:latin typeface="Bahnschrift SemiLight" panose="020B0502040204020203" pitchFamily="34" charset="0"/>
              </a:rPr>
              <a:t> vehicle.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Bahnschrift SemiLight" panose="020B0502040204020203" pitchFamily="34" charset="0"/>
              </a:rPr>
              <a:t>    Contains </a:t>
            </a:r>
            <a:r>
              <a:rPr lang="en-US" sz="3000" dirty="0">
                <a:latin typeface="Bahnschrift SemiLight" panose="020B0502040204020203" pitchFamily="34" charset="0"/>
              </a:rPr>
              <a:t>vehicle information, </a:t>
            </a:r>
            <a:r>
              <a:rPr lang="en-US" sz="3000" dirty="0" smtClean="0">
                <a:latin typeface="Bahnschrift SemiLight" panose="020B0502040204020203" pitchFamily="34" charset="0"/>
              </a:rPr>
              <a:t>d   </a:t>
            </a:r>
            <a:r>
              <a:rPr lang="en-US" sz="30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dr</a:t>
            </a:r>
            <a:r>
              <a:rPr lang="en-US" sz="3000" dirty="0" smtClean="0">
                <a:latin typeface="Bahnschrift SemiLight" panose="020B0502040204020203" pitchFamily="34" charset="0"/>
              </a:rPr>
              <a:t>driver </a:t>
            </a:r>
            <a:r>
              <a:rPr lang="en-US" sz="3000" dirty="0">
                <a:latin typeface="Bahnschrift SemiLight" panose="020B0502040204020203" pitchFamily="34" charset="0"/>
              </a:rPr>
              <a:t>history, compliant no,  and </a:t>
            </a:r>
            <a:r>
              <a:rPr lang="en-US" sz="30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so</a:t>
            </a:r>
            <a:r>
              <a:rPr lang="en-US" sz="3000" dirty="0" smtClean="0">
                <a:latin typeface="Bahnschrift SemiLight" panose="020B0502040204020203" pitchFamily="34" charset="0"/>
              </a:rPr>
              <a:t>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grpSp>
        <p:nvGrpSpPr>
          <p:cNvPr id="5" name="Google Shape;270;p33"/>
          <p:cNvGrpSpPr/>
          <p:nvPr/>
        </p:nvGrpSpPr>
        <p:grpSpPr>
          <a:xfrm>
            <a:off x="8144624" y="439783"/>
            <a:ext cx="2826061" cy="5861812"/>
            <a:chOff x="2547150" y="238125"/>
            <a:chExt cx="2525675" cy="5238750"/>
          </a:xfrm>
        </p:grpSpPr>
        <p:sp>
          <p:nvSpPr>
            <p:cNvPr id="6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06" y="925320"/>
            <a:ext cx="2742197" cy="48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24" y="387531"/>
            <a:ext cx="8596668" cy="1320800"/>
          </a:xfrm>
        </p:spPr>
        <p:txBody>
          <a:bodyPr/>
          <a:lstStyle/>
          <a:p>
            <a:r>
              <a:rPr lang="en-US" sz="4000" dirty="0" smtClean="0"/>
              <a:t>D</a:t>
            </a:r>
            <a:r>
              <a:rPr lang="en-US" sz="4000" dirty="0"/>
              <a:t>. </a:t>
            </a:r>
            <a:r>
              <a:rPr lang="en-US" sz="4000" dirty="0" smtClean="0"/>
              <a:t>General-User </a:t>
            </a:r>
            <a:r>
              <a:rPr lang="en-US" sz="4000" dirty="0"/>
              <a:t>M</a:t>
            </a:r>
            <a:r>
              <a:rPr lang="en-US" sz="4000" dirty="0" smtClean="0"/>
              <a:t>odule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4" y="1095975"/>
            <a:ext cx="7277947" cy="5310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hnschrift SemiLight" panose="020B0502040204020203" pitchFamily="34" charset="0"/>
              </a:rPr>
              <a:t> Signs </a:t>
            </a:r>
            <a:r>
              <a:rPr lang="en-US" sz="2800" dirty="0">
                <a:latin typeface="Bahnschrift SemiLight" panose="020B0502040204020203" pitchFamily="34" charset="0"/>
              </a:rPr>
              <a:t>in through the android application using the user id provided </a:t>
            </a:r>
            <a:r>
              <a:rPr lang="en-US" sz="2800" dirty="0" smtClean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smtClean="0">
                <a:latin typeface="Bahnschrift SemiLight" panose="020B0502040204020203" pitchFamily="34" charset="0"/>
              </a:rPr>
              <a:t>Can </a:t>
            </a:r>
            <a:r>
              <a:rPr lang="en-US" sz="2800" dirty="0">
                <a:latin typeface="Bahnschrift SemiLight" panose="020B0502040204020203" pitchFamily="34" charset="0"/>
              </a:rPr>
              <a:t>view all the latest documents such as </a:t>
            </a:r>
            <a:r>
              <a:rPr lang="en-US" sz="2800" dirty="0" smtClean="0">
                <a:latin typeface="Bahnschrift SemiLight" panose="020B0502040204020203" pitchFamily="34" charset="0"/>
              </a:rPr>
              <a:t>               driving </a:t>
            </a:r>
            <a:r>
              <a:rPr lang="en-US" sz="2800" dirty="0">
                <a:latin typeface="Bahnschrift SemiLight" panose="020B0502040204020203" pitchFamily="34" charset="0"/>
              </a:rPr>
              <a:t>license, owned vehicle details, RC </a:t>
            </a:r>
            <a:r>
              <a:rPr lang="en-US" sz="2800" dirty="0" smtClean="0">
                <a:latin typeface="Bahnschrift SemiLight" panose="020B0502040204020203" pitchFamily="34" charset="0"/>
              </a:rPr>
              <a:t>   book</a:t>
            </a:r>
            <a:r>
              <a:rPr lang="en-US" sz="2800" dirty="0">
                <a:latin typeface="Bahnschrift SemiLight" panose="020B0502040204020203" pitchFamily="34" charset="0"/>
              </a:rPr>
              <a:t>, latest emission test certificate, </a:t>
            </a:r>
            <a:r>
              <a:rPr lang="en-US" sz="2800" dirty="0" smtClean="0">
                <a:latin typeface="Bahnschrift SemiLight" panose="020B0502040204020203" pitchFamily="34" charset="0"/>
              </a:rPr>
              <a:t>                    insurance </a:t>
            </a:r>
            <a:r>
              <a:rPr lang="en-US" sz="2800" dirty="0">
                <a:latin typeface="Bahnschrift SemiLight" panose="020B0502040204020203" pitchFamily="34" charset="0"/>
              </a:rPr>
              <a:t>copy, etc. on his profile page, </a:t>
            </a:r>
            <a:r>
              <a:rPr lang="en-US" sz="28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u</a:t>
            </a:r>
            <a:r>
              <a:rPr lang="en-US" sz="2800" dirty="0" smtClean="0">
                <a:latin typeface="Bahnschrift SemiLight" panose="020B0502040204020203" pitchFamily="34" charset="0"/>
              </a:rPr>
              <a:t>        uploaded </a:t>
            </a:r>
            <a:r>
              <a:rPr lang="en-US" sz="2800" dirty="0">
                <a:latin typeface="Bahnschrift SemiLight" panose="020B0502040204020203" pitchFamily="34" charset="0"/>
              </a:rPr>
              <a:t>by user and verified by </a:t>
            </a:r>
            <a:r>
              <a:rPr lang="en-US" sz="2800" dirty="0" smtClean="0">
                <a:latin typeface="Bahnschrift SemiLight" panose="020B0502040204020203" pitchFamily="34" charset="0"/>
              </a:rPr>
              <a:t>officials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hnschrift SemiLight" panose="020B0502040204020203" pitchFamily="34" charset="0"/>
              </a:rPr>
              <a:t> Can </a:t>
            </a:r>
            <a:r>
              <a:rPr lang="en-US" sz="2800" dirty="0">
                <a:latin typeface="Bahnschrift SemiLight" panose="020B0502040204020203" pitchFamily="34" charset="0"/>
              </a:rPr>
              <a:t>report stolen vehicle to notify </a:t>
            </a:r>
            <a:r>
              <a:rPr lang="en-US" sz="2800" dirty="0" smtClean="0">
                <a:latin typeface="Bahnschrift SemiLight" panose="020B0502040204020203" pitchFamily="34" charset="0"/>
              </a:rPr>
              <a:t>the                                   nearest </a:t>
            </a:r>
            <a:r>
              <a:rPr lang="en-US" sz="2800" dirty="0">
                <a:latin typeface="Bahnschrift SemiLight" panose="020B0502040204020203" pitchFamily="34" charset="0"/>
              </a:rPr>
              <a:t>police</a:t>
            </a:r>
            <a:r>
              <a:rPr lang="en-US" sz="2800" dirty="0" smtClean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hnschrift SemiLight" panose="020B0502040204020203" pitchFamily="34" charset="0"/>
              </a:rPr>
              <a:t> Can </a:t>
            </a:r>
            <a:r>
              <a:rPr lang="en-US" sz="2800" dirty="0">
                <a:latin typeface="Bahnschrift SemiLight" panose="020B0502040204020203" pitchFamily="34" charset="0"/>
              </a:rPr>
              <a:t>check any unpaid offences on his </a:t>
            </a:r>
            <a:r>
              <a:rPr lang="en-US" sz="2800" dirty="0" smtClean="0">
                <a:latin typeface="Bahnschrift SemiLight" panose="020B0502040204020203" pitchFamily="34" charset="0"/>
              </a:rPr>
              <a:t>              vehicle</a:t>
            </a:r>
            <a:r>
              <a:rPr lang="en-US" sz="28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grpSp>
        <p:nvGrpSpPr>
          <p:cNvPr id="5" name="Google Shape;270;p33"/>
          <p:cNvGrpSpPr/>
          <p:nvPr/>
        </p:nvGrpSpPr>
        <p:grpSpPr>
          <a:xfrm>
            <a:off x="8206822" y="544675"/>
            <a:ext cx="2826061" cy="5861812"/>
            <a:chOff x="2547150" y="238125"/>
            <a:chExt cx="2525675" cy="5238750"/>
          </a:xfrm>
        </p:grpSpPr>
        <p:sp>
          <p:nvSpPr>
            <p:cNvPr id="6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46" y="1057379"/>
            <a:ext cx="2689011" cy="48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08" y="84757"/>
            <a:ext cx="11698245" cy="6773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57634" y="618186"/>
            <a:ext cx="30780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case </a:t>
            </a:r>
          </a:p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5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760" cy="6684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 rot="10800000" flipV="1">
            <a:off x="8937938" y="5604078"/>
            <a:ext cx="31436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DIAGRAM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5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22" y="219636"/>
            <a:ext cx="4424096" cy="735874"/>
          </a:xfrm>
        </p:spPr>
        <p:txBody>
          <a:bodyPr>
            <a:noAutofit/>
          </a:bodyPr>
          <a:lstStyle/>
          <a:p>
            <a:r>
              <a:rPr lang="en-IN" sz="5400" dirty="0" smtClean="0"/>
              <a:t>SYSTEM MODEL</a:t>
            </a:r>
            <a:endParaRPr lang="en-IN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5" y="1076842"/>
            <a:ext cx="10183680" cy="55610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5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5" y="-124994"/>
            <a:ext cx="3825009" cy="1873112"/>
          </a:xfrm>
        </p:spPr>
        <p:txBody>
          <a:bodyPr>
            <a:normAutofit/>
          </a:bodyPr>
          <a:lstStyle/>
          <a:p>
            <a:r>
              <a:rPr lang="en-IN" sz="5400" dirty="0" smtClean="0"/>
              <a:t>FLOWCHART</a:t>
            </a:r>
            <a:endParaRPr lang="en-IN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5" y="179227"/>
            <a:ext cx="7452902" cy="64098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6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68" y="283346"/>
            <a:ext cx="8596668" cy="918754"/>
          </a:xfrm>
        </p:spPr>
        <p:txBody>
          <a:bodyPr>
            <a:normAutofit/>
          </a:bodyPr>
          <a:lstStyle/>
          <a:p>
            <a:r>
              <a:rPr lang="en-IN" sz="4400" dirty="0" smtClean="0"/>
              <a:t>ADVANTAGES OF THE PROPOSAL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68" y="1202100"/>
            <a:ext cx="8596668" cy="56559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Light" panose="020B0502040204020203" pitchFamily="34" charset="0"/>
              </a:rPr>
              <a:t>Less </a:t>
            </a:r>
            <a:r>
              <a:rPr lang="en-US" sz="2400" dirty="0" smtClean="0">
                <a:latin typeface="Bahnschrift SemiLight" panose="020B0502040204020203" pitchFamily="34" charset="0"/>
              </a:rPr>
              <a:t>corruption in the transportation department. </a:t>
            </a:r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dirty="0">
                <a:latin typeface="Bahnschrift SemiLight" panose="020B0502040204020203" pitchFamily="34" charset="0"/>
              </a:rPr>
              <a:t>No burden of carrying hard certificates </a:t>
            </a:r>
            <a:r>
              <a:rPr lang="en-US" sz="2400" dirty="0" smtClean="0">
                <a:latin typeface="Bahnschrift SemiLight" panose="020B0502040204020203" pitchFamily="34" charset="0"/>
              </a:rPr>
              <a:t>everywhere.</a:t>
            </a:r>
          </a:p>
          <a:p>
            <a:r>
              <a:rPr lang="en-US" sz="2400" dirty="0" smtClean="0">
                <a:latin typeface="Bahnschrift SemiLight" panose="020B0502040204020203" pitchFamily="34" charset="0"/>
              </a:rPr>
              <a:t> </a:t>
            </a:r>
            <a:r>
              <a:rPr lang="en-US" sz="2400" dirty="0">
                <a:latin typeface="Bahnschrift SemiLight" panose="020B0502040204020203" pitchFamily="34" charset="0"/>
              </a:rPr>
              <a:t>To offer the drivers to be independent of vehicle related papers. </a:t>
            </a:r>
            <a:endParaRPr lang="en-IN" sz="24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 smtClean="0">
                <a:latin typeface="Bahnschrift SemiLight" panose="020B0502040204020203" pitchFamily="34" charset="0"/>
              </a:rPr>
              <a:t>Push </a:t>
            </a:r>
            <a:r>
              <a:rPr lang="en-US" sz="2400" dirty="0">
                <a:latin typeface="Bahnschrift SemiLight" panose="020B0502040204020203" pitchFamily="34" charset="0"/>
              </a:rPr>
              <a:t>notifications allows easy </a:t>
            </a:r>
            <a:r>
              <a:rPr lang="en-US" sz="2400" dirty="0" smtClean="0">
                <a:latin typeface="Bahnschrift SemiLight" panose="020B0502040204020203" pitchFamily="34" charset="0"/>
              </a:rPr>
              <a:t>updates and reminders.</a:t>
            </a:r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dirty="0">
                <a:latin typeface="Bahnschrift SemiLight" panose="020B0502040204020203" pitchFamily="34" charset="0"/>
              </a:rPr>
              <a:t>Easy tracking of stolen vehicles and helps in time of accidents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r>
              <a:rPr lang="en-US" sz="2400" dirty="0" smtClean="0">
                <a:latin typeface="Bahnschrift SemiLight" panose="020B0502040204020203" pitchFamily="34" charset="0"/>
              </a:rPr>
              <a:t>Helps </a:t>
            </a:r>
            <a:r>
              <a:rPr lang="en-US" sz="2400" dirty="0">
                <a:latin typeface="Bahnschrift SemiLight" panose="020B0502040204020203" pitchFamily="34" charset="0"/>
              </a:rPr>
              <a:t>the RTO officials to maintain records systematically and reduces a lot of paper work and manual efforts. </a:t>
            </a:r>
            <a:endParaRPr lang="en-US" sz="2400" dirty="0" smtClean="0">
              <a:latin typeface="Bahnschrift SemiLight" panose="020B0502040204020203" pitchFamily="34" charset="0"/>
            </a:endParaRPr>
          </a:p>
          <a:p>
            <a:r>
              <a:rPr lang="en-US" sz="2400" dirty="0" smtClean="0">
                <a:latin typeface="Bahnschrift SemiLight" panose="020B0502040204020203" pitchFamily="34" charset="0"/>
              </a:rPr>
              <a:t>Security and protection</a:t>
            </a:r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IN" sz="2400" dirty="0" smtClean="0">
                <a:latin typeface="Bahnschrift SemiLight" panose="020B0502040204020203" pitchFamily="34" charset="0"/>
              </a:rPr>
              <a:t>Data abstraction.</a:t>
            </a:r>
            <a:endParaRPr lang="en-IN" sz="2400" dirty="0">
              <a:latin typeface="Bahnschrift Semi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9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68" y="370160"/>
            <a:ext cx="8596668" cy="84468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FUTURE SCOPE OF THE PROPOSAL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68" y="1214845"/>
            <a:ext cx="8596668" cy="538189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ahnschrift SemiLight" panose="020B0502040204020203" pitchFamily="34" charset="0"/>
              </a:rPr>
              <a:t>By </a:t>
            </a:r>
            <a:r>
              <a:rPr lang="en-US" sz="2400" dirty="0">
                <a:latin typeface="Bahnschrift SemiLight" panose="020B0502040204020203" pitchFamily="34" charset="0"/>
              </a:rPr>
              <a:t>linking it to the </a:t>
            </a:r>
            <a:r>
              <a:rPr lang="en-US" sz="2400" dirty="0" smtClean="0">
                <a:latin typeface="Bahnschrift SemiLight" panose="020B0502040204020203" pitchFamily="34" charset="0"/>
              </a:rPr>
              <a:t>Aadhar </a:t>
            </a:r>
            <a:r>
              <a:rPr lang="en-US" sz="2400" dirty="0">
                <a:latin typeface="Bahnschrift SemiLight" panose="020B0502040204020203" pitchFamily="34" charset="0"/>
              </a:rPr>
              <a:t>Card database in order to retrieve more details of the license/vehicle owner. </a:t>
            </a:r>
            <a:endParaRPr lang="en-US" sz="2400" dirty="0" smtClean="0">
              <a:latin typeface="Bahnschrift SemiLight" panose="020B0502040204020203" pitchFamily="34" charset="0"/>
            </a:endParaRPr>
          </a:p>
          <a:p>
            <a:r>
              <a:rPr lang="en-US" sz="2400" dirty="0" smtClean="0">
                <a:latin typeface="Bahnschrift SemiLight" panose="020B0502040204020203" pitchFamily="34" charset="0"/>
              </a:rPr>
              <a:t>GPS </a:t>
            </a:r>
            <a:r>
              <a:rPr lang="en-US" sz="2400" dirty="0">
                <a:latin typeface="Bahnschrift SemiLight" panose="020B0502040204020203" pitchFamily="34" charset="0"/>
              </a:rPr>
              <a:t>facilities in the phone also helps in steady tracking </a:t>
            </a:r>
            <a:r>
              <a:rPr lang="en-US" sz="2400" dirty="0" smtClean="0">
                <a:latin typeface="Bahnschrift SemiLight" panose="020B0502040204020203" pitchFamily="34" charset="0"/>
              </a:rPr>
              <a:t>facilities.</a:t>
            </a:r>
          </a:p>
          <a:p>
            <a:r>
              <a:rPr lang="en-US" sz="2400" dirty="0" smtClean="0">
                <a:latin typeface="Bahnschrift SemiLight" panose="020B0502040204020203" pitchFamily="34" charset="0"/>
              </a:rPr>
              <a:t>Addition </a:t>
            </a:r>
            <a:r>
              <a:rPr lang="en-US" sz="2400" dirty="0">
                <a:latin typeface="Bahnschrift SemiLight" panose="020B0502040204020203" pitchFamily="34" charset="0"/>
              </a:rPr>
              <a:t>services may be added such as in-app service for ambulance assistance where accidents can be quickly </a:t>
            </a:r>
            <a:r>
              <a:rPr lang="en-US" sz="2400" dirty="0" smtClean="0">
                <a:latin typeface="Bahnschrift SemiLight" panose="020B0502040204020203" pitchFamily="34" charset="0"/>
              </a:rPr>
              <a:t>reported </a:t>
            </a:r>
            <a:r>
              <a:rPr lang="en-US" sz="2400" dirty="0">
                <a:latin typeface="Bahnschrift SemiLight" panose="020B0502040204020203" pitchFamily="34" charset="0"/>
              </a:rPr>
              <a:t>which would allow both the police and ambulance drivers to respond to the emergency more </a:t>
            </a:r>
            <a:r>
              <a:rPr lang="en-US" sz="2400" dirty="0" smtClean="0">
                <a:latin typeface="Bahnschrift SemiLight" panose="020B0502040204020203" pitchFamily="34" charset="0"/>
              </a:rPr>
              <a:t>efficiently.</a:t>
            </a: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2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92233"/>
            <a:ext cx="4992710" cy="2458550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31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1" y="260561"/>
            <a:ext cx="10345785" cy="1546400"/>
          </a:xfrm>
        </p:spPr>
        <p:txBody>
          <a:bodyPr/>
          <a:lstStyle/>
          <a:p>
            <a:r>
              <a:rPr lang="en-IN" sz="7200" dirty="0" smtClean="0"/>
              <a:t>Table of Contents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422" y="2155327"/>
            <a:ext cx="5966064" cy="4258536"/>
          </a:xfrm>
        </p:spPr>
        <p:txBody>
          <a:bodyPr/>
          <a:lstStyle/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Introduction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Problem with the current system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Proposed System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Working Methodology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System architecture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Use case diagram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Flowchart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Block diagram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Application Wireframe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Advantages of Proposal</a:t>
            </a:r>
          </a:p>
          <a:p>
            <a:pPr marL="546100" indent="-457200">
              <a:buAutoNum type="arabicPeriod"/>
            </a:pPr>
            <a:r>
              <a:rPr lang="en-IN" sz="2000" dirty="0" smtClean="0">
                <a:solidFill>
                  <a:schemeClr val="bg2"/>
                </a:solidFill>
                <a:latin typeface="Bahnschrift SemiLight" panose="020B0502040204020203" pitchFamily="34" charset="0"/>
              </a:rPr>
              <a:t>Future scope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9901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09600" y="1240970"/>
            <a:ext cx="4135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smtClean="0"/>
              <a:t>Remember this worst situation? 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09600" y="2487575"/>
            <a:ext cx="4135200" cy="39916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400" dirty="0" smtClean="0">
                <a:latin typeface="Bahnschrift SemiLight" panose="020B0502040204020203" pitchFamily="34" charset="0"/>
              </a:rPr>
              <a:t>Think of a situation in which you forgot to take your vehicle documents and you are caught by traffic police asking for them.</a:t>
            </a:r>
          </a:p>
          <a:p>
            <a:pPr marL="0" indent="0">
              <a:buNone/>
            </a:pPr>
            <a:r>
              <a:rPr lang="en" sz="2400" dirty="0" smtClean="0">
                <a:latin typeface="Bahnschrift SemiLight" panose="020B0502040204020203" pitchFamily="34" charset="0"/>
              </a:rPr>
              <a:t>Certainly you would be fined even though you have one…</a:t>
            </a:r>
            <a:r>
              <a:rPr lang="en" sz="2400" b="1" dirty="0" smtClean="0">
                <a:latin typeface="Bahnschrift SemiLight" panose="020B0502040204020203" pitchFamily="34" charset="0"/>
              </a:rPr>
              <a:t>We are ought to change this situation.</a:t>
            </a:r>
            <a:endParaRPr sz="2400" b="1" dirty="0">
              <a:latin typeface="Bahnschrift SemiLight" panose="020B0502040204020203" pitchFamily="34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3</a:t>
            </a:fld>
            <a:endParaRPr ker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20" y="1240970"/>
            <a:ext cx="6884125" cy="46315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82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7382"/>
            <a:ext cx="8400400" cy="824199"/>
          </a:xfrm>
        </p:spPr>
        <p:txBody>
          <a:bodyPr/>
          <a:lstStyle/>
          <a:p>
            <a:r>
              <a:rPr lang="en-IN" sz="4800" dirty="0" smtClean="0"/>
              <a:t>CURRENT SCENARIO</a:t>
            </a:r>
            <a:endParaRPr lang="en-IN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5902"/>
            <a:ext cx="8400400" cy="5119401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Bahnschrift SemiLight" panose="020B0502040204020203" pitchFamily="34" charset="0"/>
              </a:rPr>
              <a:t>Police checking and long process of verifications makes it difficult to drive even after all other precautions.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Bahnschrift SemiLight" panose="020B0502040204020203" pitchFamily="34" charset="0"/>
              </a:rPr>
              <a:t>A website is provided by </a:t>
            </a:r>
            <a:r>
              <a:rPr lang="en-US" sz="2400" dirty="0" smtClean="0">
                <a:latin typeface="Bahnschrift SemiLight" panose="020B0502040204020203" pitchFamily="34" charset="0"/>
              </a:rPr>
              <a:t>RTO where </a:t>
            </a:r>
            <a:r>
              <a:rPr lang="en-US" sz="2400" dirty="0">
                <a:latin typeface="Bahnschrift SemiLight" panose="020B0502040204020203" pitchFamily="34" charset="0"/>
              </a:rPr>
              <a:t>entry of license </a:t>
            </a:r>
            <a:r>
              <a:rPr lang="en-US" sz="2400" dirty="0" smtClean="0">
                <a:latin typeface="Bahnschrift SemiLight" panose="020B0502040204020203" pitchFamily="34" charset="0"/>
              </a:rPr>
              <a:t>number </a:t>
            </a:r>
            <a:r>
              <a:rPr lang="en-US" sz="2400" dirty="0">
                <a:latin typeface="Bahnschrift SemiLight" panose="020B0502040204020203" pitchFamily="34" charset="0"/>
              </a:rPr>
              <a:t>provides needed information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pPr marL="36576" indent="0">
              <a:buNone/>
            </a:pPr>
            <a:r>
              <a:rPr lang="en-US" sz="3600" b="1" dirty="0" smtClean="0"/>
              <a:t>But </a:t>
            </a:r>
            <a:r>
              <a:rPr lang="en-US" sz="3600" b="1" dirty="0"/>
              <a:t>is it useful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 SemiLight" panose="020B0502040204020203" pitchFamily="34" charset="0"/>
              </a:rPr>
              <a:t>Vehicles </a:t>
            </a:r>
            <a:r>
              <a:rPr lang="en-US" sz="2400" dirty="0">
                <a:latin typeface="Bahnschrift SemiLight" panose="020B0502040204020203" pitchFamily="34" charset="0"/>
              </a:rPr>
              <a:t>are increasing thus increasing the problems of registrations, fake licenses and so 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 SemiLight" panose="020B0502040204020203" pitchFamily="34" charset="0"/>
              </a:rPr>
              <a:t>What are the necessary documents needed while driving</a:t>
            </a:r>
            <a:r>
              <a:rPr lang="en-US" sz="2400" dirty="0" smtClean="0">
                <a:latin typeface="Bahnschrift SemiLight" panose="020B0502040204020203" pitchFamily="34" charset="0"/>
              </a:rPr>
              <a:t>!?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 SemiLight" panose="020B0502040204020203" pitchFamily="34" charset="0"/>
              </a:rPr>
              <a:t>Its </a:t>
            </a:r>
            <a:r>
              <a:rPr lang="en-US" sz="2400" dirty="0">
                <a:latin typeface="Bahnschrift SemiLight" panose="020B0502040204020203" pitchFamily="34" charset="0"/>
              </a:rPr>
              <a:t>a burden for officers as well as us, why!?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11853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9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0" y="233697"/>
            <a:ext cx="10415452" cy="828452"/>
          </a:xfrm>
        </p:spPr>
        <p:txBody>
          <a:bodyPr/>
          <a:lstStyle/>
          <a:p>
            <a:r>
              <a:rPr lang="en-IN" sz="4400" dirty="0" smtClean="0"/>
              <a:t>PROBLEMS OF THE CURRENT SYSTEM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89" y="1189446"/>
            <a:ext cx="8578969" cy="51436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SemiLight" panose="020B0502040204020203" pitchFamily="34" charset="0"/>
              </a:rPr>
              <a:t>Need to carry hardcopy of these long list of certificates </a:t>
            </a:r>
            <a:r>
              <a:rPr lang="en-US" sz="2400" dirty="0" smtClean="0">
                <a:latin typeface="Bahnschrift SemiLight" panose="020B0502040204020203" pitchFamily="34" charset="0"/>
              </a:rPr>
              <a:t>everywhere. With </a:t>
            </a:r>
            <a:r>
              <a:rPr lang="en-US" sz="2400" dirty="0">
                <a:latin typeface="Bahnschrift SemiLight" panose="020B0502040204020203" pitchFamily="34" charset="0"/>
              </a:rPr>
              <a:t>bad luck, missing a certificate causes fine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hnschrift SemiLight" panose="020B0502040204020203" pitchFamily="34" charset="0"/>
              </a:rPr>
              <a:t> Process </a:t>
            </a:r>
            <a:r>
              <a:rPr lang="en-US" sz="2400" dirty="0">
                <a:latin typeface="Bahnschrift SemiLight" panose="020B0502040204020203" pitchFamily="34" charset="0"/>
              </a:rPr>
              <a:t>of lodging complaints inefficient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smtClean="0">
                <a:latin typeface="Bahnschrift SemiLight" panose="020B0502040204020203" pitchFamily="34" charset="0"/>
              </a:rPr>
              <a:t>Corruption </a:t>
            </a:r>
            <a:r>
              <a:rPr lang="en-US" sz="2400" dirty="0">
                <a:latin typeface="Bahnschrift SemiLight" panose="020B0502040204020203" pitchFamily="34" charset="0"/>
              </a:rPr>
              <a:t>in employee level and citizen level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smtClean="0">
                <a:latin typeface="Bahnschrift SemiLight" panose="020B0502040204020203" pitchFamily="34" charset="0"/>
              </a:rPr>
              <a:t>In </a:t>
            </a:r>
            <a:r>
              <a:rPr lang="en-US" sz="2400" dirty="0">
                <a:latin typeface="Bahnschrift SemiLight" panose="020B0502040204020203" pitchFamily="34" charset="0"/>
              </a:rPr>
              <a:t>case a vehicle is booked for any traffic </a:t>
            </a:r>
            <a:r>
              <a:rPr lang="en-US" sz="2400" dirty="0" smtClean="0">
                <a:latin typeface="Bahnschrift SemiLight" panose="020B0502040204020203" pitchFamily="34" charset="0"/>
              </a:rPr>
              <a:t> violations</a:t>
            </a:r>
            <a:r>
              <a:rPr lang="en-US" sz="2400" dirty="0">
                <a:latin typeface="Bahnschrift SemiLight" panose="020B0502040204020203" pitchFamily="34" charset="0"/>
              </a:rPr>
              <a:t>, </a:t>
            </a:r>
            <a:r>
              <a:rPr lang="en-US" sz="2400" dirty="0" smtClean="0">
                <a:latin typeface="Bahnschrift SemiLight" panose="020B0502040204020203" pitchFamily="34" charset="0"/>
              </a:rPr>
              <a:t> the                                                                                                                                                 details </a:t>
            </a:r>
            <a:r>
              <a:rPr lang="en-US" sz="2400" dirty="0">
                <a:latin typeface="Bahnschrift SemiLight" panose="020B0502040204020203" pitchFamily="34" charset="0"/>
              </a:rPr>
              <a:t>are uploaded onto a </a:t>
            </a:r>
            <a:r>
              <a:rPr lang="en-US" sz="2400" dirty="0" smtClean="0">
                <a:latin typeface="Bahnschrift SemiLight" panose="020B0502040204020203" pitchFamily="34" charset="0"/>
              </a:rPr>
              <a:t> website</a:t>
            </a:r>
            <a:r>
              <a:rPr lang="en-US" sz="2400" dirty="0">
                <a:latin typeface="Bahnschrift SemiLight" panose="020B0502040204020203" pitchFamily="34" charset="0"/>
              </a:rPr>
              <a:t>. The owner  </a:t>
            </a:r>
            <a:r>
              <a:rPr lang="en-US" sz="2400" dirty="0" smtClean="0">
                <a:latin typeface="Bahnschrift SemiLight" panose="020B0502040204020203" pitchFamily="34" charset="0"/>
              </a:rPr>
              <a:t>is </a:t>
            </a:r>
            <a:r>
              <a:rPr lang="en-US" sz="2400" dirty="0">
                <a:latin typeface="Bahnschrift SemiLight" panose="020B0502040204020203" pitchFamily="34" charset="0"/>
              </a:rPr>
              <a:t>not </a:t>
            </a:r>
            <a:r>
              <a:rPr lang="en-US" sz="2400" dirty="0" smtClean="0">
                <a:latin typeface="Bahnschrift SemiLight" panose="020B0502040204020203" pitchFamily="34" charset="0"/>
              </a:rPr>
              <a:t>updated </a:t>
            </a:r>
            <a:r>
              <a:rPr lang="en-US" sz="2400" dirty="0">
                <a:latin typeface="Bahnschrift SemiLight" panose="020B0502040204020203" pitchFamily="34" charset="0"/>
              </a:rPr>
              <a:t>with this information.  If he fails to </a:t>
            </a:r>
            <a:r>
              <a:rPr lang="en-US" sz="2400" dirty="0" smtClean="0">
                <a:latin typeface="Bahnschrift SemiLight" panose="020B0502040204020203" pitchFamily="34" charset="0"/>
              </a:rPr>
              <a:t>check  this     	  website </a:t>
            </a:r>
            <a:r>
              <a:rPr lang="en-US" sz="2400" dirty="0">
                <a:latin typeface="Bahnschrift SemiLight" panose="020B0502040204020203" pitchFamily="34" charset="0"/>
              </a:rPr>
              <a:t>regularly, he may not be aware of  </a:t>
            </a:r>
            <a:r>
              <a:rPr lang="en-US" sz="2400" dirty="0" smtClean="0">
                <a:latin typeface="Bahnschrift SemiLight" panose="020B0502040204020203" pitchFamily="34" charset="0"/>
              </a:rPr>
              <a:t>any  pending  	  traffic </a:t>
            </a:r>
            <a:r>
              <a:rPr lang="en-US" sz="2400" dirty="0">
                <a:latin typeface="Bahnschrift SemiLight" panose="020B0502040204020203" pitchFamily="34" charset="0"/>
              </a:rPr>
              <a:t>violations on his vehicles.</a:t>
            </a: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3788229"/>
            <a:ext cx="3923211" cy="2942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9639"/>
            <a:ext cx="8400400" cy="763138"/>
          </a:xfrm>
        </p:spPr>
        <p:txBody>
          <a:bodyPr/>
          <a:lstStyle/>
          <a:p>
            <a:r>
              <a:rPr lang="en-IN" sz="4800" dirty="0" smtClean="0"/>
              <a:t>PROPOSED SYSTEM</a:t>
            </a:r>
            <a:endParaRPr lang="en-IN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970" y="992777"/>
            <a:ext cx="8795657" cy="52636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hnschrift SemiLight" panose="020B0502040204020203" pitchFamily="34" charset="0"/>
              </a:rPr>
              <a:t>Stores all </a:t>
            </a:r>
            <a:r>
              <a:rPr lang="en-US" sz="2400" b="1" dirty="0">
                <a:latin typeface="Bahnschrift SemiLight" panose="020B0502040204020203" pitchFamily="34" charset="0"/>
              </a:rPr>
              <a:t>the information related to vehicle and driver at database by </a:t>
            </a:r>
            <a:r>
              <a:rPr lang="en-US" sz="2400" b="1" dirty="0" smtClean="0">
                <a:latin typeface="Bahnschrift SemiLight" panose="020B0502040204020203" pitchFamily="34" charset="0"/>
              </a:rPr>
              <a:t>RTO </a:t>
            </a:r>
            <a:r>
              <a:rPr lang="en-US" sz="2400" b="1" dirty="0">
                <a:latin typeface="Bahnschrift SemiLight" panose="020B0502040204020203" pitchFamily="34" charset="0"/>
              </a:rPr>
              <a:t>administrator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SemiLight" panose="020B0502040204020203" pitchFamily="34" charset="0"/>
              </a:rPr>
              <a:t>A</a:t>
            </a:r>
            <a:r>
              <a:rPr lang="en-US" sz="2400" dirty="0" smtClean="0">
                <a:latin typeface="Bahnschrift SemiLight" panose="020B0502040204020203" pitchFamily="34" charset="0"/>
              </a:rPr>
              <a:t>llows </a:t>
            </a:r>
            <a:r>
              <a:rPr lang="en-US" sz="2400" dirty="0">
                <a:latin typeface="Bahnschrift SemiLight" panose="020B0502040204020203" pitchFamily="34" charset="0"/>
              </a:rPr>
              <a:t>efficiently managing and verifying the documents related to vehicle and license. </a:t>
            </a: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SemiLight" panose="020B0502040204020203" pitchFamily="34" charset="0"/>
              </a:rPr>
              <a:t>The proposed system has an android application designed using JAVA and XML with dedicated user interfaces for each of the actors on the scene. </a:t>
            </a: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hnschrift SemiLight" panose="020B0502040204020203" pitchFamily="34" charset="0"/>
              </a:rPr>
              <a:t>It </a:t>
            </a:r>
            <a:r>
              <a:rPr lang="en-US" sz="2400" dirty="0">
                <a:latin typeface="Bahnschrift SemiLight" panose="020B0502040204020203" pitchFamily="34" charset="0"/>
              </a:rPr>
              <a:t>connects the </a:t>
            </a:r>
            <a:r>
              <a:rPr lang="en-US" sz="2400" dirty="0" smtClean="0">
                <a:latin typeface="Bahnschrift SemiLight" panose="020B0502040204020203" pitchFamily="34" charset="0"/>
              </a:rPr>
              <a:t>android device </a:t>
            </a:r>
            <a:r>
              <a:rPr lang="en-US" sz="2400" dirty="0">
                <a:latin typeface="Bahnschrift SemiLight" panose="020B0502040204020203" pitchFamily="34" charset="0"/>
              </a:rPr>
              <a:t>to the PHP script</a:t>
            </a:r>
            <a:r>
              <a:rPr lang="en-US" sz="2400" dirty="0" smtClean="0">
                <a:latin typeface="Bahnschrift SemiLight" panose="020B0502040204020203" pitchFamily="34" charset="0"/>
              </a:rPr>
              <a:t>. </a:t>
            </a:r>
            <a:r>
              <a:rPr lang="en-US" sz="2400" dirty="0">
                <a:latin typeface="Bahnschrift SemiLight" panose="020B0502040204020203" pitchFamily="34" charset="0"/>
              </a:rPr>
              <a:t>This encoded data is then parsed </a:t>
            </a:r>
            <a:r>
              <a:rPr lang="en-US" sz="2400" dirty="0" smtClean="0">
                <a:latin typeface="Bahnschrift SemiLight" panose="020B0502040204020203" pitchFamily="34" charset="0"/>
              </a:rPr>
              <a:t>  and </a:t>
            </a:r>
            <a:r>
              <a:rPr lang="en-US" sz="2400" dirty="0">
                <a:latin typeface="Bahnschrift SemiLight" panose="020B0502040204020203" pitchFamily="34" charset="0"/>
              </a:rPr>
              <a:t>displayed on the android device.</a:t>
            </a: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Bahnschrift Semi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17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183795" y="2439803"/>
            <a:ext cx="3389600" cy="19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How our proposal would be as per our thinking.</a:t>
            </a:r>
          </a:p>
          <a:p>
            <a:pPr marL="0" indent="0">
              <a:spcBef>
                <a:spcPts val="80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4761800" y="1047717"/>
            <a:ext cx="2676400" cy="4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A7A4B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A7A4B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A7D86D"/>
                </a:solidFill>
                <a:effectLst/>
                <a:uLnTx/>
                <a:uFillTx/>
                <a:latin typeface="Poppins Light"/>
                <a:sym typeface="Poppins Light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733" b="0" i="0" u="none" strike="noStrike" kern="0" cap="none" spc="0" normalizeH="0" baseline="0" noProof="0">
              <a:ln>
                <a:noFill/>
              </a:ln>
              <a:solidFill>
                <a:srgbClr val="A7D86D"/>
              </a:solidFill>
              <a:effectLst/>
              <a:uLnTx/>
              <a:uFillTx/>
              <a:latin typeface="Poppins Light"/>
              <a:sym typeface="Poppins Light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4682967" y="498097"/>
            <a:ext cx="2826061" cy="5861812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183795" y="270557"/>
            <a:ext cx="4944060" cy="19707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 smtClean="0"/>
              <a:t>PROPOSED</a:t>
            </a:r>
            <a:br>
              <a:rPr lang="en-IN" dirty="0" smtClean="0"/>
            </a:br>
            <a:r>
              <a:rPr lang="en-IN" dirty="0" smtClean="0"/>
              <a:t>APPLICATION WIREFRAME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00" y="1024303"/>
            <a:ext cx="2676400" cy="47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82880"/>
            <a:ext cx="9004663" cy="785010"/>
          </a:xfrm>
        </p:spPr>
        <p:txBody>
          <a:bodyPr/>
          <a:lstStyle/>
          <a:p>
            <a:r>
              <a:rPr lang="en-IN" sz="4400" dirty="0" smtClean="0"/>
              <a:t>METHODOLOGY OF THE PROPOSAL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84943"/>
            <a:ext cx="9004663" cy="5355046"/>
          </a:xfrm>
        </p:spPr>
        <p:txBody>
          <a:bodyPr/>
          <a:lstStyle/>
          <a:p>
            <a:pPr marL="118531" indent="0">
              <a:buNone/>
            </a:pPr>
            <a:r>
              <a:rPr lang="en-US" sz="2400" dirty="0" smtClean="0">
                <a:latin typeface="Bahnschrift SemiLight" panose="020B0502040204020203" pitchFamily="34" charset="0"/>
              </a:rPr>
              <a:t># </a:t>
            </a:r>
            <a:r>
              <a:rPr lang="en-US" sz="2400" dirty="0">
                <a:latin typeface="Bahnschrift SemiLight" panose="020B0502040204020203" pitchFamily="34" charset="0"/>
              </a:rPr>
              <a:t>influenced by E-RTO management system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pPr marL="118531" indent="0">
              <a:buNone/>
            </a:pPr>
            <a:r>
              <a:rPr lang="en-US" sz="2400" dirty="0" smtClean="0">
                <a:latin typeface="Bahnschrift SemiLight" panose="020B0502040204020203" pitchFamily="34" charset="0"/>
              </a:rPr>
              <a:t># </a:t>
            </a:r>
            <a:r>
              <a:rPr lang="en-US" sz="2400" dirty="0">
                <a:latin typeface="Bahnschrift SemiLight" panose="020B0502040204020203" pitchFamily="34" charset="0"/>
              </a:rPr>
              <a:t>no need to carry documents by the vehicle driver</a:t>
            </a:r>
            <a:r>
              <a:rPr lang="en-US" sz="2400" dirty="0" smtClean="0">
                <a:latin typeface="Bahnschrift SemiLight" panose="020B0502040204020203" pitchFamily="34" charset="0"/>
              </a:rPr>
              <a:t>.</a:t>
            </a:r>
          </a:p>
          <a:p>
            <a:pPr marL="118531" indent="0">
              <a:buNone/>
            </a:pPr>
            <a:r>
              <a:rPr lang="en-US" sz="2400" dirty="0" smtClean="0">
                <a:latin typeface="Bahnschrift SemiLight" panose="020B0502040204020203" pitchFamily="34" charset="0"/>
              </a:rPr>
              <a:t># </a:t>
            </a:r>
            <a:r>
              <a:rPr lang="en-US" sz="2400" dirty="0">
                <a:latin typeface="Bahnschrift SemiLight" panose="020B0502040204020203" pitchFamily="34" charset="0"/>
              </a:rPr>
              <a:t>Traffic police directly fetches information through </a:t>
            </a:r>
            <a:r>
              <a:rPr lang="en-US" sz="2400" dirty="0" smtClean="0">
                <a:latin typeface="Bahnschrift SemiLight" panose="020B0502040204020203" pitchFamily="34" charset="0"/>
              </a:rPr>
              <a:t>the app.</a:t>
            </a:r>
          </a:p>
          <a:p>
            <a:pPr marL="118531" indent="0">
              <a:buNone/>
            </a:pPr>
            <a:endParaRPr lang="en-US" sz="2400" dirty="0" smtClean="0">
              <a:latin typeface="Bahnschrift Semi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600" dirty="0" smtClean="0">
                <a:latin typeface="Bahnschrift SemiBold" panose="020B0502040204020203" pitchFamily="34" charset="0"/>
              </a:rPr>
              <a:t>RTO provides a unique id to user , while users upload documents and RTO verifies and permits them.</a:t>
            </a:r>
          </a:p>
          <a:p>
            <a:pPr marL="575731" indent="-457200">
              <a:buFont typeface="+mj-lt"/>
              <a:buAutoNum type="arabicPeriod"/>
            </a:pPr>
            <a:r>
              <a:rPr lang="en-US" sz="2600" dirty="0">
                <a:latin typeface="Bahnschrift SemiBold" panose="020B0502040204020203" pitchFamily="34" charset="0"/>
              </a:rPr>
              <a:t> </a:t>
            </a:r>
            <a:r>
              <a:rPr lang="en-US" sz="2600" dirty="0" smtClean="0">
                <a:latin typeface="Bahnschrift SemiBold" panose="020B0502040204020203" pitchFamily="34" charset="0"/>
              </a:rPr>
              <a:t>On </a:t>
            </a:r>
            <a:r>
              <a:rPr lang="en-US" sz="2600" dirty="0">
                <a:latin typeface="Bahnschrift SemiBold" panose="020B0502040204020203" pitchFamily="34" charset="0"/>
              </a:rPr>
              <a:t>client side an android application will be provided to police</a:t>
            </a:r>
            <a:r>
              <a:rPr lang="en-US" sz="2600" dirty="0" smtClean="0">
                <a:latin typeface="Bahnschrift SemiBold" panose="020B0502040204020203" pitchFamily="34" charset="0"/>
              </a:rPr>
              <a:t>.      After </a:t>
            </a:r>
            <a:r>
              <a:rPr lang="en-US" sz="2600" dirty="0">
                <a:latin typeface="Bahnschrift SemiBold" panose="020B0502040204020203" pitchFamily="34" charset="0"/>
              </a:rPr>
              <a:t>police logins into the system can retrieve vehicle and </a:t>
            </a:r>
            <a:r>
              <a:rPr lang="en-US" sz="2600" dirty="0" smtClean="0">
                <a:latin typeface="Bahnschrift SemiBold" panose="020B0502040204020203" pitchFamily="34" charset="0"/>
              </a:rPr>
              <a:t>	  license </a:t>
            </a:r>
            <a:r>
              <a:rPr lang="en-US" sz="2600" dirty="0">
                <a:latin typeface="Bahnschrift SemiBold" panose="020B0502040204020203" pitchFamily="34" charset="0"/>
              </a:rPr>
              <a:t>related information from the RTO database. </a:t>
            </a:r>
            <a:endParaRPr lang="en-US" sz="2600" dirty="0" smtClean="0">
              <a:latin typeface="Bahnschrift SemiBold" panose="020B0502040204020203" pitchFamily="34" charset="0"/>
            </a:endParaRPr>
          </a:p>
          <a:p>
            <a:pPr marL="575731" indent="-457200">
              <a:buFont typeface="+mj-lt"/>
              <a:buAutoNum type="arabicPeriod"/>
            </a:pPr>
            <a:r>
              <a:rPr lang="en-US" sz="2600" dirty="0" smtClean="0">
                <a:latin typeface="Bahnschrift SemiBold" panose="020B0502040204020203" pitchFamily="34" charset="0"/>
              </a:rPr>
              <a:t>Provides a method of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8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250587" y="86396"/>
            <a:ext cx="6148973" cy="14389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400" dirty="0" smtClean="0">
                <a:latin typeface="Trebuchet MS" panose="020B0603020202020204" pitchFamily="34" charset="0"/>
              </a:rPr>
              <a:t>STEPS INVOLVED IN THE PROCESS</a:t>
            </a:r>
            <a:endParaRPr sz="4400" dirty="0">
              <a:latin typeface="Trebuchet MS" panose="020B0603020202020204" pitchFamily="34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9</a:t>
            </a:fld>
            <a:endParaRPr kern="0"/>
          </a:p>
        </p:txBody>
      </p:sp>
      <p:grpSp>
        <p:nvGrpSpPr>
          <p:cNvPr id="229" name="Google Shape;229;p30"/>
          <p:cNvGrpSpPr/>
          <p:nvPr/>
        </p:nvGrpSpPr>
        <p:grpSpPr>
          <a:xfrm rot="2692288">
            <a:off x="-424304" y="3807570"/>
            <a:ext cx="4578995" cy="1802507"/>
            <a:chOff x="1023092" y="2269392"/>
            <a:chExt cx="3434245" cy="1310101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62367" y="1036567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7CBE5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 rot="18926462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600" b="1" kern="0" dirty="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18900000">
              <a:off x="1491602" y="2269392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lnSpc>
                  <a:spcPct val="115000"/>
                </a:lnSpc>
                <a:buClr>
                  <a:srgbClr val="000000"/>
                </a:buClr>
              </a:pPr>
              <a:r>
                <a:rPr lang="en-US" dirty="0">
                  <a:solidFill>
                    <a:schemeClr val="bg1"/>
                  </a:solidFill>
                </a:rPr>
                <a:t>RTO / Emission </a:t>
              </a:r>
              <a:r>
                <a:rPr lang="en-US" dirty="0" smtClean="0">
                  <a:solidFill>
                    <a:schemeClr val="bg1"/>
                  </a:solidFill>
                </a:rPr>
                <a:t>Test and Insurance Companies</a:t>
              </a:r>
              <a:endParaRPr sz="1067" b="1" kern="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18900000">
              <a:off x="1830687" y="2544204"/>
              <a:ext cx="2626650" cy="63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sz="1600" dirty="0" smtClean="0"/>
                <a:t>*RTO </a:t>
              </a:r>
              <a:r>
                <a:rPr lang="en-US" sz="1600" dirty="0"/>
                <a:t>registers the users with a driving license and provides a unique user </a:t>
              </a:r>
              <a:r>
                <a:rPr lang="en-US" sz="1600" dirty="0" smtClean="0"/>
                <a:t>id.</a:t>
              </a:r>
            </a:p>
            <a:p>
              <a:endParaRPr lang="en-US" sz="1600" dirty="0" smtClean="0"/>
            </a:p>
            <a:p>
              <a:r>
                <a:rPr lang="en-US" sz="1600" dirty="0"/>
                <a:t>*</a:t>
              </a:r>
              <a:r>
                <a:rPr lang="en-US" sz="1600" dirty="0" smtClean="0"/>
                <a:t>They verifies the documents inserted by the users and permits authorization.</a:t>
              </a:r>
              <a:endParaRPr lang="en-US" sz="1600" dirty="0"/>
            </a:p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endParaRPr sz="1600" b="1" kern="0" dirty="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 rot="2664325">
            <a:off x="3862068" y="2289556"/>
            <a:ext cx="4154985" cy="1849561"/>
            <a:chOff x="2957320" y="2240903"/>
            <a:chExt cx="3116239" cy="133859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7CBE5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 rot="18935675"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600" b="1" kern="0" dirty="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lnSpc>
                  <a:spcPct val="115000"/>
                </a:lnSpc>
                <a:buClr>
                  <a:srgbClr val="000000"/>
                </a:buClr>
              </a:pPr>
              <a:r>
                <a:rPr lang="en-IN" dirty="0" smtClean="0">
                  <a:solidFill>
                    <a:schemeClr val="bg1"/>
                  </a:solidFill>
                </a:rPr>
                <a:t>          General User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endParaRPr sz="1067" b="1" kern="0" dirty="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 rot="2669371">
            <a:off x="7610957" y="145570"/>
            <a:ext cx="4810260" cy="2104803"/>
            <a:chOff x="4877339" y="2048534"/>
            <a:chExt cx="3607695" cy="1578602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 rot="18930629"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600" b="1" kern="0" dirty="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18900000">
              <a:off x="5496470" y="204853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lnSpc>
                  <a:spcPct val="115000"/>
                </a:lnSpc>
                <a:buClr>
                  <a:srgbClr val="000000"/>
                </a:buClr>
              </a:pPr>
              <a:endParaRPr sz="1067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18900000">
              <a:off x="6025644" y="2347130"/>
              <a:ext cx="2459390" cy="1280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endParaRPr sz="1067" b="1" kern="0" dirty="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452796" y="3265057"/>
            <a:ext cx="4005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*Signs </a:t>
            </a:r>
            <a:r>
              <a:rPr lang="en-US" sz="1600" dirty="0"/>
              <a:t>in through the android application using the user id provided to him as </a:t>
            </a:r>
            <a:r>
              <a:rPr lang="en-US" sz="1600" dirty="0" smtClean="0"/>
              <a:t>authentication. 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  <a:r>
              <a:rPr lang="en-US" sz="1600" dirty="0" smtClean="0"/>
              <a:t>Can upload and view </a:t>
            </a:r>
            <a:r>
              <a:rPr lang="en-US" sz="1600" dirty="0"/>
              <a:t>all the latest documents such as driving license, owned vehicle </a:t>
            </a:r>
            <a:r>
              <a:rPr lang="en-US" sz="1600" dirty="0" smtClean="0"/>
              <a:t>details, RC </a:t>
            </a:r>
            <a:r>
              <a:rPr lang="en-US" sz="1600" dirty="0"/>
              <a:t>Book, latest emission test certificate, insurance copy, etc. on his profile </a:t>
            </a:r>
            <a:r>
              <a:rPr lang="en-US" sz="1600" dirty="0" smtClean="0"/>
              <a:t>page. 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  <a:r>
              <a:rPr lang="en-US" sz="1600" dirty="0" smtClean="0"/>
              <a:t>Can </a:t>
            </a:r>
            <a:r>
              <a:rPr lang="en-US" sz="1600" dirty="0"/>
              <a:t>report stolen vehicle to notify the nearest police.</a:t>
            </a:r>
            <a:endParaRPr lang="en-US" sz="1600" b="0" i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18965" y="436546"/>
            <a:ext cx="291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solidFill>
                  <a:schemeClr val="bg1"/>
                </a:solidFill>
                <a:latin typeface="Helvetica Neue"/>
              </a:rPr>
              <a:t>                Police</a:t>
            </a:r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1097" y="1078088"/>
            <a:ext cx="37700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*Signs </a:t>
            </a:r>
            <a:r>
              <a:rPr lang="en-US" sz="1600" dirty="0"/>
              <a:t>in through the android application using the user id provided to him as </a:t>
            </a:r>
            <a:r>
              <a:rPr lang="en-US" sz="1600" dirty="0" smtClean="0"/>
              <a:t>authentication. 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  <a:r>
              <a:rPr lang="en-US" sz="1600" dirty="0" smtClean="0"/>
              <a:t>Can </a:t>
            </a:r>
            <a:r>
              <a:rPr lang="en-US" sz="1600" dirty="0"/>
              <a:t>enter a vehicle number to view the owner’s or </a:t>
            </a:r>
            <a:r>
              <a:rPr lang="en-US" sz="1600" dirty="0" smtClean="0"/>
              <a:t>vehicle's documents.</a:t>
            </a:r>
          </a:p>
          <a:p>
            <a:r>
              <a:rPr lang="en-US" sz="1600" dirty="0" smtClean="0"/>
              <a:t>*can generate fines or track vehicles as needed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75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1_Gower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7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8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854</TotalTime>
  <Words>910</Words>
  <Application>Microsoft Office PowerPoint</Application>
  <PresentationFormat>Widescreen</PresentationFormat>
  <Paragraphs>131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45" baseType="lpstr">
      <vt:lpstr>Arial</vt:lpstr>
      <vt:lpstr>Bahnschrift</vt:lpstr>
      <vt:lpstr>Bahnschrift SemiBold</vt:lpstr>
      <vt:lpstr>Bahnschrift SemiLight</vt:lpstr>
      <vt:lpstr>Bodoni MT</vt:lpstr>
      <vt:lpstr>Calibri</vt:lpstr>
      <vt:lpstr>Corbel</vt:lpstr>
      <vt:lpstr>Courier New</vt:lpstr>
      <vt:lpstr>Helvetica Neue</vt:lpstr>
      <vt:lpstr>Muli</vt:lpstr>
      <vt:lpstr>Muli Light</vt:lpstr>
      <vt:lpstr>Poppins</vt:lpstr>
      <vt:lpstr>Poppins Light</vt:lpstr>
      <vt:lpstr>Rockwell</vt:lpstr>
      <vt:lpstr>Rockwell Condensed</vt:lpstr>
      <vt:lpstr>Trebuchet MS</vt:lpstr>
      <vt:lpstr>Wingdings</vt:lpstr>
      <vt:lpstr>Wingdings 3</vt:lpstr>
      <vt:lpstr>Gower template</vt:lpstr>
      <vt:lpstr>Facet</vt:lpstr>
      <vt:lpstr>1_Facet</vt:lpstr>
      <vt:lpstr>1_Gower template</vt:lpstr>
      <vt:lpstr>2_Facet</vt:lpstr>
      <vt:lpstr>Basis</vt:lpstr>
      <vt:lpstr>1_Basis</vt:lpstr>
      <vt:lpstr>Wood Type</vt:lpstr>
      <vt:lpstr>Design Project  DRIVER AND VEHICLE DOCUMENTS AUTHENTICATION SYSTEM USING ANDROID APPLICATION, WEB SERVER AND MYSQL   Group Members:  Lakshmipriya R  Muhzin Nasser    Rahul Mahesh   Salu K L     </vt:lpstr>
      <vt:lpstr>Table of Contents</vt:lpstr>
      <vt:lpstr>Remember this worst situation? </vt:lpstr>
      <vt:lpstr>CURRENT SCENARIO</vt:lpstr>
      <vt:lpstr>PROBLEMS OF THE CURRENT SYSTEM</vt:lpstr>
      <vt:lpstr>PROPOSED SYSTEM</vt:lpstr>
      <vt:lpstr>PROPOSED APPLICATION WIREFRAME </vt:lpstr>
      <vt:lpstr>METHODOLOGY OF THE PROPOSAL</vt:lpstr>
      <vt:lpstr>STEPS INVOLVED IN THE PROCESS</vt:lpstr>
      <vt:lpstr>SYSTEM ARCHITECTURE</vt:lpstr>
      <vt:lpstr> B. Police Module Architecture  </vt:lpstr>
      <vt:lpstr>D. General-User Module  </vt:lpstr>
      <vt:lpstr>PowerPoint Presentation</vt:lpstr>
      <vt:lpstr>PowerPoint Presentation</vt:lpstr>
      <vt:lpstr>SYSTEM MODEL</vt:lpstr>
      <vt:lpstr>FLOWCHART</vt:lpstr>
      <vt:lpstr>ADVANTAGES OF THE PROPOSAL</vt:lpstr>
      <vt:lpstr>FUTURE SCOPE OF THE PROPOSAL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 DRIVER AND VEHICLES DOCUMENTS AUTHENTICATION SYSTEM USING ANDROID, WEB SERVER AND MYSQL</dc:title>
  <dc:creator>Windows User</dc:creator>
  <cp:lastModifiedBy>Windows User</cp:lastModifiedBy>
  <cp:revision>111</cp:revision>
  <dcterms:created xsi:type="dcterms:W3CDTF">2019-09-13T14:58:30Z</dcterms:created>
  <dcterms:modified xsi:type="dcterms:W3CDTF">2019-10-24T18:31:34Z</dcterms:modified>
</cp:coreProperties>
</file>