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71" r:id="rId4"/>
    <p:sldId id="264" r:id="rId5"/>
    <p:sldId id="265" r:id="rId6"/>
    <p:sldId id="275" r:id="rId7"/>
    <p:sldId id="276" r:id="rId8"/>
    <p:sldId id="278" r:id="rId9"/>
    <p:sldId id="279" r:id="rId10"/>
    <p:sldId id="277" r:id="rId11"/>
    <p:sldId id="280" r:id="rId12"/>
    <p:sldId id="281" r:id="rId13"/>
    <p:sldId id="282" r:id="rId14"/>
    <p:sldId id="283" r:id="rId15"/>
    <p:sldId id="284" r:id="rId16"/>
    <p:sldId id="274"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CD7DC-C310-4E82-BD68-62D68960BA8E}" v="188" dt="2023-05-29T18:47:45.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441" autoAdjust="0"/>
    <p:restoredTop sz="94660"/>
  </p:normalViewPr>
  <p:slideViewPr>
    <p:cSldViewPr snapToGrid="0">
      <p:cViewPr>
        <p:scale>
          <a:sx n="75" d="100"/>
          <a:sy n="75" d="100"/>
        </p:scale>
        <p:origin x="-522" y="-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43191-0F5B-FBF9-71AC-F739412448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FE827F7-5476-A69E-06C8-0BC26F523E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BEB9123-5486-E59D-DDD2-5816D842BB9B}"/>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5" name="Footer Placeholder 4">
            <a:extLst>
              <a:ext uri="{FF2B5EF4-FFF2-40B4-BE49-F238E27FC236}">
                <a16:creationId xmlns="" xmlns:a16="http://schemas.microsoft.com/office/drawing/2014/main" id="{2EE00F3A-1920-E87E-224C-7FF6C472A0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8E49A45-37D9-F5F9-1E8A-0B091CD0909F}"/>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423654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78E767-CC98-8DDB-A292-CF468CE593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3A67BC2-F9FB-5500-B999-ECC89CE79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204FF76-FD62-A01B-3EA8-2BF0FE872037}"/>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5" name="Footer Placeholder 4">
            <a:extLst>
              <a:ext uri="{FF2B5EF4-FFF2-40B4-BE49-F238E27FC236}">
                <a16:creationId xmlns="" xmlns:a16="http://schemas.microsoft.com/office/drawing/2014/main" id="{3BDEAE97-518C-CF06-854F-825C6919AA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C40A6DC-50D8-F72F-D6D0-276BAE1D383D}"/>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136264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DA294BA-4956-390E-B551-1E12412461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D46B144-0EC9-A696-18BC-D0B6FFE29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ACED15-89F1-90C5-81D4-89F2BF6E78E7}"/>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5" name="Footer Placeholder 4">
            <a:extLst>
              <a:ext uri="{FF2B5EF4-FFF2-40B4-BE49-F238E27FC236}">
                <a16:creationId xmlns="" xmlns:a16="http://schemas.microsoft.com/office/drawing/2014/main" id="{1D93D72C-CFA1-A2E1-CDB8-7650C93AFA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694276B-63E9-9C7B-4F0F-3F5981008A7C}"/>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334919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0AA58-0215-3B1D-7768-228C91C0DB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DCCFB9C-CCAD-FF5D-4DBF-2C5C61C14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CD7BC60-A257-6547-E53A-0ABAC0910602}"/>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5" name="Footer Placeholder 4">
            <a:extLst>
              <a:ext uri="{FF2B5EF4-FFF2-40B4-BE49-F238E27FC236}">
                <a16:creationId xmlns="" xmlns:a16="http://schemas.microsoft.com/office/drawing/2014/main" id="{5E75ECB4-0DA6-4A68-BBA5-88DCCDFF93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7EEF1F9-58D2-535B-C6B4-B0C93C709ED1}"/>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359175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90F31-D5D3-0D7D-B96C-92F7FB8630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FB45442-9883-D216-7E4D-5FB3101FC4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130B869-FFCD-27E3-1D7C-7C41ADFE36C2}"/>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5" name="Footer Placeholder 4">
            <a:extLst>
              <a:ext uri="{FF2B5EF4-FFF2-40B4-BE49-F238E27FC236}">
                <a16:creationId xmlns="" xmlns:a16="http://schemas.microsoft.com/office/drawing/2014/main" id="{4A160DD2-352C-3D6E-4C08-8530055C23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DE01D41-2028-AA15-F31F-3D0050776E0D}"/>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359062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72DB9C-0EE3-EDE3-F494-35CB529FA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4E253B6-A5FC-6198-03E8-51641E6C1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E695408-3834-B109-BD59-EB0891C0CD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E223A22-7DD6-2507-4B5A-DCC82E3F316D}"/>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6" name="Footer Placeholder 5">
            <a:extLst>
              <a:ext uri="{FF2B5EF4-FFF2-40B4-BE49-F238E27FC236}">
                <a16:creationId xmlns="" xmlns:a16="http://schemas.microsoft.com/office/drawing/2014/main" id="{3516A879-C17E-A8B8-598A-72A9418CF1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B273EDF-41DA-D807-F142-BF82054C3F11}"/>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189628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5DEAC-F189-B640-31AC-658DC84F10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B299EAC-F801-99DE-86B6-6E97ED8988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35BF863-091D-A72A-6450-666DB4F545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DB9E5BF-56F2-FC95-856C-43804F4EF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3532BF1-5673-FD7C-4160-8CB084542D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2C721C9-6EE0-3383-A058-5BC24E1F3BFF}"/>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8" name="Footer Placeholder 7">
            <a:extLst>
              <a:ext uri="{FF2B5EF4-FFF2-40B4-BE49-F238E27FC236}">
                <a16:creationId xmlns="" xmlns:a16="http://schemas.microsoft.com/office/drawing/2014/main" id="{C1841EF4-87D0-29EE-1FFA-A5030FD0BB6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4EF160EF-5659-844E-A6BA-51B41236E01B}"/>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241762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957197-3B1A-6D3B-E20A-DB38316D5A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9F55728-4ED6-9938-5728-7311C975897B}"/>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4" name="Footer Placeholder 3">
            <a:extLst>
              <a:ext uri="{FF2B5EF4-FFF2-40B4-BE49-F238E27FC236}">
                <a16:creationId xmlns="" xmlns:a16="http://schemas.microsoft.com/office/drawing/2014/main" id="{1866266B-33A4-931F-B7A0-626890F0EB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74D52B25-FAEF-8843-6514-C4CAD452B1A7}"/>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324931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BCBFB99-57BE-4C7E-B8C4-AAC25803D56A}"/>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3" name="Footer Placeholder 2">
            <a:extLst>
              <a:ext uri="{FF2B5EF4-FFF2-40B4-BE49-F238E27FC236}">
                <a16:creationId xmlns="" xmlns:a16="http://schemas.microsoft.com/office/drawing/2014/main" id="{B9B4F132-1968-B4FB-9BE1-64CE4E7F888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6B1F0B58-6916-714E-5CFA-F16064806728}"/>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80661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5C7120-7428-A339-9C31-72EFD5C4D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7555E2B-1208-6717-E1BC-4CFA26E3C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E6A313B-CC0E-D02E-EDC3-65C97E79C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EC434FA-0A8E-C24F-2341-EA005DC65041}"/>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6" name="Footer Placeholder 5">
            <a:extLst>
              <a:ext uri="{FF2B5EF4-FFF2-40B4-BE49-F238E27FC236}">
                <a16:creationId xmlns="" xmlns:a16="http://schemas.microsoft.com/office/drawing/2014/main" id="{0F191FFC-E36E-7C7D-ABBD-782AB5C25D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AC24929E-B149-2857-11AB-013671ED2BCA}"/>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163597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5A6BBD-4A96-DA2F-2F8F-2F9B0D18D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64C427F-F3CE-CED8-E5B8-B79321F3DB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B6E0A299-99C3-A0E2-4AB0-F01A9FB91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DAEF3C7-10F8-7291-5C39-D5C288BA7A00}"/>
              </a:ext>
            </a:extLst>
          </p:cNvPr>
          <p:cNvSpPr>
            <a:spLocks noGrp="1"/>
          </p:cNvSpPr>
          <p:nvPr>
            <p:ph type="dt" sz="half" idx="10"/>
          </p:nvPr>
        </p:nvSpPr>
        <p:spPr/>
        <p:txBody>
          <a:bodyPr/>
          <a:lstStyle/>
          <a:p>
            <a:fld id="{7A7D0B76-0B00-425F-AD7C-4B8E54E5DE1D}" type="datetimeFigureOut">
              <a:rPr lang="en-US" smtClean="0"/>
              <a:pPr/>
              <a:t>5/31/2023</a:t>
            </a:fld>
            <a:endParaRPr lang="en-US" dirty="0"/>
          </a:p>
        </p:txBody>
      </p:sp>
      <p:sp>
        <p:nvSpPr>
          <p:cNvPr id="6" name="Footer Placeholder 5">
            <a:extLst>
              <a:ext uri="{FF2B5EF4-FFF2-40B4-BE49-F238E27FC236}">
                <a16:creationId xmlns="" xmlns:a16="http://schemas.microsoft.com/office/drawing/2014/main" id="{5DECCEA8-69F4-225B-F661-4D2A3CC190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64C1ACD-016B-DDB7-C4C5-2637FC9EB744}"/>
              </a:ext>
            </a:extLst>
          </p:cNvPr>
          <p:cNvSpPr>
            <a:spLocks noGrp="1"/>
          </p:cNvSpPr>
          <p:nvPr>
            <p:ph type="sldNum" sz="quarter" idx="12"/>
          </p:nvPr>
        </p:nvSpPr>
        <p:spPr/>
        <p:txBody>
          <a:body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372007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476A745-C20A-26F5-1AA2-C14ED041F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6268CBF-28C3-24A8-28B2-B50AF1F1C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016A8F7-4D41-D26A-4314-F92C80297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D0B76-0B00-425F-AD7C-4B8E54E5DE1D}" type="datetimeFigureOut">
              <a:rPr lang="en-US" smtClean="0"/>
              <a:pPr/>
              <a:t>5/31/2023</a:t>
            </a:fld>
            <a:endParaRPr lang="en-US" dirty="0"/>
          </a:p>
        </p:txBody>
      </p:sp>
      <p:sp>
        <p:nvSpPr>
          <p:cNvPr id="5" name="Footer Placeholder 4">
            <a:extLst>
              <a:ext uri="{FF2B5EF4-FFF2-40B4-BE49-F238E27FC236}">
                <a16:creationId xmlns="" xmlns:a16="http://schemas.microsoft.com/office/drawing/2014/main" id="{996432EF-4760-9F52-9829-09BCF918FB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98BF2825-A065-2E2C-6444-7675176BF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D8190-BA50-4B13-8A2B-C3A129558407}" type="slidenum">
              <a:rPr lang="en-US" smtClean="0"/>
              <a:pPr/>
              <a:t>‹#›</a:t>
            </a:fld>
            <a:endParaRPr lang="en-US" dirty="0"/>
          </a:p>
        </p:txBody>
      </p:sp>
    </p:spTree>
    <p:extLst>
      <p:ext uri="{BB962C8B-B14F-4D97-AF65-F5344CB8AC3E}">
        <p14:creationId xmlns="" xmlns:p14="http://schemas.microsoft.com/office/powerpoint/2010/main" val="3428119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7.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690C82EE-E9E8-F5C2-5DBE-1D0AE4C6DF51}"/>
              </a:ext>
            </a:extLst>
          </p:cNvPr>
          <p:cNvPicPr>
            <a:picLocks noChangeAspect="1"/>
          </p:cNvPicPr>
          <p:nvPr/>
        </p:nvPicPr>
        <p:blipFill>
          <a:blip r:embed="rId2"/>
          <a:stretch>
            <a:fillRect/>
          </a:stretch>
        </p:blipFill>
        <p:spPr>
          <a:xfrm>
            <a:off x="0" y="0"/>
            <a:ext cx="12192000" cy="6858000"/>
          </a:xfrm>
          <a:prstGeom prst="rect">
            <a:avLst/>
          </a:prstGeom>
        </p:spPr>
      </p:pic>
      <p:sp>
        <p:nvSpPr>
          <p:cNvPr id="13" name="TextBox 12">
            <a:extLst>
              <a:ext uri="{FF2B5EF4-FFF2-40B4-BE49-F238E27FC236}">
                <a16:creationId xmlns="" xmlns:a16="http://schemas.microsoft.com/office/drawing/2014/main" id="{8A5DD723-88DE-E893-AB0D-9951A3E7D519}"/>
              </a:ext>
            </a:extLst>
          </p:cNvPr>
          <p:cNvSpPr txBox="1"/>
          <p:nvPr/>
        </p:nvSpPr>
        <p:spPr>
          <a:xfrm>
            <a:off x="174172" y="600570"/>
            <a:ext cx="9913258" cy="584775"/>
          </a:xfrm>
          <a:prstGeom prst="rect">
            <a:avLst/>
          </a:prstGeom>
          <a:solidFill>
            <a:schemeClr val="bg1"/>
          </a:solidFill>
        </p:spPr>
        <p:txBody>
          <a:bodyPr wrap="square" rtlCol="0">
            <a:spAutoFit/>
          </a:bodyPr>
          <a:lstStyle/>
          <a:p>
            <a:pPr algn="just"/>
            <a:r>
              <a:rPr lang="en-US" sz="3200" b="1" dirty="0">
                <a:latin typeface="Book Antiqua" pitchFamily="18" charset="0"/>
              </a:rPr>
              <a:t>Inequality </a:t>
            </a:r>
            <a:r>
              <a:rPr lang="en-US" sz="3200" b="1" dirty="0" smtClean="0">
                <a:latin typeface="Book Antiqua" pitchFamily="18" charset="0"/>
              </a:rPr>
              <a:t>measures </a:t>
            </a:r>
            <a:r>
              <a:rPr lang="en-US" sz="3200" b="1" dirty="0">
                <a:latin typeface="Book Antiqua" pitchFamily="18" charset="0"/>
              </a:rPr>
              <a:t>based bitcoin Price Prediction</a:t>
            </a:r>
            <a:endParaRPr lang="en-IN" sz="3200" b="1" dirty="0">
              <a:latin typeface="Book Antiqua" pitchFamily="18" charset="0"/>
            </a:endParaRPr>
          </a:p>
        </p:txBody>
      </p:sp>
      <p:sp>
        <p:nvSpPr>
          <p:cNvPr id="14" name="TextBox 13">
            <a:extLst>
              <a:ext uri="{FF2B5EF4-FFF2-40B4-BE49-F238E27FC236}">
                <a16:creationId xmlns="" xmlns:mc="http://schemas.openxmlformats.org/markup-compatibility/2006" xmlns:a16="http://schemas.microsoft.com/office/drawing/2014/main" id="{1286C7D6-95D8-9AFF-6EBA-5AFDF6845127}"/>
              </a:ext>
            </a:extLst>
          </p:cNvPr>
          <p:cNvSpPr txBox="1">
            <a:spLocks noRot="1" noChangeAspect="1" noMove="1" noResize="1" noEditPoints="1" noAdjustHandles="1" noChangeArrowheads="1" noChangeShapeType="1" noTextEdit="1"/>
          </p:cNvSpPr>
          <p:nvPr/>
        </p:nvSpPr>
        <p:spPr>
          <a:xfrm>
            <a:off x="6981371" y="2960915"/>
            <a:ext cx="5094515" cy="3123932"/>
          </a:xfrm>
          <a:prstGeom prst="rect">
            <a:avLst/>
          </a:prstGeom>
          <a:blipFill>
            <a:blip r:embed="rId3"/>
            <a:stretch>
              <a:fillRect l="-1196" r="-359"/>
            </a:stretch>
          </a:blipFill>
        </p:spPr>
        <p:txBody>
          <a:bodyPr/>
          <a:lstStyle/>
          <a:p>
            <a:r>
              <a:rPr lang="en-US"/>
              <a:t> </a:t>
            </a:r>
          </a:p>
        </p:txBody>
      </p:sp>
      <p:pic>
        <p:nvPicPr>
          <p:cNvPr id="1026" name="Picture 2" descr="A picture containing text&#10;&#10;Description automatically generated">
            <a:extLst>
              <a:ext uri="{FF2B5EF4-FFF2-40B4-BE49-F238E27FC236}">
                <a16:creationId xmlns="" xmlns:a16="http://schemas.microsoft.com/office/drawing/2014/main" id="{CCED6CBA-2D7D-D558-AD8F-68AFD0A6FDBD}"/>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287000" y="77562"/>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4139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F4242E97-4DD2-2E7D-4F83-46AA114F1CD4}"/>
              </a:ext>
            </a:extLst>
          </p:cNvPr>
          <p:cNvPicPr>
            <a:picLocks noGrp="1" noChangeAspect="1"/>
          </p:cNvPicPr>
          <p:nvPr>
            <p:ph idx="1"/>
          </p:nvPr>
        </p:nvPicPr>
        <p:blipFill>
          <a:blip r:embed="rId2"/>
          <a:stretch>
            <a:fillRect/>
          </a:stretch>
        </p:blipFill>
        <p:spPr>
          <a:xfrm>
            <a:off x="1211935" y="1851241"/>
            <a:ext cx="4383329" cy="4720677"/>
          </a:xfrm>
        </p:spPr>
      </p:pic>
      <p:pic>
        <p:nvPicPr>
          <p:cNvPr id="6" name="Content Placeholder 4">
            <a:extLst>
              <a:ext uri="{FF2B5EF4-FFF2-40B4-BE49-F238E27FC236}">
                <a16:creationId xmlns="" xmlns:a16="http://schemas.microsoft.com/office/drawing/2014/main" id="{F08AA8EE-ABB9-F61C-E0FE-CE0BEDB0D27D}"/>
              </a:ext>
            </a:extLst>
          </p:cNvPr>
          <p:cNvPicPr>
            <a:picLocks noChangeAspect="1"/>
          </p:cNvPicPr>
          <p:nvPr/>
        </p:nvPicPr>
        <p:blipFill>
          <a:blip r:embed="rId3"/>
          <a:stretch>
            <a:fillRect/>
          </a:stretch>
        </p:blipFill>
        <p:spPr>
          <a:xfrm>
            <a:off x="-101600" y="0"/>
            <a:ext cx="1233714" cy="6858000"/>
          </a:xfrm>
          <a:prstGeom prst="rect">
            <a:avLst/>
          </a:prstGeom>
        </p:spPr>
      </p:pic>
      <p:pic>
        <p:nvPicPr>
          <p:cNvPr id="7" name="Content Placeholder 4">
            <a:extLst>
              <a:ext uri="{FF2B5EF4-FFF2-40B4-BE49-F238E27FC236}">
                <a16:creationId xmlns="" xmlns:a16="http://schemas.microsoft.com/office/drawing/2014/main" id="{6AC4FC35-94D1-854C-F1F0-99121EE81100}"/>
              </a:ext>
            </a:extLst>
          </p:cNvPr>
          <p:cNvPicPr>
            <a:picLocks noChangeAspect="1"/>
          </p:cNvPicPr>
          <p:nvPr/>
        </p:nvPicPr>
        <p:blipFill>
          <a:blip r:embed="rId4"/>
          <a:stretch>
            <a:fillRect/>
          </a:stretch>
        </p:blipFill>
        <p:spPr>
          <a:xfrm rot="10800000">
            <a:off x="11353800" y="0"/>
            <a:ext cx="1143000" cy="6858000"/>
          </a:xfrm>
          <a:prstGeom prst="rect">
            <a:avLst/>
          </a:prstGeom>
        </p:spPr>
      </p:pic>
      <p:sp>
        <p:nvSpPr>
          <p:cNvPr id="8" name="TextBox 7">
            <a:extLst>
              <a:ext uri="{FF2B5EF4-FFF2-40B4-BE49-F238E27FC236}">
                <a16:creationId xmlns="" xmlns:a16="http://schemas.microsoft.com/office/drawing/2014/main" id="{B0B9EDD9-BD95-C6B0-4961-49C03F384AB1}"/>
              </a:ext>
            </a:extLst>
          </p:cNvPr>
          <p:cNvSpPr txBox="1"/>
          <p:nvPr/>
        </p:nvSpPr>
        <p:spPr>
          <a:xfrm>
            <a:off x="1291757" y="271568"/>
            <a:ext cx="9029699" cy="584775"/>
          </a:xfrm>
          <a:prstGeom prst="rect">
            <a:avLst/>
          </a:prstGeom>
          <a:noFill/>
        </p:spPr>
        <p:txBody>
          <a:bodyPr wrap="square">
            <a:spAutoFit/>
          </a:bodyPr>
          <a:lstStyle/>
          <a:p>
            <a:pPr algn="just"/>
            <a:r>
              <a:rPr lang="en-IN" sz="3200" b="1" dirty="0">
                <a:solidFill>
                  <a:schemeClr val="bg1"/>
                </a:solidFill>
                <a:latin typeface="Book Antiqua" panose="02040602050305030304" pitchFamily="18" charset="0"/>
                <a:cs typeface="Calibri" panose="020F0502020204030204" pitchFamily="34" charset="0"/>
              </a:rPr>
              <a:t>Proposed Bitcoin Prediction Model Continued</a:t>
            </a:r>
          </a:p>
        </p:txBody>
      </p:sp>
      <p:sp>
        <p:nvSpPr>
          <p:cNvPr id="9" name="TextBox 8">
            <a:extLst>
              <a:ext uri="{FF2B5EF4-FFF2-40B4-BE49-F238E27FC236}">
                <a16:creationId xmlns="" xmlns:a16="http://schemas.microsoft.com/office/drawing/2014/main" id="{CD8FACEB-7DE8-993E-030D-9F114B144BBC}"/>
              </a:ext>
            </a:extLst>
          </p:cNvPr>
          <p:cNvSpPr txBox="1"/>
          <p:nvPr/>
        </p:nvSpPr>
        <p:spPr>
          <a:xfrm>
            <a:off x="1291757" y="1099439"/>
            <a:ext cx="2510986" cy="523220"/>
          </a:xfrm>
          <a:prstGeom prst="rect">
            <a:avLst/>
          </a:prstGeom>
          <a:solidFill>
            <a:schemeClr val="bg1"/>
          </a:solidFill>
        </p:spPr>
        <p:txBody>
          <a:bodyPr wrap="square">
            <a:spAutoFit/>
          </a:bodyPr>
          <a:lstStyle/>
          <a:p>
            <a:pPr algn="just"/>
            <a:r>
              <a:rPr lang="en-IN" sz="2800" b="1" dirty="0">
                <a:latin typeface="Book Antiqua" panose="02040602050305030304" pitchFamily="18" charset="0"/>
                <a:cs typeface="Calibri" panose="020F0502020204030204" pitchFamily="34" charset="0"/>
              </a:rPr>
              <a:t>Architecture </a:t>
            </a:r>
          </a:p>
        </p:txBody>
      </p:sp>
      <p:pic>
        <p:nvPicPr>
          <p:cNvPr id="12" name="Graphic 11" descr="Arrow Slight curve">
            <a:extLst>
              <a:ext uri="{FF2B5EF4-FFF2-40B4-BE49-F238E27FC236}">
                <a16:creationId xmlns="" xmlns:a16="http://schemas.microsoft.com/office/drawing/2014/main" id="{A7D3EA65-DC5E-F69C-B3A2-EAE92FFA4C78}"/>
              </a:ext>
            </a:extLst>
          </p:cNvPr>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p:blipFill>
        <p:spPr>
          <a:xfrm>
            <a:off x="604110" y="1245400"/>
            <a:ext cx="477520" cy="377259"/>
          </a:xfrm>
          <a:prstGeom prst="rect">
            <a:avLst/>
          </a:prstGeom>
        </p:spPr>
      </p:pic>
      <p:sp>
        <p:nvSpPr>
          <p:cNvPr id="14" name="TextBox 13">
            <a:extLst>
              <a:ext uri="{FF2B5EF4-FFF2-40B4-BE49-F238E27FC236}">
                <a16:creationId xmlns="" xmlns:a16="http://schemas.microsoft.com/office/drawing/2014/main" id="{8231AD91-FBAF-0A88-8049-9066D7388B19}"/>
              </a:ext>
            </a:extLst>
          </p:cNvPr>
          <p:cNvSpPr txBox="1"/>
          <p:nvPr/>
        </p:nvSpPr>
        <p:spPr>
          <a:xfrm>
            <a:off x="5675086" y="2075543"/>
            <a:ext cx="5558971" cy="4093428"/>
          </a:xfrm>
          <a:prstGeom prst="rect">
            <a:avLst/>
          </a:prstGeom>
          <a:noFill/>
        </p:spPr>
        <p:txBody>
          <a:bodyPr wrap="square" rtlCol="0">
            <a:spAutoFit/>
          </a:bodyPr>
          <a:lstStyle/>
          <a:p>
            <a:pPr marL="457200" indent="-457200" algn="just">
              <a:buFont typeface="+mj-lt"/>
              <a:buAutoNum type="arabicPeriod"/>
            </a:pPr>
            <a:r>
              <a:rPr lang="en-US" sz="2000" dirty="0">
                <a:solidFill>
                  <a:schemeClr val="bg1"/>
                </a:solidFill>
                <a:latin typeface="Book Antiqua" panose="02040602050305030304" pitchFamily="18" charset="0"/>
              </a:rPr>
              <a:t> The imported data is processed by removing all null values from the dataset and adding the extra features, such as inequality measures and statistical measures, to provide predictions that are more accurate.</a:t>
            </a:r>
          </a:p>
          <a:p>
            <a:pPr marL="457200" indent="-457200" algn="just">
              <a:buFont typeface="+mj-lt"/>
              <a:buAutoNum type="arabicPeriod"/>
            </a:pPr>
            <a:endParaRPr lang="en-US" sz="2000" dirty="0">
              <a:solidFill>
                <a:schemeClr val="bg1"/>
              </a:solidFill>
              <a:latin typeface="Book Antiqua" panose="02040602050305030304" pitchFamily="18" charset="0"/>
            </a:endParaRPr>
          </a:p>
          <a:p>
            <a:pPr marL="457200" indent="-457200" algn="just">
              <a:buFont typeface="+mj-lt"/>
              <a:buAutoNum type="arabicPeriod"/>
            </a:pPr>
            <a:r>
              <a:rPr lang="en-US" sz="2000" dirty="0">
                <a:solidFill>
                  <a:schemeClr val="bg1"/>
                </a:solidFill>
                <a:latin typeface="Book Antiqua" panose="02040602050305030304" pitchFamily="18" charset="0"/>
              </a:rPr>
              <a:t>After adding the Measures to the processed data, we will split the data into training and testing and give 75% data as training and 25% data as testing to machine learning models</a:t>
            </a:r>
          </a:p>
          <a:p>
            <a:pPr marL="457200" indent="-457200" algn="just">
              <a:buFont typeface="+mj-lt"/>
              <a:buAutoNum type="arabicPeriod"/>
            </a:pPr>
            <a:endParaRPr lang="en-US" sz="2000" dirty="0">
              <a:solidFill>
                <a:schemeClr val="bg1"/>
              </a:solidFill>
              <a:latin typeface="Book Antiqua" panose="02040602050305030304" pitchFamily="18" charset="0"/>
            </a:endParaRPr>
          </a:p>
        </p:txBody>
      </p:sp>
      <p:pic>
        <p:nvPicPr>
          <p:cNvPr id="15" name="Picture 14" descr="A picture containing text&#10;&#10;Description automatically generated">
            <a:extLst>
              <a:ext uri="{FF2B5EF4-FFF2-40B4-BE49-F238E27FC236}">
                <a16:creationId xmlns="" xmlns:a16="http://schemas.microsoft.com/office/drawing/2014/main" id="{31BED97B-4F19-5682-20DE-4ED2957F64EC}"/>
              </a:ext>
            </a:extLst>
          </p:cNvPr>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9968440" y="-1"/>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6426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6" name="Content Placeholder 4">
            <a:extLst>
              <a:ext uri="{FF2B5EF4-FFF2-40B4-BE49-F238E27FC236}">
                <a16:creationId xmlns="" xmlns:a16="http://schemas.microsoft.com/office/drawing/2014/main" id="{F08AA8EE-ABB9-F61C-E0FE-CE0BEDB0D27D}"/>
              </a:ext>
            </a:extLst>
          </p:cNvPr>
          <p:cNvPicPr>
            <a:picLocks noChangeAspect="1"/>
          </p:cNvPicPr>
          <p:nvPr/>
        </p:nvPicPr>
        <p:blipFill>
          <a:blip r:embed="rId2"/>
          <a:stretch>
            <a:fillRect/>
          </a:stretch>
        </p:blipFill>
        <p:spPr>
          <a:xfrm>
            <a:off x="-101600" y="0"/>
            <a:ext cx="1233714" cy="6858000"/>
          </a:xfrm>
          <a:prstGeom prst="rect">
            <a:avLst/>
          </a:prstGeom>
        </p:spPr>
      </p:pic>
      <p:pic>
        <p:nvPicPr>
          <p:cNvPr id="7" name="Content Placeholder 4">
            <a:extLst>
              <a:ext uri="{FF2B5EF4-FFF2-40B4-BE49-F238E27FC236}">
                <a16:creationId xmlns="" xmlns:a16="http://schemas.microsoft.com/office/drawing/2014/main" id="{6AC4FC35-94D1-854C-F1F0-99121EE81100}"/>
              </a:ext>
            </a:extLst>
          </p:cNvPr>
          <p:cNvPicPr>
            <a:picLocks noChangeAspect="1"/>
          </p:cNvPicPr>
          <p:nvPr/>
        </p:nvPicPr>
        <p:blipFill>
          <a:blip r:embed="rId3"/>
          <a:stretch>
            <a:fillRect/>
          </a:stretch>
        </p:blipFill>
        <p:spPr>
          <a:xfrm rot="10800000">
            <a:off x="11353800" y="0"/>
            <a:ext cx="1143000" cy="6858000"/>
          </a:xfrm>
          <a:prstGeom prst="rect">
            <a:avLst/>
          </a:prstGeom>
        </p:spPr>
      </p:pic>
      <p:sp>
        <p:nvSpPr>
          <p:cNvPr id="8" name="TextBox 7">
            <a:extLst>
              <a:ext uri="{FF2B5EF4-FFF2-40B4-BE49-F238E27FC236}">
                <a16:creationId xmlns="" xmlns:a16="http://schemas.microsoft.com/office/drawing/2014/main" id="{B0B9EDD9-BD95-C6B0-4961-49C03F384AB1}"/>
              </a:ext>
            </a:extLst>
          </p:cNvPr>
          <p:cNvSpPr txBox="1"/>
          <p:nvPr/>
        </p:nvSpPr>
        <p:spPr>
          <a:xfrm>
            <a:off x="3467101" y="484930"/>
            <a:ext cx="9029699" cy="584775"/>
          </a:xfrm>
          <a:prstGeom prst="rect">
            <a:avLst/>
          </a:prstGeom>
          <a:noFill/>
        </p:spPr>
        <p:txBody>
          <a:bodyPr wrap="square">
            <a:spAutoFit/>
          </a:bodyPr>
          <a:lstStyle/>
          <a:p>
            <a:pPr algn="just"/>
            <a:r>
              <a:rPr lang="en-IN" sz="3200" b="1" dirty="0">
                <a:solidFill>
                  <a:schemeClr val="bg1"/>
                </a:solidFill>
                <a:latin typeface="Book Antiqua" panose="02040602050305030304" pitchFamily="18" charset="0"/>
                <a:cs typeface="Calibri" panose="020F0502020204030204" pitchFamily="34" charset="0"/>
              </a:rPr>
              <a:t> </a:t>
            </a:r>
            <a:r>
              <a:rPr lang="en-IN" sz="3200" b="1" dirty="0" smtClean="0">
                <a:solidFill>
                  <a:schemeClr val="bg1"/>
                </a:solidFill>
                <a:latin typeface="Book Antiqua" panose="02040602050305030304" pitchFamily="18" charset="0"/>
                <a:cs typeface="Calibri" panose="020F0502020204030204" pitchFamily="34" charset="0"/>
              </a:rPr>
              <a:t>Experimental analysis</a:t>
            </a:r>
            <a:endParaRPr lang="en-IN" sz="3200" b="1" dirty="0">
              <a:solidFill>
                <a:schemeClr val="bg1"/>
              </a:solidFill>
              <a:latin typeface="Book Antiqua" panose="02040602050305030304" pitchFamily="18" charset="0"/>
              <a:cs typeface="Calibri" panose="020F0502020204030204" pitchFamily="34" charset="0"/>
            </a:endParaRPr>
          </a:p>
        </p:txBody>
      </p:sp>
      <p:sp>
        <p:nvSpPr>
          <p:cNvPr id="9" name="TextBox 8">
            <a:extLst>
              <a:ext uri="{FF2B5EF4-FFF2-40B4-BE49-F238E27FC236}">
                <a16:creationId xmlns="" xmlns:a16="http://schemas.microsoft.com/office/drawing/2014/main" id="{CD8FACEB-7DE8-993E-030D-9F114B144BBC}"/>
              </a:ext>
            </a:extLst>
          </p:cNvPr>
          <p:cNvSpPr txBox="1"/>
          <p:nvPr/>
        </p:nvSpPr>
        <p:spPr>
          <a:xfrm>
            <a:off x="1451415" y="1416686"/>
            <a:ext cx="3643100" cy="523220"/>
          </a:xfrm>
          <a:prstGeom prst="rect">
            <a:avLst/>
          </a:prstGeom>
          <a:solidFill>
            <a:schemeClr val="bg1"/>
          </a:solidFill>
        </p:spPr>
        <p:txBody>
          <a:bodyPr wrap="square">
            <a:spAutoFit/>
          </a:bodyPr>
          <a:lstStyle/>
          <a:p>
            <a:pPr algn="just"/>
            <a:r>
              <a:rPr lang="en-IN" sz="2800" b="1" dirty="0">
                <a:latin typeface="Book Antiqua" panose="02040602050305030304" pitchFamily="18" charset="0"/>
                <a:cs typeface="Calibri" panose="020F0502020204030204" pitchFamily="34" charset="0"/>
              </a:rPr>
              <a:t> Dataset </a:t>
            </a:r>
            <a:r>
              <a:rPr lang="en-IN" sz="2800" b="1" dirty="0" smtClean="0">
                <a:latin typeface="Book Antiqua" panose="02040602050305030304" pitchFamily="18" charset="0"/>
                <a:cs typeface="Calibri" panose="020F0502020204030204" pitchFamily="34" charset="0"/>
              </a:rPr>
              <a:t>description</a:t>
            </a:r>
            <a:endParaRPr lang="en-IN" sz="2800" b="1" dirty="0">
              <a:latin typeface="Book Antiqua" panose="02040602050305030304" pitchFamily="18" charset="0"/>
              <a:cs typeface="Calibri" panose="020F0502020204030204" pitchFamily="34" charset="0"/>
            </a:endParaRPr>
          </a:p>
        </p:txBody>
      </p:sp>
      <p:pic>
        <p:nvPicPr>
          <p:cNvPr id="12" name="Graphic 11" descr="Arrow Slight curve">
            <a:extLst>
              <a:ext uri="{FF2B5EF4-FFF2-40B4-BE49-F238E27FC236}">
                <a16:creationId xmlns="" xmlns:a16="http://schemas.microsoft.com/office/drawing/2014/main" id="{A7D3EA65-DC5E-F69C-B3A2-EAE92FFA4C78}"/>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54594" y="1489666"/>
            <a:ext cx="477520" cy="377259"/>
          </a:xfrm>
          <a:prstGeom prst="rect">
            <a:avLst/>
          </a:prstGeom>
        </p:spPr>
      </p:pic>
      <p:sp>
        <p:nvSpPr>
          <p:cNvPr id="10" name="TextBox 9">
            <a:extLst>
              <a:ext uri="{FF2B5EF4-FFF2-40B4-BE49-F238E27FC236}">
                <a16:creationId xmlns="" xmlns:a16="http://schemas.microsoft.com/office/drawing/2014/main" id="{131A0E8C-CE87-F32B-F30D-1C808FB49F06}"/>
              </a:ext>
            </a:extLst>
          </p:cNvPr>
          <p:cNvSpPr txBox="1"/>
          <p:nvPr/>
        </p:nvSpPr>
        <p:spPr>
          <a:xfrm>
            <a:off x="1451414" y="2247115"/>
            <a:ext cx="5297729" cy="2800767"/>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solidFill>
                  <a:schemeClr val="bg1"/>
                </a:solidFill>
                <a:latin typeface="Book Antiqua" panose="02040602050305030304" pitchFamily="18" charset="0"/>
              </a:rPr>
              <a:t>we have collected the data between the years January 2012 to January 2023 from Investing.com[4]. The data consists of features such as the date, price, open price, highest value, lowest value, and change in percentage, volume.</a:t>
            </a:r>
          </a:p>
          <a:p>
            <a:pPr marL="342900" indent="-342900" algn="just">
              <a:buFont typeface="Wingdings" panose="05000000000000000000" pitchFamily="2" charset="2"/>
              <a:buChar char="q"/>
            </a:pPr>
            <a:endParaRPr lang="en-US" sz="2200" dirty="0">
              <a:solidFill>
                <a:schemeClr val="bg1"/>
              </a:solidFill>
              <a:latin typeface="Book Antiqua" panose="02040602050305030304" pitchFamily="18" charset="0"/>
            </a:endParaRPr>
          </a:p>
        </p:txBody>
      </p:sp>
      <p:pic>
        <p:nvPicPr>
          <p:cNvPr id="11" name="Picture 6">
            <a:extLst>
              <a:ext uri="{FF2B5EF4-FFF2-40B4-BE49-F238E27FC236}">
                <a16:creationId xmlns="" xmlns:a16="http://schemas.microsoft.com/office/drawing/2014/main" id="{EB5551C4-3637-AFF1-4D0C-1FE00A44E02C}"/>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903504" y="2192325"/>
            <a:ext cx="5021796" cy="2972058"/>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a:extLst>
              <a:ext uri="{FF2B5EF4-FFF2-40B4-BE49-F238E27FC236}">
                <a16:creationId xmlns="" xmlns:a16="http://schemas.microsoft.com/office/drawing/2014/main" id="{A47D011F-F93D-BC6B-57AE-CCE8DEFE876C}"/>
              </a:ext>
            </a:extLst>
          </p:cNvPr>
          <p:cNvSpPr txBox="1"/>
          <p:nvPr/>
        </p:nvSpPr>
        <p:spPr>
          <a:xfrm>
            <a:off x="6618514" y="1798968"/>
            <a:ext cx="6299200" cy="369332"/>
          </a:xfrm>
          <a:prstGeom prst="rect">
            <a:avLst/>
          </a:prstGeom>
          <a:noFill/>
        </p:spPr>
        <p:txBody>
          <a:bodyPr wrap="square">
            <a:spAutoFit/>
          </a:bodyPr>
          <a:lstStyle/>
          <a:p>
            <a:r>
              <a:rPr lang="en-US" sz="1600" b="1" i="0" u="none" strike="noStrike" dirty="0">
                <a:solidFill>
                  <a:schemeClr val="accent2"/>
                </a:solidFill>
                <a:effectLst/>
                <a:latin typeface="Book Antiqua" panose="02040602050305030304" pitchFamily="18" charset="0"/>
              </a:rPr>
              <a:t> </a:t>
            </a:r>
            <a:r>
              <a:rPr lang="en-US" sz="1800" b="1" i="0" u="none" strike="noStrike" dirty="0">
                <a:solidFill>
                  <a:schemeClr val="accent2"/>
                </a:solidFill>
                <a:effectLst/>
                <a:latin typeface="Book Antiqua" panose="02040602050305030304" pitchFamily="18" charset="0"/>
              </a:rPr>
              <a:t>Visualizing the price distribution over the Date</a:t>
            </a:r>
            <a:endParaRPr lang="en-US" dirty="0"/>
          </a:p>
        </p:txBody>
      </p:sp>
      <p:sp>
        <p:nvSpPr>
          <p:cNvPr id="16" name="TextBox 15">
            <a:extLst>
              <a:ext uri="{FF2B5EF4-FFF2-40B4-BE49-F238E27FC236}">
                <a16:creationId xmlns="" xmlns:a16="http://schemas.microsoft.com/office/drawing/2014/main" id="{883116C5-7F71-F2A8-FEFC-5C246710B43D}"/>
              </a:ext>
            </a:extLst>
          </p:cNvPr>
          <p:cNvSpPr txBox="1"/>
          <p:nvPr/>
        </p:nvSpPr>
        <p:spPr>
          <a:xfrm>
            <a:off x="1525800" y="5243018"/>
            <a:ext cx="8882742" cy="1384995"/>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solidFill>
                  <a:schemeClr val="bg1"/>
                </a:solidFill>
                <a:latin typeface="Book Antiqua" panose="02040602050305030304" pitchFamily="18" charset="0"/>
              </a:rPr>
              <a:t>we have calculated the inequality measures &amp; statistical measures as additional features such as the Gini Index, K-Value, Mean, Standard Deviation, and Kurtosis.</a:t>
            </a:r>
          </a:p>
          <a:p>
            <a:endParaRPr lang="en-US" dirty="0"/>
          </a:p>
        </p:txBody>
      </p:sp>
      <p:pic>
        <p:nvPicPr>
          <p:cNvPr id="17" name="Picture 16" descr="A picture containing text&#10;&#10;Description automatically generated">
            <a:extLst>
              <a:ext uri="{FF2B5EF4-FFF2-40B4-BE49-F238E27FC236}">
                <a16:creationId xmlns="" xmlns:a16="http://schemas.microsoft.com/office/drawing/2014/main" id="{15146D3A-0079-223A-B7E0-4E97094CE4B4}"/>
              </a:ext>
            </a:extLst>
          </p:cNvPr>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9968440" y="-1"/>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6637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6" name="Content Placeholder 4">
            <a:extLst>
              <a:ext uri="{FF2B5EF4-FFF2-40B4-BE49-F238E27FC236}">
                <a16:creationId xmlns="" xmlns:a16="http://schemas.microsoft.com/office/drawing/2014/main" id="{F08AA8EE-ABB9-F61C-E0FE-CE0BEDB0D27D}"/>
              </a:ext>
            </a:extLst>
          </p:cNvPr>
          <p:cNvPicPr>
            <a:picLocks noChangeAspect="1"/>
          </p:cNvPicPr>
          <p:nvPr/>
        </p:nvPicPr>
        <p:blipFill>
          <a:blip r:embed="rId2"/>
          <a:stretch>
            <a:fillRect/>
          </a:stretch>
        </p:blipFill>
        <p:spPr>
          <a:xfrm>
            <a:off x="-101600" y="0"/>
            <a:ext cx="1233714" cy="6858000"/>
          </a:xfrm>
          <a:prstGeom prst="rect">
            <a:avLst/>
          </a:prstGeom>
        </p:spPr>
      </p:pic>
      <p:pic>
        <p:nvPicPr>
          <p:cNvPr id="7" name="Content Placeholder 4">
            <a:extLst>
              <a:ext uri="{FF2B5EF4-FFF2-40B4-BE49-F238E27FC236}">
                <a16:creationId xmlns="" xmlns:a16="http://schemas.microsoft.com/office/drawing/2014/main" id="{6AC4FC35-94D1-854C-F1F0-99121EE81100}"/>
              </a:ext>
            </a:extLst>
          </p:cNvPr>
          <p:cNvPicPr>
            <a:picLocks noChangeAspect="1"/>
          </p:cNvPicPr>
          <p:nvPr/>
        </p:nvPicPr>
        <p:blipFill>
          <a:blip r:embed="rId3"/>
          <a:stretch>
            <a:fillRect/>
          </a:stretch>
        </p:blipFill>
        <p:spPr>
          <a:xfrm rot="10800000">
            <a:off x="11353800" y="0"/>
            <a:ext cx="1143000" cy="6858000"/>
          </a:xfrm>
          <a:prstGeom prst="rect">
            <a:avLst/>
          </a:prstGeom>
        </p:spPr>
      </p:pic>
      <p:sp>
        <p:nvSpPr>
          <p:cNvPr id="8" name="TextBox 7">
            <a:extLst>
              <a:ext uri="{FF2B5EF4-FFF2-40B4-BE49-F238E27FC236}">
                <a16:creationId xmlns="" xmlns:a16="http://schemas.microsoft.com/office/drawing/2014/main" id="{B0B9EDD9-BD95-C6B0-4961-49C03F384AB1}"/>
              </a:ext>
            </a:extLst>
          </p:cNvPr>
          <p:cNvSpPr txBox="1"/>
          <p:nvPr/>
        </p:nvSpPr>
        <p:spPr>
          <a:xfrm>
            <a:off x="3467101" y="484930"/>
            <a:ext cx="9029699" cy="584775"/>
          </a:xfrm>
          <a:prstGeom prst="rect">
            <a:avLst/>
          </a:prstGeom>
          <a:noFill/>
        </p:spPr>
        <p:txBody>
          <a:bodyPr wrap="square">
            <a:spAutoFit/>
          </a:bodyPr>
          <a:lstStyle/>
          <a:p>
            <a:pPr algn="just"/>
            <a:r>
              <a:rPr lang="en-IN" sz="3200" b="1" dirty="0">
                <a:solidFill>
                  <a:schemeClr val="bg1"/>
                </a:solidFill>
                <a:latin typeface="Book Antiqua" panose="02040602050305030304" pitchFamily="18" charset="0"/>
                <a:cs typeface="Calibri" panose="020F0502020204030204" pitchFamily="34" charset="0"/>
              </a:rPr>
              <a:t> </a:t>
            </a:r>
            <a:r>
              <a:rPr lang="en-IN" sz="3200" b="1" dirty="0" smtClean="0">
                <a:solidFill>
                  <a:schemeClr val="bg1"/>
                </a:solidFill>
                <a:latin typeface="Book Antiqua" panose="02040602050305030304" pitchFamily="18" charset="0"/>
                <a:cs typeface="Calibri" panose="020F0502020204030204" pitchFamily="34" charset="0"/>
              </a:rPr>
              <a:t>Experimental analysis </a:t>
            </a:r>
            <a:r>
              <a:rPr lang="en-IN" sz="3200" b="1" dirty="0" err="1" smtClean="0">
                <a:solidFill>
                  <a:schemeClr val="bg1"/>
                </a:solidFill>
                <a:latin typeface="Book Antiqua" panose="02040602050305030304" pitchFamily="18" charset="0"/>
                <a:cs typeface="Calibri" panose="020F0502020204030204" pitchFamily="34" charset="0"/>
              </a:rPr>
              <a:t>contd</a:t>
            </a:r>
            <a:r>
              <a:rPr lang="en-IN" sz="3200" b="1" dirty="0" smtClean="0">
                <a:solidFill>
                  <a:schemeClr val="bg1"/>
                </a:solidFill>
                <a:latin typeface="Book Antiqua" panose="02040602050305030304" pitchFamily="18" charset="0"/>
                <a:cs typeface="Calibri" panose="020F0502020204030204" pitchFamily="34" charset="0"/>
              </a:rPr>
              <a:t>…</a:t>
            </a:r>
            <a:endParaRPr lang="en-IN" sz="3200" b="1" dirty="0">
              <a:solidFill>
                <a:schemeClr val="bg1"/>
              </a:solidFill>
              <a:latin typeface="Book Antiqua" panose="02040602050305030304" pitchFamily="18" charset="0"/>
              <a:cs typeface="Calibri" panose="020F0502020204030204" pitchFamily="34" charset="0"/>
            </a:endParaRPr>
          </a:p>
        </p:txBody>
      </p:sp>
      <p:sp>
        <p:nvSpPr>
          <p:cNvPr id="9" name="TextBox 8">
            <a:extLst>
              <a:ext uri="{FF2B5EF4-FFF2-40B4-BE49-F238E27FC236}">
                <a16:creationId xmlns="" xmlns:a16="http://schemas.microsoft.com/office/drawing/2014/main" id="{CD8FACEB-7DE8-993E-030D-9F114B144BBC}"/>
              </a:ext>
            </a:extLst>
          </p:cNvPr>
          <p:cNvSpPr txBox="1"/>
          <p:nvPr/>
        </p:nvSpPr>
        <p:spPr>
          <a:xfrm>
            <a:off x="1451414" y="1416686"/>
            <a:ext cx="5268700" cy="523220"/>
          </a:xfrm>
          <a:prstGeom prst="rect">
            <a:avLst/>
          </a:prstGeom>
          <a:solidFill>
            <a:schemeClr val="bg1"/>
          </a:solidFill>
        </p:spPr>
        <p:txBody>
          <a:bodyPr wrap="square">
            <a:spAutoFit/>
          </a:bodyPr>
          <a:lstStyle/>
          <a:p>
            <a:pPr algn="just"/>
            <a:r>
              <a:rPr lang="en-IN" sz="2800" b="1" dirty="0">
                <a:latin typeface="Book Antiqua" panose="02040602050305030304" pitchFamily="18" charset="0"/>
                <a:cs typeface="Calibri" panose="020F0502020204030204" pitchFamily="34" charset="0"/>
              </a:rPr>
              <a:t> Mean and </a:t>
            </a:r>
            <a:r>
              <a:rPr lang="en-IN" sz="2800" b="1" dirty="0" smtClean="0">
                <a:latin typeface="Book Antiqua" panose="02040602050305030304" pitchFamily="18" charset="0"/>
                <a:cs typeface="Calibri" panose="020F0502020204030204" pitchFamily="34" charset="0"/>
              </a:rPr>
              <a:t>standard deviation</a:t>
            </a:r>
            <a:endParaRPr lang="en-IN" sz="2800" b="1" dirty="0">
              <a:latin typeface="Book Antiqua" panose="02040602050305030304" pitchFamily="18" charset="0"/>
              <a:cs typeface="Calibri" panose="020F0502020204030204" pitchFamily="34" charset="0"/>
            </a:endParaRPr>
          </a:p>
        </p:txBody>
      </p:sp>
      <p:pic>
        <p:nvPicPr>
          <p:cNvPr id="12" name="Graphic 11" descr="Arrow Slight curve">
            <a:extLst>
              <a:ext uri="{FF2B5EF4-FFF2-40B4-BE49-F238E27FC236}">
                <a16:creationId xmlns="" xmlns:a16="http://schemas.microsoft.com/office/drawing/2014/main" id="{A7D3EA65-DC5E-F69C-B3A2-EAE92FFA4C78}"/>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54594" y="1489666"/>
            <a:ext cx="477520" cy="377259"/>
          </a:xfrm>
          <a:prstGeom prst="rect">
            <a:avLst/>
          </a:prstGeom>
        </p:spPr>
      </p:pic>
      <p:sp>
        <p:nvSpPr>
          <p:cNvPr id="10" name="TextBox 9">
            <a:extLst>
              <a:ext uri="{FF2B5EF4-FFF2-40B4-BE49-F238E27FC236}">
                <a16:creationId xmlns="" xmlns:a16="http://schemas.microsoft.com/office/drawing/2014/main" id="{131A0E8C-CE87-F32B-F30D-1C808FB49F06}"/>
              </a:ext>
            </a:extLst>
          </p:cNvPr>
          <p:cNvSpPr txBox="1"/>
          <p:nvPr/>
        </p:nvSpPr>
        <p:spPr>
          <a:xfrm>
            <a:off x="1335279" y="2686486"/>
            <a:ext cx="5312235" cy="2616101"/>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solidFill>
                  <a:schemeClr val="bg1"/>
                </a:solidFill>
                <a:latin typeface="Book Antiqua" panose="02040602050305030304" pitchFamily="18" charset="0"/>
              </a:rPr>
              <a:t>Rolling mean is examined over time, it becomes easier to identify long-term trends and changes in the data.</a:t>
            </a:r>
          </a:p>
          <a:p>
            <a:pPr algn="just"/>
            <a:endParaRPr lang="en-US" sz="3200" dirty="0">
              <a:solidFill>
                <a:schemeClr val="bg1"/>
              </a:solidFill>
              <a:latin typeface="Book Antiqua" panose="02040602050305030304" pitchFamily="18" charset="0"/>
            </a:endParaRPr>
          </a:p>
          <a:p>
            <a:pPr marL="342900" indent="-342900" algn="just">
              <a:buFont typeface="Arial" panose="020B0604020202020204" pitchFamily="34" charset="0"/>
              <a:buChar char="•"/>
            </a:pPr>
            <a:r>
              <a:rPr lang="en-US" sz="2200" dirty="0">
                <a:solidFill>
                  <a:schemeClr val="bg1"/>
                </a:solidFill>
                <a:latin typeface="Book Antiqua" panose="02040602050305030304" pitchFamily="18" charset="0"/>
              </a:rPr>
              <a:t>Future values can be predicted using the rolling mean as a base.</a:t>
            </a:r>
          </a:p>
          <a:p>
            <a:pPr algn="just"/>
            <a:endParaRPr lang="en-US" sz="2200" dirty="0">
              <a:solidFill>
                <a:schemeClr val="bg1"/>
              </a:solidFill>
              <a:latin typeface="Book Antiqua" panose="02040602050305030304" pitchFamily="18" charset="0"/>
            </a:endParaRPr>
          </a:p>
        </p:txBody>
      </p:sp>
      <p:pic>
        <p:nvPicPr>
          <p:cNvPr id="2" name="Picture 8">
            <a:extLst>
              <a:ext uri="{FF2B5EF4-FFF2-40B4-BE49-F238E27FC236}">
                <a16:creationId xmlns="" xmlns:a16="http://schemas.microsoft.com/office/drawing/2014/main" id="{14C81678-9014-7A41-17F5-55229B49C1EF}"/>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849673" y="2358200"/>
            <a:ext cx="5290765" cy="297205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C50CAF37-974E-3FDC-D59E-33CE89D821C8}"/>
              </a:ext>
            </a:extLst>
          </p:cNvPr>
          <p:cNvSpPr txBox="1"/>
          <p:nvPr/>
        </p:nvSpPr>
        <p:spPr>
          <a:xfrm>
            <a:off x="1378836" y="5326630"/>
            <a:ext cx="9376242" cy="1046440"/>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chemeClr val="bg1"/>
                </a:solidFill>
                <a:latin typeface="Book Antiqua" panose="02040602050305030304" pitchFamily="18" charset="0"/>
              </a:rPr>
              <a:t>A statistical measure known as the standard deviation can be used to determine how much variation or dispersion there is in a set of data.</a:t>
            </a:r>
          </a:p>
          <a:p>
            <a:endParaRPr lang="en-US" dirty="0"/>
          </a:p>
        </p:txBody>
      </p:sp>
      <p:sp>
        <p:nvSpPr>
          <p:cNvPr id="5" name="TextBox 4">
            <a:extLst>
              <a:ext uri="{FF2B5EF4-FFF2-40B4-BE49-F238E27FC236}">
                <a16:creationId xmlns="" xmlns:a16="http://schemas.microsoft.com/office/drawing/2014/main" id="{DAACC13D-BF77-ADF9-92E5-37019348122C}"/>
              </a:ext>
            </a:extLst>
          </p:cNvPr>
          <p:cNvSpPr txBox="1"/>
          <p:nvPr/>
        </p:nvSpPr>
        <p:spPr>
          <a:xfrm>
            <a:off x="6763642" y="1854485"/>
            <a:ext cx="6299200" cy="369332"/>
          </a:xfrm>
          <a:prstGeom prst="rect">
            <a:avLst/>
          </a:prstGeom>
          <a:noFill/>
        </p:spPr>
        <p:txBody>
          <a:bodyPr wrap="square">
            <a:spAutoFit/>
          </a:bodyPr>
          <a:lstStyle/>
          <a:p>
            <a:r>
              <a:rPr lang="en-US" b="1" i="0" u="none" strike="noStrike" dirty="0">
                <a:solidFill>
                  <a:schemeClr val="accent2"/>
                </a:solidFill>
                <a:effectLst/>
                <a:highlight>
                  <a:srgbClr val="000000"/>
                </a:highlight>
                <a:latin typeface="Book Antiqua" panose="02040602050305030304" pitchFamily="18" charset="0"/>
              </a:rPr>
              <a:t> Rolling Mean &amp; Standard Deviation among data</a:t>
            </a:r>
            <a:endParaRPr lang="en-US" b="1" dirty="0">
              <a:solidFill>
                <a:schemeClr val="accent2"/>
              </a:solidFill>
              <a:highlight>
                <a:srgbClr val="000000"/>
              </a:highlight>
            </a:endParaRPr>
          </a:p>
        </p:txBody>
      </p:sp>
      <p:pic>
        <p:nvPicPr>
          <p:cNvPr id="11" name="Picture 10" descr="A picture containing text&#10;&#10;Description automatically generated">
            <a:extLst>
              <a:ext uri="{FF2B5EF4-FFF2-40B4-BE49-F238E27FC236}">
                <a16:creationId xmlns="" xmlns:a16="http://schemas.microsoft.com/office/drawing/2014/main" id="{61515531-7A5C-20E4-7C67-4465DC7DBF18}"/>
              </a:ext>
            </a:extLst>
          </p:cNvPr>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8399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6" name="Content Placeholder 4">
            <a:extLst>
              <a:ext uri="{FF2B5EF4-FFF2-40B4-BE49-F238E27FC236}">
                <a16:creationId xmlns="" xmlns:a16="http://schemas.microsoft.com/office/drawing/2014/main" id="{F08AA8EE-ABB9-F61C-E0FE-CE0BEDB0D27D}"/>
              </a:ext>
            </a:extLst>
          </p:cNvPr>
          <p:cNvPicPr>
            <a:picLocks noChangeAspect="1"/>
          </p:cNvPicPr>
          <p:nvPr/>
        </p:nvPicPr>
        <p:blipFill>
          <a:blip r:embed="rId2"/>
          <a:stretch>
            <a:fillRect/>
          </a:stretch>
        </p:blipFill>
        <p:spPr>
          <a:xfrm>
            <a:off x="-101600" y="0"/>
            <a:ext cx="1233714" cy="6858000"/>
          </a:xfrm>
          <a:prstGeom prst="rect">
            <a:avLst/>
          </a:prstGeom>
        </p:spPr>
      </p:pic>
      <p:pic>
        <p:nvPicPr>
          <p:cNvPr id="7" name="Content Placeholder 4">
            <a:extLst>
              <a:ext uri="{FF2B5EF4-FFF2-40B4-BE49-F238E27FC236}">
                <a16:creationId xmlns="" xmlns:a16="http://schemas.microsoft.com/office/drawing/2014/main" id="{6AC4FC35-94D1-854C-F1F0-99121EE81100}"/>
              </a:ext>
            </a:extLst>
          </p:cNvPr>
          <p:cNvPicPr>
            <a:picLocks noChangeAspect="1"/>
          </p:cNvPicPr>
          <p:nvPr/>
        </p:nvPicPr>
        <p:blipFill>
          <a:blip r:embed="rId3"/>
          <a:stretch>
            <a:fillRect/>
          </a:stretch>
        </p:blipFill>
        <p:spPr>
          <a:xfrm rot="10800000">
            <a:off x="11353800" y="0"/>
            <a:ext cx="1143000" cy="6858000"/>
          </a:xfrm>
          <a:prstGeom prst="rect">
            <a:avLst/>
          </a:prstGeom>
        </p:spPr>
      </p:pic>
      <p:sp>
        <p:nvSpPr>
          <p:cNvPr id="8" name="TextBox 7">
            <a:extLst>
              <a:ext uri="{FF2B5EF4-FFF2-40B4-BE49-F238E27FC236}">
                <a16:creationId xmlns="" xmlns:a16="http://schemas.microsoft.com/office/drawing/2014/main" id="{B0B9EDD9-BD95-C6B0-4961-49C03F384AB1}"/>
              </a:ext>
            </a:extLst>
          </p:cNvPr>
          <p:cNvSpPr txBox="1"/>
          <p:nvPr/>
        </p:nvSpPr>
        <p:spPr>
          <a:xfrm>
            <a:off x="1487252" y="1154504"/>
            <a:ext cx="1517205" cy="461665"/>
          </a:xfrm>
          <a:prstGeom prst="rect">
            <a:avLst/>
          </a:prstGeom>
          <a:solidFill>
            <a:schemeClr val="bg1"/>
          </a:solidFill>
        </p:spPr>
        <p:txBody>
          <a:bodyPr wrap="square">
            <a:spAutoFit/>
          </a:bodyPr>
          <a:lstStyle/>
          <a:p>
            <a:pPr algn="just"/>
            <a:r>
              <a:rPr lang="en-IN" sz="2400" b="1" dirty="0" smtClean="0">
                <a:latin typeface="Book Antiqua" panose="02040602050305030304" pitchFamily="18" charset="0"/>
                <a:cs typeface="Calibri" panose="020F0502020204030204" pitchFamily="34" charset="0"/>
              </a:rPr>
              <a:t>Results</a:t>
            </a:r>
            <a:endParaRPr lang="en-IN" sz="2400" b="1" dirty="0">
              <a:latin typeface="Book Antiqua" panose="02040602050305030304" pitchFamily="18" charset="0"/>
              <a:cs typeface="Calibri" panose="020F0502020204030204" pitchFamily="34" charset="0"/>
            </a:endParaRPr>
          </a:p>
        </p:txBody>
      </p:sp>
      <p:sp>
        <p:nvSpPr>
          <p:cNvPr id="9" name="TextBox 8">
            <a:extLst>
              <a:ext uri="{FF2B5EF4-FFF2-40B4-BE49-F238E27FC236}">
                <a16:creationId xmlns="" xmlns:a16="http://schemas.microsoft.com/office/drawing/2014/main" id="{CD8FACEB-7DE8-993E-030D-9F114B144BBC}"/>
              </a:ext>
            </a:extLst>
          </p:cNvPr>
          <p:cNvSpPr txBox="1"/>
          <p:nvPr/>
        </p:nvSpPr>
        <p:spPr>
          <a:xfrm>
            <a:off x="1503878" y="2007952"/>
            <a:ext cx="2583557" cy="523220"/>
          </a:xfrm>
          <a:prstGeom prst="rect">
            <a:avLst/>
          </a:prstGeom>
          <a:solidFill>
            <a:schemeClr val="bg1"/>
          </a:solidFill>
        </p:spPr>
        <p:txBody>
          <a:bodyPr wrap="square">
            <a:spAutoFit/>
          </a:bodyPr>
          <a:lstStyle/>
          <a:p>
            <a:pPr algn="just"/>
            <a:r>
              <a:rPr lang="en-IN" sz="2800" b="1" dirty="0">
                <a:latin typeface="Book Antiqua" panose="02040602050305030304" pitchFamily="18" charset="0"/>
                <a:cs typeface="Calibri" panose="020F0502020204030204" pitchFamily="34" charset="0"/>
              </a:rPr>
              <a:t>Lorenz curve</a:t>
            </a:r>
          </a:p>
        </p:txBody>
      </p:sp>
      <p:pic>
        <p:nvPicPr>
          <p:cNvPr id="12" name="Graphic 11" descr="Arrow Slight curve">
            <a:extLst>
              <a:ext uri="{FF2B5EF4-FFF2-40B4-BE49-F238E27FC236}">
                <a16:creationId xmlns="" xmlns:a16="http://schemas.microsoft.com/office/drawing/2014/main" id="{A7D3EA65-DC5E-F69C-B3A2-EAE92FFA4C78}"/>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814086" y="2095447"/>
            <a:ext cx="477520" cy="377259"/>
          </a:xfrm>
          <a:prstGeom prst="rect">
            <a:avLst/>
          </a:prstGeom>
        </p:spPr>
      </p:pic>
      <p:pic>
        <p:nvPicPr>
          <p:cNvPr id="4" name="Picture 2">
            <a:extLst>
              <a:ext uri="{FF2B5EF4-FFF2-40B4-BE49-F238E27FC236}">
                <a16:creationId xmlns="" xmlns:a16="http://schemas.microsoft.com/office/drawing/2014/main" id="{62F516AE-CD51-7F22-E92A-CE085A5F3E87}"/>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69197" y="3034875"/>
            <a:ext cx="4746170" cy="3212591"/>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a:extLst>
              <a:ext uri="{FF2B5EF4-FFF2-40B4-BE49-F238E27FC236}">
                <a16:creationId xmlns="" xmlns:a16="http://schemas.microsoft.com/office/drawing/2014/main" id="{5FDD55F0-F00D-673E-5ECE-85CC955873C1}"/>
              </a:ext>
            </a:extLst>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458857" y="3150988"/>
            <a:ext cx="5096174" cy="318135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Box 12">
            <a:extLst>
              <a:ext uri="{FF2B5EF4-FFF2-40B4-BE49-F238E27FC236}">
                <a16:creationId xmlns="" xmlns:a16="http://schemas.microsoft.com/office/drawing/2014/main" id="{C10D43B8-354E-D701-E613-E9D3179EB67C}"/>
              </a:ext>
            </a:extLst>
          </p:cNvPr>
          <p:cNvSpPr txBox="1"/>
          <p:nvPr/>
        </p:nvSpPr>
        <p:spPr>
          <a:xfrm>
            <a:off x="6589485" y="1979331"/>
            <a:ext cx="4325258" cy="523220"/>
          </a:xfrm>
          <a:prstGeom prst="rect">
            <a:avLst/>
          </a:prstGeom>
          <a:solidFill>
            <a:schemeClr val="bg1"/>
          </a:solidFill>
        </p:spPr>
        <p:txBody>
          <a:bodyPr wrap="square">
            <a:spAutoFit/>
          </a:bodyPr>
          <a:lstStyle/>
          <a:p>
            <a:pPr algn="just"/>
            <a:r>
              <a:rPr lang="en-IN" sz="2800" b="1" dirty="0">
                <a:latin typeface="Book Antiqua" panose="02040602050305030304" pitchFamily="18" charset="0"/>
                <a:cs typeface="Calibri" panose="020F0502020204030204" pitchFamily="34" charset="0"/>
              </a:rPr>
              <a:t>Gini-Index and K-Value</a:t>
            </a:r>
          </a:p>
        </p:txBody>
      </p:sp>
      <p:pic>
        <p:nvPicPr>
          <p:cNvPr id="14" name="Graphic 13" descr="Arrow Slight curve">
            <a:extLst>
              <a:ext uri="{FF2B5EF4-FFF2-40B4-BE49-F238E27FC236}">
                <a16:creationId xmlns="" xmlns:a16="http://schemas.microsoft.com/office/drawing/2014/main" id="{264BA62F-F98F-890A-438B-3C1BD6DA1EB8}"/>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5894251" y="2022874"/>
            <a:ext cx="477520" cy="377259"/>
          </a:xfrm>
          <a:prstGeom prst="rect">
            <a:avLst/>
          </a:prstGeom>
        </p:spPr>
      </p:pic>
      <p:pic>
        <p:nvPicPr>
          <p:cNvPr id="15" name="Picture 14" descr="A picture containing text&#10;&#10;Description automatically generated">
            <a:extLst>
              <a:ext uri="{FF2B5EF4-FFF2-40B4-BE49-F238E27FC236}">
                <a16:creationId xmlns="" xmlns:a16="http://schemas.microsoft.com/office/drawing/2014/main" id="{5567D4D5-E5B7-299F-7713-51435F59D987}"/>
              </a:ext>
            </a:extLst>
          </p:cNvPr>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extBox 16"/>
          <p:cNvSpPr txBox="1"/>
          <p:nvPr/>
        </p:nvSpPr>
        <p:spPr>
          <a:xfrm>
            <a:off x="2177142" y="246742"/>
            <a:ext cx="7387772" cy="584775"/>
          </a:xfrm>
          <a:prstGeom prst="rect">
            <a:avLst/>
          </a:prstGeom>
          <a:noFill/>
        </p:spPr>
        <p:txBody>
          <a:bodyPr wrap="square" rtlCol="0">
            <a:spAutoFit/>
          </a:bodyPr>
          <a:lstStyle/>
          <a:p>
            <a:r>
              <a:rPr lang="en-IN" sz="3200" b="1" dirty="0" smtClean="0">
                <a:solidFill>
                  <a:schemeClr val="bg1"/>
                </a:solidFill>
                <a:latin typeface="Book Antiqua" panose="02040602050305030304" pitchFamily="18" charset="0"/>
                <a:cs typeface="Calibri" panose="020F0502020204030204" pitchFamily="34" charset="0"/>
              </a:rPr>
              <a:t>           Experimental analysis </a:t>
            </a:r>
            <a:r>
              <a:rPr lang="en-IN" sz="3200" b="1" dirty="0" err="1" smtClean="0">
                <a:solidFill>
                  <a:schemeClr val="bg1"/>
                </a:solidFill>
                <a:latin typeface="Book Antiqua" panose="02040602050305030304" pitchFamily="18" charset="0"/>
                <a:cs typeface="Calibri" panose="020F0502020204030204" pitchFamily="34" charset="0"/>
              </a:rPr>
              <a:t>contd</a:t>
            </a:r>
            <a:r>
              <a:rPr lang="en-IN" sz="3200" b="1" dirty="0" smtClean="0">
                <a:solidFill>
                  <a:schemeClr val="bg1"/>
                </a:solidFill>
                <a:latin typeface="Book Antiqua" panose="02040602050305030304" pitchFamily="18" charset="0"/>
                <a:cs typeface="Calibri" panose="020F0502020204030204" pitchFamily="34" charset="0"/>
              </a:rPr>
              <a:t>…</a:t>
            </a:r>
            <a:endParaRPr lang="en-US" sz="3200" dirty="0"/>
          </a:p>
        </p:txBody>
      </p:sp>
    </p:spTree>
    <p:extLst>
      <p:ext uri="{BB962C8B-B14F-4D97-AF65-F5344CB8AC3E}">
        <p14:creationId xmlns="" xmlns:p14="http://schemas.microsoft.com/office/powerpoint/2010/main" val="101617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6" name="Content Placeholder 4">
            <a:extLst>
              <a:ext uri="{FF2B5EF4-FFF2-40B4-BE49-F238E27FC236}">
                <a16:creationId xmlns="" xmlns:a16="http://schemas.microsoft.com/office/drawing/2014/main" id="{F08AA8EE-ABB9-F61C-E0FE-CE0BEDB0D27D}"/>
              </a:ext>
            </a:extLst>
          </p:cNvPr>
          <p:cNvPicPr>
            <a:picLocks noChangeAspect="1"/>
          </p:cNvPicPr>
          <p:nvPr/>
        </p:nvPicPr>
        <p:blipFill>
          <a:blip r:embed="rId2"/>
          <a:stretch>
            <a:fillRect/>
          </a:stretch>
        </p:blipFill>
        <p:spPr>
          <a:xfrm>
            <a:off x="-101600" y="0"/>
            <a:ext cx="1233714" cy="6858000"/>
          </a:xfrm>
          <a:prstGeom prst="rect">
            <a:avLst/>
          </a:prstGeom>
        </p:spPr>
      </p:pic>
      <p:pic>
        <p:nvPicPr>
          <p:cNvPr id="7" name="Content Placeholder 4">
            <a:extLst>
              <a:ext uri="{FF2B5EF4-FFF2-40B4-BE49-F238E27FC236}">
                <a16:creationId xmlns="" xmlns:a16="http://schemas.microsoft.com/office/drawing/2014/main" id="{6AC4FC35-94D1-854C-F1F0-99121EE81100}"/>
              </a:ext>
            </a:extLst>
          </p:cNvPr>
          <p:cNvPicPr>
            <a:picLocks noChangeAspect="1"/>
          </p:cNvPicPr>
          <p:nvPr/>
        </p:nvPicPr>
        <p:blipFill>
          <a:blip r:embed="rId3"/>
          <a:stretch>
            <a:fillRect/>
          </a:stretch>
        </p:blipFill>
        <p:spPr>
          <a:xfrm rot="10800000">
            <a:off x="11353800" y="0"/>
            <a:ext cx="1143000" cy="6858000"/>
          </a:xfrm>
          <a:prstGeom prst="rect">
            <a:avLst/>
          </a:prstGeom>
        </p:spPr>
      </p:pic>
      <p:sp>
        <p:nvSpPr>
          <p:cNvPr id="9" name="TextBox 8">
            <a:extLst>
              <a:ext uri="{FF2B5EF4-FFF2-40B4-BE49-F238E27FC236}">
                <a16:creationId xmlns="" xmlns:a16="http://schemas.microsoft.com/office/drawing/2014/main" id="{CD8FACEB-7DE8-993E-030D-9F114B144BBC}"/>
              </a:ext>
            </a:extLst>
          </p:cNvPr>
          <p:cNvSpPr txBox="1"/>
          <p:nvPr/>
        </p:nvSpPr>
        <p:spPr>
          <a:xfrm>
            <a:off x="1303802" y="2155394"/>
            <a:ext cx="4236441" cy="707886"/>
          </a:xfrm>
          <a:prstGeom prst="rect">
            <a:avLst/>
          </a:prstGeom>
          <a:solidFill>
            <a:schemeClr val="bg1"/>
          </a:solidFill>
        </p:spPr>
        <p:txBody>
          <a:bodyPr wrap="square">
            <a:spAutoFit/>
          </a:bodyPr>
          <a:lstStyle/>
          <a:p>
            <a:r>
              <a:rPr lang="en-US" sz="2000" b="1" i="0" u="none" strike="noStrike" dirty="0">
                <a:solidFill>
                  <a:schemeClr val="accent2"/>
                </a:solidFill>
                <a:effectLst/>
                <a:latin typeface="Book Antiqua" panose="02040602050305030304" pitchFamily="18" charset="0"/>
              </a:rPr>
              <a:t> </a:t>
            </a:r>
            <a:r>
              <a:rPr lang="en-US" sz="2000" b="1" i="0" u="none" strike="noStrike" dirty="0">
                <a:solidFill>
                  <a:schemeClr val="accent6">
                    <a:lumMod val="50000"/>
                  </a:schemeClr>
                </a:solidFill>
                <a:effectLst/>
                <a:latin typeface="Book Antiqua" panose="02040602050305030304" pitchFamily="18" charset="0"/>
              </a:rPr>
              <a:t>Random Forest Regressor Model     with 93% Accuracy</a:t>
            </a:r>
            <a:endParaRPr lang="en-US" sz="2000" dirty="0">
              <a:solidFill>
                <a:schemeClr val="accent6">
                  <a:lumMod val="50000"/>
                </a:schemeClr>
              </a:solidFill>
            </a:endParaRPr>
          </a:p>
        </p:txBody>
      </p:sp>
      <p:pic>
        <p:nvPicPr>
          <p:cNvPr id="12" name="Graphic 11" descr="Arrow Slight curve">
            <a:extLst>
              <a:ext uri="{FF2B5EF4-FFF2-40B4-BE49-F238E27FC236}">
                <a16:creationId xmlns="" xmlns:a16="http://schemas.microsoft.com/office/drawing/2014/main" id="{A7D3EA65-DC5E-F69C-B3A2-EAE92FFA4C78}"/>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68944" y="2269618"/>
            <a:ext cx="477520" cy="377259"/>
          </a:xfrm>
          <a:prstGeom prst="rect">
            <a:avLst/>
          </a:prstGeom>
        </p:spPr>
      </p:pic>
      <p:sp>
        <p:nvSpPr>
          <p:cNvPr id="13" name="TextBox 12">
            <a:extLst>
              <a:ext uri="{FF2B5EF4-FFF2-40B4-BE49-F238E27FC236}">
                <a16:creationId xmlns="" xmlns:a16="http://schemas.microsoft.com/office/drawing/2014/main" id="{C10D43B8-354E-D701-E613-E9D3179EB67C}"/>
              </a:ext>
            </a:extLst>
          </p:cNvPr>
          <p:cNvSpPr txBox="1"/>
          <p:nvPr/>
        </p:nvSpPr>
        <p:spPr>
          <a:xfrm>
            <a:off x="6954685" y="2275008"/>
            <a:ext cx="4606696" cy="584775"/>
          </a:xfrm>
          <a:prstGeom prst="rect">
            <a:avLst/>
          </a:prstGeom>
          <a:solidFill>
            <a:schemeClr val="bg1"/>
          </a:solidFill>
        </p:spPr>
        <p:txBody>
          <a:bodyPr wrap="square">
            <a:spAutoFit/>
          </a:bodyPr>
          <a:lstStyle/>
          <a:p>
            <a:r>
              <a:rPr lang="en-US" sz="3200" b="1" i="0" u="none" strike="noStrike" dirty="0">
                <a:solidFill>
                  <a:srgbClr val="000000"/>
                </a:solidFill>
                <a:effectLst/>
                <a:latin typeface="Book Antiqua" panose="02040602050305030304" pitchFamily="18" charset="0"/>
              </a:rPr>
              <a:t> </a:t>
            </a:r>
            <a:r>
              <a:rPr lang="en-US" sz="2000" b="1" i="0" u="none" strike="noStrike" dirty="0">
                <a:solidFill>
                  <a:schemeClr val="accent6">
                    <a:lumMod val="50000"/>
                  </a:schemeClr>
                </a:solidFill>
                <a:effectLst/>
                <a:latin typeface="Book Antiqua" panose="02040602050305030304" pitchFamily="18" charset="0"/>
              </a:rPr>
              <a:t>Linear Regression accuracy with 99%</a:t>
            </a:r>
            <a:endParaRPr lang="en-US" sz="2000" b="1" dirty="0">
              <a:solidFill>
                <a:schemeClr val="accent6">
                  <a:lumMod val="50000"/>
                </a:schemeClr>
              </a:solidFill>
            </a:endParaRPr>
          </a:p>
        </p:txBody>
      </p:sp>
      <p:pic>
        <p:nvPicPr>
          <p:cNvPr id="14" name="Graphic 13" descr="Arrow Slight curve">
            <a:extLst>
              <a:ext uri="{FF2B5EF4-FFF2-40B4-BE49-F238E27FC236}">
                <a16:creationId xmlns="" xmlns:a16="http://schemas.microsoft.com/office/drawing/2014/main" id="{264BA62F-F98F-890A-438B-3C1BD6DA1EB8}"/>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324458" y="2329423"/>
            <a:ext cx="477520" cy="377259"/>
          </a:xfrm>
          <a:prstGeom prst="rect">
            <a:avLst/>
          </a:prstGeom>
        </p:spPr>
      </p:pic>
      <p:pic>
        <p:nvPicPr>
          <p:cNvPr id="2" name="Picture 10">
            <a:extLst>
              <a:ext uri="{FF2B5EF4-FFF2-40B4-BE49-F238E27FC236}">
                <a16:creationId xmlns="" xmlns:a16="http://schemas.microsoft.com/office/drawing/2014/main" id="{1B7B4920-7FB6-2FFA-2E26-A1894E2E7B49}"/>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79737" y="3308238"/>
            <a:ext cx="5212913" cy="326713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12">
            <a:extLst>
              <a:ext uri="{FF2B5EF4-FFF2-40B4-BE49-F238E27FC236}">
                <a16:creationId xmlns="" xmlns:a16="http://schemas.microsoft.com/office/drawing/2014/main" id="{C6CE9AF6-9D58-AD73-2381-53709AECF630}"/>
              </a:ext>
            </a:extLst>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491068" y="3235668"/>
            <a:ext cx="5440509" cy="3267129"/>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A picture containing text&#10;&#10;Description automatically generated">
            <a:extLst>
              <a:ext uri="{FF2B5EF4-FFF2-40B4-BE49-F238E27FC236}">
                <a16:creationId xmlns="" xmlns:a16="http://schemas.microsoft.com/office/drawing/2014/main" id="{44CE5A34-ECD4-EB0A-4CE3-84843F5C61FD}"/>
              </a:ext>
            </a:extLst>
          </p:cNvPr>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10208764" y="-69563"/>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TextBox 15"/>
          <p:cNvSpPr txBox="1"/>
          <p:nvPr/>
        </p:nvSpPr>
        <p:spPr>
          <a:xfrm>
            <a:off x="3265714" y="275771"/>
            <a:ext cx="6284686" cy="584775"/>
          </a:xfrm>
          <a:prstGeom prst="rect">
            <a:avLst/>
          </a:prstGeom>
          <a:noFill/>
        </p:spPr>
        <p:txBody>
          <a:bodyPr wrap="square" rtlCol="0">
            <a:spAutoFit/>
          </a:bodyPr>
          <a:lstStyle/>
          <a:p>
            <a:r>
              <a:rPr lang="en-IN" sz="2800" b="1" dirty="0" smtClean="0">
                <a:solidFill>
                  <a:schemeClr val="bg1"/>
                </a:solidFill>
                <a:latin typeface="Book Antiqua" panose="02040602050305030304" pitchFamily="18" charset="0"/>
                <a:cs typeface="Calibri" panose="020F0502020204030204" pitchFamily="34" charset="0"/>
              </a:rPr>
              <a:t>    </a:t>
            </a:r>
            <a:r>
              <a:rPr lang="en-IN" sz="3200" b="1" dirty="0" smtClean="0">
                <a:solidFill>
                  <a:schemeClr val="bg1"/>
                </a:solidFill>
                <a:latin typeface="Book Antiqua" panose="02040602050305030304" pitchFamily="18" charset="0"/>
                <a:cs typeface="Calibri" panose="020F0502020204030204" pitchFamily="34" charset="0"/>
              </a:rPr>
              <a:t>Experimental analysis </a:t>
            </a:r>
            <a:r>
              <a:rPr lang="en-IN" sz="3200" b="1" dirty="0" err="1" smtClean="0">
                <a:solidFill>
                  <a:schemeClr val="bg1"/>
                </a:solidFill>
                <a:latin typeface="Book Antiqua" panose="02040602050305030304" pitchFamily="18" charset="0"/>
                <a:cs typeface="Calibri" panose="020F0502020204030204" pitchFamily="34" charset="0"/>
              </a:rPr>
              <a:t>contd</a:t>
            </a:r>
            <a:r>
              <a:rPr lang="en-IN" sz="3200" b="1" dirty="0" smtClean="0">
                <a:solidFill>
                  <a:schemeClr val="bg1"/>
                </a:solidFill>
                <a:latin typeface="Book Antiqua" panose="02040602050305030304" pitchFamily="18" charset="0"/>
                <a:cs typeface="Calibri" panose="020F0502020204030204" pitchFamily="34" charset="0"/>
              </a:rPr>
              <a:t>…</a:t>
            </a:r>
            <a:endParaRPr lang="en-US" sz="3200" dirty="0"/>
          </a:p>
        </p:txBody>
      </p:sp>
      <p:sp>
        <p:nvSpPr>
          <p:cNvPr id="17" name="Rectangle 16"/>
          <p:cNvSpPr/>
          <p:nvPr/>
        </p:nvSpPr>
        <p:spPr>
          <a:xfrm>
            <a:off x="1596572" y="1320799"/>
            <a:ext cx="1930399" cy="4644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solidFill>
                  <a:schemeClr val="tx1"/>
                </a:solidFill>
                <a:latin typeface="Book Antiqua" pitchFamily="18" charset="0"/>
              </a:rPr>
              <a:t>Results</a:t>
            </a:r>
            <a:endParaRPr lang="en-US" sz="2400" b="1" dirty="0">
              <a:solidFill>
                <a:schemeClr val="tx1"/>
              </a:solidFill>
              <a:latin typeface="Book Antiqua" pitchFamily="18" charset="0"/>
            </a:endParaRPr>
          </a:p>
        </p:txBody>
      </p:sp>
    </p:spTree>
    <p:extLst>
      <p:ext uri="{BB962C8B-B14F-4D97-AF65-F5344CB8AC3E}">
        <p14:creationId xmlns="" xmlns:p14="http://schemas.microsoft.com/office/powerpoint/2010/main" val="235274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6" name="Content Placeholder 4">
            <a:extLst>
              <a:ext uri="{FF2B5EF4-FFF2-40B4-BE49-F238E27FC236}">
                <a16:creationId xmlns="" xmlns:a16="http://schemas.microsoft.com/office/drawing/2014/main" id="{F08AA8EE-ABB9-F61C-E0FE-CE0BEDB0D27D}"/>
              </a:ext>
            </a:extLst>
          </p:cNvPr>
          <p:cNvPicPr>
            <a:picLocks noChangeAspect="1"/>
          </p:cNvPicPr>
          <p:nvPr/>
        </p:nvPicPr>
        <p:blipFill>
          <a:blip r:embed="rId2"/>
          <a:stretch>
            <a:fillRect/>
          </a:stretch>
        </p:blipFill>
        <p:spPr>
          <a:xfrm>
            <a:off x="-174172" y="0"/>
            <a:ext cx="1233714" cy="6858000"/>
          </a:xfrm>
          <a:prstGeom prst="rect">
            <a:avLst/>
          </a:prstGeom>
        </p:spPr>
      </p:pic>
      <p:pic>
        <p:nvPicPr>
          <p:cNvPr id="7" name="Content Placeholder 4">
            <a:extLst>
              <a:ext uri="{FF2B5EF4-FFF2-40B4-BE49-F238E27FC236}">
                <a16:creationId xmlns="" xmlns:a16="http://schemas.microsoft.com/office/drawing/2014/main" id="{6AC4FC35-94D1-854C-F1F0-99121EE81100}"/>
              </a:ext>
            </a:extLst>
          </p:cNvPr>
          <p:cNvPicPr>
            <a:picLocks noChangeAspect="1"/>
          </p:cNvPicPr>
          <p:nvPr/>
        </p:nvPicPr>
        <p:blipFill>
          <a:blip r:embed="rId3"/>
          <a:stretch>
            <a:fillRect/>
          </a:stretch>
        </p:blipFill>
        <p:spPr>
          <a:xfrm rot="10800000">
            <a:off x="11353800" y="0"/>
            <a:ext cx="1143000" cy="6858000"/>
          </a:xfrm>
          <a:prstGeom prst="rect">
            <a:avLst/>
          </a:prstGeom>
        </p:spPr>
      </p:pic>
      <p:sp>
        <p:nvSpPr>
          <p:cNvPr id="8" name="TextBox 7">
            <a:extLst>
              <a:ext uri="{FF2B5EF4-FFF2-40B4-BE49-F238E27FC236}">
                <a16:creationId xmlns="" xmlns:a16="http://schemas.microsoft.com/office/drawing/2014/main" id="{B0B9EDD9-BD95-C6B0-4961-49C03F384AB1}"/>
              </a:ext>
            </a:extLst>
          </p:cNvPr>
          <p:cNvSpPr txBox="1"/>
          <p:nvPr/>
        </p:nvSpPr>
        <p:spPr>
          <a:xfrm>
            <a:off x="3882308" y="392671"/>
            <a:ext cx="3315224" cy="584775"/>
          </a:xfrm>
          <a:prstGeom prst="rect">
            <a:avLst/>
          </a:prstGeom>
          <a:noFill/>
        </p:spPr>
        <p:txBody>
          <a:bodyPr wrap="square">
            <a:spAutoFit/>
          </a:bodyPr>
          <a:lstStyle/>
          <a:p>
            <a:pPr algn="just"/>
            <a:r>
              <a:rPr lang="en-IN" sz="3200" b="1" dirty="0" smtClean="0">
                <a:solidFill>
                  <a:schemeClr val="bg1"/>
                </a:solidFill>
                <a:latin typeface="Book Antiqua" panose="02040602050305030304" pitchFamily="18" charset="0"/>
                <a:cs typeface="Calibri" panose="020F0502020204030204" pitchFamily="34" charset="0"/>
              </a:rPr>
              <a:t>Conclusion</a:t>
            </a:r>
            <a:endParaRPr lang="en-IN" sz="3200" b="1" dirty="0">
              <a:solidFill>
                <a:schemeClr val="bg1"/>
              </a:solidFill>
              <a:latin typeface="Book Antiqua" panose="02040602050305030304" pitchFamily="18" charset="0"/>
              <a:cs typeface="Calibri" panose="020F0502020204030204" pitchFamily="34" charset="0"/>
            </a:endParaRPr>
          </a:p>
        </p:txBody>
      </p:sp>
      <p:pic>
        <p:nvPicPr>
          <p:cNvPr id="12" name="Graphic 11" descr="Arrow Slight curve">
            <a:extLst>
              <a:ext uri="{FF2B5EF4-FFF2-40B4-BE49-F238E27FC236}">
                <a16:creationId xmlns="" xmlns:a16="http://schemas.microsoft.com/office/drawing/2014/main" id="{A7D3EA65-DC5E-F69C-B3A2-EAE92FFA4C78}"/>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10886" y="1558418"/>
            <a:ext cx="477520" cy="377259"/>
          </a:xfrm>
          <a:prstGeom prst="rect">
            <a:avLst/>
          </a:prstGeom>
        </p:spPr>
      </p:pic>
      <p:pic>
        <p:nvPicPr>
          <p:cNvPr id="4" name="Picture 3" descr="A picture containing text&#10;&#10;Description automatically generated">
            <a:extLst>
              <a:ext uri="{FF2B5EF4-FFF2-40B4-BE49-F238E27FC236}">
                <a16:creationId xmlns="" xmlns:a16="http://schemas.microsoft.com/office/drawing/2014/main" id="{4F3EEDC4-146E-B44A-0EF0-2070D4684399}"/>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9947727" y="24946"/>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E1C266D6-B295-7AB5-5F70-578271A90264}"/>
              </a:ext>
            </a:extLst>
          </p:cNvPr>
          <p:cNvSpPr txBox="1"/>
          <p:nvPr/>
        </p:nvSpPr>
        <p:spPr>
          <a:xfrm>
            <a:off x="1277257" y="1558418"/>
            <a:ext cx="8626762" cy="4093428"/>
          </a:xfrm>
          <a:prstGeom prst="rect">
            <a:avLst/>
          </a:prstGeom>
          <a:noFill/>
        </p:spPr>
        <p:txBody>
          <a:bodyPr wrap="square">
            <a:spAutoFit/>
          </a:bodyPr>
          <a:lstStyle/>
          <a:p>
            <a:pPr marL="342900" indent="-342900" algn="just">
              <a:buFont typeface="Wingdings" panose="05000000000000000000" pitchFamily="2" charset="2"/>
              <a:buChar char="ü"/>
            </a:pPr>
            <a:r>
              <a:rPr lang="en-US" sz="2000" dirty="0">
                <a:solidFill>
                  <a:schemeClr val="bg1"/>
                </a:solidFill>
                <a:latin typeface="Book Antiqua" panose="02040602050305030304" pitchFamily="18" charset="0"/>
              </a:rPr>
              <a:t>Bit coin is the most volatile entity in the world. Already Existing machine learning models are there but all those models are not giving much accuracy in predicting the bitcoin price due to different factors might affects on bitcoin price and volatile nature of bitcoin .</a:t>
            </a:r>
          </a:p>
          <a:p>
            <a:pPr marL="342900" indent="-342900" algn="just">
              <a:buFont typeface="Wingdings" panose="05000000000000000000" pitchFamily="2" charset="2"/>
              <a:buChar char="ü"/>
            </a:pPr>
            <a:endParaRPr lang="en-US" sz="2000" dirty="0">
              <a:solidFill>
                <a:schemeClr val="bg1"/>
              </a:solidFill>
              <a:latin typeface="Book Antiqua" panose="02040602050305030304" pitchFamily="18" charset="0"/>
            </a:endParaRPr>
          </a:p>
          <a:p>
            <a:pPr marL="342900" indent="-342900" algn="just">
              <a:buFont typeface="Wingdings" panose="05000000000000000000" pitchFamily="2" charset="2"/>
              <a:buChar char="ü"/>
            </a:pPr>
            <a:r>
              <a:rPr lang="en-US" sz="2000" dirty="0">
                <a:solidFill>
                  <a:schemeClr val="bg1"/>
                </a:solidFill>
                <a:latin typeface="Book Antiqua" panose="02040602050305030304" pitchFamily="18" charset="0"/>
              </a:rPr>
              <a:t>we proposed a machine learning model which uses inequality measures as well as statistical measures to predict the bitcoin price. we observed that our proposed model is predicting the bitcoin price more accurately than already existing models.</a:t>
            </a:r>
          </a:p>
          <a:p>
            <a:pPr marL="342900" indent="-342900" algn="just">
              <a:buFont typeface="Wingdings" panose="05000000000000000000" pitchFamily="2" charset="2"/>
              <a:buChar char="ü"/>
            </a:pPr>
            <a:endParaRPr lang="en-US" sz="2000" dirty="0">
              <a:solidFill>
                <a:schemeClr val="bg1"/>
              </a:solidFill>
              <a:latin typeface="Book Antiqua" panose="02040602050305030304" pitchFamily="18" charset="0"/>
            </a:endParaRPr>
          </a:p>
          <a:p>
            <a:pPr marL="342900" indent="-342900" algn="just">
              <a:buFont typeface="Wingdings" panose="05000000000000000000" pitchFamily="2" charset="2"/>
              <a:buChar char="ü"/>
            </a:pPr>
            <a:r>
              <a:rPr lang="en-US" sz="2000" dirty="0">
                <a:solidFill>
                  <a:schemeClr val="bg1"/>
                </a:solidFill>
                <a:latin typeface="Book Antiqua" panose="02040602050305030304" pitchFamily="18" charset="0"/>
              </a:rPr>
              <a:t>In future, We are planning to apply our models to other cryptocurrency such as Ethereum, doge coin and also planning to compare how the inequality measures will be for different currencies.</a:t>
            </a:r>
          </a:p>
        </p:txBody>
      </p:sp>
    </p:spTree>
    <p:extLst>
      <p:ext uri="{BB962C8B-B14F-4D97-AF65-F5344CB8AC3E}">
        <p14:creationId xmlns="" xmlns:p14="http://schemas.microsoft.com/office/powerpoint/2010/main" val="299184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C594034-28C9-3030-1E51-087A26CD736E}"/>
              </a:ext>
            </a:extLst>
          </p:cNvPr>
          <p:cNvPicPr>
            <a:picLocks noGrp="1" noChangeAspect="1"/>
          </p:cNvPicPr>
          <p:nvPr>
            <p:ph idx="1"/>
          </p:nvPr>
        </p:nvPicPr>
        <p:blipFill>
          <a:blip r:embed="rId2"/>
          <a:stretch>
            <a:fillRect/>
          </a:stretch>
        </p:blipFill>
        <p:spPr>
          <a:xfrm>
            <a:off x="0" y="0"/>
            <a:ext cx="1103086" cy="6858000"/>
          </a:xfrm>
          <a:prstGeom prst="rect">
            <a:avLst/>
          </a:prstGeom>
        </p:spPr>
      </p:pic>
      <p:pic>
        <p:nvPicPr>
          <p:cNvPr id="6" name="Picture 5">
            <a:extLst>
              <a:ext uri="{FF2B5EF4-FFF2-40B4-BE49-F238E27FC236}">
                <a16:creationId xmlns="" xmlns:a16="http://schemas.microsoft.com/office/drawing/2014/main" id="{2E120249-6F55-20D5-0011-A0C2C8867AF4}"/>
              </a:ext>
            </a:extLst>
          </p:cNvPr>
          <p:cNvPicPr>
            <a:picLocks noChangeAspect="1"/>
          </p:cNvPicPr>
          <p:nvPr/>
        </p:nvPicPr>
        <p:blipFill>
          <a:blip r:embed="rId3"/>
          <a:stretch>
            <a:fillRect/>
          </a:stretch>
        </p:blipFill>
        <p:spPr>
          <a:xfrm>
            <a:off x="11190514" y="0"/>
            <a:ext cx="1001487" cy="6858000"/>
          </a:xfrm>
          <a:prstGeom prst="rect">
            <a:avLst/>
          </a:prstGeom>
        </p:spPr>
      </p:pic>
      <p:sp>
        <p:nvSpPr>
          <p:cNvPr id="2" name="Title 1">
            <a:extLst>
              <a:ext uri="{FF2B5EF4-FFF2-40B4-BE49-F238E27FC236}">
                <a16:creationId xmlns="" xmlns:a16="http://schemas.microsoft.com/office/drawing/2014/main" id="{BF8F9C24-926A-3C06-C2FD-66652985115B}"/>
              </a:ext>
            </a:extLst>
          </p:cNvPr>
          <p:cNvSpPr>
            <a:spLocks noGrp="1"/>
          </p:cNvSpPr>
          <p:nvPr>
            <p:ph type="title"/>
          </p:nvPr>
        </p:nvSpPr>
        <p:spPr>
          <a:xfrm>
            <a:off x="3673021" y="0"/>
            <a:ext cx="3801836" cy="711200"/>
          </a:xfrm>
        </p:spPr>
        <p:txBody>
          <a:bodyPr>
            <a:normAutofit/>
          </a:bodyPr>
          <a:lstStyle/>
          <a:p>
            <a:r>
              <a:rPr lang="en-US" dirty="0">
                <a:solidFill>
                  <a:schemeClr val="bg1"/>
                </a:solidFill>
              </a:rPr>
              <a:t> </a:t>
            </a:r>
            <a:r>
              <a:rPr lang="en-US" dirty="0" smtClean="0">
                <a:solidFill>
                  <a:schemeClr val="bg1"/>
                </a:solidFill>
              </a:rPr>
              <a:t>       </a:t>
            </a:r>
            <a:r>
              <a:rPr lang="en-US" sz="3600" b="1" dirty="0" smtClean="0">
                <a:solidFill>
                  <a:schemeClr val="bg1"/>
                </a:solidFill>
                <a:latin typeface="Book Antiqua" pitchFamily="18" charset="0"/>
              </a:rPr>
              <a:t>References</a:t>
            </a:r>
            <a:endParaRPr lang="en-US" sz="3600" b="1" dirty="0">
              <a:solidFill>
                <a:schemeClr val="bg1"/>
              </a:solidFill>
              <a:latin typeface="Book Antiqua" pitchFamily="18" charset="0"/>
            </a:endParaRPr>
          </a:p>
        </p:txBody>
      </p:sp>
      <p:pic>
        <p:nvPicPr>
          <p:cNvPr id="3" name="Picture 2" descr="A picture containing text&#10;&#10;Description automatically generated">
            <a:extLst>
              <a:ext uri="{FF2B5EF4-FFF2-40B4-BE49-F238E27FC236}">
                <a16:creationId xmlns="" xmlns:a16="http://schemas.microsoft.com/office/drawing/2014/main" id="{4AE60459-9216-E07A-1B0E-49CA4AC01ABC}"/>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947727" y="3946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816C3688-F05E-F1A6-B299-F4CB58D0D80C}"/>
              </a:ext>
            </a:extLst>
          </p:cNvPr>
          <p:cNvSpPr txBox="1"/>
          <p:nvPr/>
        </p:nvSpPr>
        <p:spPr>
          <a:xfrm>
            <a:off x="1553029" y="783772"/>
            <a:ext cx="8723086" cy="6832640"/>
          </a:xfrm>
          <a:prstGeom prst="rect">
            <a:avLst/>
          </a:prstGeom>
          <a:noFill/>
        </p:spPr>
        <p:txBody>
          <a:bodyPr wrap="square">
            <a:spAutoFit/>
          </a:bodyPr>
          <a:lstStyle/>
          <a:p>
            <a:r>
              <a:rPr lang="en-US" sz="2000" dirty="0">
                <a:solidFill>
                  <a:schemeClr val="bg1"/>
                </a:solidFill>
                <a:latin typeface="Book Antiqua" panose="02040602050305030304" pitchFamily="18" charset="0"/>
              </a:rPr>
              <a:t>[</a:t>
            </a:r>
            <a:r>
              <a:rPr lang="en-US" sz="2000" dirty="0" smtClean="0">
                <a:solidFill>
                  <a:schemeClr val="bg1"/>
                </a:solidFill>
                <a:latin typeface="Book Antiqua" panose="02040602050305030304" pitchFamily="18" charset="0"/>
              </a:rPr>
              <a:t>1]M</a:t>
            </a:r>
            <a:r>
              <a:rPr lang="en-US" sz="2000" dirty="0">
                <a:solidFill>
                  <a:schemeClr val="bg1"/>
                </a:solidFill>
                <a:latin typeface="Book Antiqua" panose="02040602050305030304" pitchFamily="18" charset="0"/>
              </a:rPr>
              <a:t>. Amjad and D. Shah, "Trading Bit coin and Online Time Series Prediction," in NIPS 2016 Time Series Workshop, 2017.</a:t>
            </a:r>
          </a:p>
          <a:p>
            <a:endParaRPr lang="en-US" sz="2000" dirty="0">
              <a:solidFill>
                <a:schemeClr val="bg1"/>
              </a:solidFill>
              <a:latin typeface="Book Antiqua" panose="02040602050305030304" pitchFamily="18" charset="0"/>
            </a:endParaRPr>
          </a:p>
          <a:p>
            <a:r>
              <a:rPr lang="en-US" sz="2000" dirty="0">
                <a:solidFill>
                  <a:schemeClr val="bg1"/>
                </a:solidFill>
                <a:latin typeface="Book Antiqua" panose="02040602050305030304" pitchFamily="18" charset="0"/>
              </a:rPr>
              <a:t>[2] L. Kristoufek, Bit coin meets Google trends and Wikipedia: quantifying the relationship between phenomena of the internet era, Sci. Rep. 3 (2013) 3415. </a:t>
            </a:r>
          </a:p>
          <a:p>
            <a:endParaRPr lang="en-US" sz="2000" dirty="0">
              <a:solidFill>
                <a:schemeClr val="bg1"/>
              </a:solidFill>
              <a:latin typeface="Book Antiqua" panose="02040602050305030304" pitchFamily="18" charset="0"/>
            </a:endParaRPr>
          </a:p>
          <a:p>
            <a:r>
              <a:rPr lang="en-US" sz="2000" dirty="0">
                <a:solidFill>
                  <a:schemeClr val="bg1"/>
                </a:solidFill>
                <a:latin typeface="Book Antiqua" panose="02040602050305030304" pitchFamily="18" charset="0"/>
              </a:rPr>
              <a:t>[3] S. McNally, J. Roche and S. Caton, "Predicting the price of Bitcoin using machine learning," in 26th Euro micro International Conference on Parallel, Distributed and Network-based Processing (PDP), 2018 </a:t>
            </a:r>
          </a:p>
          <a:p>
            <a:endParaRPr lang="en-US" sz="2000" dirty="0">
              <a:solidFill>
                <a:schemeClr val="bg1"/>
              </a:solidFill>
              <a:latin typeface="Book Antiqua" panose="02040602050305030304" pitchFamily="18" charset="0"/>
            </a:endParaRPr>
          </a:p>
          <a:p>
            <a:r>
              <a:rPr lang="en-US" sz="2000" dirty="0">
                <a:solidFill>
                  <a:schemeClr val="bg1"/>
                </a:solidFill>
                <a:latin typeface="Book Antiqua" panose="02040602050305030304" pitchFamily="18" charset="0"/>
              </a:rPr>
              <a:t>[4]https://</a:t>
            </a:r>
            <a:r>
              <a:rPr lang="en-US" sz="2000" dirty="0" smtClean="0">
                <a:solidFill>
                  <a:schemeClr val="bg1"/>
                </a:solidFill>
                <a:latin typeface="Book Antiqua" panose="02040602050305030304" pitchFamily="18" charset="0"/>
              </a:rPr>
              <a:t>in.investing.com/crypto/bitcoin</a:t>
            </a:r>
          </a:p>
          <a:p>
            <a:endParaRPr lang="en-US" sz="2000" dirty="0" smtClean="0">
              <a:solidFill>
                <a:schemeClr val="bg1"/>
              </a:solidFill>
              <a:latin typeface="Book Antiqua" panose="02040602050305030304" pitchFamily="18" charset="0"/>
            </a:endParaRPr>
          </a:p>
          <a:p>
            <a:r>
              <a:rPr lang="en-US" sz="2000" dirty="0" smtClean="0">
                <a:solidFill>
                  <a:schemeClr val="bg1"/>
                </a:solidFill>
                <a:latin typeface="Book Antiqua" panose="02040602050305030304" pitchFamily="18" charset="0"/>
              </a:rPr>
              <a:t>[5] MVM, , AP, , BJ, , MK, &amp; , RS (2021). </a:t>
            </a:r>
            <a:r>
              <a:rPr lang="en-US" sz="2000" dirty="0" err="1" smtClean="0">
                <a:solidFill>
                  <a:schemeClr val="bg1"/>
                </a:solidFill>
                <a:latin typeface="Book Antiqua" pitchFamily="18" charset="0"/>
              </a:rPr>
              <a:t>Bitcoin</a:t>
            </a:r>
            <a:r>
              <a:rPr lang="en-US" sz="2000" dirty="0" smtClean="0">
                <a:solidFill>
                  <a:schemeClr val="bg1"/>
                </a:solidFill>
                <a:latin typeface="Book Antiqua" pitchFamily="18" charset="0"/>
              </a:rPr>
              <a:t> price prediction using machine learning. International Journal of Engineering Technologies and Management Research, 8(5), 20. </a:t>
            </a:r>
            <a:r>
              <a:rPr lang="en-US" sz="2000" dirty="0" err="1" smtClean="0">
                <a:solidFill>
                  <a:schemeClr val="bg1"/>
                </a:solidFill>
                <a:latin typeface="Book Antiqua" pitchFamily="18" charset="0"/>
              </a:rPr>
              <a:t>doi</a:t>
            </a:r>
            <a:r>
              <a:rPr lang="en-US" sz="2000" dirty="0" smtClean="0">
                <a:solidFill>
                  <a:schemeClr val="bg1"/>
                </a:solidFill>
                <a:latin typeface="Book Antiqua" pitchFamily="18" charset="0"/>
              </a:rPr>
              <a:t>: 10.29121/ijetmr.v8.i5.2021.953</a:t>
            </a:r>
          </a:p>
          <a:p>
            <a:endParaRPr lang="en-US" sz="2000" dirty="0" smtClean="0">
              <a:solidFill>
                <a:schemeClr val="bg1"/>
              </a:solidFill>
              <a:latin typeface="Book Antiqua" pitchFamily="18" charset="0"/>
            </a:endParaRPr>
          </a:p>
          <a:p>
            <a:r>
              <a:rPr lang="en-US" sz="2000" dirty="0" smtClean="0">
                <a:solidFill>
                  <a:schemeClr val="bg1"/>
                </a:solidFill>
                <a:latin typeface="Book Antiqua" pitchFamily="18" charset="0"/>
              </a:rPr>
              <a:t>[6] Farris, Frank. (2010). The </a:t>
            </a:r>
            <a:r>
              <a:rPr lang="en-US" sz="2000" dirty="0" err="1" smtClean="0">
                <a:solidFill>
                  <a:schemeClr val="bg1"/>
                </a:solidFill>
                <a:latin typeface="Book Antiqua" pitchFamily="18" charset="0"/>
              </a:rPr>
              <a:t>Gini</a:t>
            </a:r>
            <a:r>
              <a:rPr lang="en-US" sz="2000" dirty="0" smtClean="0">
                <a:solidFill>
                  <a:schemeClr val="bg1"/>
                </a:solidFill>
                <a:latin typeface="Book Antiqua" pitchFamily="18" charset="0"/>
              </a:rPr>
              <a:t> Index and Measures of Inequality. American Mathematical Monthly. 117. 851-864. 10.4169/000298910X523344.</a:t>
            </a:r>
          </a:p>
          <a:p>
            <a:r>
              <a:rPr lang="en-US" sz="2000" dirty="0" smtClean="0"/>
              <a:t/>
            </a:r>
            <a:br>
              <a:rPr lang="en-US" sz="2000" dirty="0" smtClean="0"/>
            </a:br>
            <a:endParaRPr lang="en-US" sz="2000" dirty="0">
              <a:solidFill>
                <a:schemeClr val="bg1"/>
              </a:solidFill>
              <a:latin typeface="Book Antiqua" panose="02040602050305030304" pitchFamily="18" charset="0"/>
            </a:endParaRPr>
          </a:p>
          <a:p>
            <a:endParaRPr lang="en-US" dirty="0"/>
          </a:p>
        </p:txBody>
      </p:sp>
      <p:sp>
        <p:nvSpPr>
          <p:cNvPr id="11" name="TextBox 10">
            <a:extLst>
              <a:ext uri="{FF2B5EF4-FFF2-40B4-BE49-F238E27FC236}">
                <a16:creationId xmlns="" xmlns:a16="http://schemas.microsoft.com/office/drawing/2014/main" id="{8DEE00CC-9594-D621-5F80-0EF2D9EC3E89}"/>
              </a:ext>
            </a:extLst>
          </p:cNvPr>
          <p:cNvSpPr txBox="1"/>
          <p:nvPr/>
        </p:nvSpPr>
        <p:spPr>
          <a:xfrm>
            <a:off x="1625600" y="2250629"/>
            <a:ext cx="6096000" cy="369332"/>
          </a:xfrm>
          <a:prstGeom prst="rect">
            <a:avLst/>
          </a:prstGeom>
          <a:noFill/>
        </p:spPr>
        <p:txBody>
          <a:bodyPr wrap="square">
            <a:spAutoFit/>
          </a:bodyPr>
          <a:lstStyle/>
          <a:p>
            <a:r>
              <a:rPr lang="en-US" dirty="0"/>
              <a:t> </a:t>
            </a:r>
          </a:p>
        </p:txBody>
      </p:sp>
    </p:spTree>
    <p:extLst>
      <p:ext uri="{BB962C8B-B14F-4D97-AF65-F5344CB8AC3E}">
        <p14:creationId xmlns="" xmlns:p14="http://schemas.microsoft.com/office/powerpoint/2010/main" val="15981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A7F29-7D1B-961E-1092-B57DC8F5D5F8}"/>
              </a:ext>
            </a:extLst>
          </p:cNvPr>
          <p:cNvSpPr>
            <a:spLocks noGrp="1"/>
          </p:cNvSpPr>
          <p:nvPr>
            <p:ph type="title"/>
          </p:nvPr>
        </p:nvSpPr>
        <p:spPr>
          <a:xfrm>
            <a:off x="2220686" y="1540782"/>
            <a:ext cx="7659584" cy="1325563"/>
          </a:xfrm>
        </p:spPr>
        <p:txBody>
          <a:bodyPr/>
          <a:lstStyle/>
          <a:p>
            <a:r>
              <a:rPr lang="en-US"/>
              <a:t>-</a:t>
            </a:r>
            <a:endParaRPr lang="en-US" dirty="0"/>
          </a:p>
        </p:txBody>
      </p:sp>
      <p:pic>
        <p:nvPicPr>
          <p:cNvPr id="5" name="Picture 4">
            <a:extLst>
              <a:ext uri="{FF2B5EF4-FFF2-40B4-BE49-F238E27FC236}">
                <a16:creationId xmlns="" xmlns:a16="http://schemas.microsoft.com/office/drawing/2014/main" id="{5201123E-95E4-3981-7686-D3312F43E1EF}"/>
              </a:ext>
            </a:extLst>
          </p:cNvPr>
          <p:cNvPicPr>
            <a:picLocks noChangeAspect="1"/>
          </p:cNvPicPr>
          <p:nvPr/>
        </p:nvPicPr>
        <p:blipFill>
          <a:blip r:embed="rId2"/>
          <a:stretch>
            <a:fillRect/>
          </a:stretch>
        </p:blipFill>
        <p:spPr>
          <a:xfrm>
            <a:off x="0" y="0"/>
            <a:ext cx="12192000" cy="6858000"/>
          </a:xfrm>
          <a:prstGeom prst="rect">
            <a:avLst/>
          </a:prstGeom>
        </p:spPr>
      </p:pic>
      <p:pic>
        <p:nvPicPr>
          <p:cNvPr id="3" name="Picture 2" descr="A picture containing text&#10;&#10;Description automatically generated">
            <a:extLst>
              <a:ext uri="{FF2B5EF4-FFF2-40B4-BE49-F238E27FC236}">
                <a16:creationId xmlns="" xmlns:a16="http://schemas.microsoft.com/office/drawing/2014/main" id="{52A4A3FF-F522-A4E3-FA3E-DB6423D39DD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947727" y="3946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6849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CB15CF-738F-45AF-1798-F29EB524A52D}"/>
              </a:ext>
            </a:extLst>
          </p:cNvPr>
          <p:cNvSpPr>
            <a:spLocks noGrp="1"/>
          </p:cNvSpPr>
          <p:nvPr>
            <p:ph type="title"/>
          </p:nvPr>
        </p:nvSpPr>
        <p:spPr/>
        <p:txBody>
          <a:bodyPr/>
          <a:lstStyle/>
          <a:p>
            <a:endParaRPr lang="en-US" dirty="0"/>
          </a:p>
        </p:txBody>
      </p:sp>
      <p:pic>
        <p:nvPicPr>
          <p:cNvPr id="2050" name="Picture 2">
            <a:extLst>
              <a:ext uri="{FF2B5EF4-FFF2-40B4-BE49-F238E27FC236}">
                <a16:creationId xmlns="" xmlns:a16="http://schemas.microsoft.com/office/drawing/2014/main" id="{E19BDF3D-B4CF-222B-8657-EBE93C35951D}"/>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0" y="0"/>
            <a:ext cx="12503156" cy="689673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7C387283-5E7C-6B21-4F87-0EB360255049}"/>
              </a:ext>
            </a:extLst>
          </p:cNvPr>
          <p:cNvSpPr txBox="1"/>
          <p:nvPr/>
        </p:nvSpPr>
        <p:spPr>
          <a:xfrm>
            <a:off x="270012" y="0"/>
            <a:ext cx="6037943" cy="6463308"/>
          </a:xfrm>
          <a:prstGeom prst="rect">
            <a:avLst/>
          </a:prstGeom>
          <a:solidFill>
            <a:schemeClr val="bg2">
              <a:lumMod val="10000"/>
            </a:schemeClr>
          </a:solidFill>
        </p:spPr>
        <p:txBody>
          <a:bodyPr wrap="square" rtlCol="0">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5" name="TextBox 4">
            <a:extLst>
              <a:ext uri="{FF2B5EF4-FFF2-40B4-BE49-F238E27FC236}">
                <a16:creationId xmlns="" xmlns:a16="http://schemas.microsoft.com/office/drawing/2014/main" id="{259510AF-BCBB-EB37-B37A-091AA06339A5}"/>
              </a:ext>
            </a:extLst>
          </p:cNvPr>
          <p:cNvSpPr txBox="1"/>
          <p:nvPr/>
        </p:nvSpPr>
        <p:spPr>
          <a:xfrm>
            <a:off x="1737771" y="0"/>
            <a:ext cx="6149788" cy="707886"/>
          </a:xfrm>
          <a:prstGeom prst="rect">
            <a:avLst/>
          </a:prstGeom>
          <a:noFill/>
        </p:spPr>
        <p:txBody>
          <a:bodyPr wrap="square" rtlCol="0">
            <a:spAutoFit/>
          </a:bodyPr>
          <a:lstStyle/>
          <a:p>
            <a:pPr algn="just"/>
            <a:r>
              <a:rPr lang="en-IN" sz="4000" b="1" dirty="0" smtClean="0">
                <a:solidFill>
                  <a:schemeClr val="bg1"/>
                </a:solidFill>
                <a:latin typeface="Book Antiqua" pitchFamily="18" charset="0"/>
              </a:rPr>
              <a:t>Agenda</a:t>
            </a:r>
            <a:endParaRPr lang="en-IN" sz="4000" b="1" dirty="0">
              <a:solidFill>
                <a:schemeClr val="bg1"/>
              </a:solidFill>
              <a:latin typeface="Book Antiqua" pitchFamily="18" charset="0"/>
            </a:endParaRPr>
          </a:p>
        </p:txBody>
      </p:sp>
      <p:sp>
        <p:nvSpPr>
          <p:cNvPr id="6" name="Rectangle 5">
            <a:extLst>
              <a:ext uri="{FF2B5EF4-FFF2-40B4-BE49-F238E27FC236}">
                <a16:creationId xmlns="" xmlns:a16="http://schemas.microsoft.com/office/drawing/2014/main" id="{69B35BA8-A079-67B9-93C8-F9A2755D9F0E}"/>
              </a:ext>
            </a:extLst>
          </p:cNvPr>
          <p:cNvSpPr/>
          <p:nvPr/>
        </p:nvSpPr>
        <p:spPr>
          <a:xfrm>
            <a:off x="798546" y="700105"/>
            <a:ext cx="5275729" cy="140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TextBox 7">
            <a:extLst>
              <a:ext uri="{FF2B5EF4-FFF2-40B4-BE49-F238E27FC236}">
                <a16:creationId xmlns="" xmlns:a16="http://schemas.microsoft.com/office/drawing/2014/main" id="{10EEDDCF-D2D8-2EF6-C02E-CB167E899605}"/>
              </a:ext>
            </a:extLst>
          </p:cNvPr>
          <p:cNvSpPr txBox="1"/>
          <p:nvPr/>
        </p:nvSpPr>
        <p:spPr>
          <a:xfrm>
            <a:off x="698269" y="899886"/>
            <a:ext cx="6037943" cy="7294305"/>
          </a:xfrm>
          <a:prstGeom prst="rect">
            <a:avLst/>
          </a:prstGeom>
          <a:noFill/>
        </p:spPr>
        <p:txBody>
          <a:bodyPr wrap="square" rtlCol="0">
            <a:spAutoFit/>
          </a:bodyPr>
          <a:lstStyle/>
          <a:p>
            <a:pPr algn="just"/>
            <a:r>
              <a:rPr lang="en-IN" b="1" dirty="0" smtClean="0">
                <a:solidFill>
                  <a:schemeClr val="bg1"/>
                </a:solidFill>
                <a:latin typeface="Book Antiqua" pitchFamily="18" charset="0"/>
                <a:cs typeface="Calibri" panose="020F0502020204030204" pitchFamily="34" charset="0"/>
              </a:rPr>
              <a:t>1</a:t>
            </a:r>
            <a:r>
              <a:rPr lang="en-IN" b="1" dirty="0">
                <a:solidFill>
                  <a:schemeClr val="bg1"/>
                </a:solidFill>
                <a:latin typeface="Book Antiqua" pitchFamily="18" charset="0"/>
                <a:cs typeface="Calibri" panose="020F0502020204030204" pitchFamily="34" charset="0"/>
              </a:rPr>
              <a:t>. Introduction </a:t>
            </a:r>
          </a:p>
          <a:p>
            <a:pPr algn="just"/>
            <a:endParaRPr lang="en-IN" b="1" dirty="0">
              <a:solidFill>
                <a:schemeClr val="bg1"/>
              </a:solidFill>
              <a:latin typeface="Book Antiqua" pitchFamily="18" charset="0"/>
              <a:cs typeface="Calibri" panose="020F0502020204030204" pitchFamily="34" charset="0"/>
            </a:endParaRPr>
          </a:p>
          <a:p>
            <a:pPr algn="just"/>
            <a:r>
              <a:rPr lang="en-IN" b="1" dirty="0">
                <a:solidFill>
                  <a:schemeClr val="bg1"/>
                </a:solidFill>
                <a:latin typeface="Book Antiqua" pitchFamily="18" charset="0"/>
                <a:cs typeface="Calibri" panose="020F0502020204030204" pitchFamily="34" charset="0"/>
              </a:rPr>
              <a:t>2. Related work</a:t>
            </a:r>
          </a:p>
          <a:p>
            <a:pPr algn="just"/>
            <a:endParaRPr lang="en-IN" b="1" dirty="0">
              <a:solidFill>
                <a:schemeClr val="bg1"/>
              </a:solidFill>
              <a:latin typeface="Book Antiqua" pitchFamily="18" charset="0"/>
              <a:cs typeface="Calibri" panose="020F0502020204030204" pitchFamily="34" charset="0"/>
            </a:endParaRPr>
          </a:p>
          <a:p>
            <a:pPr algn="just"/>
            <a:r>
              <a:rPr lang="en-IN" b="1" dirty="0">
                <a:solidFill>
                  <a:schemeClr val="bg1"/>
                </a:solidFill>
                <a:latin typeface="Book Antiqua" pitchFamily="18" charset="0"/>
                <a:cs typeface="Calibri" panose="020F0502020204030204" pitchFamily="34" charset="0"/>
              </a:rPr>
              <a:t>3. Proposed Bitcoin Prediction Model</a:t>
            </a:r>
          </a:p>
          <a:p>
            <a:pPr algn="just"/>
            <a:r>
              <a:rPr lang="en-IN" b="1" dirty="0">
                <a:solidFill>
                  <a:schemeClr val="bg1"/>
                </a:solidFill>
                <a:latin typeface="Book Antiqua" pitchFamily="18" charset="0"/>
                <a:cs typeface="Calibri" panose="020F0502020204030204" pitchFamily="34" charset="0"/>
              </a:rPr>
              <a:t>      3.1. Motivation</a:t>
            </a:r>
          </a:p>
          <a:p>
            <a:pPr algn="just"/>
            <a:r>
              <a:rPr lang="en-IN" b="1" dirty="0">
                <a:solidFill>
                  <a:schemeClr val="bg1"/>
                </a:solidFill>
                <a:latin typeface="Book Antiqua" pitchFamily="18" charset="0"/>
                <a:cs typeface="Calibri" panose="020F0502020204030204" pitchFamily="34" charset="0"/>
              </a:rPr>
              <a:t>      3.2. Inequality Measures</a:t>
            </a:r>
          </a:p>
          <a:p>
            <a:pPr algn="just"/>
            <a:r>
              <a:rPr lang="en-IN" b="1" dirty="0">
                <a:solidFill>
                  <a:schemeClr val="bg1"/>
                </a:solidFill>
                <a:latin typeface="Book Antiqua" pitchFamily="18" charset="0"/>
                <a:cs typeface="Calibri" panose="020F0502020204030204" pitchFamily="34" charset="0"/>
              </a:rPr>
              <a:t>      3.3. Architecture of the Proposed Model</a:t>
            </a:r>
          </a:p>
          <a:p>
            <a:pPr algn="just"/>
            <a:endParaRPr lang="en-IN" b="1" dirty="0">
              <a:solidFill>
                <a:schemeClr val="bg1"/>
              </a:solidFill>
              <a:latin typeface="Book Antiqua" pitchFamily="18" charset="0"/>
              <a:cs typeface="Calibri" panose="020F0502020204030204" pitchFamily="34" charset="0"/>
            </a:endParaRPr>
          </a:p>
          <a:p>
            <a:pPr algn="just"/>
            <a:r>
              <a:rPr lang="en-IN" b="1" dirty="0" smtClean="0">
                <a:solidFill>
                  <a:schemeClr val="bg1"/>
                </a:solidFill>
                <a:latin typeface="Book Antiqua" pitchFamily="18" charset="0"/>
                <a:cs typeface="Calibri" panose="020F0502020204030204" pitchFamily="34" charset="0"/>
              </a:rPr>
              <a:t>4</a:t>
            </a:r>
            <a:r>
              <a:rPr lang="en-IN" b="1" dirty="0">
                <a:solidFill>
                  <a:schemeClr val="bg1"/>
                </a:solidFill>
                <a:latin typeface="Book Antiqua" pitchFamily="18" charset="0"/>
                <a:cs typeface="Calibri" panose="020F0502020204030204" pitchFamily="34" charset="0"/>
              </a:rPr>
              <a:t>. Experimental Analysis</a:t>
            </a:r>
          </a:p>
          <a:p>
            <a:pPr algn="just"/>
            <a:r>
              <a:rPr lang="en-IN" b="1" dirty="0">
                <a:solidFill>
                  <a:schemeClr val="bg1"/>
                </a:solidFill>
                <a:latin typeface="Book Antiqua" pitchFamily="18" charset="0"/>
                <a:cs typeface="Calibri" panose="020F0502020204030204" pitchFamily="34" charset="0"/>
              </a:rPr>
              <a:t>       4.1. Dataset Description</a:t>
            </a:r>
          </a:p>
          <a:p>
            <a:pPr algn="just"/>
            <a:r>
              <a:rPr lang="en-IN" b="1" dirty="0">
                <a:solidFill>
                  <a:schemeClr val="bg1"/>
                </a:solidFill>
                <a:latin typeface="Book Antiqua" pitchFamily="18" charset="0"/>
                <a:cs typeface="Calibri" panose="020F0502020204030204" pitchFamily="34" charset="0"/>
              </a:rPr>
              <a:t>       4.2. Mean And Standard Deviation</a:t>
            </a:r>
          </a:p>
          <a:p>
            <a:pPr algn="just"/>
            <a:endParaRPr lang="en-IN" b="1" dirty="0" smtClean="0">
              <a:solidFill>
                <a:schemeClr val="bg1"/>
              </a:solidFill>
              <a:latin typeface="Book Antiqua" pitchFamily="18" charset="0"/>
              <a:cs typeface="Calibri" panose="020F0502020204030204" pitchFamily="34" charset="0"/>
            </a:endParaRPr>
          </a:p>
          <a:p>
            <a:pPr algn="just"/>
            <a:r>
              <a:rPr lang="en-IN" b="1" dirty="0" smtClean="0">
                <a:solidFill>
                  <a:schemeClr val="bg1"/>
                </a:solidFill>
                <a:latin typeface="Book Antiqua" pitchFamily="18" charset="0"/>
                <a:cs typeface="Calibri" panose="020F0502020204030204" pitchFamily="34" charset="0"/>
              </a:rPr>
              <a:t>5</a:t>
            </a:r>
            <a:r>
              <a:rPr lang="en-IN" b="1" dirty="0">
                <a:solidFill>
                  <a:schemeClr val="bg1"/>
                </a:solidFill>
                <a:latin typeface="Book Antiqua" pitchFamily="18" charset="0"/>
                <a:cs typeface="Calibri" panose="020F0502020204030204" pitchFamily="34" charset="0"/>
              </a:rPr>
              <a:t>. Results</a:t>
            </a:r>
          </a:p>
          <a:p>
            <a:pPr algn="just"/>
            <a:r>
              <a:rPr lang="en-IN" b="1" dirty="0">
                <a:solidFill>
                  <a:schemeClr val="bg1"/>
                </a:solidFill>
                <a:latin typeface="Book Antiqua" pitchFamily="18" charset="0"/>
                <a:cs typeface="Calibri" panose="020F0502020204030204" pitchFamily="34" charset="0"/>
              </a:rPr>
              <a:t>       5.1. Lorenz Curve</a:t>
            </a:r>
          </a:p>
          <a:p>
            <a:pPr algn="just"/>
            <a:r>
              <a:rPr lang="en-IN" b="1" dirty="0">
                <a:solidFill>
                  <a:schemeClr val="bg1"/>
                </a:solidFill>
                <a:latin typeface="Book Antiqua" pitchFamily="18" charset="0"/>
                <a:cs typeface="Calibri" panose="020F0502020204030204" pitchFamily="34" charset="0"/>
              </a:rPr>
              <a:t>       5.2. Gini-Index</a:t>
            </a:r>
          </a:p>
          <a:p>
            <a:pPr algn="just"/>
            <a:r>
              <a:rPr lang="en-IN" b="1" dirty="0">
                <a:solidFill>
                  <a:schemeClr val="bg1"/>
                </a:solidFill>
                <a:latin typeface="Book Antiqua" pitchFamily="18" charset="0"/>
                <a:cs typeface="Calibri" panose="020F0502020204030204" pitchFamily="34" charset="0"/>
              </a:rPr>
              <a:t>       5.3. K-Value</a:t>
            </a:r>
          </a:p>
          <a:p>
            <a:pPr algn="just"/>
            <a:endParaRPr lang="en-IN" b="1" dirty="0" smtClean="0">
              <a:solidFill>
                <a:schemeClr val="bg1"/>
              </a:solidFill>
              <a:latin typeface="Book Antiqua" pitchFamily="18" charset="0"/>
              <a:cs typeface="Calibri" panose="020F0502020204030204" pitchFamily="34" charset="0"/>
            </a:endParaRPr>
          </a:p>
          <a:p>
            <a:pPr algn="just"/>
            <a:r>
              <a:rPr lang="en-IN" b="1" dirty="0" smtClean="0">
                <a:solidFill>
                  <a:schemeClr val="bg1"/>
                </a:solidFill>
                <a:latin typeface="Book Antiqua" pitchFamily="18" charset="0"/>
                <a:cs typeface="Calibri" panose="020F0502020204030204" pitchFamily="34" charset="0"/>
              </a:rPr>
              <a:t>6</a:t>
            </a:r>
            <a:r>
              <a:rPr lang="en-IN" b="1" dirty="0">
                <a:solidFill>
                  <a:schemeClr val="bg1"/>
                </a:solidFill>
                <a:latin typeface="Book Antiqua" pitchFamily="18" charset="0"/>
                <a:cs typeface="Calibri" panose="020F0502020204030204" pitchFamily="34" charset="0"/>
              </a:rPr>
              <a:t>. Conclusion</a:t>
            </a:r>
          </a:p>
          <a:p>
            <a:pPr algn="just"/>
            <a:endParaRPr lang="en-IN" b="1" dirty="0">
              <a:solidFill>
                <a:schemeClr val="bg1"/>
              </a:solidFill>
              <a:latin typeface="Book Antiqua" pitchFamily="18" charset="0"/>
              <a:cs typeface="Calibri" panose="020F0502020204030204" pitchFamily="34" charset="0"/>
            </a:endParaRPr>
          </a:p>
          <a:p>
            <a:pPr marL="457200" indent="-457200" algn="just">
              <a:buFont typeface="+mj-lt"/>
              <a:buAutoNum type="arabicPeriod"/>
            </a:pPr>
            <a:endParaRPr lang="en-IN" b="1" dirty="0">
              <a:solidFill>
                <a:schemeClr val="bg1"/>
              </a:solidFill>
              <a:latin typeface="Book Antiqua" pitchFamily="18" charset="0"/>
              <a:cs typeface="Calibri" panose="020F0502020204030204" pitchFamily="34" charset="0"/>
            </a:endParaRPr>
          </a:p>
          <a:p>
            <a:pPr algn="just"/>
            <a:endParaRPr lang="en-IN" b="1" dirty="0">
              <a:solidFill>
                <a:schemeClr val="bg1"/>
              </a:solidFill>
              <a:latin typeface="Book Antiqua" pitchFamily="18" charset="0"/>
              <a:cs typeface="Calibri" panose="020F0502020204030204" pitchFamily="34" charset="0"/>
            </a:endParaRPr>
          </a:p>
          <a:p>
            <a:pPr algn="just"/>
            <a:endParaRPr lang="en-IN" b="1" dirty="0">
              <a:solidFill>
                <a:schemeClr val="bg1"/>
              </a:solidFill>
              <a:latin typeface="Book Antiqua" pitchFamily="18" charset="0"/>
              <a:cs typeface="Calibri" panose="020F0502020204030204" pitchFamily="34" charset="0"/>
            </a:endParaRPr>
          </a:p>
          <a:p>
            <a:pPr algn="just"/>
            <a:endParaRPr lang="en-IN" b="1" dirty="0">
              <a:solidFill>
                <a:schemeClr val="bg1"/>
              </a:solidFill>
              <a:latin typeface="Book Antiqua" pitchFamily="18" charset="0"/>
              <a:cs typeface="Calibri" panose="020F0502020204030204" pitchFamily="34" charset="0"/>
            </a:endParaRPr>
          </a:p>
          <a:p>
            <a:pPr algn="just"/>
            <a:endParaRPr lang="en-IN" b="1" dirty="0">
              <a:solidFill>
                <a:schemeClr val="bg1"/>
              </a:solidFill>
              <a:latin typeface="Book Antiqua" pitchFamily="18" charset="0"/>
              <a:cs typeface="Calibri" panose="020F0502020204030204" pitchFamily="34" charset="0"/>
            </a:endParaRPr>
          </a:p>
          <a:p>
            <a:pPr algn="just"/>
            <a:endParaRPr lang="en-IN" dirty="0">
              <a:latin typeface="Book Antiqua" pitchFamily="18" charset="0"/>
              <a:cs typeface="Calibri" panose="020F0502020204030204" pitchFamily="34" charset="0"/>
            </a:endParaRPr>
          </a:p>
        </p:txBody>
      </p:sp>
      <p:sp>
        <p:nvSpPr>
          <p:cNvPr id="9" name="Rectangle 8">
            <a:extLst>
              <a:ext uri="{FF2B5EF4-FFF2-40B4-BE49-F238E27FC236}">
                <a16:creationId xmlns="" xmlns:a16="http://schemas.microsoft.com/office/drawing/2014/main" id="{DB2A052C-C7B2-75DA-6822-26DCFA15F2CA}"/>
              </a:ext>
            </a:extLst>
          </p:cNvPr>
          <p:cNvSpPr/>
          <p:nvPr/>
        </p:nvSpPr>
        <p:spPr>
          <a:xfrm>
            <a:off x="10692368" y="5692547"/>
            <a:ext cx="1662952" cy="1185773"/>
          </a:xfrm>
          <a:prstGeom prst="rect">
            <a:avLst/>
          </a:prstGeom>
          <a:blipFill dpi="0" rotWithShape="1">
            <a:blip r:embed="rId3" cstate="print">
              <a:alphaModFix amt="37000"/>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Graphic 9" descr="Bitcoin">
            <a:extLst>
              <a:ext uri="{FF2B5EF4-FFF2-40B4-BE49-F238E27FC236}">
                <a16:creationId xmlns="" xmlns:a16="http://schemas.microsoft.com/office/drawing/2014/main" id="{EC11E0B7-DC33-156E-E957-549B136E7523}"/>
              </a:ext>
            </a:extLst>
          </p:cNvPr>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rot="1753413">
            <a:off x="6527150" y="40729"/>
            <a:ext cx="1273713" cy="1322872"/>
          </a:xfrm>
          <a:prstGeom prst="rect">
            <a:avLst/>
          </a:prstGeom>
        </p:spPr>
      </p:pic>
      <p:pic>
        <p:nvPicPr>
          <p:cNvPr id="11" name="Graphic 10" descr="Bitcoin">
            <a:extLst>
              <a:ext uri="{FF2B5EF4-FFF2-40B4-BE49-F238E27FC236}">
                <a16:creationId xmlns="" xmlns:a16="http://schemas.microsoft.com/office/drawing/2014/main" id="{5D23CCE8-1353-2FFA-8C57-C0510A4486AE}"/>
              </a:ext>
            </a:extLst>
          </p:cNvPr>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rot="679794">
            <a:off x="10947636" y="5004880"/>
            <a:ext cx="1288762" cy="1338502"/>
          </a:xfrm>
          <a:prstGeom prst="rect">
            <a:avLst/>
          </a:prstGeom>
        </p:spPr>
      </p:pic>
      <p:pic>
        <p:nvPicPr>
          <p:cNvPr id="12" name="Graphic 11" descr="Bitcoin">
            <a:extLst>
              <a:ext uri="{FF2B5EF4-FFF2-40B4-BE49-F238E27FC236}">
                <a16:creationId xmlns="" xmlns:a16="http://schemas.microsoft.com/office/drawing/2014/main" id="{20EC3A78-D78B-C947-56E5-150810C618DF}"/>
              </a:ext>
            </a:extLst>
          </p:cNvPr>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rot="3291112">
            <a:off x="10967522" y="1141458"/>
            <a:ext cx="1288762" cy="1338502"/>
          </a:xfrm>
          <a:prstGeom prst="rect">
            <a:avLst/>
          </a:prstGeom>
        </p:spPr>
      </p:pic>
      <p:pic>
        <p:nvPicPr>
          <p:cNvPr id="13" name="Graphic 12" descr="Bitcoin">
            <a:extLst>
              <a:ext uri="{FF2B5EF4-FFF2-40B4-BE49-F238E27FC236}">
                <a16:creationId xmlns="" xmlns:a16="http://schemas.microsoft.com/office/drawing/2014/main" id="{74C7EA6E-6F11-6614-2BFD-D0357DFD7A39}"/>
              </a:ext>
            </a:extLst>
          </p:cNvPr>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rot="679794">
            <a:off x="-149080" y="-22299"/>
            <a:ext cx="1288762" cy="1338502"/>
          </a:xfrm>
          <a:prstGeom prst="rect">
            <a:avLst/>
          </a:prstGeom>
        </p:spPr>
      </p:pic>
      <p:pic>
        <p:nvPicPr>
          <p:cNvPr id="16" name="Graphic 15" descr="Bitcoin">
            <a:extLst>
              <a:ext uri="{FF2B5EF4-FFF2-40B4-BE49-F238E27FC236}">
                <a16:creationId xmlns="" xmlns:a16="http://schemas.microsoft.com/office/drawing/2014/main" id="{E55F80B1-2FCD-3458-2EDF-8F51BA798B5E}"/>
              </a:ext>
            </a:extLst>
          </p:cNvPr>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rot="679794">
            <a:off x="6409830" y="4431951"/>
            <a:ext cx="1288762" cy="1338502"/>
          </a:xfrm>
          <a:prstGeom prst="rect">
            <a:avLst/>
          </a:prstGeom>
        </p:spPr>
      </p:pic>
      <p:pic>
        <p:nvPicPr>
          <p:cNvPr id="3" name="Picture 2" descr="A picture containing text&#10;&#10;Description automatically generated">
            <a:extLst>
              <a:ext uri="{FF2B5EF4-FFF2-40B4-BE49-F238E27FC236}">
                <a16:creationId xmlns="" xmlns:a16="http://schemas.microsoft.com/office/drawing/2014/main" id="{B2D3C72D-1706-E268-3CCA-2BE5E4E21D50}"/>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0565613" y="32899"/>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8483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670">
              <a:srgbClr val="E7EDF7"/>
            </a:gs>
            <a:gs pos="33959">
              <a:srgbClr val="D3DFF1"/>
            </a:gs>
            <a:gs pos="44045">
              <a:srgbClr val="C9D7EE"/>
            </a:gs>
            <a:gs pos="56906">
              <a:srgbClr val="BCCDE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6">
            <a:extLst>
              <a:ext uri="{FF2B5EF4-FFF2-40B4-BE49-F238E27FC236}">
                <a16:creationId xmlns="" xmlns:a16="http://schemas.microsoft.com/office/drawing/2014/main" id="{D4ED01F1-E2DC-3125-426D-14594D7AE55B}"/>
              </a:ext>
            </a:extLst>
          </p:cNvPr>
          <p:cNvPicPr>
            <a:picLocks noGrp="1" noChangeAspect="1"/>
          </p:cNvPicPr>
          <p:nvPr>
            <p:ph idx="1"/>
          </p:nvPr>
        </p:nvPicPr>
        <p:blipFill rotWithShape="1">
          <a:blip r:embed="rId2"/>
          <a:srcRect t="461" r="-2" b="-2"/>
          <a:stretch/>
        </p:blipFill>
        <p:spPr>
          <a:xfrm>
            <a:off x="0" y="0"/>
            <a:ext cx="5500914" cy="6858000"/>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pic>
        <p:nvPicPr>
          <p:cNvPr id="7" name="Picture 2" descr="A picture containing text&#10;&#10;Description automatically generated">
            <a:extLst>
              <a:ext uri="{FF2B5EF4-FFF2-40B4-BE49-F238E27FC236}">
                <a16:creationId xmlns="" xmlns:a16="http://schemas.microsoft.com/office/drawing/2014/main" id="{1358AD6B-8BB8-F909-DDBC-5E27B7128ABC}"/>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287000" y="77562"/>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FC2C84E5-F613-F70D-49AE-4B9DBB0F4D6A}"/>
              </a:ext>
            </a:extLst>
          </p:cNvPr>
          <p:cNvSpPr txBox="1"/>
          <p:nvPr/>
        </p:nvSpPr>
        <p:spPr>
          <a:xfrm>
            <a:off x="6124957" y="821507"/>
            <a:ext cx="3701143" cy="584775"/>
          </a:xfrm>
          <a:prstGeom prst="rect">
            <a:avLst/>
          </a:prstGeom>
          <a:noFill/>
        </p:spPr>
        <p:txBody>
          <a:bodyPr wrap="square">
            <a:spAutoFit/>
          </a:bodyPr>
          <a:lstStyle/>
          <a:p>
            <a:pPr algn="just"/>
            <a:r>
              <a:rPr lang="en-US" sz="3200" b="1" dirty="0" smtClean="0">
                <a:latin typeface="Book Antiqua" panose="02040602050305030304" pitchFamily="18" charset="0"/>
              </a:rPr>
              <a:t>Introduction</a:t>
            </a:r>
            <a:endParaRPr lang="en-US" sz="3200" dirty="0"/>
          </a:p>
        </p:txBody>
      </p:sp>
      <p:pic>
        <p:nvPicPr>
          <p:cNvPr id="11" name="Graphic 10" descr="Arrow Slight curve">
            <a:extLst>
              <a:ext uri="{FF2B5EF4-FFF2-40B4-BE49-F238E27FC236}">
                <a16:creationId xmlns="" xmlns:a16="http://schemas.microsoft.com/office/drawing/2014/main" id="{8C6CB804-6D31-5308-F3EC-40163C627CA3}"/>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5618480" y="2030837"/>
            <a:ext cx="477520" cy="377259"/>
          </a:xfrm>
          <a:prstGeom prst="rect">
            <a:avLst/>
          </a:prstGeom>
        </p:spPr>
      </p:pic>
      <p:pic>
        <p:nvPicPr>
          <p:cNvPr id="12" name="Graphic 11" descr="Arrow Slight curve">
            <a:extLst>
              <a:ext uri="{FF2B5EF4-FFF2-40B4-BE49-F238E27FC236}">
                <a16:creationId xmlns="" xmlns:a16="http://schemas.microsoft.com/office/drawing/2014/main" id="{39FA44CB-4893-20AE-A9AF-6D6CA02BEA6D}"/>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5531376" y="3004911"/>
            <a:ext cx="477520" cy="377259"/>
          </a:xfrm>
          <a:prstGeom prst="rect">
            <a:avLst/>
          </a:prstGeom>
        </p:spPr>
      </p:pic>
      <p:pic>
        <p:nvPicPr>
          <p:cNvPr id="13" name="Graphic 12" descr="Arrow Slight curve">
            <a:extLst>
              <a:ext uri="{FF2B5EF4-FFF2-40B4-BE49-F238E27FC236}">
                <a16:creationId xmlns="" xmlns:a16="http://schemas.microsoft.com/office/drawing/2014/main" id="{2B8A3D71-152F-37E2-C2A1-03570C307677}"/>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5574175" y="4244520"/>
            <a:ext cx="477520" cy="377259"/>
          </a:xfrm>
          <a:prstGeom prst="rect">
            <a:avLst/>
          </a:prstGeom>
        </p:spPr>
      </p:pic>
      <p:pic>
        <p:nvPicPr>
          <p:cNvPr id="14" name="Graphic 13" descr="Arrow Slight curve">
            <a:extLst>
              <a:ext uri="{FF2B5EF4-FFF2-40B4-BE49-F238E27FC236}">
                <a16:creationId xmlns="" xmlns:a16="http://schemas.microsoft.com/office/drawing/2014/main" id="{2692406B-5151-DB01-E9E3-0D63BB3BF483}"/>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5518313" y="5362630"/>
            <a:ext cx="477520" cy="377259"/>
          </a:xfrm>
          <a:prstGeom prst="rect">
            <a:avLst/>
          </a:prstGeom>
        </p:spPr>
      </p:pic>
      <p:sp>
        <p:nvSpPr>
          <p:cNvPr id="15" name="TextBox 14">
            <a:extLst>
              <a:ext uri="{FF2B5EF4-FFF2-40B4-BE49-F238E27FC236}">
                <a16:creationId xmlns="" xmlns:a16="http://schemas.microsoft.com/office/drawing/2014/main" id="{AC2248F3-2EFF-902D-CC43-C3B87CC38E6D}"/>
              </a:ext>
            </a:extLst>
          </p:cNvPr>
          <p:cNvSpPr txBox="1"/>
          <p:nvPr/>
        </p:nvSpPr>
        <p:spPr>
          <a:xfrm>
            <a:off x="6124958" y="2005751"/>
            <a:ext cx="5834813" cy="707886"/>
          </a:xfrm>
          <a:prstGeom prst="rect">
            <a:avLst/>
          </a:prstGeom>
          <a:noFill/>
        </p:spPr>
        <p:txBody>
          <a:bodyPr wrap="square" rtlCol="0">
            <a:spAutoFit/>
          </a:bodyPr>
          <a:lstStyle/>
          <a:p>
            <a:pPr algn="just"/>
            <a:r>
              <a:rPr lang="en-IN" sz="2000" dirty="0">
                <a:latin typeface="Book Antiqua" panose="02040602050305030304" pitchFamily="18" charset="0"/>
              </a:rPr>
              <a:t>Bitcoin is one such a cryptocurrency that was          introduced in 2009 by </a:t>
            </a:r>
            <a:r>
              <a:rPr lang="en-US" sz="2000" b="1" dirty="0">
                <a:latin typeface="Book Antiqua" panose="02040602050305030304" pitchFamily="18" charset="0"/>
              </a:rPr>
              <a:t>Satoshi Nakamoto.</a:t>
            </a:r>
            <a:endParaRPr lang="en-US" sz="2000" dirty="0"/>
          </a:p>
        </p:txBody>
      </p:sp>
      <p:sp>
        <p:nvSpPr>
          <p:cNvPr id="16" name="TextBox 15">
            <a:extLst>
              <a:ext uri="{FF2B5EF4-FFF2-40B4-BE49-F238E27FC236}">
                <a16:creationId xmlns="" xmlns:a16="http://schemas.microsoft.com/office/drawing/2014/main" id="{66687562-9D10-C0E2-0228-02875B3E6223}"/>
              </a:ext>
            </a:extLst>
          </p:cNvPr>
          <p:cNvSpPr txBox="1"/>
          <p:nvPr/>
        </p:nvSpPr>
        <p:spPr>
          <a:xfrm>
            <a:off x="6096001" y="3022260"/>
            <a:ext cx="5863769" cy="1015663"/>
          </a:xfrm>
          <a:prstGeom prst="rect">
            <a:avLst/>
          </a:prstGeom>
          <a:noFill/>
        </p:spPr>
        <p:txBody>
          <a:bodyPr wrap="square" rtlCol="0">
            <a:spAutoFit/>
          </a:bodyPr>
          <a:lstStyle/>
          <a:p>
            <a:pPr algn="just"/>
            <a:r>
              <a:rPr lang="en-IN" sz="2000" dirty="0">
                <a:latin typeface="Book Antiqua" panose="02040602050305030304" pitchFamily="18" charset="0"/>
              </a:rPr>
              <a:t>It offers lower transaction fees than traditional online payment mechanisms. Due to this most of the people are investing in bitcoin.</a:t>
            </a:r>
            <a:endParaRPr lang="en-US" sz="2000" dirty="0"/>
          </a:p>
        </p:txBody>
      </p:sp>
      <p:sp>
        <p:nvSpPr>
          <p:cNvPr id="17" name="TextBox 16">
            <a:extLst>
              <a:ext uri="{FF2B5EF4-FFF2-40B4-BE49-F238E27FC236}">
                <a16:creationId xmlns="" xmlns:a16="http://schemas.microsoft.com/office/drawing/2014/main" id="{366213BA-B462-7C65-1D7A-DE2E0FBDEFF3}"/>
              </a:ext>
            </a:extLst>
          </p:cNvPr>
          <p:cNvSpPr txBox="1"/>
          <p:nvPr/>
        </p:nvSpPr>
        <p:spPr>
          <a:xfrm>
            <a:off x="6124957" y="4250588"/>
            <a:ext cx="5834813" cy="1015663"/>
          </a:xfrm>
          <a:prstGeom prst="rect">
            <a:avLst/>
          </a:prstGeom>
          <a:noFill/>
        </p:spPr>
        <p:txBody>
          <a:bodyPr wrap="square" rtlCol="0">
            <a:spAutoFit/>
          </a:bodyPr>
          <a:lstStyle/>
          <a:p>
            <a:pPr algn="just"/>
            <a:r>
              <a:rPr lang="en-US" sz="2000" dirty="0">
                <a:latin typeface="Book Antiqua" panose="02040602050305030304" pitchFamily="18" charset="0"/>
              </a:rPr>
              <a:t>But, the bitcoin price is more volatile because of its volatile nature predicting correct price is very difficult.</a:t>
            </a:r>
          </a:p>
        </p:txBody>
      </p:sp>
      <p:sp>
        <p:nvSpPr>
          <p:cNvPr id="18" name="TextBox 17">
            <a:extLst>
              <a:ext uri="{FF2B5EF4-FFF2-40B4-BE49-F238E27FC236}">
                <a16:creationId xmlns="" xmlns:a16="http://schemas.microsoft.com/office/drawing/2014/main" id="{9DD14824-C67F-8765-0684-2F1ADFE0C992}"/>
              </a:ext>
            </a:extLst>
          </p:cNvPr>
          <p:cNvSpPr txBox="1"/>
          <p:nvPr/>
        </p:nvSpPr>
        <p:spPr>
          <a:xfrm>
            <a:off x="6039358" y="5374937"/>
            <a:ext cx="5834813" cy="1015663"/>
          </a:xfrm>
          <a:prstGeom prst="rect">
            <a:avLst/>
          </a:prstGeom>
          <a:noFill/>
        </p:spPr>
        <p:txBody>
          <a:bodyPr wrap="square" rtlCol="0">
            <a:spAutoFit/>
          </a:bodyPr>
          <a:lstStyle/>
          <a:p>
            <a:pPr algn="just"/>
            <a:r>
              <a:rPr lang="en-IN" sz="2000" dirty="0">
                <a:latin typeface="Book Antiqua" panose="02040602050305030304" pitchFamily="18" charset="0"/>
                <a:cs typeface="Calibri Light" panose="020F0302020204030204" pitchFamily="34" charset="0"/>
              </a:rPr>
              <a:t>While investing an intelligent investor always look over the predictions based upon the past data available, before making any prediction.</a:t>
            </a:r>
            <a:endParaRPr lang="en-US" sz="2000" dirty="0">
              <a:latin typeface="Book Antiqua" panose="02040602050305030304" pitchFamily="18" charset="0"/>
            </a:endParaRPr>
          </a:p>
        </p:txBody>
      </p:sp>
    </p:spTree>
    <p:extLst>
      <p:ext uri="{BB962C8B-B14F-4D97-AF65-F5344CB8AC3E}">
        <p14:creationId xmlns="" xmlns:p14="http://schemas.microsoft.com/office/powerpoint/2010/main" val="11666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9F6DAC-3818-D37D-BFF3-833DBA8C2B8F}"/>
              </a:ext>
            </a:extLst>
          </p:cNvPr>
          <p:cNvSpPr>
            <a:spLocks noGrp="1"/>
          </p:cNvSpPr>
          <p:nvPr>
            <p:ph type="title"/>
          </p:nvPr>
        </p:nvSpPr>
        <p:spPr>
          <a:xfrm>
            <a:off x="2325250" y="148725"/>
            <a:ext cx="6775207" cy="861016"/>
          </a:xfrm>
        </p:spPr>
        <p:txBody>
          <a:bodyPr/>
          <a:lstStyle/>
          <a:p>
            <a:r>
              <a:rPr lang="en-US" dirty="0">
                <a:solidFill>
                  <a:schemeClr val="bg1"/>
                </a:solidFill>
              </a:rPr>
              <a:t>                     </a:t>
            </a:r>
          </a:p>
        </p:txBody>
      </p:sp>
      <p:pic>
        <p:nvPicPr>
          <p:cNvPr id="5" name="Content Placeholder 4">
            <a:extLst>
              <a:ext uri="{FF2B5EF4-FFF2-40B4-BE49-F238E27FC236}">
                <a16:creationId xmlns="" xmlns:a16="http://schemas.microsoft.com/office/drawing/2014/main" id="{4C85538E-879B-9BDC-5975-C7F8AFC02863}"/>
              </a:ext>
            </a:extLst>
          </p:cNvPr>
          <p:cNvPicPr>
            <a:picLocks noGrp="1" noChangeAspect="1"/>
          </p:cNvPicPr>
          <p:nvPr>
            <p:ph idx="1"/>
          </p:nvPr>
        </p:nvPicPr>
        <p:blipFill>
          <a:blip r:embed="rId2"/>
          <a:stretch>
            <a:fillRect/>
          </a:stretch>
        </p:blipFill>
        <p:spPr>
          <a:xfrm>
            <a:off x="0" y="0"/>
            <a:ext cx="1117600" cy="6858000"/>
          </a:xfrm>
        </p:spPr>
      </p:pic>
      <p:pic>
        <p:nvPicPr>
          <p:cNvPr id="7" name="Picture 6">
            <a:extLst>
              <a:ext uri="{FF2B5EF4-FFF2-40B4-BE49-F238E27FC236}">
                <a16:creationId xmlns="" xmlns:a16="http://schemas.microsoft.com/office/drawing/2014/main" id="{EBB4A82B-0E6B-D8F2-D2DD-3E10E84658D5}"/>
              </a:ext>
            </a:extLst>
          </p:cNvPr>
          <p:cNvPicPr>
            <a:picLocks noChangeAspect="1"/>
          </p:cNvPicPr>
          <p:nvPr/>
        </p:nvPicPr>
        <p:blipFill>
          <a:blip r:embed="rId3"/>
          <a:stretch>
            <a:fillRect/>
          </a:stretch>
        </p:blipFill>
        <p:spPr>
          <a:xfrm>
            <a:off x="11190514" y="0"/>
            <a:ext cx="1001487" cy="6858000"/>
          </a:xfrm>
          <a:prstGeom prst="rect">
            <a:avLst/>
          </a:prstGeom>
        </p:spPr>
      </p:pic>
      <p:sp>
        <p:nvSpPr>
          <p:cNvPr id="10" name="TextBox 9">
            <a:extLst>
              <a:ext uri="{FF2B5EF4-FFF2-40B4-BE49-F238E27FC236}">
                <a16:creationId xmlns="" xmlns:a16="http://schemas.microsoft.com/office/drawing/2014/main" id="{8CCF5CEE-535E-9F76-BADD-94D3BAC9B965}"/>
              </a:ext>
            </a:extLst>
          </p:cNvPr>
          <p:cNvSpPr txBox="1"/>
          <p:nvPr/>
        </p:nvSpPr>
        <p:spPr>
          <a:xfrm>
            <a:off x="1117600" y="1530630"/>
            <a:ext cx="9004299" cy="3477875"/>
          </a:xfrm>
          <a:prstGeom prst="rect">
            <a:avLst/>
          </a:prstGeom>
          <a:noFill/>
        </p:spPr>
        <p:txBody>
          <a:bodyPr wrap="square" rtlCol="0">
            <a:spAutoFit/>
          </a:bodyPr>
          <a:lstStyle/>
          <a:p>
            <a:pPr marL="342900" indent="-342900" algn="just">
              <a:buFont typeface="Courier New" panose="02070309020205020404" pitchFamily="49" charset="0"/>
              <a:buChar char="o"/>
            </a:pPr>
            <a:r>
              <a:rPr lang="en-US" sz="2000" dirty="0">
                <a:solidFill>
                  <a:schemeClr val="bg1"/>
                </a:solidFill>
                <a:latin typeface="Book Antiqua" panose="02040602050305030304" pitchFamily="18" charset="0"/>
              </a:rPr>
              <a:t>To forecast the price changes of Bitcoin, experts and traders employ a variety of strategies and techniques.</a:t>
            </a:r>
          </a:p>
          <a:p>
            <a:pPr algn="just"/>
            <a:endParaRPr lang="en-US" sz="2000" dirty="0">
              <a:solidFill>
                <a:schemeClr val="bg1"/>
              </a:solidFill>
              <a:latin typeface="Book Antiqua" panose="02040602050305030304" pitchFamily="18" charset="0"/>
            </a:endParaRPr>
          </a:p>
          <a:p>
            <a:pPr marL="342900" indent="-342900" algn="just">
              <a:buFont typeface="Courier New" panose="02070309020205020404" pitchFamily="49" charset="0"/>
              <a:buChar char="o"/>
            </a:pPr>
            <a:r>
              <a:rPr lang="en-US" sz="2000" dirty="0">
                <a:solidFill>
                  <a:schemeClr val="bg1"/>
                </a:solidFill>
                <a:latin typeface="Book Antiqua" panose="02040602050305030304" pitchFamily="18" charset="0"/>
              </a:rPr>
              <a:t>Algorithms for machine learning and deep learning are being used more frequently to predict Bit coin prices. </a:t>
            </a:r>
          </a:p>
          <a:p>
            <a:pPr algn="just"/>
            <a:endParaRPr lang="en-US" sz="2000" dirty="0">
              <a:solidFill>
                <a:schemeClr val="bg1"/>
              </a:solidFill>
              <a:latin typeface="Book Antiqua" panose="02040602050305030304" pitchFamily="18" charset="0"/>
            </a:endParaRPr>
          </a:p>
          <a:p>
            <a:pPr marL="285750" indent="-285750" algn="just">
              <a:buFont typeface="Courier New" panose="02070309020205020404" pitchFamily="49" charset="0"/>
              <a:buChar char="o"/>
            </a:pPr>
            <a:r>
              <a:rPr lang="en-IN" sz="2000" b="1" dirty="0">
                <a:solidFill>
                  <a:schemeClr val="bg1"/>
                </a:solidFill>
                <a:latin typeface="Book Antiqua" panose="02040602050305030304" pitchFamily="18" charset="0"/>
                <a:cs typeface="Calibri Light" panose="020F0302020204030204" pitchFamily="34" charset="0"/>
              </a:rPr>
              <a:t>The objective of our project is to build this prediction model using machine learning using inequality measures as one of the features of the model</a:t>
            </a:r>
            <a:r>
              <a:rPr lang="en-IN" sz="2000" dirty="0">
                <a:solidFill>
                  <a:schemeClr val="bg1"/>
                </a:solidFill>
                <a:latin typeface="Book Antiqua" panose="02040602050305030304" pitchFamily="18" charset="0"/>
                <a:cs typeface="Calibri Light" panose="020F0302020204030204" pitchFamily="34" charset="0"/>
              </a:rPr>
              <a:t>. </a:t>
            </a:r>
            <a:endParaRPr lang="en-US" sz="2000" dirty="0">
              <a:solidFill>
                <a:schemeClr val="bg1"/>
              </a:solidFill>
              <a:latin typeface="Book Antiqua" panose="02040602050305030304" pitchFamily="18" charset="0"/>
              <a:cs typeface="Calibri Light" panose="020F0302020204030204" pitchFamily="34" charset="0"/>
            </a:endParaRPr>
          </a:p>
          <a:p>
            <a:pPr algn="just"/>
            <a:endParaRPr lang="en-US" sz="2000" dirty="0">
              <a:solidFill>
                <a:schemeClr val="bg1"/>
              </a:solidFill>
              <a:latin typeface="Book Antiqua" panose="02040602050305030304" pitchFamily="18" charset="0"/>
            </a:endParaRPr>
          </a:p>
          <a:p>
            <a:pPr algn="just"/>
            <a:endParaRPr lang="en-IN" sz="2000" dirty="0">
              <a:solidFill>
                <a:schemeClr val="bg1"/>
              </a:solidFill>
              <a:latin typeface="Book Antiqua" panose="02040602050305030304" pitchFamily="18" charset="0"/>
              <a:cs typeface="Calibri Light" panose="020F0302020204030204" pitchFamily="34" charset="0"/>
            </a:endParaRPr>
          </a:p>
        </p:txBody>
      </p:sp>
      <p:sp>
        <p:nvSpPr>
          <p:cNvPr id="12" name="Rectangle 11">
            <a:extLst>
              <a:ext uri="{FF2B5EF4-FFF2-40B4-BE49-F238E27FC236}">
                <a16:creationId xmlns="" xmlns:a16="http://schemas.microsoft.com/office/drawing/2014/main" id="{00DB3D57-F99A-CEB8-72F6-5B36E2CF7D91}"/>
              </a:ext>
            </a:extLst>
          </p:cNvPr>
          <p:cNvSpPr/>
          <p:nvPr/>
        </p:nvSpPr>
        <p:spPr>
          <a:xfrm>
            <a:off x="8483774" y="4190629"/>
            <a:ext cx="3708226" cy="2348506"/>
          </a:xfrm>
          <a:prstGeom prst="rect">
            <a:avLst/>
          </a:prstGeom>
          <a:blipFill dpi="0" rotWithShape="1">
            <a:blip r:embed="rId4">
              <a:alphaModFix amt="77000"/>
              <a:extLst>
                <a:ext uri="{28A0092B-C50C-407E-A947-70E740481C1C}">
                  <a14:useLocalDpi xmlns="" xmlns:a14="http://schemas.microsoft.com/office/drawing/2010/main" val="0"/>
                </a:ext>
              </a:extLst>
            </a:blip>
            <a:srcRect/>
            <a:stretch>
              <a:fillRect/>
            </a:stretch>
          </a:blip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 xmlns:a16="http://schemas.microsoft.com/office/drawing/2014/main" id="{7C128C61-008C-2276-CFA0-4E3798661A8B}"/>
              </a:ext>
            </a:extLst>
          </p:cNvPr>
          <p:cNvSpPr txBox="1"/>
          <p:nvPr/>
        </p:nvSpPr>
        <p:spPr>
          <a:xfrm>
            <a:off x="2441363" y="343894"/>
            <a:ext cx="6542979" cy="584775"/>
          </a:xfrm>
          <a:prstGeom prst="rect">
            <a:avLst/>
          </a:prstGeom>
          <a:noFill/>
        </p:spPr>
        <p:txBody>
          <a:bodyPr wrap="square">
            <a:spAutoFit/>
          </a:bodyPr>
          <a:lstStyle/>
          <a:p>
            <a:pPr algn="just"/>
            <a:r>
              <a:rPr lang="en-US" sz="3200" b="1" dirty="0" smtClean="0">
                <a:solidFill>
                  <a:schemeClr val="bg1"/>
                </a:solidFill>
                <a:latin typeface="Book Antiqua" panose="02040602050305030304" pitchFamily="18" charset="0"/>
              </a:rPr>
              <a:t>             Introduction </a:t>
            </a:r>
            <a:r>
              <a:rPr lang="en-US" sz="3200" b="1" dirty="0" err="1" smtClean="0">
                <a:solidFill>
                  <a:schemeClr val="bg1"/>
                </a:solidFill>
                <a:latin typeface="Book Antiqua" panose="02040602050305030304" pitchFamily="18" charset="0"/>
              </a:rPr>
              <a:t>contd</a:t>
            </a:r>
            <a:r>
              <a:rPr lang="en-US" sz="3200" b="1" dirty="0" smtClean="0">
                <a:solidFill>
                  <a:schemeClr val="bg1"/>
                </a:solidFill>
                <a:latin typeface="Book Antiqua" panose="02040602050305030304" pitchFamily="18" charset="0"/>
              </a:rPr>
              <a:t>….</a:t>
            </a:r>
            <a:endParaRPr lang="en-US" sz="3200" dirty="0">
              <a:solidFill>
                <a:schemeClr val="bg1"/>
              </a:solidFill>
            </a:endParaRPr>
          </a:p>
        </p:txBody>
      </p:sp>
      <p:pic>
        <p:nvPicPr>
          <p:cNvPr id="6" name="Picture 2" descr="A picture containing text&#10;&#10;Description automatically generated">
            <a:extLst>
              <a:ext uri="{FF2B5EF4-FFF2-40B4-BE49-F238E27FC236}">
                <a16:creationId xmlns="" xmlns:a16="http://schemas.microsoft.com/office/drawing/2014/main" id="{C092AB03-2FAC-6DFD-E8EE-C8CA7CA48D9A}"/>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0121899" y="148725"/>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a:extLst>
              <a:ext uri="{FF2B5EF4-FFF2-40B4-BE49-F238E27FC236}">
                <a16:creationId xmlns="" xmlns:a16="http://schemas.microsoft.com/office/drawing/2014/main" id="{8C649E62-867A-0A59-C140-C2535968D595}"/>
              </a:ext>
            </a:extLst>
          </p:cNvPr>
          <p:cNvSpPr txBox="1"/>
          <p:nvPr/>
        </p:nvSpPr>
        <p:spPr>
          <a:xfrm>
            <a:off x="1145861" y="4441552"/>
            <a:ext cx="7309651" cy="1292662"/>
          </a:xfrm>
          <a:prstGeom prst="rect">
            <a:avLst/>
          </a:prstGeom>
          <a:noFill/>
        </p:spPr>
        <p:txBody>
          <a:bodyPr wrap="square" rtlCol="0">
            <a:spAutoFit/>
          </a:bodyPr>
          <a:lstStyle/>
          <a:p>
            <a:pPr marL="285750" indent="-285750" algn="just">
              <a:buFont typeface="Courier New" panose="02070309020205020404" pitchFamily="49" charset="0"/>
              <a:buChar char="o"/>
            </a:pPr>
            <a:endParaRPr lang="en-US" sz="1800" dirty="0">
              <a:solidFill>
                <a:schemeClr val="bg1"/>
              </a:solidFill>
              <a:latin typeface="Book Antiqua" panose="02040602050305030304" pitchFamily="18" charset="0"/>
            </a:endParaRPr>
          </a:p>
          <a:p>
            <a:pPr marL="285750" indent="-285750" algn="just">
              <a:buFont typeface="Courier New" panose="02070309020205020404" pitchFamily="49" charset="0"/>
              <a:buChar char="o"/>
            </a:pPr>
            <a:r>
              <a:rPr lang="en-US" sz="2000" dirty="0">
                <a:solidFill>
                  <a:schemeClr val="bg1"/>
                </a:solidFill>
                <a:latin typeface="Book Antiqua" panose="02040602050305030304" pitchFamily="18" charset="0"/>
              </a:rPr>
              <a:t> And in this project, we will examine some of the approaches and strategies that can predict the price of the bitcoin more accurately. </a:t>
            </a:r>
          </a:p>
        </p:txBody>
      </p:sp>
    </p:spTree>
    <p:extLst>
      <p:ext uri="{BB962C8B-B14F-4D97-AF65-F5344CB8AC3E}">
        <p14:creationId xmlns="" xmlns:p14="http://schemas.microsoft.com/office/powerpoint/2010/main" val="393343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 xmlns:a16="http://schemas.microsoft.com/office/drawing/2014/main" id="{01A44E52-489A-294A-7C8F-EA16555A6E70}"/>
              </a:ext>
            </a:extLst>
          </p:cNvPr>
          <p:cNvPicPr>
            <a:picLocks noChangeAspect="1"/>
          </p:cNvPicPr>
          <p:nvPr/>
        </p:nvPicPr>
        <p:blipFill>
          <a:blip r:embed="rId2"/>
          <a:stretch>
            <a:fillRect/>
          </a:stretch>
        </p:blipFill>
        <p:spPr>
          <a:xfrm>
            <a:off x="-101600" y="0"/>
            <a:ext cx="1233714" cy="6858000"/>
          </a:xfrm>
          <a:prstGeom prst="rect">
            <a:avLst/>
          </a:prstGeom>
        </p:spPr>
      </p:pic>
      <p:pic>
        <p:nvPicPr>
          <p:cNvPr id="5" name="Content Placeholder 4">
            <a:extLst>
              <a:ext uri="{FF2B5EF4-FFF2-40B4-BE49-F238E27FC236}">
                <a16:creationId xmlns="" xmlns:a16="http://schemas.microsoft.com/office/drawing/2014/main" id="{BAC7C298-F7F1-9DA0-A40F-C109AC421583}"/>
              </a:ext>
            </a:extLst>
          </p:cNvPr>
          <p:cNvPicPr>
            <a:picLocks noGrp="1" noChangeAspect="1"/>
          </p:cNvPicPr>
          <p:nvPr>
            <p:ph idx="1"/>
          </p:nvPr>
        </p:nvPicPr>
        <p:blipFill>
          <a:blip r:embed="rId3"/>
          <a:stretch>
            <a:fillRect/>
          </a:stretch>
        </p:blipFill>
        <p:spPr>
          <a:xfrm>
            <a:off x="11176000" y="0"/>
            <a:ext cx="1016001" cy="6828605"/>
          </a:xfrm>
          <a:prstGeom prst="rect">
            <a:avLst/>
          </a:prstGeom>
        </p:spPr>
      </p:pic>
      <p:sp>
        <p:nvSpPr>
          <p:cNvPr id="7" name="Title 6">
            <a:extLst>
              <a:ext uri="{FF2B5EF4-FFF2-40B4-BE49-F238E27FC236}">
                <a16:creationId xmlns="" xmlns:a16="http://schemas.microsoft.com/office/drawing/2014/main" id="{0955A8FF-ADB9-D1AB-878C-FC820C809B18}"/>
              </a:ext>
            </a:extLst>
          </p:cNvPr>
          <p:cNvSpPr txBox="1">
            <a:spLocks noGrp="1"/>
          </p:cNvSpPr>
          <p:nvPr>
            <p:ph type="title"/>
          </p:nvPr>
        </p:nvSpPr>
        <p:spPr>
          <a:xfrm>
            <a:off x="764728" y="407948"/>
            <a:ext cx="9739312" cy="535531"/>
          </a:xfrm>
          <a:prstGeom prst="rect">
            <a:avLst/>
          </a:prstGeom>
          <a:noFill/>
        </p:spPr>
        <p:txBody>
          <a:bodyPr wrap="square" rtlCol="0">
            <a:spAutoFit/>
          </a:bodyPr>
          <a:lstStyle/>
          <a:p>
            <a:pPr algn="ctr"/>
            <a:r>
              <a:rPr lang="en-IN" sz="3200" b="1" dirty="0">
                <a:solidFill>
                  <a:schemeClr val="bg1"/>
                </a:solidFill>
                <a:latin typeface="Book Antiqua" panose="02040602050305030304" pitchFamily="18" charset="0"/>
                <a:cs typeface="Calibri" panose="020F0502020204030204" pitchFamily="34" charset="0"/>
              </a:rPr>
              <a:t> </a:t>
            </a:r>
            <a:r>
              <a:rPr lang="en-IN" sz="3200" b="1" dirty="0" smtClean="0">
                <a:solidFill>
                  <a:schemeClr val="bg1"/>
                </a:solidFill>
                <a:latin typeface="Book Antiqua" panose="02040602050305030304" pitchFamily="18" charset="0"/>
                <a:cs typeface="Calibri" panose="020F0502020204030204" pitchFamily="34" charset="0"/>
              </a:rPr>
              <a:t>Related work</a:t>
            </a:r>
            <a:endParaRPr lang="en-IN" sz="3200" b="1" dirty="0">
              <a:solidFill>
                <a:schemeClr val="bg1"/>
              </a:solidFill>
              <a:latin typeface="Book Antiqua" panose="02040602050305030304" pitchFamily="18" charset="0"/>
            </a:endParaRPr>
          </a:p>
        </p:txBody>
      </p:sp>
      <p:sp>
        <p:nvSpPr>
          <p:cNvPr id="8" name="TextBox 7">
            <a:extLst>
              <a:ext uri="{FF2B5EF4-FFF2-40B4-BE49-F238E27FC236}">
                <a16:creationId xmlns="" xmlns:a16="http://schemas.microsoft.com/office/drawing/2014/main" id="{8D070D6A-0FD6-90EE-5C73-3515F9E877AD}"/>
              </a:ext>
            </a:extLst>
          </p:cNvPr>
          <p:cNvSpPr txBox="1"/>
          <p:nvPr/>
        </p:nvSpPr>
        <p:spPr>
          <a:xfrm>
            <a:off x="841828" y="1234201"/>
            <a:ext cx="10348686" cy="5139869"/>
          </a:xfrm>
          <a:prstGeom prst="rect">
            <a:avLst/>
          </a:prstGeom>
          <a:noFill/>
        </p:spPr>
        <p:txBody>
          <a:bodyPr wrap="square">
            <a:spAutoFit/>
          </a:bodyPr>
          <a:lstStyle/>
          <a:p>
            <a:pPr marL="285750" indent="-285750" algn="just">
              <a:buFont typeface="Wingdings" panose="05000000000000000000" pitchFamily="2" charset="2"/>
              <a:buChar char="Ø"/>
            </a:pPr>
            <a:r>
              <a:rPr lang="en-US" sz="2000" dirty="0">
                <a:solidFill>
                  <a:schemeClr val="tx2">
                    <a:lumMod val="20000"/>
                    <a:lumOff val="80000"/>
                  </a:schemeClr>
                </a:solidFill>
                <a:latin typeface="Book Antiqua" panose="02040602050305030304" pitchFamily="18" charset="0"/>
              </a:rPr>
              <a:t> </a:t>
            </a:r>
            <a:r>
              <a:rPr lang="en-US" sz="2000" dirty="0">
                <a:solidFill>
                  <a:schemeClr val="bg1"/>
                </a:solidFill>
                <a:latin typeface="Book Antiqua" panose="02040602050305030304" pitchFamily="18" charset="0"/>
              </a:rPr>
              <a:t>According to Amjad et al. [1] analyzed historical time series pricing data</a:t>
            </a:r>
          </a:p>
          <a:p>
            <a:pPr algn="just"/>
            <a:r>
              <a:rPr lang="en-US" sz="2000" dirty="0">
                <a:solidFill>
                  <a:schemeClr val="bg1"/>
                </a:solidFill>
                <a:latin typeface="Book Antiqua" panose="02040602050305030304" pitchFamily="18" charset="0"/>
              </a:rPr>
              <a:t>     to predict prices using ARIMA model and develop an exchanging strategy.</a:t>
            </a:r>
          </a:p>
          <a:p>
            <a:pPr algn="just"/>
            <a:endParaRPr lang="en-US" sz="2000" dirty="0">
              <a:solidFill>
                <a:schemeClr val="bg1"/>
              </a:solidFill>
              <a:latin typeface="Book Antiqua" panose="02040602050305030304" pitchFamily="18" charset="0"/>
            </a:endParaRPr>
          </a:p>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 Later McNally [3], forecasts the Bit coin price mechanism and compares the outcomes to those produced using autoregressive integrated moving average (ARIMA) models</a:t>
            </a:r>
          </a:p>
          <a:p>
            <a:pPr marL="285750" indent="-285750" algn="just">
              <a:buFont typeface="Wingdings" panose="05000000000000000000" pitchFamily="2" charset="2"/>
              <a:buChar char="Ø"/>
            </a:pPr>
            <a:endParaRPr lang="en-US" sz="2000" dirty="0">
              <a:solidFill>
                <a:schemeClr val="bg1"/>
              </a:solidFill>
              <a:latin typeface="Book Antiqua" panose="02040602050305030304" pitchFamily="18" charset="0"/>
            </a:endParaRPr>
          </a:p>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L. Kristoufek[2], Later analyzed the Bit coin market as being made up entirely by speculative traders without any fundamentalists and determined the relationship between Bit coin and the volume of research on Wikipedia and Google Trends.</a:t>
            </a:r>
          </a:p>
          <a:p>
            <a:pPr marL="285750" indent="-285750" algn="just">
              <a:buFont typeface="Wingdings" panose="05000000000000000000" pitchFamily="2" charset="2"/>
              <a:buChar char="Ø"/>
            </a:pPr>
            <a:endParaRPr lang="en-US" sz="2000" dirty="0">
              <a:solidFill>
                <a:schemeClr val="bg1"/>
              </a:solidFill>
              <a:latin typeface="Book Antiqua" panose="02040602050305030304" pitchFamily="18" charset="0"/>
            </a:endParaRPr>
          </a:p>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From the aforementioned related works, we have observed that the primary difficulty with the bitcoin exchange rate is its fast pace of price volatility. Because of the high price volatility.,</a:t>
            </a:r>
          </a:p>
          <a:p>
            <a:pPr algn="just"/>
            <a:endParaRPr lang="en-IN" sz="800" dirty="0">
              <a:solidFill>
                <a:schemeClr val="bg1"/>
              </a:solidFill>
              <a:latin typeface="Book Antiqua" panose="02040602050305030304" pitchFamily="18" charset="0"/>
            </a:endParaRPr>
          </a:p>
          <a:p>
            <a:pPr marL="285750" indent="-285750" algn="just">
              <a:buFont typeface="Wingdings" panose="05000000000000000000" pitchFamily="2" charset="2"/>
              <a:buChar char="Ø"/>
            </a:pPr>
            <a:r>
              <a:rPr lang="en-IN" sz="2000" b="1" dirty="0">
                <a:solidFill>
                  <a:schemeClr val="accent4">
                    <a:lumMod val="60000"/>
                    <a:lumOff val="40000"/>
                  </a:schemeClr>
                </a:solidFill>
                <a:latin typeface="Book Antiqua" panose="02040602050305030304" pitchFamily="18" charset="0"/>
              </a:rPr>
              <a:t>To overcome this problems to some extent in our project we have considered the inequality measures of the price difference of the bitcoins in a time series. </a:t>
            </a:r>
          </a:p>
          <a:p>
            <a:pPr marL="285750" indent="-285750" algn="just">
              <a:buFont typeface="Wingdings" panose="05000000000000000000" pitchFamily="2" charset="2"/>
              <a:buChar char="Ø"/>
            </a:pPr>
            <a:endParaRPr lang="en-IN" sz="2000" dirty="0">
              <a:latin typeface="Candara Light" panose="020E0502030303020204" pitchFamily="34" charset="0"/>
            </a:endParaRPr>
          </a:p>
        </p:txBody>
      </p:sp>
      <p:pic>
        <p:nvPicPr>
          <p:cNvPr id="10" name="Graphic 9" descr="Arrow Slight curve">
            <a:extLst>
              <a:ext uri="{FF2B5EF4-FFF2-40B4-BE49-F238E27FC236}">
                <a16:creationId xmlns="" xmlns:a16="http://schemas.microsoft.com/office/drawing/2014/main" id="{DE1F2643-5E9F-8EC8-6398-3AF5E05872D3}"/>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295040" y="1234201"/>
            <a:ext cx="546788" cy="653142"/>
          </a:xfrm>
          <a:prstGeom prst="rect">
            <a:avLst/>
          </a:prstGeom>
        </p:spPr>
      </p:pic>
      <p:pic>
        <p:nvPicPr>
          <p:cNvPr id="2" name="Picture 2" descr="A picture containing text&#10;&#10;Description automatically generated">
            <a:extLst>
              <a:ext uri="{FF2B5EF4-FFF2-40B4-BE49-F238E27FC236}">
                <a16:creationId xmlns="" xmlns:a16="http://schemas.microsoft.com/office/drawing/2014/main" id="{AAED0845-FC89-A1ED-D0B3-8C9FE38FFAC7}"/>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9802584" y="-17657"/>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0634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EA0CA0E-3235-B621-5B98-92CB13A18E97}"/>
              </a:ext>
            </a:extLst>
          </p:cNvPr>
          <p:cNvSpPr>
            <a:spLocks noGrp="1"/>
          </p:cNvSpPr>
          <p:nvPr>
            <p:ph idx="1"/>
          </p:nvPr>
        </p:nvSpPr>
        <p:spPr>
          <a:xfrm>
            <a:off x="-101600" y="0"/>
            <a:ext cx="12395200" cy="6857999"/>
          </a:xfrm>
          <a:solidFill>
            <a:schemeClr val="tx2">
              <a:lumMod val="50000"/>
            </a:schemeClr>
          </a:solidFill>
        </p:spPr>
        <p:txBody>
          <a:bodyPr/>
          <a:lstStyle/>
          <a:p>
            <a:endParaRPr lang="en-US" dirty="0"/>
          </a:p>
          <a:p>
            <a:endParaRPr lang="en-US" dirty="0"/>
          </a:p>
          <a:p>
            <a:endParaRPr lang="en-US" dirty="0"/>
          </a:p>
          <a:p>
            <a:endParaRPr lang="en-US" dirty="0"/>
          </a:p>
          <a:p>
            <a:endParaRPr lang="en-US" dirty="0"/>
          </a:p>
          <a:p>
            <a:endParaRPr lang="en-US" dirty="0"/>
          </a:p>
        </p:txBody>
      </p:sp>
      <p:pic>
        <p:nvPicPr>
          <p:cNvPr id="4" name="Content Placeholder 4">
            <a:extLst>
              <a:ext uri="{FF2B5EF4-FFF2-40B4-BE49-F238E27FC236}">
                <a16:creationId xmlns="" xmlns:a16="http://schemas.microsoft.com/office/drawing/2014/main" id="{868B46EE-A792-4749-F146-9B090C552F5F}"/>
              </a:ext>
            </a:extLst>
          </p:cNvPr>
          <p:cNvPicPr>
            <a:picLocks noChangeAspect="1"/>
          </p:cNvPicPr>
          <p:nvPr/>
        </p:nvPicPr>
        <p:blipFill>
          <a:blip r:embed="rId2"/>
          <a:stretch>
            <a:fillRect/>
          </a:stretch>
        </p:blipFill>
        <p:spPr>
          <a:xfrm>
            <a:off x="-101600" y="0"/>
            <a:ext cx="1233714" cy="6858000"/>
          </a:xfrm>
          <a:prstGeom prst="rect">
            <a:avLst/>
          </a:prstGeom>
        </p:spPr>
      </p:pic>
      <p:pic>
        <p:nvPicPr>
          <p:cNvPr id="5" name="Content Placeholder 4">
            <a:extLst>
              <a:ext uri="{FF2B5EF4-FFF2-40B4-BE49-F238E27FC236}">
                <a16:creationId xmlns="" xmlns:a16="http://schemas.microsoft.com/office/drawing/2014/main" id="{D9BB828D-A080-E40D-EC02-4F00949BE02A}"/>
              </a:ext>
            </a:extLst>
          </p:cNvPr>
          <p:cNvPicPr>
            <a:picLocks noChangeAspect="1"/>
          </p:cNvPicPr>
          <p:nvPr/>
        </p:nvPicPr>
        <p:blipFill>
          <a:blip r:embed="rId3"/>
          <a:stretch>
            <a:fillRect/>
          </a:stretch>
        </p:blipFill>
        <p:spPr>
          <a:xfrm>
            <a:off x="11277599" y="0"/>
            <a:ext cx="1016001" cy="6858000"/>
          </a:xfrm>
          <a:prstGeom prst="rect">
            <a:avLst/>
          </a:prstGeom>
        </p:spPr>
      </p:pic>
      <p:sp>
        <p:nvSpPr>
          <p:cNvPr id="7" name="TextBox 6">
            <a:extLst>
              <a:ext uri="{FF2B5EF4-FFF2-40B4-BE49-F238E27FC236}">
                <a16:creationId xmlns="" xmlns:a16="http://schemas.microsoft.com/office/drawing/2014/main" id="{6B4D2C09-92C3-E2DF-3D75-8B2E774ED15A}"/>
              </a:ext>
            </a:extLst>
          </p:cNvPr>
          <p:cNvSpPr txBox="1"/>
          <p:nvPr/>
        </p:nvSpPr>
        <p:spPr>
          <a:xfrm>
            <a:off x="1335318" y="273702"/>
            <a:ext cx="8966196" cy="584775"/>
          </a:xfrm>
          <a:prstGeom prst="rect">
            <a:avLst/>
          </a:prstGeom>
          <a:noFill/>
        </p:spPr>
        <p:txBody>
          <a:bodyPr wrap="square">
            <a:spAutoFit/>
          </a:bodyPr>
          <a:lstStyle/>
          <a:p>
            <a:pPr algn="just"/>
            <a:r>
              <a:rPr lang="en-IN" sz="3200" b="1" dirty="0" smtClean="0">
                <a:solidFill>
                  <a:schemeClr val="bg1"/>
                </a:solidFill>
                <a:latin typeface="Book Antiqua" panose="02040602050305030304" pitchFamily="18" charset="0"/>
                <a:cs typeface="Calibri" panose="020F0502020204030204" pitchFamily="34" charset="0"/>
              </a:rPr>
              <a:t>Proposed </a:t>
            </a:r>
            <a:r>
              <a:rPr lang="en-IN" sz="3200" b="1" dirty="0" err="1" smtClean="0">
                <a:solidFill>
                  <a:schemeClr val="bg1"/>
                </a:solidFill>
                <a:latin typeface="Book Antiqua" panose="02040602050305030304" pitchFamily="18" charset="0"/>
                <a:cs typeface="Calibri" panose="020F0502020204030204" pitchFamily="34" charset="0"/>
              </a:rPr>
              <a:t>bitcoin</a:t>
            </a:r>
            <a:r>
              <a:rPr lang="en-IN" sz="3200" b="1" dirty="0" smtClean="0">
                <a:solidFill>
                  <a:schemeClr val="bg1"/>
                </a:solidFill>
                <a:latin typeface="Book Antiqua" panose="02040602050305030304" pitchFamily="18" charset="0"/>
                <a:cs typeface="Calibri" panose="020F0502020204030204" pitchFamily="34" charset="0"/>
              </a:rPr>
              <a:t> price prediction model</a:t>
            </a:r>
            <a:endParaRPr lang="en-IN" sz="3200" b="1" dirty="0">
              <a:solidFill>
                <a:schemeClr val="bg1"/>
              </a:solidFill>
              <a:latin typeface="Book Antiqua" panose="02040602050305030304" pitchFamily="18" charset="0"/>
              <a:cs typeface="Calibri" panose="020F0502020204030204" pitchFamily="34" charset="0"/>
            </a:endParaRPr>
          </a:p>
        </p:txBody>
      </p:sp>
      <p:sp>
        <p:nvSpPr>
          <p:cNvPr id="9" name="TextBox 8">
            <a:extLst>
              <a:ext uri="{FF2B5EF4-FFF2-40B4-BE49-F238E27FC236}">
                <a16:creationId xmlns="" xmlns:a16="http://schemas.microsoft.com/office/drawing/2014/main" id="{D6802F47-E9E6-DDB8-4282-A608F5BF12C1}"/>
              </a:ext>
            </a:extLst>
          </p:cNvPr>
          <p:cNvSpPr txBox="1"/>
          <p:nvPr/>
        </p:nvSpPr>
        <p:spPr>
          <a:xfrm>
            <a:off x="1371602" y="1132178"/>
            <a:ext cx="2126341" cy="523220"/>
          </a:xfrm>
          <a:prstGeom prst="rect">
            <a:avLst/>
          </a:prstGeom>
          <a:solidFill>
            <a:schemeClr val="bg1"/>
          </a:solidFill>
        </p:spPr>
        <p:txBody>
          <a:bodyPr wrap="square">
            <a:spAutoFit/>
          </a:bodyPr>
          <a:lstStyle/>
          <a:p>
            <a:pPr algn="just"/>
            <a:r>
              <a:rPr lang="en-IN" sz="2800" b="1" dirty="0">
                <a:latin typeface="Book Antiqua" panose="02040602050305030304" pitchFamily="18" charset="0"/>
                <a:cs typeface="Calibri" panose="020F0502020204030204" pitchFamily="34" charset="0"/>
              </a:rPr>
              <a:t>Motivation</a:t>
            </a:r>
            <a:endParaRPr lang="en-IN" sz="2800" b="1" dirty="0">
              <a:solidFill>
                <a:schemeClr val="bg1"/>
              </a:solidFill>
              <a:latin typeface="Book Antiqua" panose="02040602050305030304" pitchFamily="18" charset="0"/>
              <a:cs typeface="Calibri" panose="020F0502020204030204" pitchFamily="34" charset="0"/>
            </a:endParaRPr>
          </a:p>
        </p:txBody>
      </p:sp>
      <p:pic>
        <p:nvPicPr>
          <p:cNvPr id="10" name="Picture 2" descr="A picture containing text&#10;&#10;Description automatically generated">
            <a:extLst>
              <a:ext uri="{FF2B5EF4-FFF2-40B4-BE49-F238E27FC236}">
                <a16:creationId xmlns="" xmlns:a16="http://schemas.microsoft.com/office/drawing/2014/main" id="{DFEDE496-1BBF-D906-8AF8-77E3C8C4BF4B}"/>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062025" y="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F9EA68C6-EFAA-7C1F-B7CA-647DC9500F5A}"/>
              </a:ext>
            </a:extLst>
          </p:cNvPr>
          <p:cNvSpPr txBox="1"/>
          <p:nvPr/>
        </p:nvSpPr>
        <p:spPr>
          <a:xfrm>
            <a:off x="1132114" y="1905000"/>
            <a:ext cx="10145485" cy="5447645"/>
          </a:xfrm>
          <a:prstGeom prst="rect">
            <a:avLst/>
          </a:prstGeom>
          <a:noFill/>
        </p:spPr>
        <p:txBody>
          <a:bodyPr wrap="square" rtlCol="0">
            <a:spAutoFit/>
          </a:bodyPr>
          <a:lstStyle/>
          <a:p>
            <a:pPr marL="342900" indent="-342900" algn="just">
              <a:buFont typeface="Wingdings" panose="05000000000000000000" pitchFamily="2" charset="2"/>
              <a:buChar char="v"/>
            </a:pPr>
            <a:r>
              <a:rPr lang="en-US" sz="2200" dirty="0">
                <a:solidFill>
                  <a:schemeClr val="bg1"/>
                </a:solidFill>
                <a:latin typeface="Book Antiqua" panose="02040602050305030304" pitchFamily="18" charset="0"/>
              </a:rPr>
              <a:t>Bitcoin, being the first and most well-known crypto currency, has attracted significant attention from individuals, investors, and researchers.</a:t>
            </a:r>
          </a:p>
          <a:p>
            <a:pPr marL="342900" indent="-342900" algn="just">
              <a:buFont typeface="Wingdings" panose="05000000000000000000" pitchFamily="2" charset="2"/>
              <a:buChar char="v"/>
            </a:pPr>
            <a:endParaRPr lang="en-US" sz="2200" dirty="0">
              <a:solidFill>
                <a:schemeClr val="bg1"/>
              </a:solidFill>
              <a:latin typeface="Book Antiqua" panose="02040602050305030304" pitchFamily="18" charset="0"/>
            </a:endParaRPr>
          </a:p>
          <a:p>
            <a:pPr marL="342900" indent="-342900" algn="just">
              <a:buFont typeface="Wingdings" panose="05000000000000000000" pitchFamily="2" charset="2"/>
              <a:buChar char="v"/>
            </a:pPr>
            <a:r>
              <a:rPr lang="en-US" sz="2200" dirty="0">
                <a:solidFill>
                  <a:schemeClr val="bg1"/>
                </a:solidFill>
                <a:latin typeface="Book Antiqua" panose="02040602050305030304" pitchFamily="18" charset="0"/>
              </a:rPr>
              <a:t>Because of its volatile nature and potential for large fluctuations in price, bitcoin has grown in popularity among traders and investors.</a:t>
            </a:r>
          </a:p>
          <a:p>
            <a:pPr algn="just"/>
            <a:endParaRPr lang="en-US" sz="2200" dirty="0">
              <a:solidFill>
                <a:schemeClr val="bg1"/>
              </a:solidFill>
              <a:latin typeface="Book Antiqua" panose="02040602050305030304" pitchFamily="18" charset="0"/>
            </a:endParaRPr>
          </a:p>
          <a:p>
            <a:pPr marL="342900" indent="-342900" algn="just">
              <a:buFont typeface="Wingdings" panose="05000000000000000000" pitchFamily="2" charset="2"/>
              <a:buChar char="v"/>
            </a:pPr>
            <a:r>
              <a:rPr lang="en-US" sz="2200" dirty="0">
                <a:solidFill>
                  <a:schemeClr val="bg1"/>
                </a:solidFill>
                <a:latin typeface="Book Antiqua" panose="02040602050305030304" pitchFamily="18" charset="0"/>
              </a:rPr>
              <a:t>Researchers can utilise the project to forecast and study changes in the price of bitcoin by using various machine learning approaches, such as regression, time series analysis, or deep learning</a:t>
            </a:r>
          </a:p>
          <a:p>
            <a:pPr marL="342900" indent="-342900" algn="just">
              <a:buFont typeface="Wingdings" panose="05000000000000000000" pitchFamily="2" charset="2"/>
              <a:buChar char="v"/>
            </a:pPr>
            <a:endParaRPr lang="en-US" sz="2200" dirty="0">
              <a:solidFill>
                <a:schemeClr val="bg1"/>
              </a:solidFill>
              <a:latin typeface="Book Antiqua" panose="02040602050305030304" pitchFamily="18" charset="0"/>
            </a:endParaRPr>
          </a:p>
          <a:p>
            <a:pPr marL="342900" indent="-342900" algn="just">
              <a:buFont typeface="Wingdings" panose="05000000000000000000" pitchFamily="2" charset="2"/>
              <a:buChar char="v"/>
            </a:pPr>
            <a:r>
              <a:rPr lang="en-US" sz="2200" dirty="0">
                <a:solidFill>
                  <a:schemeClr val="bg1"/>
                </a:solidFill>
                <a:latin typeface="Book Antiqua" panose="02040602050305030304" pitchFamily="18" charset="0"/>
              </a:rPr>
              <a:t>The Bitcoin market is an unrestricted market; hence the currencies which are not regulated will follow a certain pattern in their inequality measures to improve the accuracy of machine learning prediction.</a:t>
            </a:r>
          </a:p>
          <a:p>
            <a:pPr algn="just"/>
            <a:endParaRPr lang="en-US" sz="2200" dirty="0">
              <a:solidFill>
                <a:schemeClr val="bg1"/>
              </a:solidFill>
              <a:latin typeface="Book Antiqua" panose="02040602050305030304" pitchFamily="18" charset="0"/>
            </a:endParaRPr>
          </a:p>
          <a:p>
            <a:pPr algn="just"/>
            <a:endParaRPr lang="en-US" sz="2000" dirty="0">
              <a:solidFill>
                <a:schemeClr val="bg1"/>
              </a:solidFill>
              <a:latin typeface="Book Antiqua" panose="02040602050305030304" pitchFamily="18" charset="0"/>
            </a:endParaRPr>
          </a:p>
          <a:p>
            <a:pPr algn="just"/>
            <a:endParaRPr lang="en-US" sz="2000" dirty="0">
              <a:solidFill>
                <a:schemeClr val="bg1"/>
              </a:solidFill>
              <a:latin typeface="Book Antiqua" panose="02040602050305030304" pitchFamily="18" charset="0"/>
            </a:endParaRPr>
          </a:p>
        </p:txBody>
      </p:sp>
    </p:spTree>
    <p:extLst>
      <p:ext uri="{BB962C8B-B14F-4D97-AF65-F5344CB8AC3E}">
        <p14:creationId xmlns="" xmlns:p14="http://schemas.microsoft.com/office/powerpoint/2010/main" val="428897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 xmlns:a16="http://schemas.microsoft.com/office/drawing/2014/main" id="{2CC939C6-7229-760C-1430-172F4EA1844C}"/>
              </a:ext>
            </a:extLst>
          </p:cNvPr>
          <p:cNvPicPr>
            <a:picLocks noChangeAspect="1"/>
          </p:cNvPicPr>
          <p:nvPr/>
        </p:nvPicPr>
        <p:blipFill>
          <a:blip r:embed="rId2"/>
          <a:stretch>
            <a:fillRect/>
          </a:stretch>
        </p:blipFill>
        <p:spPr>
          <a:xfrm>
            <a:off x="-101600" y="0"/>
            <a:ext cx="1233714" cy="6858000"/>
          </a:xfrm>
          <a:prstGeom prst="rect">
            <a:avLst/>
          </a:prstGeom>
        </p:spPr>
      </p:pic>
      <p:pic>
        <p:nvPicPr>
          <p:cNvPr id="5" name="Content Placeholder 4">
            <a:extLst>
              <a:ext uri="{FF2B5EF4-FFF2-40B4-BE49-F238E27FC236}">
                <a16:creationId xmlns="" xmlns:a16="http://schemas.microsoft.com/office/drawing/2014/main" id="{D374C6EB-2DF7-8F6A-AE3F-9A92682F528F}"/>
              </a:ext>
            </a:extLst>
          </p:cNvPr>
          <p:cNvPicPr>
            <a:picLocks noChangeAspect="1"/>
          </p:cNvPicPr>
          <p:nvPr/>
        </p:nvPicPr>
        <p:blipFill>
          <a:blip r:embed="rId3"/>
          <a:stretch>
            <a:fillRect/>
          </a:stretch>
        </p:blipFill>
        <p:spPr>
          <a:xfrm>
            <a:off x="11277599" y="0"/>
            <a:ext cx="1016001" cy="6858000"/>
          </a:xfrm>
          <a:prstGeom prst="rect">
            <a:avLst/>
          </a:prstGeom>
        </p:spPr>
      </p:pic>
      <p:pic>
        <p:nvPicPr>
          <p:cNvPr id="6" name="Picture 2" descr="A picture containing text&#10;&#10;Description automatically generated">
            <a:extLst>
              <a:ext uri="{FF2B5EF4-FFF2-40B4-BE49-F238E27FC236}">
                <a16:creationId xmlns="" xmlns:a16="http://schemas.microsoft.com/office/drawing/2014/main" id="{FDCE5610-DB63-83F7-B262-345CF8B64470}"/>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6BE520E6-AE43-EC49-CE8D-EC1CD62640A1}"/>
              </a:ext>
            </a:extLst>
          </p:cNvPr>
          <p:cNvSpPr txBox="1"/>
          <p:nvPr/>
        </p:nvSpPr>
        <p:spPr>
          <a:xfrm>
            <a:off x="1201057" y="473299"/>
            <a:ext cx="9029699" cy="584775"/>
          </a:xfrm>
          <a:prstGeom prst="rect">
            <a:avLst/>
          </a:prstGeom>
          <a:noFill/>
        </p:spPr>
        <p:txBody>
          <a:bodyPr wrap="square">
            <a:spAutoFit/>
          </a:bodyPr>
          <a:lstStyle/>
          <a:p>
            <a:pPr algn="just"/>
            <a:r>
              <a:rPr lang="en-IN" sz="3200" b="1" dirty="0">
                <a:solidFill>
                  <a:schemeClr val="bg1"/>
                </a:solidFill>
                <a:latin typeface="Book Antiqua" panose="02040602050305030304" pitchFamily="18" charset="0"/>
                <a:cs typeface="Calibri" panose="020F0502020204030204" pitchFamily="34" charset="0"/>
              </a:rPr>
              <a:t>Proposed </a:t>
            </a:r>
            <a:r>
              <a:rPr lang="en-IN" sz="3200" b="1" dirty="0" err="1">
                <a:solidFill>
                  <a:schemeClr val="bg1"/>
                </a:solidFill>
                <a:latin typeface="Book Antiqua" panose="02040602050305030304" pitchFamily="18" charset="0"/>
                <a:cs typeface="Calibri" panose="020F0502020204030204" pitchFamily="34" charset="0"/>
              </a:rPr>
              <a:t>b</a:t>
            </a:r>
            <a:r>
              <a:rPr lang="en-IN" sz="3200" b="1" dirty="0" err="1" smtClean="0">
                <a:solidFill>
                  <a:schemeClr val="bg1"/>
                </a:solidFill>
                <a:latin typeface="Book Antiqua" panose="02040602050305030304" pitchFamily="18" charset="0"/>
                <a:cs typeface="Calibri" panose="020F0502020204030204" pitchFamily="34" charset="0"/>
              </a:rPr>
              <a:t>itcoin</a:t>
            </a:r>
            <a:r>
              <a:rPr lang="en-IN" sz="3200" b="1" dirty="0" smtClean="0">
                <a:solidFill>
                  <a:schemeClr val="bg1"/>
                </a:solidFill>
                <a:latin typeface="Book Antiqua" panose="02040602050305030304" pitchFamily="18" charset="0"/>
                <a:cs typeface="Calibri" panose="020F0502020204030204" pitchFamily="34" charset="0"/>
              </a:rPr>
              <a:t> price prediction </a:t>
            </a:r>
            <a:r>
              <a:rPr lang="en-IN" sz="3200" b="1" dirty="0">
                <a:solidFill>
                  <a:schemeClr val="bg1"/>
                </a:solidFill>
                <a:latin typeface="Book Antiqua" panose="02040602050305030304" pitchFamily="18" charset="0"/>
                <a:cs typeface="Calibri" panose="020F0502020204030204" pitchFamily="34" charset="0"/>
              </a:rPr>
              <a:t>m</a:t>
            </a:r>
            <a:r>
              <a:rPr lang="en-IN" sz="3200" b="1" dirty="0" smtClean="0">
                <a:solidFill>
                  <a:schemeClr val="bg1"/>
                </a:solidFill>
                <a:latin typeface="Book Antiqua" panose="02040602050305030304" pitchFamily="18" charset="0"/>
                <a:cs typeface="Calibri" panose="020F0502020204030204" pitchFamily="34" charset="0"/>
              </a:rPr>
              <a:t>odel contd..</a:t>
            </a:r>
            <a:endParaRPr lang="en-IN" sz="3200" b="1" dirty="0">
              <a:solidFill>
                <a:schemeClr val="bg1"/>
              </a:solidFill>
              <a:latin typeface="Book Antiqua" panose="02040602050305030304" pitchFamily="18" charset="0"/>
              <a:cs typeface="Calibri" panose="020F0502020204030204" pitchFamily="34" charset="0"/>
            </a:endParaRPr>
          </a:p>
        </p:txBody>
      </p:sp>
      <p:sp>
        <p:nvSpPr>
          <p:cNvPr id="8" name="TextBox 7">
            <a:extLst>
              <a:ext uri="{FF2B5EF4-FFF2-40B4-BE49-F238E27FC236}">
                <a16:creationId xmlns="" xmlns:a16="http://schemas.microsoft.com/office/drawing/2014/main" id="{CB12E345-27CD-444B-71E0-4629E5CF2667}"/>
              </a:ext>
            </a:extLst>
          </p:cNvPr>
          <p:cNvSpPr txBox="1"/>
          <p:nvPr/>
        </p:nvSpPr>
        <p:spPr>
          <a:xfrm>
            <a:off x="1281795" y="1501706"/>
            <a:ext cx="6291941" cy="523220"/>
          </a:xfrm>
          <a:prstGeom prst="rect">
            <a:avLst/>
          </a:prstGeom>
          <a:solidFill>
            <a:schemeClr val="bg1"/>
          </a:solidFill>
        </p:spPr>
        <p:txBody>
          <a:bodyPr wrap="square">
            <a:spAutoFit/>
          </a:bodyPr>
          <a:lstStyle/>
          <a:p>
            <a:pPr algn="just"/>
            <a:r>
              <a:rPr lang="en-IN" sz="2800" b="1" dirty="0">
                <a:latin typeface="Book Antiqua" panose="02040602050305030304" pitchFamily="18" charset="0"/>
                <a:cs typeface="Calibri" panose="020F0502020204030204" pitchFamily="34" charset="0"/>
              </a:rPr>
              <a:t>Inequality </a:t>
            </a:r>
            <a:r>
              <a:rPr lang="en-IN" sz="2800" b="1" dirty="0" smtClean="0">
                <a:latin typeface="Book Antiqua" panose="02040602050305030304" pitchFamily="18" charset="0"/>
                <a:cs typeface="Calibri" panose="020F0502020204030204" pitchFamily="34" charset="0"/>
              </a:rPr>
              <a:t>measures </a:t>
            </a:r>
            <a:r>
              <a:rPr lang="en-IN" sz="2800" b="1" dirty="0">
                <a:latin typeface="Book Antiqua" panose="02040602050305030304" pitchFamily="18" charset="0"/>
                <a:cs typeface="Calibri" panose="020F0502020204030204" pitchFamily="34" charset="0"/>
              </a:rPr>
              <a:t>: Lorenz </a:t>
            </a:r>
            <a:r>
              <a:rPr lang="en-IN" sz="2800" b="1" dirty="0" smtClean="0">
                <a:latin typeface="Book Antiqua" panose="02040602050305030304" pitchFamily="18" charset="0"/>
                <a:cs typeface="Calibri" panose="020F0502020204030204" pitchFamily="34" charset="0"/>
              </a:rPr>
              <a:t>curve</a:t>
            </a:r>
            <a:endParaRPr lang="en-IN" sz="2800" b="1" dirty="0">
              <a:latin typeface="Book Antiqua" panose="02040602050305030304" pitchFamily="18" charset="0"/>
              <a:cs typeface="Calibri" panose="020F0502020204030204" pitchFamily="34" charset="0"/>
            </a:endParaRPr>
          </a:p>
        </p:txBody>
      </p:sp>
      <p:sp>
        <p:nvSpPr>
          <p:cNvPr id="9" name="Rectangle 8">
            <a:extLst>
              <a:ext uri="{FF2B5EF4-FFF2-40B4-BE49-F238E27FC236}">
                <a16:creationId xmlns="" xmlns:a16="http://schemas.microsoft.com/office/drawing/2014/main" id="{0FE066BF-1E36-1501-DAB8-425922F01263}"/>
              </a:ext>
            </a:extLst>
          </p:cNvPr>
          <p:cNvSpPr/>
          <p:nvPr/>
        </p:nvSpPr>
        <p:spPr>
          <a:xfrm>
            <a:off x="7656283" y="3613078"/>
            <a:ext cx="4310742" cy="2946857"/>
          </a:xfrm>
          <a:prstGeom prst="rect">
            <a:avLst/>
          </a:prstGeom>
          <a:blipFill dpi="0" rotWithShape="1">
            <a:blip r:embed="rId5">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 xmlns:a16="http://schemas.microsoft.com/office/drawing/2014/main" id="{608DE8F0-7C6F-BFCA-1764-DEF3CA25E6A7}"/>
              </a:ext>
            </a:extLst>
          </p:cNvPr>
          <p:cNvSpPr txBox="1"/>
          <p:nvPr/>
        </p:nvSpPr>
        <p:spPr>
          <a:xfrm flipH="1">
            <a:off x="1201057" y="2725815"/>
            <a:ext cx="10036626" cy="4062651"/>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A Lorenz curve is known as a graphical representation of the distribution's inequalities.</a:t>
            </a:r>
          </a:p>
          <a:p>
            <a:pPr algn="just"/>
            <a:endParaRPr lang="en-US" sz="2000" dirty="0">
              <a:solidFill>
                <a:schemeClr val="bg1"/>
              </a:solidFill>
              <a:latin typeface="Book Antiqua" panose="02040602050305030304" pitchFamily="18" charset="0"/>
            </a:endParaRPr>
          </a:p>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Lorenz curve is often plotted between the cumulative</a:t>
            </a:r>
          </a:p>
          <a:p>
            <a:pPr algn="just"/>
            <a:r>
              <a:rPr lang="en-US" sz="2000" dirty="0">
                <a:solidFill>
                  <a:schemeClr val="bg1"/>
                </a:solidFill>
                <a:latin typeface="Book Antiqua" panose="02040602050305030304" pitchFamily="18" charset="0"/>
              </a:rPr>
              <a:t>    price on the vertical axis and the cumulative </a:t>
            </a:r>
          </a:p>
          <a:p>
            <a:pPr algn="just"/>
            <a:r>
              <a:rPr lang="en-US" sz="2000" dirty="0">
                <a:solidFill>
                  <a:schemeClr val="bg1"/>
                </a:solidFill>
                <a:latin typeface="Book Antiqua" panose="02040602050305030304" pitchFamily="18" charset="0"/>
              </a:rPr>
              <a:t>    population on the horizontal axis.</a:t>
            </a:r>
          </a:p>
          <a:p>
            <a:pPr algn="just"/>
            <a:endParaRPr lang="en-US" sz="2000" dirty="0">
              <a:solidFill>
                <a:schemeClr val="bg1"/>
              </a:solidFill>
              <a:latin typeface="Book Antiqua" panose="02040602050305030304" pitchFamily="18" charset="0"/>
            </a:endParaRPr>
          </a:p>
          <a:p>
            <a:pPr algn="just"/>
            <a:endParaRPr lang="en-US" sz="2000" dirty="0">
              <a:solidFill>
                <a:schemeClr val="bg1"/>
              </a:solidFill>
              <a:latin typeface="Book Antiqua" panose="02040602050305030304" pitchFamily="18" charset="0"/>
            </a:endParaRPr>
          </a:p>
          <a:p>
            <a:pPr algn="just"/>
            <a:endParaRPr lang="en-US" sz="2000" dirty="0">
              <a:solidFill>
                <a:schemeClr val="bg1"/>
              </a:solidFill>
              <a:latin typeface="Book Antiqua" panose="02040602050305030304" pitchFamily="18" charset="0"/>
            </a:endParaRPr>
          </a:p>
          <a:p>
            <a:pPr algn="just"/>
            <a:endParaRPr lang="en-US" sz="2000" dirty="0">
              <a:solidFill>
                <a:schemeClr val="bg1"/>
              </a:solidFill>
              <a:latin typeface="Book Antiqua" panose="02040602050305030304" pitchFamily="18" charset="0"/>
            </a:endParaRPr>
          </a:p>
          <a:p>
            <a:pPr algn="just"/>
            <a:endParaRPr lang="en-US" sz="2000" dirty="0">
              <a:solidFill>
                <a:schemeClr val="bg1"/>
              </a:solidFill>
              <a:latin typeface="Book Antiqua" panose="02040602050305030304" pitchFamily="18" charset="0"/>
            </a:endParaRPr>
          </a:p>
          <a:p>
            <a:pPr algn="just"/>
            <a:endParaRPr lang="en-IN" sz="2000" dirty="0">
              <a:solidFill>
                <a:schemeClr val="bg1"/>
              </a:solidFill>
              <a:latin typeface="Book Antiqua" panose="02040602050305030304" pitchFamily="18" charset="0"/>
            </a:endParaRPr>
          </a:p>
          <a:p>
            <a:endParaRPr lang="en-US" dirty="0"/>
          </a:p>
        </p:txBody>
      </p:sp>
      <p:pic>
        <p:nvPicPr>
          <p:cNvPr id="12" name="Graphic 11" descr="Arrow Slight curve">
            <a:extLst>
              <a:ext uri="{FF2B5EF4-FFF2-40B4-BE49-F238E27FC236}">
                <a16:creationId xmlns="" xmlns:a16="http://schemas.microsoft.com/office/drawing/2014/main" id="{CEB701A1-134A-1B50-A104-228B2EBB9DD5}"/>
              </a:ext>
            </a:extLst>
          </p:cNvPr>
          <p:cNvPicPr>
            <a:picLocks noChangeAspect="1"/>
          </p:cNvPicPr>
          <p:nvPr/>
        </p:nvPicPr>
        <p:blipFill>
          <a:blip r:embed="rId6" cstate="print">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tretch>
            <a:fillRect/>
          </a:stretch>
        </p:blipFill>
        <p:spPr>
          <a:xfrm>
            <a:off x="648795" y="1574686"/>
            <a:ext cx="477520" cy="377259"/>
          </a:xfrm>
          <a:prstGeom prst="rect">
            <a:avLst/>
          </a:prstGeom>
        </p:spPr>
      </p:pic>
      <p:sp>
        <p:nvSpPr>
          <p:cNvPr id="18" name="TextBox 17">
            <a:extLst>
              <a:ext uri="{FF2B5EF4-FFF2-40B4-BE49-F238E27FC236}">
                <a16:creationId xmlns="" xmlns:a16="http://schemas.microsoft.com/office/drawing/2014/main" id="{555596D4-0727-0510-E0EB-146F0A52F4F1}"/>
              </a:ext>
            </a:extLst>
          </p:cNvPr>
          <p:cNvSpPr txBox="1"/>
          <p:nvPr/>
        </p:nvSpPr>
        <p:spPr>
          <a:xfrm>
            <a:off x="1172030" y="4858741"/>
            <a:ext cx="6277426" cy="1015663"/>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Lorenz curve is accompanied by a straight line with slope </a:t>
            </a:r>
            <a:r>
              <a:rPr lang="en-US" sz="2000" dirty="0" smtClean="0">
                <a:solidFill>
                  <a:schemeClr val="bg1"/>
                </a:solidFill>
                <a:latin typeface="Book Antiqua" panose="02040602050305030304" pitchFamily="18" charset="0"/>
              </a:rPr>
              <a:t>1,</a:t>
            </a:r>
            <a:r>
              <a:rPr lang="en-US" sz="2000" dirty="0" smtClean="0">
                <a:solidFill>
                  <a:schemeClr val="bg1"/>
                </a:solidFill>
                <a:latin typeface="Book Antiqua" panose="02040602050305030304" pitchFamily="18" charset="0"/>
              </a:rPr>
              <a:t> </a:t>
            </a:r>
            <a:r>
              <a:rPr lang="en-US" sz="2000" dirty="0">
                <a:solidFill>
                  <a:schemeClr val="bg1"/>
                </a:solidFill>
                <a:latin typeface="Book Antiqua" panose="02040602050305030304" pitchFamily="18" charset="0"/>
              </a:rPr>
              <a:t>that describes that the observations are </a:t>
            </a:r>
            <a:r>
              <a:rPr lang="en-US" sz="2000" dirty="0" smtClean="0">
                <a:solidFill>
                  <a:schemeClr val="bg1"/>
                </a:solidFill>
                <a:latin typeface="Book Antiqua" panose="02040602050305030304" pitchFamily="18" charset="0"/>
              </a:rPr>
              <a:t>perfectly </a:t>
            </a:r>
            <a:r>
              <a:rPr lang="en-US" sz="2000" dirty="0">
                <a:solidFill>
                  <a:schemeClr val="bg1"/>
                </a:solidFill>
                <a:latin typeface="Book Antiqua" panose="02040602050305030304" pitchFamily="18" charset="0"/>
              </a:rPr>
              <a:t>equally distributed.</a:t>
            </a:r>
            <a:endParaRPr lang="en-IN" sz="2000" dirty="0">
              <a:solidFill>
                <a:schemeClr val="bg1"/>
              </a:solidFill>
              <a:latin typeface="Book Antiqua" panose="02040602050305030304" pitchFamily="18" charset="0"/>
            </a:endParaRPr>
          </a:p>
        </p:txBody>
      </p:sp>
    </p:spTree>
    <p:extLst>
      <p:ext uri="{BB962C8B-B14F-4D97-AF65-F5344CB8AC3E}">
        <p14:creationId xmlns="" xmlns:p14="http://schemas.microsoft.com/office/powerpoint/2010/main" val="365783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 xmlns:a16="http://schemas.microsoft.com/office/drawing/2014/main" id="{2CC939C6-7229-760C-1430-172F4EA1844C}"/>
              </a:ext>
            </a:extLst>
          </p:cNvPr>
          <p:cNvPicPr>
            <a:picLocks noChangeAspect="1"/>
          </p:cNvPicPr>
          <p:nvPr/>
        </p:nvPicPr>
        <p:blipFill>
          <a:blip r:embed="rId2"/>
          <a:stretch>
            <a:fillRect/>
          </a:stretch>
        </p:blipFill>
        <p:spPr>
          <a:xfrm>
            <a:off x="-101600" y="0"/>
            <a:ext cx="1233714" cy="6858000"/>
          </a:xfrm>
          <a:prstGeom prst="rect">
            <a:avLst/>
          </a:prstGeom>
        </p:spPr>
      </p:pic>
      <p:pic>
        <p:nvPicPr>
          <p:cNvPr id="5" name="Content Placeholder 4">
            <a:extLst>
              <a:ext uri="{FF2B5EF4-FFF2-40B4-BE49-F238E27FC236}">
                <a16:creationId xmlns="" xmlns:a16="http://schemas.microsoft.com/office/drawing/2014/main" id="{D374C6EB-2DF7-8F6A-AE3F-9A92682F528F}"/>
              </a:ext>
            </a:extLst>
          </p:cNvPr>
          <p:cNvPicPr>
            <a:picLocks noChangeAspect="1"/>
          </p:cNvPicPr>
          <p:nvPr/>
        </p:nvPicPr>
        <p:blipFill>
          <a:blip r:embed="rId3"/>
          <a:stretch>
            <a:fillRect/>
          </a:stretch>
        </p:blipFill>
        <p:spPr>
          <a:xfrm>
            <a:off x="11277599" y="0"/>
            <a:ext cx="1016001" cy="6858000"/>
          </a:xfrm>
          <a:prstGeom prst="rect">
            <a:avLst/>
          </a:prstGeom>
        </p:spPr>
      </p:pic>
      <p:pic>
        <p:nvPicPr>
          <p:cNvPr id="6" name="Picture 2" descr="A picture containing text&#10;&#10;Description automatically generated">
            <a:extLst>
              <a:ext uri="{FF2B5EF4-FFF2-40B4-BE49-F238E27FC236}">
                <a16:creationId xmlns="" xmlns:a16="http://schemas.microsoft.com/office/drawing/2014/main" id="{FDCE5610-DB63-83F7-B262-345CF8B64470}"/>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6BE520E6-AE43-EC49-CE8D-EC1CD62640A1}"/>
              </a:ext>
            </a:extLst>
          </p:cNvPr>
          <p:cNvSpPr txBox="1"/>
          <p:nvPr/>
        </p:nvSpPr>
        <p:spPr>
          <a:xfrm>
            <a:off x="1146628" y="541731"/>
            <a:ext cx="9029699" cy="584775"/>
          </a:xfrm>
          <a:prstGeom prst="rect">
            <a:avLst/>
          </a:prstGeom>
          <a:noFill/>
        </p:spPr>
        <p:txBody>
          <a:bodyPr wrap="square">
            <a:spAutoFit/>
          </a:bodyPr>
          <a:lstStyle/>
          <a:p>
            <a:pPr algn="just"/>
            <a:r>
              <a:rPr lang="en-IN" sz="3200" b="1" dirty="0">
                <a:solidFill>
                  <a:schemeClr val="bg1"/>
                </a:solidFill>
                <a:latin typeface="Book Antiqua" panose="02040602050305030304" pitchFamily="18" charset="0"/>
                <a:cs typeface="Calibri" panose="020F0502020204030204" pitchFamily="34" charset="0"/>
              </a:rPr>
              <a:t>Proposed </a:t>
            </a:r>
            <a:r>
              <a:rPr lang="en-IN" sz="3200" b="1" dirty="0" err="1">
                <a:solidFill>
                  <a:schemeClr val="bg1"/>
                </a:solidFill>
                <a:latin typeface="Book Antiqua" panose="02040602050305030304" pitchFamily="18" charset="0"/>
                <a:cs typeface="Calibri" panose="020F0502020204030204" pitchFamily="34" charset="0"/>
              </a:rPr>
              <a:t>b</a:t>
            </a:r>
            <a:r>
              <a:rPr lang="en-IN" sz="3200" b="1" dirty="0" err="1" smtClean="0">
                <a:solidFill>
                  <a:schemeClr val="bg1"/>
                </a:solidFill>
                <a:latin typeface="Book Antiqua" panose="02040602050305030304" pitchFamily="18" charset="0"/>
                <a:cs typeface="Calibri" panose="020F0502020204030204" pitchFamily="34" charset="0"/>
              </a:rPr>
              <a:t>itcoin</a:t>
            </a:r>
            <a:r>
              <a:rPr lang="en-IN" sz="3200" b="1" dirty="0" smtClean="0">
                <a:solidFill>
                  <a:schemeClr val="bg1"/>
                </a:solidFill>
                <a:latin typeface="Book Antiqua" panose="02040602050305030304" pitchFamily="18" charset="0"/>
                <a:cs typeface="Calibri" panose="020F0502020204030204" pitchFamily="34" charset="0"/>
              </a:rPr>
              <a:t> price prediction </a:t>
            </a:r>
            <a:r>
              <a:rPr lang="en-IN" sz="3200" b="1" dirty="0">
                <a:solidFill>
                  <a:schemeClr val="bg1"/>
                </a:solidFill>
                <a:latin typeface="Book Antiqua" panose="02040602050305030304" pitchFamily="18" charset="0"/>
                <a:cs typeface="Calibri" panose="020F0502020204030204" pitchFamily="34" charset="0"/>
              </a:rPr>
              <a:t>m</a:t>
            </a:r>
            <a:r>
              <a:rPr lang="en-IN" sz="3200" b="1" dirty="0" smtClean="0">
                <a:solidFill>
                  <a:schemeClr val="bg1"/>
                </a:solidFill>
                <a:latin typeface="Book Antiqua" panose="02040602050305030304" pitchFamily="18" charset="0"/>
                <a:cs typeface="Calibri" panose="020F0502020204030204" pitchFamily="34" charset="0"/>
              </a:rPr>
              <a:t>odel contd..</a:t>
            </a:r>
            <a:endParaRPr lang="en-IN" sz="3200" b="1" dirty="0">
              <a:solidFill>
                <a:schemeClr val="bg1"/>
              </a:solidFill>
              <a:latin typeface="Book Antiqua" panose="02040602050305030304" pitchFamily="18" charset="0"/>
              <a:cs typeface="Calibri" panose="020F0502020204030204" pitchFamily="34" charset="0"/>
            </a:endParaRPr>
          </a:p>
        </p:txBody>
      </p:sp>
      <p:sp>
        <p:nvSpPr>
          <p:cNvPr id="8" name="TextBox 7">
            <a:extLst>
              <a:ext uri="{FF2B5EF4-FFF2-40B4-BE49-F238E27FC236}">
                <a16:creationId xmlns="" xmlns:a16="http://schemas.microsoft.com/office/drawing/2014/main" id="{CB12E345-27CD-444B-71E0-4629E5CF2667}"/>
              </a:ext>
            </a:extLst>
          </p:cNvPr>
          <p:cNvSpPr txBox="1"/>
          <p:nvPr/>
        </p:nvSpPr>
        <p:spPr>
          <a:xfrm>
            <a:off x="1281795" y="1574309"/>
            <a:ext cx="6291941" cy="523220"/>
          </a:xfrm>
          <a:prstGeom prst="rect">
            <a:avLst/>
          </a:prstGeom>
          <a:solidFill>
            <a:schemeClr val="bg1"/>
          </a:solidFill>
        </p:spPr>
        <p:txBody>
          <a:bodyPr wrap="square">
            <a:spAutoFit/>
          </a:bodyPr>
          <a:lstStyle/>
          <a:p>
            <a:pPr algn="just"/>
            <a:r>
              <a:rPr lang="en-IN" sz="2800" b="1" dirty="0">
                <a:latin typeface="Book Antiqua" panose="02040602050305030304" pitchFamily="18" charset="0"/>
                <a:cs typeface="Calibri" panose="020F0502020204030204" pitchFamily="34" charset="0"/>
              </a:rPr>
              <a:t>Inequality Measures : Gini-Index</a:t>
            </a:r>
          </a:p>
        </p:txBody>
      </p:sp>
      <p:sp>
        <p:nvSpPr>
          <p:cNvPr id="2" name="Rectangle 1">
            <a:extLst>
              <a:ext uri="{FF2B5EF4-FFF2-40B4-BE49-F238E27FC236}">
                <a16:creationId xmlns="" xmlns:a16="http://schemas.microsoft.com/office/drawing/2014/main" id="{4F9262C8-540E-BF7F-94EC-D0ED43780AFC}"/>
              </a:ext>
            </a:extLst>
          </p:cNvPr>
          <p:cNvSpPr/>
          <p:nvPr/>
        </p:nvSpPr>
        <p:spPr>
          <a:xfrm>
            <a:off x="7766814" y="3631384"/>
            <a:ext cx="4200211" cy="2643234"/>
          </a:xfrm>
          <a:prstGeom prst="rect">
            <a:avLst/>
          </a:prstGeom>
          <a:blipFill dpi="0" rotWithShape="1">
            <a:blip r:embed="rId5">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 xmlns:a16="http://schemas.microsoft.com/office/drawing/2014/main" id="{54A36FE7-EC77-8D30-461B-FB9910B7A9A7}"/>
              </a:ext>
            </a:extLst>
          </p:cNvPr>
          <p:cNvSpPr txBox="1"/>
          <p:nvPr/>
        </p:nvSpPr>
        <p:spPr>
          <a:xfrm>
            <a:off x="1146628" y="2788419"/>
            <a:ext cx="10006206" cy="347787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solidFill>
                  <a:schemeClr val="bg1"/>
                </a:solidFill>
                <a:latin typeface="Book Antiqua" panose="02040602050305030304" pitchFamily="18" charset="0"/>
                <a:ea typeface="MingLiU_HKSCS-ExtB" panose="02020500000000000000" pitchFamily="18" charset="-120"/>
              </a:rPr>
              <a:t>The Gini coefficient uses information from the entire price distribution and is independent of the size of the population.</a:t>
            </a:r>
            <a:endParaRPr lang="en-IN" sz="2000" dirty="0">
              <a:solidFill>
                <a:schemeClr val="bg1"/>
              </a:solidFill>
              <a:latin typeface="Book Antiqua" panose="02040602050305030304" pitchFamily="18" charset="0"/>
              <a:ea typeface="MingLiU_HKSCS-ExtB" panose="02020500000000000000" pitchFamily="18" charset="-120"/>
            </a:endParaRPr>
          </a:p>
          <a:p>
            <a:pPr algn="just"/>
            <a:endParaRPr lang="en-US" sz="2000" b="0" i="0" dirty="0">
              <a:solidFill>
                <a:schemeClr val="bg1"/>
              </a:solidFill>
              <a:effectLst/>
              <a:latin typeface="Book Antiqua" panose="02040602050305030304" pitchFamily="18" charset="0"/>
              <a:ea typeface="MingLiU_HKSCS-ExtB" panose="02020500000000000000" pitchFamily="18" charset="-120"/>
            </a:endParaRPr>
          </a:p>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ea typeface="MingLiU_HKSCS-ExtB" panose="02020500000000000000" pitchFamily="18" charset="-120"/>
              </a:rPr>
              <a:t>The Gini coefficient values range from 0 to 1, where </a:t>
            </a:r>
          </a:p>
          <a:p>
            <a:pPr algn="just"/>
            <a:r>
              <a:rPr lang="en-US" sz="2000" dirty="0">
                <a:solidFill>
                  <a:schemeClr val="bg1"/>
                </a:solidFill>
                <a:latin typeface="Book Antiqua" panose="02040602050305030304" pitchFamily="18" charset="0"/>
                <a:ea typeface="MingLiU_HKSCS-ExtB" panose="02020500000000000000" pitchFamily="18" charset="-120"/>
              </a:rPr>
              <a:t>     0 is perfect equality, and 1 is perfect Inequality.</a:t>
            </a:r>
          </a:p>
          <a:p>
            <a:pPr algn="just"/>
            <a:endParaRPr lang="en-US" sz="2000" dirty="0">
              <a:solidFill>
                <a:schemeClr val="bg1"/>
              </a:solidFill>
              <a:latin typeface="Book Antiqua" panose="02040602050305030304" pitchFamily="18" charset="0"/>
              <a:ea typeface="MingLiU_HKSCS-ExtB" panose="02020500000000000000" pitchFamily="18" charset="-120"/>
            </a:endParaRPr>
          </a:p>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ea typeface="MingLiU_HKSCS-ExtB" panose="02020500000000000000" pitchFamily="18" charset="-120"/>
              </a:rPr>
              <a:t> The Gini index is determined as the ratio of the area </a:t>
            </a:r>
          </a:p>
          <a:p>
            <a:pPr algn="just"/>
            <a:r>
              <a:rPr lang="en-US" sz="2000" dirty="0">
                <a:solidFill>
                  <a:schemeClr val="bg1"/>
                </a:solidFill>
                <a:latin typeface="Book Antiqua" panose="02040602050305030304" pitchFamily="18" charset="0"/>
                <a:ea typeface="MingLiU_HKSCS-ExtB" panose="02020500000000000000" pitchFamily="18" charset="-120"/>
              </a:rPr>
              <a:t>     between the perfect equality line and the Lorenz curve </a:t>
            </a:r>
          </a:p>
          <a:p>
            <a:pPr algn="just"/>
            <a:r>
              <a:rPr lang="en-US" sz="2000" dirty="0">
                <a:solidFill>
                  <a:schemeClr val="bg1"/>
                </a:solidFill>
                <a:latin typeface="Book Antiqua" panose="02040602050305030304" pitchFamily="18" charset="0"/>
                <a:ea typeface="MingLiU_HKSCS-ExtB" panose="02020500000000000000" pitchFamily="18" charset="-120"/>
              </a:rPr>
              <a:t>    (A) divided by the total area under the perfect equality</a:t>
            </a:r>
          </a:p>
          <a:p>
            <a:pPr algn="just"/>
            <a:r>
              <a:rPr lang="en-US" sz="2000" dirty="0">
                <a:solidFill>
                  <a:schemeClr val="bg1"/>
                </a:solidFill>
                <a:latin typeface="Book Antiqua" panose="02040602050305030304" pitchFamily="18" charset="0"/>
                <a:ea typeface="MingLiU_HKSCS-ExtB" panose="02020500000000000000" pitchFamily="18" charset="-120"/>
              </a:rPr>
              <a:t>    line (A + B).</a:t>
            </a:r>
          </a:p>
          <a:p>
            <a:pPr algn="just"/>
            <a:endParaRPr lang="en-IN" sz="2000" dirty="0">
              <a:solidFill>
                <a:schemeClr val="bg1"/>
              </a:solidFill>
              <a:latin typeface="Book Antiqua" panose="02040602050305030304" pitchFamily="18" charset="0"/>
              <a:ea typeface="MingLiU_HKSCS-ExtB" panose="02020500000000000000" pitchFamily="18" charset="-120"/>
            </a:endParaRPr>
          </a:p>
        </p:txBody>
      </p:sp>
      <p:pic>
        <p:nvPicPr>
          <p:cNvPr id="12" name="Graphic 11" descr="Arrow Slight curve">
            <a:extLst>
              <a:ext uri="{FF2B5EF4-FFF2-40B4-BE49-F238E27FC236}">
                <a16:creationId xmlns="" xmlns:a16="http://schemas.microsoft.com/office/drawing/2014/main" id="{E814607A-7E74-2A4F-4CEB-14891A618972}"/>
              </a:ext>
            </a:extLst>
          </p:cNvPr>
          <p:cNvPicPr>
            <a:picLocks noChangeAspect="1"/>
          </p:cNvPicPr>
          <p:nvPr/>
        </p:nvPicPr>
        <p:blipFill>
          <a:blip r:embed="rId6" cstate="print">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tretch>
            <a:fillRect/>
          </a:stretch>
        </p:blipFill>
        <p:spPr>
          <a:xfrm>
            <a:off x="579122" y="1574309"/>
            <a:ext cx="477520" cy="377259"/>
          </a:xfrm>
          <a:prstGeom prst="rect">
            <a:avLst/>
          </a:prstGeom>
        </p:spPr>
      </p:pic>
    </p:spTree>
    <p:extLst>
      <p:ext uri="{BB962C8B-B14F-4D97-AF65-F5344CB8AC3E}">
        <p14:creationId xmlns="" xmlns:p14="http://schemas.microsoft.com/office/powerpoint/2010/main" val="151805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 xmlns:a16="http://schemas.microsoft.com/office/drawing/2014/main" id="{2CC939C6-7229-760C-1430-172F4EA1844C}"/>
              </a:ext>
            </a:extLst>
          </p:cNvPr>
          <p:cNvPicPr>
            <a:picLocks noChangeAspect="1"/>
          </p:cNvPicPr>
          <p:nvPr/>
        </p:nvPicPr>
        <p:blipFill>
          <a:blip r:embed="rId2"/>
          <a:stretch>
            <a:fillRect/>
          </a:stretch>
        </p:blipFill>
        <p:spPr>
          <a:xfrm>
            <a:off x="-101600" y="0"/>
            <a:ext cx="1233714" cy="6858000"/>
          </a:xfrm>
          <a:prstGeom prst="rect">
            <a:avLst/>
          </a:prstGeom>
        </p:spPr>
      </p:pic>
      <p:pic>
        <p:nvPicPr>
          <p:cNvPr id="5" name="Content Placeholder 4">
            <a:extLst>
              <a:ext uri="{FF2B5EF4-FFF2-40B4-BE49-F238E27FC236}">
                <a16:creationId xmlns="" xmlns:a16="http://schemas.microsoft.com/office/drawing/2014/main" id="{D374C6EB-2DF7-8F6A-AE3F-9A92682F528F}"/>
              </a:ext>
            </a:extLst>
          </p:cNvPr>
          <p:cNvPicPr>
            <a:picLocks noChangeAspect="1"/>
          </p:cNvPicPr>
          <p:nvPr/>
        </p:nvPicPr>
        <p:blipFill>
          <a:blip r:embed="rId3"/>
          <a:stretch>
            <a:fillRect/>
          </a:stretch>
        </p:blipFill>
        <p:spPr>
          <a:xfrm>
            <a:off x="11277599" y="0"/>
            <a:ext cx="1016001" cy="6858000"/>
          </a:xfrm>
          <a:prstGeom prst="rect">
            <a:avLst/>
          </a:prstGeom>
        </p:spPr>
      </p:pic>
      <p:pic>
        <p:nvPicPr>
          <p:cNvPr id="6" name="Picture 2" descr="A picture containing text&#10;&#10;Description automatically generated">
            <a:extLst>
              <a:ext uri="{FF2B5EF4-FFF2-40B4-BE49-F238E27FC236}">
                <a16:creationId xmlns="" xmlns:a16="http://schemas.microsoft.com/office/drawing/2014/main" id="{FDCE5610-DB63-83F7-B262-345CF8B64470}"/>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CB12E345-27CD-444B-71E0-4629E5CF2667}"/>
              </a:ext>
            </a:extLst>
          </p:cNvPr>
          <p:cNvSpPr txBox="1"/>
          <p:nvPr/>
        </p:nvSpPr>
        <p:spPr>
          <a:xfrm>
            <a:off x="1281796" y="1574309"/>
            <a:ext cx="5351234" cy="523220"/>
          </a:xfrm>
          <a:prstGeom prst="rect">
            <a:avLst/>
          </a:prstGeom>
          <a:solidFill>
            <a:schemeClr val="bg1"/>
          </a:solidFill>
        </p:spPr>
        <p:txBody>
          <a:bodyPr wrap="square">
            <a:spAutoFit/>
          </a:bodyPr>
          <a:lstStyle/>
          <a:p>
            <a:pPr algn="just"/>
            <a:r>
              <a:rPr lang="en-IN" sz="2800" b="1" dirty="0">
                <a:latin typeface="Book Antiqua" panose="02040602050305030304" pitchFamily="18" charset="0"/>
                <a:cs typeface="Calibri" panose="020F0502020204030204" pitchFamily="34" charset="0"/>
              </a:rPr>
              <a:t>Inequality </a:t>
            </a:r>
            <a:r>
              <a:rPr lang="en-IN" sz="2800" b="1" dirty="0" smtClean="0">
                <a:latin typeface="Book Antiqua" panose="02040602050305030304" pitchFamily="18" charset="0"/>
                <a:cs typeface="Calibri" panose="020F0502020204030204" pitchFamily="34" charset="0"/>
              </a:rPr>
              <a:t>measures </a:t>
            </a:r>
            <a:r>
              <a:rPr lang="en-IN" sz="2800" b="1" dirty="0">
                <a:latin typeface="Book Antiqua" panose="02040602050305030304" pitchFamily="18" charset="0"/>
                <a:cs typeface="Calibri" panose="020F0502020204030204" pitchFamily="34" charset="0"/>
              </a:rPr>
              <a:t>: K-Value</a:t>
            </a:r>
          </a:p>
        </p:txBody>
      </p:sp>
      <p:pic>
        <p:nvPicPr>
          <p:cNvPr id="12" name="Graphic 11" descr="Arrow Slight curve">
            <a:extLst>
              <a:ext uri="{FF2B5EF4-FFF2-40B4-BE49-F238E27FC236}">
                <a16:creationId xmlns="" xmlns:a16="http://schemas.microsoft.com/office/drawing/2014/main" id="{E814607A-7E74-2A4F-4CEB-14891A618972}"/>
              </a:ext>
            </a:extLst>
          </p:cNvPr>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p:blipFill>
        <p:spPr>
          <a:xfrm>
            <a:off x="579122" y="1574309"/>
            <a:ext cx="477520" cy="377259"/>
          </a:xfrm>
          <a:prstGeom prst="rect">
            <a:avLst/>
          </a:prstGeom>
        </p:spPr>
      </p:pic>
      <p:sp>
        <p:nvSpPr>
          <p:cNvPr id="10" name="Rectangle 9">
            <a:extLst>
              <a:ext uri="{FF2B5EF4-FFF2-40B4-BE49-F238E27FC236}">
                <a16:creationId xmlns="" xmlns:a16="http://schemas.microsoft.com/office/drawing/2014/main" id="{74D07CA4-50DD-B02C-D06B-B0262E2C4972}"/>
              </a:ext>
            </a:extLst>
          </p:cNvPr>
          <p:cNvSpPr/>
          <p:nvPr/>
        </p:nvSpPr>
        <p:spPr>
          <a:xfrm>
            <a:off x="7736114" y="3744686"/>
            <a:ext cx="4220935" cy="2711429"/>
          </a:xfrm>
          <a:prstGeom prst="rect">
            <a:avLst/>
          </a:prstGeom>
          <a:blipFill dpi="0" rotWithShape="1">
            <a:blip r:embed="rId7">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 xmlns:a14="http://schemas.microsoft.com/office/drawing/2010/main" Requires="a14">
          <p:sp>
            <p:nvSpPr>
              <p:cNvPr id="11" name="TextBox 10">
                <a:extLst>
                  <a:ext uri="{FF2B5EF4-FFF2-40B4-BE49-F238E27FC236}">
                    <a16:creationId xmlns:a16="http://schemas.microsoft.com/office/drawing/2014/main" id="{B1561971-B198-AC16-B4EF-C4FC727E7690}"/>
                  </a:ext>
                </a:extLst>
              </p:cNvPr>
              <p:cNvSpPr txBox="1"/>
              <p:nvPr/>
            </p:nvSpPr>
            <p:spPr>
              <a:xfrm>
                <a:off x="1146628" y="2788419"/>
                <a:ext cx="10006206" cy="4369851"/>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K-Value is also an inequality value that is  calculated from the Lorenz Curve.</a:t>
                </a:r>
              </a:p>
              <a:p>
                <a:pPr algn="just"/>
                <a:endParaRPr lang="en-US" sz="2000" dirty="0">
                  <a:solidFill>
                    <a:schemeClr val="bg1"/>
                  </a:solidFill>
                  <a:latin typeface="Book Antiqua" panose="02040602050305030304" pitchFamily="18" charset="0"/>
                </a:endParaRPr>
              </a:p>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The formula to calculate k-value is ,</a:t>
                </a:r>
              </a:p>
              <a:p>
                <a:pPr algn="just"/>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𝑘</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𝑃</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𝑃</m:t>
                              </m:r>
                            </m:e>
                            <m:sub>
                              <m:r>
                                <a:rPr lang="en-US" sz="2000" i="1">
                                  <a:solidFill>
                                    <a:schemeClr val="bg1"/>
                                  </a:solidFill>
                                  <a:latin typeface="Cambria Math" panose="02040503050406030204" pitchFamily="18" charset="0"/>
                                </a:rPr>
                                <m:t>𝑖</m:t>
                              </m:r>
                            </m:sub>
                          </m:sSub>
                          <m:r>
                            <a:rPr lang="en-US" sz="2000" b="0" i="0"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2</m:t>
                          </m:r>
                        </m:den>
                      </m:f>
                    </m:oMath>
                  </m:oMathPara>
                </a14:m>
                <a:endParaRPr lang="en-US" sz="2000" dirty="0">
                  <a:solidFill>
                    <a:schemeClr val="bg1"/>
                  </a:solidFill>
                  <a:latin typeface="Book Antiqua" panose="02040602050305030304" pitchFamily="18" charset="0"/>
                </a:endParaRPr>
              </a:p>
              <a:p>
                <a:pPr algn="just"/>
                <a:endParaRPr lang="en-US" sz="2000" dirty="0">
                  <a:solidFill>
                    <a:schemeClr val="bg1"/>
                  </a:solidFill>
                  <a:latin typeface="Book Antiqua" panose="02040602050305030304" pitchFamily="18" charset="0"/>
                </a:endParaRPr>
              </a:p>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A </a:t>
                </a:r>
                <a14:m>
                  <m:oMath xmlns:m="http://schemas.openxmlformats.org/officeDocument/2006/math">
                    <m:r>
                      <a:rPr lang="en-US" sz="2000" b="0" i="1" smtClean="0">
                        <a:solidFill>
                          <a:schemeClr val="bg1"/>
                        </a:solidFill>
                        <a:latin typeface="Cambria Math" panose="02040503050406030204" pitchFamily="18" charset="0"/>
                      </a:rPr>
                      <m:t>1−</m:t>
                    </m:r>
                    <m:r>
                      <a:rPr lang="en-US" sz="2000" b="0" i="1" smtClean="0">
                        <a:solidFill>
                          <a:schemeClr val="bg1"/>
                        </a:solidFill>
                        <a:latin typeface="Cambria Math" panose="02040503050406030204" pitchFamily="18" charset="0"/>
                      </a:rPr>
                      <m:t>𝑘</m:t>
                    </m:r>
                    <m:r>
                      <a:rPr lang="en-US" sz="2000" b="0" i="1" smtClean="0">
                        <a:solidFill>
                          <a:schemeClr val="bg1"/>
                        </a:solidFill>
                        <a:latin typeface="Cambria Math" panose="02040503050406030204" pitchFamily="18" charset="0"/>
                      </a:rPr>
                      <m:t> </m:t>
                    </m:r>
                  </m:oMath>
                </a14:m>
                <a:r>
                  <a:rPr lang="en-US" sz="2000" dirty="0">
                    <a:solidFill>
                      <a:schemeClr val="bg1"/>
                    </a:solidFill>
                    <a:latin typeface="Book Antiqua" panose="02040602050305030304" pitchFamily="18" charset="0"/>
                  </a:rPr>
                  <a:t>fraction of an event has a </a:t>
                </a:r>
                <a14:m>
                  <m:oMath xmlns:m="http://schemas.openxmlformats.org/officeDocument/2006/math">
                    <m:r>
                      <a:rPr lang="en-US" sz="2000" i="1">
                        <a:solidFill>
                          <a:schemeClr val="bg1"/>
                        </a:solidFill>
                        <a:latin typeface="Cambria Math" panose="02040503050406030204" pitchFamily="18" charset="0"/>
                      </a:rPr>
                      <m:t>𝑘</m:t>
                    </m:r>
                  </m:oMath>
                </a14:m>
                <a:r>
                  <a:rPr lang="en-US" sz="2000" dirty="0">
                    <a:solidFill>
                      <a:schemeClr val="bg1"/>
                    </a:solidFill>
                    <a:latin typeface="Book Antiqua" panose="02040602050305030304" pitchFamily="18" charset="0"/>
                  </a:rPr>
                  <a:t> fraction of value </a:t>
                </a:r>
              </a:p>
              <a:p>
                <a:pPr algn="just"/>
                <a:r>
                  <a:rPr lang="en-US" sz="2000" dirty="0">
                    <a:solidFill>
                      <a:schemeClr val="bg1"/>
                    </a:solidFill>
                    <a:latin typeface="Book Antiqua" panose="02040602050305030304" pitchFamily="18" charset="0"/>
                  </a:rPr>
                  <a:t>     in It.</a:t>
                </a:r>
              </a:p>
              <a:p>
                <a:pPr algn="just"/>
                <a:endParaRPr lang="en-US" sz="2000" dirty="0">
                  <a:solidFill>
                    <a:schemeClr val="bg1"/>
                  </a:solidFill>
                  <a:latin typeface="Book Antiqua" panose="02040602050305030304" pitchFamily="18" charset="0"/>
                </a:endParaRPr>
              </a:p>
              <a:p>
                <a:pPr marL="285750" indent="-285750" algn="just">
                  <a:buFont typeface="Wingdings" panose="05000000000000000000" pitchFamily="2" charset="2"/>
                  <a:buChar char="Ø"/>
                </a:pPr>
                <a:r>
                  <a:rPr lang="en-US" sz="2000" dirty="0">
                    <a:solidFill>
                      <a:schemeClr val="bg1"/>
                    </a:solidFill>
                    <a:latin typeface="Book Antiqua" panose="02040602050305030304" pitchFamily="18" charset="0"/>
                  </a:rPr>
                  <a:t>When a Gini Coefficient and K-Value meet each other,</a:t>
                </a:r>
              </a:p>
              <a:p>
                <a:pPr algn="just"/>
                <a:r>
                  <a:rPr lang="en-US" sz="2000" dirty="0">
                    <a:solidFill>
                      <a:schemeClr val="bg1"/>
                    </a:solidFill>
                    <a:latin typeface="Book Antiqua" panose="02040602050305030304" pitchFamily="18" charset="0"/>
                  </a:rPr>
                  <a:t>    then that situation is known as a stable market </a:t>
                </a:r>
              </a:p>
              <a:p>
                <a:pPr algn="just"/>
                <a:r>
                  <a:rPr lang="en-US" sz="2000" dirty="0">
                    <a:solidFill>
                      <a:schemeClr val="bg1"/>
                    </a:solidFill>
                    <a:latin typeface="Book Antiqua" panose="02040602050305030304" pitchFamily="18" charset="0"/>
                  </a:rPr>
                  <a:t>     condition.</a:t>
                </a:r>
              </a:p>
              <a:p>
                <a:pPr algn="just"/>
                <a:r>
                  <a:rPr lang="en-US" sz="2000" b="0" i="0" dirty="0">
                    <a:solidFill>
                      <a:schemeClr val="bg1"/>
                    </a:solidFill>
                    <a:effectLst/>
                    <a:latin typeface="Book Antiqua" panose="02040602050305030304" pitchFamily="18" charset="0"/>
                    <a:ea typeface="MingLiU_HKSCS-ExtB" panose="02020500000000000000" pitchFamily="18" charset="-120"/>
                  </a:rPr>
                  <a:t/>
                </a:r>
                <a:endParaRPr lang="en-US" sz="2000" dirty="0">
                  <a:solidFill>
                    <a:schemeClr val="bg1"/>
                  </a:solidFill>
                  <a:latin typeface="Book Antiqua" panose="02040602050305030304" pitchFamily="18" charset="0"/>
                  <a:ea typeface="MingLiU_HKSCS-ExtB" panose="02020500000000000000" pitchFamily="18" charset="-120"/>
                </a:endParaRPr>
              </a:p>
              <a:p>
                <a:pPr algn="just"/>
                <a:endParaRPr lang="en-IN" sz="2000" dirty="0">
                  <a:solidFill>
                    <a:schemeClr val="bg1"/>
                  </a:solidFill>
                  <a:latin typeface="Book Antiqua" panose="02040602050305030304" pitchFamily="18" charset="0"/>
                  <a:ea typeface="MingLiU_HKSCS-ExtB" panose="02020500000000000000" pitchFamily="18" charset="-120"/>
                </a:endParaRPr>
              </a:p>
            </p:txBody>
          </p:sp>
        </mc:Choice>
        <mc:Fallback>
          <p:sp>
            <p:nvSpPr>
              <p:cNvPr id="11" name="TextBox 10">
                <a:extLst>
                  <a:ext uri="{FF2B5EF4-FFF2-40B4-BE49-F238E27FC236}">
                    <a16:creationId xmlns="" xmlns:a16="http://schemas.microsoft.com/office/drawing/2014/main" id="{B1561971-B198-AC16-B4EF-C4FC727E7690}"/>
                  </a:ext>
                </a:extLst>
              </p:cNvPr>
              <p:cNvSpPr txBox="1">
                <a:spLocks noRot="1" noChangeAspect="1" noMove="1" noResize="1" noEditPoints="1" noAdjustHandles="1" noChangeArrowheads="1" noChangeShapeType="1" noTextEdit="1"/>
              </p:cNvSpPr>
              <p:nvPr/>
            </p:nvSpPr>
            <p:spPr>
              <a:xfrm>
                <a:off x="1146628" y="2788419"/>
                <a:ext cx="10006206" cy="4369851"/>
              </a:xfrm>
              <a:prstGeom prst="rect">
                <a:avLst/>
              </a:prstGeom>
              <a:blipFill>
                <a:blip r:embed="rId8"/>
                <a:stretch>
                  <a:fillRect l="-548" t="-558"/>
                </a:stretch>
              </a:blipFill>
            </p:spPr>
            <p:txBody>
              <a:bodyPr/>
              <a:lstStyle/>
              <a:p>
                <a:r>
                  <a:rPr lang="en-US">
                    <a:noFill/>
                  </a:rPr>
                  <a:t> </a:t>
                </a:r>
              </a:p>
            </p:txBody>
          </p:sp>
        </mc:Fallback>
      </mc:AlternateContent>
      <p:sp>
        <p:nvSpPr>
          <p:cNvPr id="13" name="TextBox 12"/>
          <p:cNvSpPr txBox="1"/>
          <p:nvPr/>
        </p:nvSpPr>
        <p:spPr>
          <a:xfrm>
            <a:off x="1175658" y="261258"/>
            <a:ext cx="9216571" cy="584775"/>
          </a:xfrm>
          <a:prstGeom prst="rect">
            <a:avLst/>
          </a:prstGeom>
          <a:noFill/>
        </p:spPr>
        <p:txBody>
          <a:bodyPr wrap="square" rtlCol="0">
            <a:spAutoFit/>
          </a:bodyPr>
          <a:lstStyle/>
          <a:p>
            <a:r>
              <a:rPr lang="en-IN" sz="3200" b="1" dirty="0" smtClean="0">
                <a:solidFill>
                  <a:schemeClr val="bg1"/>
                </a:solidFill>
                <a:latin typeface="Book Antiqua" panose="02040602050305030304" pitchFamily="18" charset="0"/>
                <a:cs typeface="Calibri" panose="020F0502020204030204" pitchFamily="34" charset="0"/>
              </a:rPr>
              <a:t>Proposed </a:t>
            </a:r>
            <a:r>
              <a:rPr lang="en-IN" sz="3200" b="1" dirty="0" err="1" smtClean="0">
                <a:solidFill>
                  <a:schemeClr val="bg1"/>
                </a:solidFill>
                <a:latin typeface="Book Antiqua" panose="02040602050305030304" pitchFamily="18" charset="0"/>
                <a:cs typeface="Calibri" panose="020F0502020204030204" pitchFamily="34" charset="0"/>
              </a:rPr>
              <a:t>bitcoin</a:t>
            </a:r>
            <a:r>
              <a:rPr lang="en-IN" sz="3200" b="1" dirty="0" smtClean="0">
                <a:solidFill>
                  <a:schemeClr val="bg1"/>
                </a:solidFill>
                <a:latin typeface="Book Antiqua" panose="02040602050305030304" pitchFamily="18" charset="0"/>
                <a:cs typeface="Calibri" panose="020F0502020204030204" pitchFamily="34" charset="0"/>
              </a:rPr>
              <a:t> price prediction model contd.. </a:t>
            </a:r>
            <a:endParaRPr lang="en-US" sz="2800" dirty="0"/>
          </a:p>
        </p:txBody>
      </p:sp>
    </p:spTree>
    <p:extLst>
      <p:ext uri="{BB962C8B-B14F-4D97-AF65-F5344CB8AC3E}">
        <p14:creationId xmlns="" xmlns:p14="http://schemas.microsoft.com/office/powerpoint/2010/main" val="377174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2724</TotalTime>
  <Words>1267</Words>
  <Application>Microsoft Office PowerPoint</Application>
  <PresentationFormat>Custom</PresentationFormat>
  <Paragraphs>160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                     </vt:lpstr>
      <vt:lpstr> Related work</vt:lpstr>
      <vt:lpstr>Slide 6</vt:lpstr>
      <vt:lpstr>Slide 7</vt:lpstr>
      <vt:lpstr>Slide 8</vt:lpstr>
      <vt:lpstr>Slide 9</vt:lpstr>
      <vt:lpstr>Slide 10</vt:lpstr>
      <vt:lpstr>Slide 11</vt:lpstr>
      <vt:lpstr>Slide 12</vt:lpstr>
      <vt:lpstr>Slide 13</vt:lpstr>
      <vt:lpstr>Slide 14</vt:lpstr>
      <vt:lpstr>Slide 15</vt:lpstr>
      <vt:lpstr>        References</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Dondapati, Harika (ADV D IN SGI E&amp;GSW GSW-PE-GA)</dc:creator>
  <cp:lastModifiedBy>Lakshmi</cp:lastModifiedBy>
  <cp:revision>62</cp:revision>
  <dcterms:created xsi:type="dcterms:W3CDTF">2023-05-28T08:53:33Z</dcterms:created>
  <dcterms:modified xsi:type="dcterms:W3CDTF">2023-06-01T09:32:06Z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2023-05-29T10:44:08Z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aed82465-c1cd-47ea-b6f2-df60510823b1</vt:lpwstr>
  </property>
  <property fmtid="{D5CDD505-2E9C-101B-9397-08002B2CF9AE}" pid="8" name="MSIP_Label_9d258917-277f-42cd-a3cd-14c4e9ee58bc_ContentBits">
    <vt:lpwstr>0</vt:lpwstr>
  </property>
  <property fmtid="{D5CDD505-2E9C-101B-9397-08002B2CF9AE}" pid="9" name="Document_Confidentiality">
    <vt:lpwstr>Restricted</vt:lpwstr>
  </property>
</Properties>
</file>