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7FFA92-27C6-47CA-AC56-DB13353DBBDA}">
  <a:tblStyle styleId="{217FFA92-27C6-47CA-AC56-DB13353DBBD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Evening Everyone! My name is Alpa Panchal and my team will be presenting our project on Data Science and Stem Salaries. </a:t>
            </a:r>
            <a:endParaRPr/>
          </a:p>
          <a:p>
            <a:pPr indent="0" lvl="0" marL="0" rtl="0" algn="l">
              <a:spcBef>
                <a:spcPts val="0"/>
              </a:spcBef>
              <a:spcAft>
                <a:spcPts val="0"/>
              </a:spcAft>
              <a:buNone/>
            </a:pPr>
            <a:r>
              <a:rPr lang="en"/>
              <a:t>My Team members are Laxmi, Rupam &amp; Saqib</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ad03d153a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ad03d153a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306eed28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306eed28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3d030be0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3d030be0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ad03d153a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ad03d153a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306eed28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306eed28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306eed28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306eed28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Better compensation to employees with diverse background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306eed28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306eed28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ad03d41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ad03d41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306eed28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2306eed28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ad03d153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ad03d153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Introduction: very quick review of question and background</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Literature: what others have done on the same topic (if any); what is new in your project</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Data transformations performed –brief overview; list Pandas methods used</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Data Description: source, size, format, table summarizing input and target variables, basic stats of data (e.g., min, max, mean, standard deviation, scatter plot, histogram)</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200"/>
              </a:spcAft>
              <a:buClr>
                <a:schemeClr val="dk1"/>
              </a:buClr>
              <a:buSzPts val="1100"/>
              <a:buFont typeface="Arial"/>
              <a:buNone/>
            </a:pPr>
            <a:r>
              <a:rPr lang="en" sz="1400">
                <a:solidFill>
                  <a:schemeClr val="dk1"/>
                </a:solidFill>
                <a:latin typeface="Times New Roman"/>
                <a:ea typeface="Times New Roman"/>
                <a:cs typeface="Times New Roman"/>
                <a:sym typeface="Times New Roman"/>
              </a:rPr>
              <a:t>Data Exploration: regression, clustering, association analysis, time series plots, etc. (do what you feel is appropriate –no need to do all analyses)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35cea7a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35cea7a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4D5356"/>
                </a:solidFill>
              </a:rPr>
              <a:t>Glassdoor report ranks Data Scientist job as the </a:t>
            </a:r>
            <a:r>
              <a:rPr b="1" lang="en" sz="1200">
                <a:solidFill>
                  <a:srgbClr val="4D5356"/>
                </a:solidFill>
              </a:rPr>
              <a:t>“Best Job in America ”</a:t>
            </a:r>
            <a:r>
              <a:rPr lang="en" sz="1200">
                <a:solidFill>
                  <a:srgbClr val="4D5356"/>
                </a:solidFill>
              </a:rPr>
              <a:t> based on career opportunities rating, number of open data science jobs, and average salaries earned by data scientists. There has been a hype about the data professions from last 5 years and we all are following such insights and are here to take advantage of such opportunity.</a:t>
            </a:r>
            <a:endParaRPr sz="1200">
              <a:solidFill>
                <a:srgbClr val="4D5356"/>
              </a:solidFill>
            </a:endParaRPr>
          </a:p>
          <a:p>
            <a:pPr indent="0" lvl="0" marL="0" rtl="0" algn="l">
              <a:spcBef>
                <a:spcPts val="0"/>
              </a:spcBef>
              <a:spcAft>
                <a:spcPts val="0"/>
              </a:spcAft>
              <a:buClr>
                <a:schemeClr val="dk1"/>
              </a:buClr>
              <a:buSzPts val="1100"/>
              <a:buFont typeface="Arial"/>
              <a:buNone/>
            </a:pPr>
            <a:r>
              <a:rPr lang="en">
                <a:solidFill>
                  <a:schemeClr val="dk1"/>
                </a:solidFill>
              </a:rPr>
              <a:t>As this topic is highly in conversation between the students of our program we wanted to bring out some deeper insights that would help us make the best decision around our careers.</a:t>
            </a:r>
            <a:endParaRPr sz="1200">
              <a:solidFill>
                <a:srgbClr val="4D5356"/>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306eed2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306eed2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ad03d153a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ad03d153a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ad03d153a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ad03d153a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306eed28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306eed28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306eed28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306eed28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306eed28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306eed28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nycdatascience.com/blog/student-works/job-salary-prediction-with-python/" TargetMode="External"/><Relationship Id="rId4" Type="http://schemas.openxmlformats.org/officeDocument/2006/relationships/hyperlink" Target="https://www.projectpro.io/article/data-scientist-salary-the-ultimate-guide-for-2021/21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819150" y="845600"/>
            <a:ext cx="7505700" cy="114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solidFill>
                  <a:schemeClr val="dk2"/>
                </a:solidFill>
              </a:rPr>
              <a:t>O</a:t>
            </a:r>
            <a:r>
              <a:rPr b="1" lang="en" sz="2620">
                <a:solidFill>
                  <a:schemeClr val="dk2"/>
                </a:solidFill>
              </a:rPr>
              <a:t>PIM-5512-Data Science using Python </a:t>
            </a:r>
            <a:endParaRPr b="1" sz="2620">
              <a:solidFill>
                <a:schemeClr val="dk2"/>
              </a:solidFill>
            </a:endParaRPr>
          </a:p>
          <a:p>
            <a:pPr indent="0" lvl="0" marL="0" rtl="0" algn="ctr">
              <a:spcBef>
                <a:spcPts val="0"/>
              </a:spcBef>
              <a:spcAft>
                <a:spcPts val="0"/>
              </a:spcAft>
              <a:buClr>
                <a:schemeClr val="dk1"/>
              </a:buClr>
              <a:buSzPts val="990"/>
              <a:buFont typeface="Arial"/>
              <a:buNone/>
            </a:pPr>
            <a:r>
              <a:t/>
            </a:r>
            <a:endParaRPr b="1" sz="920">
              <a:solidFill>
                <a:schemeClr val="dk2"/>
              </a:solidFill>
            </a:endParaRPr>
          </a:p>
          <a:p>
            <a:pPr indent="0" lvl="0" marL="0" rtl="0" algn="ctr">
              <a:spcBef>
                <a:spcPts val="0"/>
              </a:spcBef>
              <a:spcAft>
                <a:spcPts val="0"/>
              </a:spcAft>
              <a:buSzPts val="990"/>
              <a:buNone/>
            </a:pPr>
            <a:r>
              <a:rPr b="1" lang="en" sz="2620">
                <a:solidFill>
                  <a:schemeClr val="dk2"/>
                </a:solidFill>
              </a:rPr>
              <a:t>Data Science and STEM Salaries</a:t>
            </a:r>
            <a:endParaRPr b="1" sz="2800"/>
          </a:p>
        </p:txBody>
      </p:sp>
      <p:sp>
        <p:nvSpPr>
          <p:cNvPr id="129" name="Google Shape;129;p13"/>
          <p:cNvSpPr txBox="1"/>
          <p:nvPr>
            <p:ph idx="1" type="body"/>
          </p:nvPr>
        </p:nvSpPr>
        <p:spPr>
          <a:xfrm>
            <a:off x="819150" y="2163750"/>
            <a:ext cx="7505700" cy="24480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Clr>
                <a:schemeClr val="dk1"/>
              </a:buClr>
              <a:buSzPts val="1100"/>
              <a:buFont typeface="Arial"/>
              <a:buNone/>
            </a:pPr>
            <a:r>
              <a:rPr b="1" lang="en" sz="2000"/>
              <a:t>Team 6</a:t>
            </a:r>
            <a:endParaRPr b="1" sz="2000"/>
          </a:p>
          <a:p>
            <a:pPr indent="0" lvl="0" marL="0" rtl="0" algn="ctr">
              <a:lnSpc>
                <a:spcPct val="95000"/>
              </a:lnSpc>
              <a:spcBef>
                <a:spcPts val="1200"/>
              </a:spcBef>
              <a:spcAft>
                <a:spcPts val="0"/>
              </a:spcAft>
              <a:buNone/>
            </a:pPr>
            <a:r>
              <a:rPr lang="en" sz="2000"/>
              <a:t>Alpa Panchal</a:t>
            </a:r>
            <a:endParaRPr sz="2000"/>
          </a:p>
          <a:p>
            <a:pPr indent="0" lvl="0" marL="0" rtl="0" algn="ctr">
              <a:lnSpc>
                <a:spcPct val="95000"/>
              </a:lnSpc>
              <a:spcBef>
                <a:spcPts val="1200"/>
              </a:spcBef>
              <a:spcAft>
                <a:spcPts val="0"/>
              </a:spcAft>
              <a:buNone/>
            </a:pPr>
            <a:r>
              <a:rPr lang="en" sz="2000"/>
              <a:t>Lakshmi Ramya</a:t>
            </a:r>
            <a:endParaRPr sz="2000"/>
          </a:p>
          <a:p>
            <a:pPr indent="0" lvl="0" marL="0" rtl="0" algn="ctr">
              <a:lnSpc>
                <a:spcPct val="95000"/>
              </a:lnSpc>
              <a:spcBef>
                <a:spcPts val="1200"/>
              </a:spcBef>
              <a:spcAft>
                <a:spcPts val="0"/>
              </a:spcAft>
              <a:buNone/>
            </a:pPr>
            <a:r>
              <a:rPr lang="en" sz="2000"/>
              <a:t>Rupam Tyagi</a:t>
            </a:r>
            <a:endParaRPr sz="2000"/>
          </a:p>
          <a:p>
            <a:pPr indent="0" lvl="0" marL="0" rtl="0" algn="ctr">
              <a:lnSpc>
                <a:spcPct val="95000"/>
              </a:lnSpc>
              <a:spcBef>
                <a:spcPts val="1200"/>
              </a:spcBef>
              <a:spcAft>
                <a:spcPts val="1200"/>
              </a:spcAft>
              <a:buNone/>
            </a:pPr>
            <a:r>
              <a:rPr lang="en" sz="2000"/>
              <a:t>Saqib</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Exploration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10 Job Profiles</a:t>
            </a:r>
            <a:endParaRPr/>
          </a:p>
        </p:txBody>
      </p:sp>
      <p:pic>
        <p:nvPicPr>
          <p:cNvPr id="198" name="Google Shape;198;p23"/>
          <p:cNvPicPr preferRelativeResize="0"/>
          <p:nvPr/>
        </p:nvPicPr>
        <p:blipFill>
          <a:blip r:embed="rId3">
            <a:alphaModFix/>
          </a:blip>
          <a:stretch>
            <a:fillRect/>
          </a:stretch>
        </p:blipFill>
        <p:spPr>
          <a:xfrm>
            <a:off x="819150" y="1619000"/>
            <a:ext cx="3839725" cy="3152000"/>
          </a:xfrm>
          <a:prstGeom prst="rect">
            <a:avLst/>
          </a:prstGeom>
          <a:noFill/>
          <a:ln>
            <a:noFill/>
          </a:ln>
        </p:spPr>
      </p:pic>
      <p:pic>
        <p:nvPicPr>
          <p:cNvPr id="199" name="Google Shape;199;p23"/>
          <p:cNvPicPr preferRelativeResize="0"/>
          <p:nvPr/>
        </p:nvPicPr>
        <p:blipFill>
          <a:blip r:embed="rId4">
            <a:alphaModFix/>
          </a:blip>
          <a:stretch>
            <a:fillRect/>
          </a:stretch>
        </p:blipFill>
        <p:spPr>
          <a:xfrm>
            <a:off x="4400650" y="1619000"/>
            <a:ext cx="4180325" cy="2466392"/>
          </a:xfrm>
          <a:prstGeom prst="rect">
            <a:avLst/>
          </a:prstGeom>
          <a:noFill/>
          <a:ln>
            <a:noFill/>
          </a:ln>
        </p:spPr>
      </p:pic>
      <p:sp>
        <p:nvSpPr>
          <p:cNvPr id="200" name="Google Shape;200;p23"/>
          <p:cNvSpPr txBox="1"/>
          <p:nvPr/>
        </p:nvSpPr>
        <p:spPr>
          <a:xfrm>
            <a:off x="8511550" y="4506750"/>
            <a:ext cx="3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11</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t>Data explorations shared on </a:t>
            </a:r>
            <a:endParaRPr/>
          </a:p>
          <a:p>
            <a:pPr indent="0" lvl="0" marL="0" rtl="0" algn="r">
              <a:spcBef>
                <a:spcPts val="0"/>
              </a:spcBef>
              <a:spcAft>
                <a:spcPts val="0"/>
              </a:spcAft>
              <a:buNone/>
            </a:pPr>
            <a:r>
              <a:rPr lang="en"/>
              <a:t>Colab &amp; Tableau</a:t>
            </a:r>
            <a:endParaRPr/>
          </a:p>
        </p:txBody>
      </p:sp>
      <p:pic>
        <p:nvPicPr>
          <p:cNvPr id="206" name="Google Shape;206;p24"/>
          <p:cNvPicPr preferRelativeResize="0"/>
          <p:nvPr/>
        </p:nvPicPr>
        <p:blipFill>
          <a:blip r:embed="rId3">
            <a:alphaModFix/>
          </a:blip>
          <a:stretch>
            <a:fillRect/>
          </a:stretch>
        </p:blipFill>
        <p:spPr>
          <a:xfrm>
            <a:off x="195500" y="205325"/>
            <a:ext cx="3526625" cy="1983724"/>
          </a:xfrm>
          <a:prstGeom prst="rect">
            <a:avLst/>
          </a:prstGeom>
          <a:noFill/>
          <a:ln>
            <a:noFill/>
          </a:ln>
        </p:spPr>
      </p:pic>
      <p:sp>
        <p:nvSpPr>
          <p:cNvPr id="207" name="Google Shape;207;p24"/>
          <p:cNvSpPr txBox="1"/>
          <p:nvPr>
            <p:ph idx="1" type="body"/>
          </p:nvPr>
        </p:nvSpPr>
        <p:spPr>
          <a:xfrm>
            <a:off x="819150" y="1990725"/>
            <a:ext cx="7505700" cy="26691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t/>
            </a:r>
            <a:endParaRPr sz="1100">
              <a:solidFill>
                <a:srgbClr val="233A44"/>
              </a:solidFill>
            </a:endParaRPr>
          </a:p>
          <a:p>
            <a:pPr indent="-298450" lvl="0" marL="457200" rtl="0" algn="l">
              <a:lnSpc>
                <a:spcPct val="115000"/>
              </a:lnSpc>
              <a:spcBef>
                <a:spcPts val="0"/>
              </a:spcBef>
              <a:spcAft>
                <a:spcPts val="0"/>
              </a:spcAft>
              <a:buClr>
                <a:srgbClr val="233A44"/>
              </a:buClr>
              <a:buSzPts val="1100"/>
              <a:buChar char="●"/>
            </a:pPr>
            <a:r>
              <a:rPr lang="en" sz="1100">
                <a:solidFill>
                  <a:srgbClr val="233A44"/>
                </a:solidFill>
              </a:rPr>
              <a:t>Total yearly compensation of job roles</a:t>
            </a:r>
            <a:endParaRPr sz="1100">
              <a:solidFill>
                <a:srgbClr val="233A44"/>
              </a:solidFill>
            </a:endParaRPr>
          </a:p>
          <a:p>
            <a:pPr indent="-298450" lvl="0" marL="457200" rtl="0" algn="l">
              <a:lnSpc>
                <a:spcPct val="115000"/>
              </a:lnSpc>
              <a:spcBef>
                <a:spcPts val="0"/>
              </a:spcBef>
              <a:spcAft>
                <a:spcPts val="0"/>
              </a:spcAft>
              <a:buClr>
                <a:srgbClr val="233A44"/>
              </a:buClr>
              <a:buSzPts val="1100"/>
              <a:buChar char="●"/>
            </a:pPr>
            <a:r>
              <a:rPr lang="en" sz="1100">
                <a:solidFill>
                  <a:srgbClr val="233A44"/>
                </a:solidFill>
              </a:rPr>
              <a:t>Total yearly compensation of Software Engineer, Data Scientists, Solution Architects</a:t>
            </a:r>
            <a:endParaRPr sz="1100">
              <a:solidFill>
                <a:srgbClr val="233A44"/>
              </a:solidFill>
            </a:endParaRPr>
          </a:p>
          <a:p>
            <a:pPr indent="-298450" lvl="0" marL="457200" rtl="0" algn="l">
              <a:lnSpc>
                <a:spcPct val="115000"/>
              </a:lnSpc>
              <a:spcBef>
                <a:spcPts val="0"/>
              </a:spcBef>
              <a:spcAft>
                <a:spcPts val="0"/>
              </a:spcAft>
              <a:buClr>
                <a:srgbClr val="233A44"/>
              </a:buClr>
              <a:buSzPts val="1100"/>
              <a:buChar char="●"/>
            </a:pPr>
            <a:r>
              <a:rPr lang="en" sz="1100">
                <a:solidFill>
                  <a:srgbClr val="233A44"/>
                </a:solidFill>
              </a:rPr>
              <a:t>Total yearly compensation in top 8 companies</a:t>
            </a:r>
            <a:endParaRPr sz="1100">
              <a:solidFill>
                <a:srgbClr val="233A44"/>
              </a:solidFill>
            </a:endParaRPr>
          </a:p>
          <a:p>
            <a:pPr indent="-298450" lvl="0" marL="457200" rtl="0" algn="l">
              <a:lnSpc>
                <a:spcPct val="115000"/>
              </a:lnSpc>
              <a:spcBef>
                <a:spcPts val="0"/>
              </a:spcBef>
              <a:spcAft>
                <a:spcPts val="0"/>
              </a:spcAft>
              <a:buClr>
                <a:srgbClr val="233A44"/>
              </a:buClr>
              <a:buSzPts val="1100"/>
              <a:buChar char="●"/>
            </a:pPr>
            <a:r>
              <a:rPr lang="en" sz="1100">
                <a:solidFill>
                  <a:srgbClr val="233A44"/>
                </a:solidFill>
              </a:rPr>
              <a:t>Distribution of Top 8 companies</a:t>
            </a:r>
            <a:endParaRPr sz="1100">
              <a:solidFill>
                <a:srgbClr val="233A44"/>
              </a:solidFill>
            </a:endParaRPr>
          </a:p>
          <a:p>
            <a:pPr indent="-298450" lvl="0" marL="457200" rtl="0" algn="l">
              <a:lnSpc>
                <a:spcPct val="115000"/>
              </a:lnSpc>
              <a:spcBef>
                <a:spcPts val="0"/>
              </a:spcBef>
              <a:spcAft>
                <a:spcPts val="0"/>
              </a:spcAft>
              <a:buClr>
                <a:srgbClr val="233A44"/>
              </a:buClr>
              <a:buSzPts val="1100"/>
              <a:buChar char="●"/>
            </a:pPr>
            <a:r>
              <a:rPr lang="en" sz="1100">
                <a:solidFill>
                  <a:srgbClr val="233A44"/>
                </a:solidFill>
              </a:rPr>
              <a:t>STEM jobs across US cities</a:t>
            </a:r>
            <a:endParaRPr sz="1100">
              <a:solidFill>
                <a:srgbClr val="233A44"/>
              </a:solidFill>
            </a:endParaRPr>
          </a:p>
          <a:p>
            <a:pPr indent="-298450" lvl="0" marL="457200" rtl="0" algn="l">
              <a:lnSpc>
                <a:spcPct val="115000"/>
              </a:lnSpc>
              <a:spcBef>
                <a:spcPts val="0"/>
              </a:spcBef>
              <a:spcAft>
                <a:spcPts val="0"/>
              </a:spcAft>
              <a:buClr>
                <a:srgbClr val="233A44"/>
              </a:buClr>
              <a:buSzPts val="1100"/>
              <a:buChar char="●"/>
            </a:pPr>
            <a:r>
              <a:rPr lang="en" sz="1100">
                <a:solidFill>
                  <a:srgbClr val="233A44"/>
                </a:solidFill>
              </a:rPr>
              <a:t>STEM Jobs in US, UK, India, Canada and Germany</a:t>
            </a:r>
            <a:endParaRPr sz="1100">
              <a:solidFill>
                <a:srgbClr val="233A44"/>
              </a:solidFill>
            </a:endParaRPr>
          </a:p>
          <a:p>
            <a:pPr indent="-298450" lvl="0" marL="457200" rtl="0" algn="l">
              <a:lnSpc>
                <a:spcPct val="115000"/>
              </a:lnSpc>
              <a:spcBef>
                <a:spcPts val="0"/>
              </a:spcBef>
              <a:spcAft>
                <a:spcPts val="0"/>
              </a:spcAft>
              <a:buClr>
                <a:srgbClr val="233A44"/>
              </a:buClr>
              <a:buSzPts val="1100"/>
              <a:buChar char="●"/>
            </a:pPr>
            <a:r>
              <a:rPr lang="en" sz="1100">
                <a:solidFill>
                  <a:srgbClr val="233A44"/>
                </a:solidFill>
              </a:rPr>
              <a:t>Total yearly compensation across all education levels among genders</a:t>
            </a:r>
            <a:endParaRPr sz="1100">
              <a:solidFill>
                <a:srgbClr val="233A44"/>
              </a:solidFill>
            </a:endParaRPr>
          </a:p>
          <a:p>
            <a:pPr indent="-298450" lvl="0" marL="457200" rtl="0" algn="l">
              <a:lnSpc>
                <a:spcPct val="115000"/>
              </a:lnSpc>
              <a:spcBef>
                <a:spcPts val="0"/>
              </a:spcBef>
              <a:spcAft>
                <a:spcPts val="0"/>
              </a:spcAft>
              <a:buClr>
                <a:srgbClr val="233A44"/>
              </a:buClr>
              <a:buSzPts val="1100"/>
              <a:buChar char="●"/>
            </a:pPr>
            <a:r>
              <a:rPr lang="en" sz="1100">
                <a:solidFill>
                  <a:srgbClr val="233A44"/>
                </a:solidFill>
              </a:rPr>
              <a:t>Gender disparity in STEM jobs across 4 countries.</a:t>
            </a:r>
            <a:endParaRPr sz="1100">
              <a:solidFill>
                <a:srgbClr val="233A44"/>
              </a:solidFill>
            </a:endParaRPr>
          </a:p>
          <a:p>
            <a:pPr indent="-298450" lvl="0" marL="457200" rtl="0" algn="l">
              <a:lnSpc>
                <a:spcPct val="115000"/>
              </a:lnSpc>
              <a:spcBef>
                <a:spcPts val="0"/>
              </a:spcBef>
              <a:spcAft>
                <a:spcPts val="0"/>
              </a:spcAft>
              <a:buClr>
                <a:srgbClr val="233A44"/>
              </a:buClr>
              <a:buSzPts val="1100"/>
              <a:buChar char="●"/>
            </a:pPr>
            <a:r>
              <a:rPr lang="en" sz="1100">
                <a:solidFill>
                  <a:srgbClr val="233A44"/>
                </a:solidFill>
              </a:rPr>
              <a:t>STEM jobs spread across US</a:t>
            </a:r>
            <a:endParaRPr sz="1100">
              <a:solidFill>
                <a:srgbClr val="233A44"/>
              </a:solidFill>
            </a:endParaRPr>
          </a:p>
          <a:p>
            <a:pPr indent="-298450" lvl="0" marL="457200" rtl="0" algn="l">
              <a:lnSpc>
                <a:spcPct val="115000"/>
              </a:lnSpc>
              <a:spcBef>
                <a:spcPts val="0"/>
              </a:spcBef>
              <a:spcAft>
                <a:spcPts val="0"/>
              </a:spcAft>
              <a:buClr>
                <a:srgbClr val="233A44"/>
              </a:buClr>
              <a:buSzPts val="1100"/>
              <a:buChar char="●"/>
            </a:pPr>
            <a:r>
              <a:rPr lang="en" sz="1100">
                <a:solidFill>
                  <a:srgbClr val="233A44"/>
                </a:solidFill>
              </a:rPr>
              <a:t>Heat map of STEM job profiles with their average base salary those who have </a:t>
            </a:r>
            <a:r>
              <a:rPr lang="en" sz="1100">
                <a:solidFill>
                  <a:srgbClr val="233A44"/>
                </a:solidFill>
              </a:rPr>
              <a:t>bachelor's</a:t>
            </a:r>
            <a:r>
              <a:rPr lang="en" sz="1100">
                <a:solidFill>
                  <a:srgbClr val="233A44"/>
                </a:solidFill>
              </a:rPr>
              <a:t> or higher-level education degrees.</a:t>
            </a:r>
            <a:endParaRPr/>
          </a:p>
        </p:txBody>
      </p:sp>
      <p:sp>
        <p:nvSpPr>
          <p:cNvPr id="208" name="Google Shape;208;p24"/>
          <p:cNvSpPr txBox="1"/>
          <p:nvPr/>
        </p:nvSpPr>
        <p:spPr>
          <a:xfrm>
            <a:off x="8511550" y="4506750"/>
            <a:ext cx="3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12</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Modeling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819150" y="273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a:t>
            </a:r>
            <a:endParaRPr/>
          </a:p>
        </p:txBody>
      </p:sp>
      <p:sp>
        <p:nvSpPr>
          <p:cNvPr id="219" name="Google Shape;219;p26"/>
          <p:cNvSpPr txBox="1"/>
          <p:nvPr>
            <p:ph idx="1" type="body"/>
          </p:nvPr>
        </p:nvSpPr>
        <p:spPr>
          <a:xfrm>
            <a:off x="819150" y="1697750"/>
            <a:ext cx="7505700" cy="274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ctr">
              <a:spcBef>
                <a:spcPts val="1200"/>
              </a:spcBef>
              <a:spcAft>
                <a:spcPts val="0"/>
              </a:spcAft>
              <a:buNone/>
            </a:pPr>
            <a:r>
              <a:rPr lang="en" sz="2004"/>
              <a:t>Best Model - Linear Regression </a:t>
            </a:r>
            <a:endParaRPr sz="2004"/>
          </a:p>
          <a:p>
            <a:pPr indent="0" lvl="0" marL="0" rtl="0" algn="l">
              <a:spcBef>
                <a:spcPts val="1200"/>
              </a:spcBef>
              <a:spcAft>
                <a:spcPts val="1200"/>
              </a:spcAft>
              <a:buNone/>
            </a:pPr>
            <a:r>
              <a:t/>
            </a:r>
            <a:endParaRPr sz="2004"/>
          </a:p>
        </p:txBody>
      </p:sp>
      <p:graphicFrame>
        <p:nvGraphicFramePr>
          <p:cNvPr id="220" name="Google Shape;220;p26"/>
          <p:cNvGraphicFramePr/>
          <p:nvPr/>
        </p:nvGraphicFramePr>
        <p:xfrm>
          <a:off x="1746100" y="1186625"/>
          <a:ext cx="3000000" cy="3000000"/>
        </p:xfrm>
        <a:graphic>
          <a:graphicData uri="http://schemas.openxmlformats.org/drawingml/2006/table">
            <a:tbl>
              <a:tblPr>
                <a:noFill/>
                <a:tableStyleId>{217FFA92-27C6-47CA-AC56-DB13353DBBDA}</a:tableStyleId>
              </a:tblPr>
              <a:tblGrid>
                <a:gridCol w="2602375"/>
                <a:gridCol w="2602375"/>
              </a:tblGrid>
              <a:tr h="441375">
                <a:tc>
                  <a:txBody>
                    <a:bodyPr/>
                    <a:lstStyle/>
                    <a:p>
                      <a:pPr indent="0" lvl="0" marL="0" rtl="0" algn="ctr">
                        <a:lnSpc>
                          <a:spcPct val="115000"/>
                        </a:lnSpc>
                        <a:spcBef>
                          <a:spcPts val="0"/>
                        </a:spcBef>
                        <a:spcAft>
                          <a:spcPts val="1200"/>
                        </a:spcAft>
                        <a:buNone/>
                      </a:pPr>
                      <a:r>
                        <a:rPr b="1" lang="en"/>
                        <a:t>Model</a:t>
                      </a:r>
                      <a:endParaRPr b="1"/>
                    </a:p>
                  </a:txBody>
                  <a:tcPr marT="91425" marB="91425" marR="91425" marL="91425"/>
                </a:tc>
                <a:tc>
                  <a:txBody>
                    <a:bodyPr/>
                    <a:lstStyle/>
                    <a:p>
                      <a:pPr indent="0" lvl="0" marL="0" rtl="0" algn="ctr">
                        <a:spcBef>
                          <a:spcPts val="0"/>
                        </a:spcBef>
                        <a:spcAft>
                          <a:spcPts val="0"/>
                        </a:spcAft>
                        <a:buNone/>
                      </a:pPr>
                      <a:r>
                        <a:rPr b="1" lang="en"/>
                        <a:t>R^2</a:t>
                      </a:r>
                      <a:endParaRPr b="1"/>
                    </a:p>
                  </a:txBody>
                  <a:tcPr marT="91425" marB="91425" marR="91425" marL="91425"/>
                </a:tc>
              </a:tr>
              <a:tr h="458350">
                <a:tc>
                  <a:txBody>
                    <a:bodyPr/>
                    <a:lstStyle/>
                    <a:p>
                      <a:pPr indent="0" lvl="0" marL="0" rtl="0" algn="l">
                        <a:lnSpc>
                          <a:spcPct val="115000"/>
                        </a:lnSpc>
                        <a:spcBef>
                          <a:spcPts val="0"/>
                        </a:spcBef>
                        <a:spcAft>
                          <a:spcPts val="1200"/>
                        </a:spcAft>
                        <a:buNone/>
                      </a:pPr>
                      <a:r>
                        <a:rPr lang="en" sz="1500">
                          <a:solidFill>
                            <a:schemeClr val="dk2"/>
                          </a:solidFill>
                          <a:latin typeface="Calibri"/>
                          <a:ea typeface="Calibri"/>
                          <a:cs typeface="Calibri"/>
                          <a:sym typeface="Calibri"/>
                        </a:rPr>
                        <a:t>Linear Regression</a:t>
                      </a:r>
                      <a:endParaRPr/>
                    </a:p>
                  </a:txBody>
                  <a:tcPr marT="91425" marB="91425" marR="91425" marL="91425"/>
                </a:tc>
                <a:tc>
                  <a:txBody>
                    <a:bodyPr/>
                    <a:lstStyle/>
                    <a:p>
                      <a:pPr indent="0" lvl="0" marL="0" rtl="0" algn="l">
                        <a:spcBef>
                          <a:spcPts val="0"/>
                        </a:spcBef>
                        <a:spcAft>
                          <a:spcPts val="0"/>
                        </a:spcAft>
                        <a:buNone/>
                      </a:pPr>
                      <a:r>
                        <a:rPr lang="en"/>
                        <a:t>0.6063</a:t>
                      </a:r>
                      <a:endParaRPr/>
                    </a:p>
                  </a:txBody>
                  <a:tcPr marT="91425" marB="91425" marR="91425" marL="91425"/>
                </a:tc>
              </a:tr>
              <a:tr h="458350">
                <a:tc>
                  <a:txBody>
                    <a:bodyPr/>
                    <a:lstStyle/>
                    <a:p>
                      <a:pPr indent="0" lvl="0" marL="0" rtl="0" algn="l">
                        <a:lnSpc>
                          <a:spcPct val="115000"/>
                        </a:lnSpc>
                        <a:spcBef>
                          <a:spcPts val="0"/>
                        </a:spcBef>
                        <a:spcAft>
                          <a:spcPts val="1200"/>
                        </a:spcAft>
                        <a:buNone/>
                      </a:pPr>
                      <a:r>
                        <a:rPr lang="en" sz="1500">
                          <a:solidFill>
                            <a:schemeClr val="dk2"/>
                          </a:solidFill>
                          <a:latin typeface="Calibri"/>
                          <a:ea typeface="Calibri"/>
                          <a:cs typeface="Calibri"/>
                          <a:sym typeface="Calibri"/>
                        </a:rPr>
                        <a:t>Decision Tree</a:t>
                      </a:r>
                      <a:endParaRPr/>
                    </a:p>
                  </a:txBody>
                  <a:tcPr marT="91425" marB="91425" marR="91425" marL="91425"/>
                </a:tc>
                <a:tc>
                  <a:txBody>
                    <a:bodyPr/>
                    <a:lstStyle/>
                    <a:p>
                      <a:pPr indent="0" lvl="0" marL="0" rtl="0" algn="l">
                        <a:spcBef>
                          <a:spcPts val="0"/>
                        </a:spcBef>
                        <a:spcAft>
                          <a:spcPts val="0"/>
                        </a:spcAft>
                        <a:buNone/>
                      </a:pPr>
                      <a:r>
                        <a:rPr lang="en"/>
                        <a:t>0.4632</a:t>
                      </a:r>
                      <a:endParaRPr/>
                    </a:p>
                  </a:txBody>
                  <a:tcPr marT="91425" marB="91425" marR="91425" marL="91425"/>
                </a:tc>
              </a:tr>
              <a:tr h="458350">
                <a:tc>
                  <a:txBody>
                    <a:bodyPr/>
                    <a:lstStyle/>
                    <a:p>
                      <a:pPr indent="0" lvl="0" marL="0" rtl="0" algn="l">
                        <a:lnSpc>
                          <a:spcPct val="115000"/>
                        </a:lnSpc>
                        <a:spcBef>
                          <a:spcPts val="0"/>
                        </a:spcBef>
                        <a:spcAft>
                          <a:spcPts val="1200"/>
                        </a:spcAft>
                        <a:buNone/>
                      </a:pPr>
                      <a:r>
                        <a:rPr lang="en" sz="1500">
                          <a:solidFill>
                            <a:schemeClr val="dk2"/>
                          </a:solidFill>
                          <a:latin typeface="Calibri"/>
                          <a:ea typeface="Calibri"/>
                          <a:cs typeface="Calibri"/>
                          <a:sym typeface="Calibri"/>
                        </a:rPr>
                        <a:t>KNN</a:t>
                      </a:r>
                      <a:endParaRPr/>
                    </a:p>
                  </a:txBody>
                  <a:tcPr marT="91425" marB="91425" marR="91425" marL="91425"/>
                </a:tc>
                <a:tc>
                  <a:txBody>
                    <a:bodyPr/>
                    <a:lstStyle/>
                    <a:p>
                      <a:pPr indent="0" lvl="0" marL="0" rtl="0" algn="l">
                        <a:spcBef>
                          <a:spcPts val="0"/>
                        </a:spcBef>
                        <a:spcAft>
                          <a:spcPts val="0"/>
                        </a:spcAft>
                        <a:buNone/>
                      </a:pPr>
                      <a:r>
                        <a:rPr lang="en"/>
                        <a:t>0.48059</a:t>
                      </a:r>
                      <a:endParaRPr/>
                    </a:p>
                  </a:txBody>
                  <a:tcPr marT="91425" marB="91425" marR="91425" marL="91425"/>
                </a:tc>
              </a:tr>
            </a:tbl>
          </a:graphicData>
        </a:graphic>
      </p:graphicFrame>
      <p:pic>
        <p:nvPicPr>
          <p:cNvPr id="221" name="Google Shape;221;p26"/>
          <p:cNvPicPr preferRelativeResize="0"/>
          <p:nvPr/>
        </p:nvPicPr>
        <p:blipFill>
          <a:blip r:embed="rId3">
            <a:alphaModFix/>
          </a:blip>
          <a:stretch>
            <a:fillRect/>
          </a:stretch>
        </p:blipFill>
        <p:spPr>
          <a:xfrm>
            <a:off x="7260900" y="197525"/>
            <a:ext cx="1689500" cy="1462550"/>
          </a:xfrm>
          <a:prstGeom prst="rect">
            <a:avLst/>
          </a:prstGeom>
          <a:noFill/>
          <a:ln>
            <a:noFill/>
          </a:ln>
        </p:spPr>
      </p:pic>
      <p:sp>
        <p:nvSpPr>
          <p:cNvPr id="222" name="Google Shape;222;p26"/>
          <p:cNvSpPr txBox="1"/>
          <p:nvPr/>
        </p:nvSpPr>
        <p:spPr>
          <a:xfrm>
            <a:off x="8511550" y="4506750"/>
            <a:ext cx="3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14</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a:t>
            </a:r>
            <a:endParaRPr/>
          </a:p>
        </p:txBody>
      </p:sp>
      <p:sp>
        <p:nvSpPr>
          <p:cNvPr id="228" name="Google Shape;228;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191"/>
              <a:t>From the different models we conclude that the companies tend to pay higher salary to external candidate in </a:t>
            </a:r>
            <a:r>
              <a:rPr lang="en" sz="2191"/>
              <a:t>comparison</a:t>
            </a:r>
            <a:r>
              <a:rPr lang="en" sz="2191"/>
              <a:t> to internal candidate.</a:t>
            </a:r>
            <a:endParaRPr sz="2191"/>
          </a:p>
          <a:p>
            <a:pPr indent="0" lvl="0" marL="0" rtl="0" algn="l">
              <a:spcBef>
                <a:spcPts val="1200"/>
              </a:spcBef>
              <a:spcAft>
                <a:spcPts val="0"/>
              </a:spcAft>
              <a:buNone/>
            </a:pPr>
            <a:r>
              <a:rPr lang="en" sz="2191"/>
              <a:t>Working on Tableau we found that there is gender inequality in </a:t>
            </a:r>
            <a:r>
              <a:rPr lang="en" sz="2191"/>
              <a:t>workforce</a:t>
            </a:r>
            <a:r>
              <a:rPr lang="en" sz="2191"/>
              <a:t> in STEM related jobs, we can see a clear trend difference between developing and developed </a:t>
            </a:r>
            <a:r>
              <a:rPr lang="en" sz="2191"/>
              <a:t>countries</a:t>
            </a:r>
            <a:r>
              <a:rPr lang="en" sz="2191"/>
              <a:t>, US is the leader in the field.</a:t>
            </a:r>
            <a:endParaRPr sz="2191"/>
          </a:p>
          <a:p>
            <a:pPr indent="0" lvl="0" marL="0" rtl="0" algn="l">
              <a:spcBef>
                <a:spcPts val="1200"/>
              </a:spcBef>
              <a:spcAft>
                <a:spcPts val="0"/>
              </a:spcAft>
              <a:buNone/>
            </a:pPr>
            <a:r>
              <a:rPr lang="en" sz="2191"/>
              <a:t>From the analysis we saw that the most STEM related job opportunities are open at Amazon, thought the highest paying company is Facebook.</a:t>
            </a:r>
            <a:endParaRPr sz="2191"/>
          </a:p>
          <a:p>
            <a:pPr indent="0" lvl="0" marL="0" rtl="0" algn="l">
              <a:spcBef>
                <a:spcPts val="1200"/>
              </a:spcBef>
              <a:spcAft>
                <a:spcPts val="1200"/>
              </a:spcAft>
              <a:buNone/>
            </a:pPr>
            <a:r>
              <a:t/>
            </a:r>
            <a:endParaRPr/>
          </a:p>
        </p:txBody>
      </p:sp>
      <p:sp>
        <p:nvSpPr>
          <p:cNvPr id="229" name="Google Shape;229;p27"/>
          <p:cNvSpPr txBox="1"/>
          <p:nvPr/>
        </p:nvSpPr>
        <p:spPr>
          <a:xfrm>
            <a:off x="8511550" y="4506750"/>
            <a:ext cx="3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15</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35" name="Google Shape;235;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From the observation we would suggest the candidates to look for new opportunities in the market rather than trying to find them in the current organization.</a:t>
            </a:r>
            <a:endParaRPr sz="1500"/>
          </a:p>
          <a:p>
            <a:pPr indent="0" lvl="0" marL="0" rtl="0" algn="l">
              <a:spcBef>
                <a:spcPts val="1200"/>
              </a:spcBef>
              <a:spcAft>
                <a:spcPts val="0"/>
              </a:spcAft>
              <a:buNone/>
            </a:pPr>
            <a:r>
              <a:rPr lang="en" sz="1500"/>
              <a:t>As a female candidate for better opportunities, it is more probable to secure a job in US than the rest of the world.</a:t>
            </a:r>
            <a:endParaRPr sz="1500"/>
          </a:p>
          <a:p>
            <a:pPr indent="0" lvl="0" marL="0" rtl="0" algn="l">
              <a:spcBef>
                <a:spcPts val="1200"/>
              </a:spcBef>
              <a:spcAft>
                <a:spcPts val="1200"/>
              </a:spcAft>
              <a:buNone/>
            </a:pPr>
            <a:r>
              <a:rPr lang="en" sz="1500"/>
              <a:t>To aim for a job in leading firms, it is easier to get into amazon as the number of opportunities are more but for maximizing yearly compensation Facebook is the best option.</a:t>
            </a:r>
            <a:endParaRPr sz="1500"/>
          </a:p>
        </p:txBody>
      </p:sp>
      <p:sp>
        <p:nvSpPr>
          <p:cNvPr id="236" name="Google Shape;236;p28"/>
          <p:cNvSpPr txBox="1"/>
          <p:nvPr/>
        </p:nvSpPr>
        <p:spPr>
          <a:xfrm>
            <a:off x="8511550" y="4506750"/>
            <a:ext cx="3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16</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819150" y="1997625"/>
            <a:ext cx="7505700" cy="1069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6300"/>
              <a:t>Q/A</a:t>
            </a:r>
            <a:endParaRPr sz="6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https://nycdatascience.com/blog/student-works/job-salary-prediction-with-python/</a:t>
            </a:r>
            <a:endParaRPr/>
          </a:p>
          <a:p>
            <a:pPr indent="0" lvl="0" marL="0" rtl="0" algn="l">
              <a:spcBef>
                <a:spcPts val="1200"/>
              </a:spcBef>
              <a:spcAft>
                <a:spcPts val="0"/>
              </a:spcAft>
              <a:buNone/>
            </a:pPr>
            <a:r>
              <a:rPr lang="en" u="sng">
                <a:solidFill>
                  <a:schemeClr val="hlink"/>
                </a:solidFill>
                <a:hlinkClick r:id="rId4"/>
              </a:rPr>
              <a:t>https://www.projectpro.io/article/data-scientist-salary-the-ultimate-guide-for-2021/218</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47" name="Google Shape;247;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135" name="Google Shape;135;p14"/>
          <p:cNvSpPr txBox="1"/>
          <p:nvPr>
            <p:ph idx="1" type="body"/>
          </p:nvPr>
        </p:nvSpPr>
        <p:spPr>
          <a:xfrm>
            <a:off x="819150" y="1483025"/>
            <a:ext cx="7505700" cy="295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Introduction</a:t>
            </a:r>
            <a:endParaRPr sz="1800"/>
          </a:p>
          <a:p>
            <a:pPr indent="-342900" lvl="0" marL="457200" rtl="0" algn="l">
              <a:spcBef>
                <a:spcPts val="0"/>
              </a:spcBef>
              <a:spcAft>
                <a:spcPts val="0"/>
              </a:spcAft>
              <a:buSzPts val="1800"/>
              <a:buChar char="●"/>
            </a:pPr>
            <a:r>
              <a:rPr lang="en" sz="1800"/>
              <a:t>Literature</a:t>
            </a:r>
            <a:endParaRPr sz="1800"/>
          </a:p>
          <a:p>
            <a:pPr indent="-342900" lvl="0" marL="457200" rtl="0" algn="l">
              <a:spcBef>
                <a:spcPts val="0"/>
              </a:spcBef>
              <a:spcAft>
                <a:spcPts val="0"/>
              </a:spcAft>
              <a:buSzPts val="1800"/>
              <a:buChar char="●"/>
            </a:pPr>
            <a:r>
              <a:rPr lang="en" sz="1800"/>
              <a:t>Business Question</a:t>
            </a:r>
            <a:endParaRPr sz="1800"/>
          </a:p>
          <a:p>
            <a:pPr indent="-342900" lvl="0" marL="457200" rtl="0" algn="l">
              <a:spcBef>
                <a:spcPts val="0"/>
              </a:spcBef>
              <a:spcAft>
                <a:spcPts val="0"/>
              </a:spcAft>
              <a:buSzPts val="1800"/>
              <a:buChar char="●"/>
            </a:pPr>
            <a:r>
              <a:rPr lang="en" sz="1800"/>
              <a:t>Data Transformation</a:t>
            </a:r>
            <a:endParaRPr sz="1800"/>
          </a:p>
          <a:p>
            <a:pPr indent="-342900" lvl="0" marL="457200" rtl="0" algn="l">
              <a:spcBef>
                <a:spcPts val="0"/>
              </a:spcBef>
              <a:spcAft>
                <a:spcPts val="0"/>
              </a:spcAft>
              <a:buSzPts val="1800"/>
              <a:buChar char="●"/>
            </a:pPr>
            <a:r>
              <a:rPr lang="en" sz="1800"/>
              <a:t>Data Exploration</a:t>
            </a:r>
            <a:endParaRPr sz="1800"/>
          </a:p>
          <a:p>
            <a:pPr indent="-342900" lvl="0" marL="457200" rtl="0" algn="l">
              <a:spcBef>
                <a:spcPts val="0"/>
              </a:spcBef>
              <a:spcAft>
                <a:spcPts val="0"/>
              </a:spcAft>
              <a:buSzPts val="1800"/>
              <a:buChar char="●"/>
            </a:pPr>
            <a:r>
              <a:rPr lang="en" sz="1800"/>
              <a:t>Data Modeling</a:t>
            </a:r>
            <a:endParaRPr sz="1800"/>
          </a:p>
          <a:p>
            <a:pPr indent="-342900" lvl="0" marL="457200" rtl="0" algn="l">
              <a:spcBef>
                <a:spcPts val="0"/>
              </a:spcBef>
              <a:spcAft>
                <a:spcPts val="0"/>
              </a:spcAft>
              <a:buSzPts val="1800"/>
              <a:buChar char="●"/>
            </a:pPr>
            <a:r>
              <a:rPr lang="en" sz="1800"/>
              <a:t>Insights</a:t>
            </a:r>
            <a:endParaRPr sz="1800"/>
          </a:p>
          <a:p>
            <a:pPr indent="-342900" lvl="0" marL="457200" rtl="0" algn="l">
              <a:spcBef>
                <a:spcPts val="0"/>
              </a:spcBef>
              <a:spcAft>
                <a:spcPts val="0"/>
              </a:spcAft>
              <a:buSzPts val="1800"/>
              <a:buChar char="●"/>
            </a:pPr>
            <a:r>
              <a:rPr lang="en" sz="1800"/>
              <a:t>Conclusion</a:t>
            </a:r>
            <a:endParaRPr sz="1800"/>
          </a:p>
        </p:txBody>
      </p:sp>
      <p:pic>
        <p:nvPicPr>
          <p:cNvPr id="136" name="Google Shape;136;p14"/>
          <p:cNvPicPr preferRelativeResize="0"/>
          <p:nvPr/>
        </p:nvPicPr>
        <p:blipFill>
          <a:blip r:embed="rId3">
            <a:alphaModFix/>
          </a:blip>
          <a:stretch>
            <a:fillRect/>
          </a:stretch>
        </p:blipFill>
        <p:spPr>
          <a:xfrm>
            <a:off x="4764598" y="667000"/>
            <a:ext cx="3560250" cy="3669100"/>
          </a:xfrm>
          <a:prstGeom prst="rect">
            <a:avLst/>
          </a:prstGeom>
          <a:noFill/>
          <a:ln>
            <a:noFill/>
          </a:ln>
        </p:spPr>
      </p:pic>
      <p:sp>
        <p:nvSpPr>
          <p:cNvPr id="137" name="Google Shape;137;p14"/>
          <p:cNvSpPr txBox="1"/>
          <p:nvPr/>
        </p:nvSpPr>
        <p:spPr>
          <a:xfrm>
            <a:off x="8699475" y="4506750"/>
            <a:ext cx="20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2</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5"/>
          <p:cNvPicPr preferRelativeResize="0"/>
          <p:nvPr/>
        </p:nvPicPr>
        <p:blipFill>
          <a:blip r:embed="rId3">
            <a:alphaModFix/>
          </a:blip>
          <a:stretch>
            <a:fillRect/>
          </a:stretch>
        </p:blipFill>
        <p:spPr>
          <a:xfrm>
            <a:off x="464175" y="198575"/>
            <a:ext cx="8250225" cy="4660350"/>
          </a:xfrm>
          <a:prstGeom prst="rect">
            <a:avLst/>
          </a:prstGeom>
          <a:noFill/>
          <a:ln>
            <a:noFill/>
          </a:ln>
        </p:spPr>
      </p:pic>
      <p:sp>
        <p:nvSpPr>
          <p:cNvPr id="143" name="Google Shape;143;p15"/>
          <p:cNvSpPr txBox="1"/>
          <p:nvPr/>
        </p:nvSpPr>
        <p:spPr>
          <a:xfrm>
            <a:off x="8714400" y="4506750"/>
            <a:ext cx="18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6"/>
          <p:cNvPicPr preferRelativeResize="0"/>
          <p:nvPr/>
        </p:nvPicPr>
        <p:blipFill>
          <a:blip r:embed="rId3">
            <a:alphaModFix/>
          </a:blip>
          <a:stretch>
            <a:fillRect/>
          </a:stretch>
        </p:blipFill>
        <p:spPr>
          <a:xfrm>
            <a:off x="504838" y="1661738"/>
            <a:ext cx="8134323" cy="3105975"/>
          </a:xfrm>
          <a:prstGeom prst="rect">
            <a:avLst/>
          </a:prstGeom>
          <a:noFill/>
          <a:ln>
            <a:noFill/>
          </a:ln>
        </p:spPr>
      </p:pic>
      <p:sp>
        <p:nvSpPr>
          <p:cNvPr id="149" name="Google Shape;149;p16"/>
          <p:cNvSpPr txBox="1"/>
          <p:nvPr>
            <p:ph type="title"/>
          </p:nvPr>
        </p:nvSpPr>
        <p:spPr>
          <a:xfrm>
            <a:off x="303525" y="302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Dataset </a:t>
            </a:r>
            <a:endParaRPr/>
          </a:p>
        </p:txBody>
      </p:sp>
      <p:sp>
        <p:nvSpPr>
          <p:cNvPr id="150" name="Google Shape;150;p16"/>
          <p:cNvSpPr txBox="1"/>
          <p:nvPr>
            <p:ph idx="1" type="body"/>
          </p:nvPr>
        </p:nvSpPr>
        <p:spPr>
          <a:xfrm>
            <a:off x="504850" y="838475"/>
            <a:ext cx="8400300" cy="162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Data source: Kaggle.com </a:t>
            </a:r>
            <a:endParaRPr sz="1500"/>
          </a:p>
          <a:p>
            <a:pPr indent="0" lvl="0" marL="0" rtl="0" algn="l">
              <a:spcBef>
                <a:spcPts val="1200"/>
              </a:spcBef>
              <a:spcAft>
                <a:spcPts val="1200"/>
              </a:spcAft>
              <a:buNone/>
            </a:pPr>
            <a:r>
              <a:rPr lang="en" sz="1500"/>
              <a:t>(Levels_Fyi_SalaryData)</a:t>
            </a:r>
            <a:endParaRPr sz="1500"/>
          </a:p>
        </p:txBody>
      </p:sp>
      <p:pic>
        <p:nvPicPr>
          <p:cNvPr id="151" name="Google Shape;151;p16"/>
          <p:cNvPicPr preferRelativeResize="0"/>
          <p:nvPr/>
        </p:nvPicPr>
        <p:blipFill>
          <a:blip r:embed="rId4">
            <a:alphaModFix/>
          </a:blip>
          <a:stretch>
            <a:fillRect/>
          </a:stretch>
        </p:blipFill>
        <p:spPr>
          <a:xfrm>
            <a:off x="4387601" y="302000"/>
            <a:ext cx="4414273" cy="1271250"/>
          </a:xfrm>
          <a:prstGeom prst="rect">
            <a:avLst/>
          </a:prstGeom>
          <a:noFill/>
          <a:ln>
            <a:noFill/>
          </a:ln>
        </p:spPr>
      </p:pic>
      <p:sp>
        <p:nvSpPr>
          <p:cNvPr id="152" name="Google Shape;152;p16"/>
          <p:cNvSpPr txBox="1"/>
          <p:nvPr/>
        </p:nvSpPr>
        <p:spPr>
          <a:xfrm>
            <a:off x="8685550" y="4506750"/>
            <a:ext cx="21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a:t>
            </a:r>
            <a:endParaRPr/>
          </a:p>
        </p:txBody>
      </p:sp>
      <p:sp>
        <p:nvSpPr>
          <p:cNvPr id="158" name="Google Shape;158;p17"/>
          <p:cNvSpPr txBox="1"/>
          <p:nvPr>
            <p:ph idx="1" type="body"/>
          </p:nvPr>
        </p:nvSpPr>
        <p:spPr>
          <a:xfrm>
            <a:off x="819150" y="1685925"/>
            <a:ext cx="34092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u="sng">
                <a:solidFill>
                  <a:srgbClr val="020202"/>
                </a:solidFill>
                <a:highlight>
                  <a:srgbClr val="FFFFFF"/>
                </a:highlight>
                <a:latin typeface="Arial"/>
                <a:ea typeface="Arial"/>
                <a:cs typeface="Arial"/>
                <a:sym typeface="Arial"/>
              </a:rPr>
              <a:t>Previous work in this area:</a:t>
            </a:r>
            <a:endParaRPr b="1" sz="1500" u="sng">
              <a:solidFill>
                <a:srgbClr val="020202"/>
              </a:solidFill>
              <a:highlight>
                <a:srgbClr val="FFFFFF"/>
              </a:highlight>
              <a:latin typeface="Arial"/>
              <a:ea typeface="Arial"/>
              <a:cs typeface="Arial"/>
              <a:sym typeface="Arial"/>
            </a:endParaRPr>
          </a:p>
          <a:p>
            <a:pPr indent="0" lvl="0" marL="0" rtl="0" algn="l">
              <a:spcBef>
                <a:spcPts val="1200"/>
              </a:spcBef>
              <a:spcAft>
                <a:spcPts val="0"/>
              </a:spcAft>
              <a:buNone/>
            </a:pPr>
            <a:r>
              <a:rPr lang="en" sz="1500">
                <a:solidFill>
                  <a:srgbClr val="020202"/>
                </a:solidFill>
                <a:highlight>
                  <a:srgbClr val="FFFFFF"/>
                </a:highlight>
                <a:latin typeface="Arial"/>
                <a:ea typeface="Arial"/>
                <a:cs typeface="Arial"/>
                <a:sym typeface="Arial"/>
              </a:rPr>
              <a:t>Predicting salaries from job posts</a:t>
            </a:r>
            <a:endParaRPr sz="1500">
              <a:solidFill>
                <a:srgbClr val="020202"/>
              </a:solidFill>
              <a:highlight>
                <a:srgbClr val="FFFFFF"/>
              </a:highlight>
              <a:latin typeface="Arial"/>
              <a:ea typeface="Arial"/>
              <a:cs typeface="Arial"/>
              <a:sym typeface="Arial"/>
            </a:endParaRPr>
          </a:p>
          <a:p>
            <a:pPr indent="0" lvl="0" marL="0" rtl="0" algn="l">
              <a:spcBef>
                <a:spcPts val="1200"/>
              </a:spcBef>
              <a:spcAft>
                <a:spcPts val="0"/>
              </a:spcAft>
              <a:buNone/>
            </a:pPr>
            <a:r>
              <a:rPr lang="en" sz="1500">
                <a:solidFill>
                  <a:srgbClr val="020202"/>
                </a:solidFill>
                <a:highlight>
                  <a:srgbClr val="FFFFFF"/>
                </a:highlight>
                <a:latin typeface="Arial"/>
                <a:ea typeface="Arial"/>
                <a:cs typeface="Arial"/>
                <a:sym typeface="Arial"/>
              </a:rPr>
              <a:t>Smaller data sets</a:t>
            </a:r>
            <a:endParaRPr sz="1500">
              <a:solidFill>
                <a:srgbClr val="020202"/>
              </a:solidFill>
              <a:highlight>
                <a:srgbClr val="FFFFFF"/>
              </a:highlight>
              <a:latin typeface="Arial"/>
              <a:ea typeface="Arial"/>
              <a:cs typeface="Arial"/>
              <a:sym typeface="Arial"/>
            </a:endParaRPr>
          </a:p>
          <a:p>
            <a:pPr indent="0" lvl="0" marL="0" rtl="0" algn="l">
              <a:spcBef>
                <a:spcPts val="1200"/>
              </a:spcBef>
              <a:spcAft>
                <a:spcPts val="0"/>
              </a:spcAft>
              <a:buNone/>
            </a:pPr>
            <a:r>
              <a:rPr lang="en" sz="1500">
                <a:solidFill>
                  <a:srgbClr val="020202"/>
                </a:solidFill>
                <a:highlight>
                  <a:srgbClr val="FFFFFF"/>
                </a:highlight>
                <a:latin typeface="Arial"/>
                <a:ea typeface="Arial"/>
                <a:cs typeface="Arial"/>
                <a:sym typeface="Arial"/>
              </a:rPr>
              <a:t>Lack of verified salary</a:t>
            </a:r>
            <a:endParaRPr sz="1500">
              <a:solidFill>
                <a:srgbClr val="020202"/>
              </a:solidFill>
              <a:highlight>
                <a:srgbClr val="FFFFFF"/>
              </a:highlight>
              <a:latin typeface="Arial"/>
              <a:ea typeface="Arial"/>
              <a:cs typeface="Arial"/>
              <a:sym typeface="Arial"/>
            </a:endParaRPr>
          </a:p>
          <a:p>
            <a:pPr indent="0" lvl="0" marL="0" rtl="0" algn="l">
              <a:spcBef>
                <a:spcPts val="1200"/>
              </a:spcBef>
              <a:spcAft>
                <a:spcPts val="0"/>
              </a:spcAft>
              <a:buNone/>
            </a:pPr>
            <a:r>
              <a:rPr lang="en" sz="1500">
                <a:solidFill>
                  <a:srgbClr val="020202"/>
                </a:solidFill>
                <a:highlight>
                  <a:srgbClr val="FFFFFF"/>
                </a:highlight>
                <a:latin typeface="Arial"/>
                <a:ea typeface="Arial"/>
                <a:cs typeface="Arial"/>
                <a:sym typeface="Arial"/>
              </a:rPr>
              <a:t>Marketing gimmick</a:t>
            </a:r>
            <a:endParaRPr sz="1500">
              <a:solidFill>
                <a:srgbClr val="02020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
        <p:nvSpPr>
          <p:cNvPr id="159" name="Google Shape;159;p17"/>
          <p:cNvSpPr txBox="1"/>
          <p:nvPr>
            <p:ph idx="1" type="body"/>
          </p:nvPr>
        </p:nvSpPr>
        <p:spPr>
          <a:xfrm>
            <a:off x="4857750" y="1685925"/>
            <a:ext cx="34092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solidFill>
                  <a:srgbClr val="020202"/>
                </a:solidFill>
                <a:highlight>
                  <a:srgbClr val="FFFFFF"/>
                </a:highlight>
                <a:latin typeface="Arial"/>
                <a:ea typeface="Arial"/>
                <a:cs typeface="Arial"/>
                <a:sym typeface="Arial"/>
              </a:rPr>
              <a:t>Levels_fyi </a:t>
            </a:r>
            <a:r>
              <a:rPr b="1" lang="en" sz="1500" u="sng">
                <a:solidFill>
                  <a:srgbClr val="020202"/>
                </a:solidFill>
                <a:highlight>
                  <a:srgbClr val="FFFFFF"/>
                </a:highlight>
                <a:latin typeface="Arial"/>
                <a:ea typeface="Arial"/>
                <a:cs typeface="Arial"/>
                <a:sym typeface="Arial"/>
              </a:rPr>
              <a:t>data set:</a:t>
            </a:r>
            <a:endParaRPr b="1" sz="1500" u="sng">
              <a:solidFill>
                <a:srgbClr val="020202"/>
              </a:solidFill>
              <a:highlight>
                <a:srgbClr val="FFFFFF"/>
              </a:highlight>
              <a:latin typeface="Arial"/>
              <a:ea typeface="Arial"/>
              <a:cs typeface="Arial"/>
              <a:sym typeface="Arial"/>
            </a:endParaRPr>
          </a:p>
          <a:p>
            <a:pPr indent="0" lvl="0" marL="0" rtl="0" algn="l">
              <a:spcBef>
                <a:spcPts val="1200"/>
              </a:spcBef>
              <a:spcAft>
                <a:spcPts val="0"/>
              </a:spcAft>
              <a:buNone/>
            </a:pPr>
            <a:r>
              <a:rPr lang="en" sz="1500">
                <a:solidFill>
                  <a:srgbClr val="020202"/>
                </a:solidFill>
                <a:highlight>
                  <a:srgbClr val="FFFFFF"/>
                </a:highlight>
                <a:latin typeface="Arial"/>
                <a:ea typeface="Arial"/>
                <a:cs typeface="Arial"/>
                <a:sym typeface="Arial"/>
              </a:rPr>
              <a:t>Data from June 2017 to August 2019</a:t>
            </a:r>
            <a:endParaRPr sz="1500">
              <a:solidFill>
                <a:srgbClr val="020202"/>
              </a:solidFill>
              <a:highlight>
                <a:srgbClr val="FFFFFF"/>
              </a:highlight>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&gt; 1000 companies</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15 unique job titles</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Salary</a:t>
            </a:r>
            <a:r>
              <a:rPr lang="en" sz="1500">
                <a:latin typeface="Arial"/>
                <a:ea typeface="Arial"/>
                <a:cs typeface="Arial"/>
                <a:sym typeface="Arial"/>
              </a:rPr>
              <a:t> - base + bonus + benefits</a:t>
            </a:r>
            <a:endParaRPr sz="1500">
              <a:latin typeface="Arial"/>
              <a:ea typeface="Arial"/>
              <a:cs typeface="Arial"/>
              <a:sym typeface="Arial"/>
            </a:endParaRPr>
          </a:p>
          <a:p>
            <a:pPr indent="0" lvl="0" marL="0" rtl="0" algn="l">
              <a:spcBef>
                <a:spcPts val="1200"/>
              </a:spcBef>
              <a:spcAft>
                <a:spcPts val="1200"/>
              </a:spcAft>
              <a:buNone/>
            </a:pPr>
            <a:r>
              <a:rPr lang="en" sz="1500">
                <a:latin typeface="Arial"/>
                <a:ea typeface="Arial"/>
                <a:cs typeface="Arial"/>
                <a:sym typeface="Arial"/>
              </a:rPr>
              <a:t>Location - city, state &amp; country</a:t>
            </a:r>
            <a:endParaRPr sz="1500">
              <a:latin typeface="Arial"/>
              <a:ea typeface="Arial"/>
              <a:cs typeface="Arial"/>
              <a:sym typeface="Arial"/>
            </a:endParaRPr>
          </a:p>
        </p:txBody>
      </p:sp>
      <p:sp>
        <p:nvSpPr>
          <p:cNvPr id="160" name="Google Shape;160;p17"/>
          <p:cNvSpPr txBox="1"/>
          <p:nvPr/>
        </p:nvSpPr>
        <p:spPr>
          <a:xfrm>
            <a:off x="8629875" y="4506750"/>
            <a:ext cx="27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5</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8"/>
          <p:cNvPicPr preferRelativeResize="0"/>
          <p:nvPr/>
        </p:nvPicPr>
        <p:blipFill>
          <a:blip r:embed="rId3">
            <a:alphaModFix/>
          </a:blip>
          <a:stretch>
            <a:fillRect/>
          </a:stretch>
        </p:blipFill>
        <p:spPr>
          <a:xfrm>
            <a:off x="301413" y="346625"/>
            <a:ext cx="8541174" cy="4450251"/>
          </a:xfrm>
          <a:prstGeom prst="rect">
            <a:avLst/>
          </a:prstGeom>
          <a:noFill/>
          <a:ln>
            <a:noFill/>
          </a:ln>
        </p:spPr>
      </p:pic>
      <p:sp>
        <p:nvSpPr>
          <p:cNvPr id="166" name="Google Shape;166;p18"/>
          <p:cNvSpPr txBox="1"/>
          <p:nvPr/>
        </p:nvSpPr>
        <p:spPr>
          <a:xfrm>
            <a:off x="8643800" y="4506750"/>
            <a:ext cx="2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6</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Transformation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Libraries </a:t>
            </a:r>
            <a:endParaRPr/>
          </a:p>
          <a:p>
            <a:pPr indent="0" lvl="0" marL="0" rtl="0" algn="l">
              <a:spcBef>
                <a:spcPts val="0"/>
              </a:spcBef>
              <a:spcAft>
                <a:spcPts val="0"/>
              </a:spcAft>
              <a:buNone/>
            </a:pPr>
            <a:r>
              <a:rPr lang="en"/>
              <a:t>Used</a:t>
            </a:r>
            <a:endParaRPr/>
          </a:p>
        </p:txBody>
      </p:sp>
      <p:sp>
        <p:nvSpPr>
          <p:cNvPr id="177" name="Google Shape;177;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a:t>
            </a:r>
            <a:r>
              <a:rPr lang="en" sz="1500"/>
              <a:t>andas</a:t>
            </a:r>
            <a:endParaRPr sz="1500"/>
          </a:p>
          <a:p>
            <a:pPr indent="-323850" lvl="0" marL="457200" rtl="0" algn="l">
              <a:spcBef>
                <a:spcPts val="0"/>
              </a:spcBef>
              <a:spcAft>
                <a:spcPts val="0"/>
              </a:spcAft>
              <a:buSzPts val="1500"/>
              <a:buChar char="●"/>
            </a:pPr>
            <a:r>
              <a:rPr lang="en" sz="1500"/>
              <a:t>Numpy</a:t>
            </a:r>
            <a:endParaRPr sz="1500"/>
          </a:p>
          <a:p>
            <a:pPr indent="-323850" lvl="0" marL="457200" rtl="0" algn="l">
              <a:spcBef>
                <a:spcPts val="0"/>
              </a:spcBef>
              <a:spcAft>
                <a:spcPts val="0"/>
              </a:spcAft>
              <a:buSzPts val="1500"/>
              <a:buChar char="●"/>
            </a:pPr>
            <a:r>
              <a:rPr lang="en" sz="1500"/>
              <a:t>Matplotlib</a:t>
            </a:r>
            <a:endParaRPr sz="1500"/>
          </a:p>
          <a:p>
            <a:pPr indent="-323850" lvl="0" marL="457200" rtl="0" algn="l">
              <a:spcBef>
                <a:spcPts val="0"/>
              </a:spcBef>
              <a:spcAft>
                <a:spcPts val="0"/>
              </a:spcAft>
              <a:buSzPts val="1500"/>
              <a:buChar char="●"/>
            </a:pPr>
            <a:r>
              <a:rPr lang="en" sz="1500"/>
              <a:t>Seaborn</a:t>
            </a:r>
            <a:endParaRPr sz="1500"/>
          </a:p>
          <a:p>
            <a:pPr indent="-323850" lvl="0" marL="457200" rtl="0" algn="l">
              <a:spcBef>
                <a:spcPts val="0"/>
              </a:spcBef>
              <a:spcAft>
                <a:spcPts val="0"/>
              </a:spcAft>
              <a:buSzPts val="1500"/>
              <a:buChar char="●"/>
            </a:pPr>
            <a:r>
              <a:rPr lang="en" sz="1500"/>
              <a:t>Sklearn</a:t>
            </a:r>
            <a:endParaRPr sz="1500"/>
          </a:p>
          <a:p>
            <a:pPr indent="-323850" lvl="0" marL="457200" rtl="0" algn="l">
              <a:spcBef>
                <a:spcPts val="0"/>
              </a:spcBef>
              <a:spcAft>
                <a:spcPts val="0"/>
              </a:spcAft>
              <a:buSzPts val="1500"/>
              <a:buChar char="●"/>
            </a:pPr>
            <a:r>
              <a:rPr lang="en" sz="1500"/>
              <a:t>Statsmodels</a:t>
            </a:r>
            <a:endParaRPr sz="1500"/>
          </a:p>
          <a:p>
            <a:pPr indent="-323850" lvl="0" marL="457200" rtl="0" algn="l">
              <a:spcBef>
                <a:spcPts val="0"/>
              </a:spcBef>
              <a:spcAft>
                <a:spcPts val="0"/>
              </a:spcAft>
              <a:buSzPts val="1500"/>
              <a:buChar char="●"/>
            </a:pPr>
            <a:r>
              <a:rPr lang="en" sz="1500"/>
              <a:t>Scipy</a:t>
            </a:r>
            <a:endParaRPr sz="1500"/>
          </a:p>
          <a:p>
            <a:pPr indent="-323850" lvl="0" marL="457200" rtl="0" algn="l">
              <a:spcBef>
                <a:spcPts val="0"/>
              </a:spcBef>
              <a:spcAft>
                <a:spcPts val="0"/>
              </a:spcAft>
              <a:buSzPts val="1500"/>
              <a:buChar char="●"/>
            </a:pPr>
            <a:r>
              <a:rPr lang="en" sz="1500"/>
              <a:t>math</a:t>
            </a:r>
            <a:endParaRPr sz="1500"/>
          </a:p>
        </p:txBody>
      </p:sp>
      <p:pic>
        <p:nvPicPr>
          <p:cNvPr id="178" name="Google Shape;178;p20"/>
          <p:cNvPicPr preferRelativeResize="0"/>
          <p:nvPr/>
        </p:nvPicPr>
        <p:blipFill rotWithShape="1">
          <a:blip r:embed="rId3">
            <a:alphaModFix/>
          </a:blip>
          <a:srcRect b="7539" l="0" r="0" t="18980"/>
          <a:stretch/>
        </p:blipFill>
        <p:spPr>
          <a:xfrm>
            <a:off x="3658750" y="675475"/>
            <a:ext cx="5052850" cy="3712574"/>
          </a:xfrm>
          <a:prstGeom prst="rect">
            <a:avLst/>
          </a:prstGeom>
          <a:noFill/>
          <a:ln>
            <a:noFill/>
          </a:ln>
        </p:spPr>
      </p:pic>
      <p:sp>
        <p:nvSpPr>
          <p:cNvPr id="179" name="Google Shape;179;p20"/>
          <p:cNvSpPr txBox="1"/>
          <p:nvPr/>
        </p:nvSpPr>
        <p:spPr>
          <a:xfrm>
            <a:off x="8711600" y="4506750"/>
            <a:ext cx="18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8</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Data Cleaning</a:t>
            </a:r>
            <a:endParaRPr/>
          </a:p>
          <a:p>
            <a:pPr indent="0" lvl="0" marL="0" rtl="0" algn="l">
              <a:spcBef>
                <a:spcPts val="0"/>
              </a:spcBef>
              <a:spcAft>
                <a:spcPts val="0"/>
              </a:spcAft>
              <a:buNone/>
            </a:pPr>
            <a:r>
              <a:t/>
            </a:r>
            <a:endParaRPr/>
          </a:p>
        </p:txBody>
      </p:sp>
      <p:sp>
        <p:nvSpPr>
          <p:cNvPr id="185" name="Google Shape;185;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D</a:t>
            </a:r>
            <a:r>
              <a:rPr lang="en" sz="1500"/>
              <a:t>imension reduction (dropping of insignificant columns)</a:t>
            </a:r>
            <a:endParaRPr sz="1500"/>
          </a:p>
          <a:p>
            <a:pPr indent="0" lvl="0" marL="0" rtl="0" algn="l">
              <a:spcBef>
                <a:spcPts val="1200"/>
              </a:spcBef>
              <a:spcAft>
                <a:spcPts val="0"/>
              </a:spcAft>
              <a:buNone/>
            </a:pPr>
            <a:r>
              <a:rPr lang="en" sz="1500"/>
              <a:t>Delete rows with base salary is zero</a:t>
            </a:r>
            <a:endParaRPr sz="1500"/>
          </a:p>
          <a:p>
            <a:pPr indent="0" lvl="0" marL="0" rtl="0" algn="l">
              <a:spcBef>
                <a:spcPts val="1200"/>
              </a:spcBef>
              <a:spcAft>
                <a:spcPts val="0"/>
              </a:spcAft>
              <a:buNone/>
            </a:pPr>
            <a:r>
              <a:rPr lang="en" sz="1500"/>
              <a:t>Replacing blank fields in Race, Education and Gender with N/A</a:t>
            </a:r>
            <a:endParaRPr sz="1500"/>
          </a:p>
          <a:p>
            <a:pPr indent="0" lvl="0" marL="0" rtl="0" algn="l">
              <a:spcBef>
                <a:spcPts val="1200"/>
              </a:spcBef>
              <a:spcAft>
                <a:spcPts val="0"/>
              </a:spcAft>
              <a:buNone/>
            </a:pPr>
            <a:r>
              <a:rPr lang="en" sz="1500"/>
              <a:t>Rounding off years of experience and years at company to closest natural number</a:t>
            </a:r>
            <a:endParaRPr sz="1500"/>
          </a:p>
          <a:p>
            <a:pPr indent="0" lvl="0" marL="0" rtl="0" algn="l">
              <a:spcBef>
                <a:spcPts val="1200"/>
              </a:spcBef>
              <a:spcAft>
                <a:spcPts val="1200"/>
              </a:spcAft>
              <a:buNone/>
            </a:pPr>
            <a:r>
              <a:rPr lang="en" sz="1500"/>
              <a:t>Splitting the location data to give both the area and the country</a:t>
            </a:r>
            <a:endParaRPr sz="1500"/>
          </a:p>
        </p:txBody>
      </p:sp>
      <p:pic>
        <p:nvPicPr>
          <p:cNvPr id="186" name="Google Shape;186;p21"/>
          <p:cNvPicPr preferRelativeResize="0"/>
          <p:nvPr/>
        </p:nvPicPr>
        <p:blipFill>
          <a:blip r:embed="rId3">
            <a:alphaModFix/>
          </a:blip>
          <a:stretch>
            <a:fillRect/>
          </a:stretch>
        </p:blipFill>
        <p:spPr>
          <a:xfrm>
            <a:off x="6484275" y="283600"/>
            <a:ext cx="2280125" cy="1817949"/>
          </a:xfrm>
          <a:prstGeom prst="rect">
            <a:avLst/>
          </a:prstGeom>
          <a:noFill/>
          <a:ln>
            <a:noFill/>
          </a:ln>
        </p:spPr>
      </p:pic>
      <p:sp>
        <p:nvSpPr>
          <p:cNvPr id="187" name="Google Shape;187;p21"/>
          <p:cNvSpPr txBox="1"/>
          <p:nvPr/>
        </p:nvSpPr>
        <p:spPr>
          <a:xfrm>
            <a:off x="8685550" y="4506750"/>
            <a:ext cx="21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9</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