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8" r:id="rId2"/>
  </p:sldMasterIdLst>
  <p:notesMasterIdLst>
    <p:notesMasterId r:id="rId15"/>
  </p:notesMasterIdLst>
  <p:handoutMasterIdLst>
    <p:handoutMasterId r:id="rId16"/>
  </p:handoutMasterIdLst>
  <p:sldIdLst>
    <p:sldId id="320" r:id="rId3"/>
    <p:sldId id="329" r:id="rId4"/>
    <p:sldId id="328" r:id="rId5"/>
    <p:sldId id="327" r:id="rId6"/>
    <p:sldId id="307" r:id="rId7"/>
    <p:sldId id="314" r:id="rId8"/>
    <p:sldId id="315" r:id="rId9"/>
    <p:sldId id="332" r:id="rId10"/>
    <p:sldId id="335" r:id="rId11"/>
    <p:sldId id="333" r:id="rId12"/>
    <p:sldId id="336" r:id="rId13"/>
    <p:sldId id="311" r:id="rId14"/>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FF33"/>
    <a:srgbClr val="CCFFFF"/>
    <a:srgbClr val="FFFF00"/>
    <a:srgbClr val="5D090D"/>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p:cViewPr varScale="1">
        <p:scale>
          <a:sx n="84" d="100"/>
          <a:sy n="84" d="100"/>
        </p:scale>
        <p:origin x="68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9" tIns="48324" rIns="96649" bIns="48324" numCol="1" anchor="t" anchorCtr="0" compatLnSpc="1">
            <a:prstTxWarp prst="textNoShape">
              <a:avLst/>
            </a:prstTxWarp>
          </a:bodyPr>
          <a:lstStyle>
            <a:lvl1pPr defTabSz="966788">
              <a:defRPr sz="1300"/>
            </a:lvl1pPr>
          </a:lstStyle>
          <a:p>
            <a:endParaRPr lang="en-US"/>
          </a:p>
        </p:txBody>
      </p:sp>
      <p:sp>
        <p:nvSpPr>
          <p:cNvPr id="18435" name="Rectangle 3"/>
          <p:cNvSpPr>
            <a:spLocks noGrp="1" noChangeArrowheads="1"/>
          </p:cNvSpPr>
          <p:nvPr>
            <p:ph type="dt" sz="quarter"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9" tIns="48324" rIns="96649" bIns="48324" numCol="1" anchor="t" anchorCtr="0" compatLnSpc="1">
            <a:prstTxWarp prst="textNoShape">
              <a:avLst/>
            </a:prstTxWarp>
          </a:bodyPr>
          <a:lstStyle>
            <a:lvl1pPr algn="r" defTabSz="966788">
              <a:defRPr sz="1300"/>
            </a:lvl1pPr>
          </a:lstStyle>
          <a:p>
            <a:endParaRPr lang="en-US"/>
          </a:p>
        </p:txBody>
      </p:sp>
      <p:sp>
        <p:nvSpPr>
          <p:cNvPr id="18436" name="Rectangle 4"/>
          <p:cNvSpPr>
            <a:spLocks noGrp="1" noChangeArrowheads="1"/>
          </p:cNvSpPr>
          <p:nvPr>
            <p:ph type="ftr" sz="quarter" idx="2"/>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9" tIns="48324" rIns="96649" bIns="48324" numCol="1" anchor="b" anchorCtr="0" compatLnSpc="1">
            <a:prstTxWarp prst="textNoShape">
              <a:avLst/>
            </a:prstTxWarp>
          </a:bodyPr>
          <a:lstStyle>
            <a:lvl1pPr defTabSz="966788">
              <a:defRPr sz="1300"/>
            </a:lvl1pPr>
          </a:lstStyle>
          <a:p>
            <a:endParaRPr lang="en-US"/>
          </a:p>
        </p:txBody>
      </p:sp>
      <p:sp>
        <p:nvSpPr>
          <p:cNvPr id="18437" name="Rectangle 5"/>
          <p:cNvSpPr>
            <a:spLocks noGrp="1" noChangeArrowheads="1"/>
          </p:cNvSpPr>
          <p:nvPr>
            <p:ph type="sldNum" sz="quarter" idx="3"/>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9" tIns="48324" rIns="96649" bIns="48324" numCol="1" anchor="b" anchorCtr="0" compatLnSpc="1">
            <a:prstTxWarp prst="textNoShape">
              <a:avLst/>
            </a:prstTxWarp>
          </a:bodyPr>
          <a:lstStyle>
            <a:lvl1pPr algn="r" defTabSz="966788">
              <a:defRPr sz="1300"/>
            </a:lvl1pPr>
          </a:lstStyle>
          <a:p>
            <a:fld id="{E4F62668-29BE-4083-BEE3-A8BCFD9C9743}" type="slidenum">
              <a:rPr lang="en-US"/>
              <a:pPr/>
              <a:t>‹#›</a:t>
            </a:fld>
            <a:endParaRPr lang="en-US"/>
          </a:p>
        </p:txBody>
      </p:sp>
    </p:spTree>
    <p:extLst>
      <p:ext uri="{BB962C8B-B14F-4D97-AF65-F5344CB8AC3E}">
        <p14:creationId xmlns:p14="http://schemas.microsoft.com/office/powerpoint/2010/main" val="454092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lvl1pPr defTabSz="960438" eaLnBrk="0" hangingPunct="0">
              <a:defRPr sz="1300"/>
            </a:lvl1pPr>
          </a:lstStyle>
          <a:p>
            <a:endParaRPr lang="en-US"/>
          </a:p>
        </p:txBody>
      </p:sp>
      <p:sp>
        <p:nvSpPr>
          <p:cNvPr id="77827" name="Rectangle 3"/>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lvl1pPr algn="r" defTabSz="960438" eaLnBrk="0" hangingPunct="0">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b" anchorCtr="0" compatLnSpc="1">
            <a:prstTxWarp prst="textNoShape">
              <a:avLst/>
            </a:prstTxWarp>
          </a:bodyPr>
          <a:lstStyle>
            <a:lvl1pPr defTabSz="960438" eaLnBrk="0" hangingPunct="0">
              <a:defRPr sz="1300"/>
            </a:lvl1pPr>
          </a:lstStyle>
          <a:p>
            <a:endParaRPr lang="en-US"/>
          </a:p>
        </p:txBody>
      </p:sp>
      <p:sp>
        <p:nvSpPr>
          <p:cNvPr id="77831" name="Rectangle 7"/>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b" anchorCtr="0" compatLnSpc="1">
            <a:prstTxWarp prst="textNoShape">
              <a:avLst/>
            </a:prstTxWarp>
          </a:bodyPr>
          <a:lstStyle>
            <a:lvl1pPr algn="r" defTabSz="960438" eaLnBrk="0" hangingPunct="0">
              <a:defRPr sz="1300"/>
            </a:lvl1pPr>
          </a:lstStyle>
          <a:p>
            <a:fld id="{113EBDF6-76F3-4F49-BCBA-11FEFD7FA591}" type="slidenum">
              <a:rPr lang="en-US"/>
              <a:pPr/>
              <a:t>‹#›</a:t>
            </a:fld>
            <a:endParaRPr lang="en-US"/>
          </a:p>
        </p:txBody>
      </p:sp>
    </p:spTree>
    <p:extLst>
      <p:ext uri="{BB962C8B-B14F-4D97-AF65-F5344CB8AC3E}">
        <p14:creationId xmlns:p14="http://schemas.microsoft.com/office/powerpoint/2010/main" val="40298614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45751E-197B-4543-89DD-6DFE51454AAA}" type="slidenum">
              <a:rPr lang="en-US"/>
              <a:pPr/>
              <a:t>5</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9714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3EBDF6-76F3-4F49-BCBA-11FEFD7FA591}" type="slidenum">
              <a:rPr lang="en-US" smtClean="0"/>
              <a:pPr/>
              <a:t>11</a:t>
            </a:fld>
            <a:endParaRPr lang="en-US"/>
          </a:p>
        </p:txBody>
      </p:sp>
    </p:spTree>
    <p:extLst>
      <p:ext uri="{BB962C8B-B14F-4D97-AF65-F5344CB8AC3E}">
        <p14:creationId xmlns:p14="http://schemas.microsoft.com/office/powerpoint/2010/main" val="2914773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201231-F4E5-4565-B4AC-EB1236CD1DB0}" type="slidenum">
              <a:rPr lang="en-US"/>
              <a:pPr/>
              <a:t>12</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4621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pPr>
            <a:endParaRPr lang="en-US" sz="180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black"/>
                </a:solidFill>
                <a:latin typeface="Lucida Sans Unicode"/>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black"/>
                </a:solidFill>
                <a:latin typeface="Lucida Sans Unicode"/>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auto">
                <a:spcBef>
                  <a:spcPts val="0"/>
                </a:spcBef>
                <a:spcAft>
                  <a:spcPts val="0"/>
                </a:spcAft>
              </a:pPr>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5/2/2017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extLst>
      <p:ext uri="{BB962C8B-B14F-4D97-AF65-F5344CB8AC3E}">
        <p14:creationId xmlns:p14="http://schemas.microsoft.com/office/powerpoint/2010/main" val="285213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5/2/2017</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9909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5/2/2017</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9877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C0F9-3958-4ED0-BF7D-49294A39E1D7}" type="slidenum">
              <a:rPr lang="en-US" smtClean="0"/>
              <a:pPr/>
              <a:t>‹#›</a:t>
            </a:fld>
            <a:endParaRPr lang="en-US"/>
          </a:p>
        </p:txBody>
      </p:sp>
    </p:spTree>
    <p:extLst>
      <p:ext uri="{BB962C8B-B14F-4D97-AF65-F5344CB8AC3E}">
        <p14:creationId xmlns:p14="http://schemas.microsoft.com/office/powerpoint/2010/main" val="92237140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autoRev="1" fill="hold" grpId="1" nodeType="clickEffect">
                                  <p:stCondLst>
                                    <p:cond delay="0"/>
                                  </p:stCondLst>
                                  <p:childTnLst>
                                    <p:animScale>
                                      <p:cBhvr>
                                        <p:cTn id="14" dur="449" fill="hold">
                                          <p:stCondLst>
                                            <p:cond delay="0"/>
                                          </p:stCondLst>
                                        </p:cTn>
                                        <p:tgtEl>
                                          <p:spTgt spid="2"/>
                                        </p:tgtEl>
                                      </p:cBhvr>
                                      <p:to x="150000" y="150000"/>
                                    </p:animScale>
                                  </p:childTnLst>
                                </p:cTn>
                              </p:par>
                              <p:par>
                                <p:cTn id="15" presetID="23" presetClass="entr" presetSubtype="16" fill="hold" grpId="0" nodeType="withEffect">
                                  <p:stCondLst>
                                    <p:cond delay="40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xit" presetSubtype="32" fill="hold" grpId="2" nodeType="clickEffect">
                                  <p:stCondLst>
                                    <p:cond delay="0"/>
                                  </p:stCondLst>
                                  <p:childTnLst>
                                    <p:anim calcmode="lin" valueType="num">
                                      <p:cBhvr>
                                        <p:cTn id="22" dur="500" fill="hold"/>
                                        <p:tgtEl>
                                          <p:spTgt spid="2"/>
                                        </p:tgtEl>
                                        <p:attrNameLst>
                                          <p:attrName>ppt_w</p:attrName>
                                        </p:attrNameLst>
                                      </p:cBhvr>
                                      <p:tavLst>
                                        <p:tav tm="0">
                                          <p:val>
                                            <p:strVal val="ppt_w"/>
                                          </p:val>
                                        </p:tav>
                                        <p:tav tm="100000">
                                          <p:val>
                                            <p:fltVal val="0"/>
                                          </p:val>
                                        </p:tav>
                                      </p:tavLst>
                                    </p:anim>
                                    <p:anim calcmode="lin" valueType="num">
                                      <p:cBhvr>
                                        <p:cTn id="23" dur="500" fill="hold"/>
                                        <p:tgtEl>
                                          <p:spTgt spid="2"/>
                                        </p:tgtEl>
                                        <p:attrNameLst>
                                          <p:attrName>ppt_h</p:attrName>
                                        </p:attrNameLst>
                                      </p:cBhvr>
                                      <p:tavLst>
                                        <p:tav tm="0">
                                          <p:val>
                                            <p:strVal val="ppt_h"/>
                                          </p:val>
                                        </p:tav>
                                        <p:tav tm="100000">
                                          <p:val>
                                            <p:fltVal val="0"/>
                                          </p:val>
                                        </p:tav>
                                      </p:tavLst>
                                    </p:anim>
                                    <p:set>
                                      <p:cBhvr>
                                        <p:cTn id="24" dur="1" fill="hold">
                                          <p:stCondLst>
                                            <p:cond delay="499"/>
                                          </p:stCondLst>
                                        </p:cTn>
                                        <p:tgtEl>
                                          <p:spTgt spid="2"/>
                                        </p:tgtEl>
                                        <p:attrNameLst>
                                          <p:attrName>style.visibility</p:attrName>
                                        </p:attrNameLst>
                                      </p:cBhvr>
                                      <p:to>
                                        <p:strVal val="hidden"/>
                                      </p:to>
                                    </p:set>
                                  </p:childTnLst>
                                </p:cTn>
                              </p:par>
                              <p:par>
                                <p:cTn id="25" presetID="23" presetClass="exit" presetSubtype="32" fill="hold" grpId="1" nodeType="withEffect">
                                  <p:stCondLst>
                                    <p:cond delay="0"/>
                                  </p:stCondLst>
                                  <p:childTnLst>
                                    <p:anim calcmode="lin" valueType="num">
                                      <p:cBhvr>
                                        <p:cTn id="26" dur="500" fill="hold"/>
                                        <p:tgtEl>
                                          <p:spTgt spid="3">
                                            <p:txEl>
                                              <p:pRg st="0" end="0"/>
                                            </p:txEl>
                                          </p:spTgt>
                                        </p:tgtEl>
                                        <p:attrNameLst>
                                          <p:attrName>ppt_w</p:attrName>
                                        </p:attrNameLst>
                                      </p:cBhvr>
                                      <p:tavLst>
                                        <p:tav tm="0">
                                          <p:val>
                                            <p:strVal val="ppt_w"/>
                                          </p:val>
                                        </p:tav>
                                        <p:tav tm="100000">
                                          <p:val>
                                            <p:fltVal val="0"/>
                                          </p:val>
                                        </p:tav>
                                      </p:tavLst>
                                    </p:anim>
                                    <p:anim calcmode="lin" valueType="num">
                                      <p:cBhvr>
                                        <p:cTn id="27" dur="500" fill="hold"/>
                                        <p:tgtEl>
                                          <p:spTgt spid="3">
                                            <p:txEl>
                                              <p:pRg st="0" end="0"/>
                                            </p:txEl>
                                          </p:spTgt>
                                        </p:tgtEl>
                                        <p:attrNameLst>
                                          <p:attrName>ppt_h</p:attrName>
                                        </p:attrNameLst>
                                      </p:cBhvr>
                                      <p:tavLst>
                                        <p:tav tm="0">
                                          <p:val>
                                            <p:strVal val="ppt_h"/>
                                          </p:val>
                                        </p:tav>
                                        <p:tav tm="100000">
                                          <p:val>
                                            <p:fltVal val="0"/>
                                          </p:val>
                                        </p:tav>
                                      </p:tavLst>
                                    </p:anim>
                                    <p:set>
                                      <p:cBhvr>
                                        <p:cTn id="2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build="p"/>
      <p:bldP spid="3" grpId="1" build="allAtOnce"/>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186AE-B215-4C1F-ABF1-17CF36E9EE44}" type="slidenum">
              <a:rPr lang="en-US" smtClean="0"/>
              <a:pPr/>
              <a:t>‹#›</a:t>
            </a:fld>
            <a:endParaRPr lang="en-US"/>
          </a:p>
        </p:txBody>
      </p:sp>
    </p:spTree>
    <p:extLst>
      <p:ext uri="{BB962C8B-B14F-4D97-AF65-F5344CB8AC3E}">
        <p14:creationId xmlns:p14="http://schemas.microsoft.com/office/powerpoint/2010/main" val="2427419452"/>
      </p:ext>
    </p:extLst>
  </p:cSld>
  <p:clrMapOvr>
    <a:masterClrMapping/>
  </p:clrMapOvr>
  <p:transition>
    <p:pull dir="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EA3B5-D758-472B-A38F-F49E728850C1}" type="slidenum">
              <a:rPr lang="en-US" smtClean="0"/>
              <a:pPr/>
              <a:t>‹#›</a:t>
            </a:fld>
            <a:endParaRPr lang="en-US"/>
          </a:p>
        </p:txBody>
      </p:sp>
    </p:spTree>
    <p:extLst>
      <p:ext uri="{BB962C8B-B14F-4D97-AF65-F5344CB8AC3E}">
        <p14:creationId xmlns:p14="http://schemas.microsoft.com/office/powerpoint/2010/main" val="956506944"/>
      </p:ext>
    </p:extLst>
  </p:cSld>
  <p:clrMapOvr>
    <a:masterClrMapping/>
  </p:clrMapOvr>
  <p:transition>
    <p:pull dir="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37BCC-8FAE-442D-941A-64B526BF2C64}" type="slidenum">
              <a:rPr lang="en-US" smtClean="0"/>
              <a:pPr/>
              <a:t>‹#›</a:t>
            </a:fld>
            <a:endParaRPr lang="en-US"/>
          </a:p>
        </p:txBody>
      </p:sp>
    </p:spTree>
    <p:extLst>
      <p:ext uri="{BB962C8B-B14F-4D97-AF65-F5344CB8AC3E}">
        <p14:creationId xmlns:p14="http://schemas.microsoft.com/office/powerpoint/2010/main" val="1886805698"/>
      </p:ext>
    </p:extLst>
  </p:cSld>
  <p:clrMapOvr>
    <a:masterClrMapping/>
  </p:clrMapOvr>
  <p:transition>
    <p:pull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8BA78-69E9-4D44-97E7-CC56E889A19F}" type="slidenum">
              <a:rPr lang="en-US" smtClean="0"/>
              <a:pPr/>
              <a:t>‹#›</a:t>
            </a:fld>
            <a:endParaRPr lang="en-US"/>
          </a:p>
        </p:txBody>
      </p:sp>
    </p:spTree>
    <p:extLst>
      <p:ext uri="{BB962C8B-B14F-4D97-AF65-F5344CB8AC3E}">
        <p14:creationId xmlns:p14="http://schemas.microsoft.com/office/powerpoint/2010/main" val="3658959381"/>
      </p:ext>
    </p:extLst>
  </p:cSld>
  <p:clrMapOvr>
    <a:masterClrMapping/>
  </p:clrMapOvr>
  <p:transition>
    <p:pull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235179-CC6D-4920-BD5C-F9391143433D}" type="slidenum">
              <a:rPr lang="en-US" smtClean="0"/>
              <a:pPr/>
              <a:t>‹#›</a:t>
            </a:fld>
            <a:endParaRPr lang="en-US"/>
          </a:p>
        </p:txBody>
      </p:sp>
    </p:spTree>
    <p:extLst>
      <p:ext uri="{BB962C8B-B14F-4D97-AF65-F5344CB8AC3E}">
        <p14:creationId xmlns:p14="http://schemas.microsoft.com/office/powerpoint/2010/main" val="1538023319"/>
      </p:ext>
    </p:extLst>
  </p:cSld>
  <p:clrMapOvr>
    <a:masterClrMapping/>
  </p:clrMapOvr>
  <p:transition>
    <p:pull dir="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E47303-9185-48B8-AB37-23292483E946}" type="slidenum">
              <a:rPr lang="en-US" smtClean="0"/>
              <a:pPr/>
              <a:t>‹#›</a:t>
            </a:fld>
            <a:endParaRPr lang="en-US"/>
          </a:p>
        </p:txBody>
      </p:sp>
    </p:spTree>
    <p:extLst>
      <p:ext uri="{BB962C8B-B14F-4D97-AF65-F5344CB8AC3E}">
        <p14:creationId xmlns:p14="http://schemas.microsoft.com/office/powerpoint/2010/main" val="3545551360"/>
      </p:ext>
    </p:extLst>
  </p:cSld>
  <p:clrMapOvr>
    <a:masterClrMapping/>
  </p:clrMapOvr>
  <p:transition>
    <p:pull dir="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ED58C-8608-4AAC-9E2A-49046D4746FA}" type="slidenum">
              <a:rPr lang="en-US" smtClean="0"/>
              <a:pPr/>
              <a:t>‹#›</a:t>
            </a:fld>
            <a:endParaRPr lang="en-US"/>
          </a:p>
        </p:txBody>
      </p:sp>
    </p:spTree>
    <p:extLst>
      <p:ext uri="{BB962C8B-B14F-4D97-AF65-F5344CB8AC3E}">
        <p14:creationId xmlns:p14="http://schemas.microsoft.com/office/powerpoint/2010/main" val="1104918462"/>
      </p:ext>
    </p:extLst>
  </p:cSld>
  <p:clrMapOvr>
    <a:masterClrMapping/>
  </p:clrMapOvr>
  <p:transition>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5/2/2017</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727223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D08A5-1C5B-4F77-A187-991C0FF48117}" type="slidenum">
              <a:rPr lang="en-US" smtClean="0"/>
              <a:pPr/>
              <a:t>‹#›</a:t>
            </a:fld>
            <a:endParaRPr lang="en-US"/>
          </a:p>
        </p:txBody>
      </p:sp>
    </p:spTree>
    <p:extLst>
      <p:ext uri="{BB962C8B-B14F-4D97-AF65-F5344CB8AC3E}">
        <p14:creationId xmlns:p14="http://schemas.microsoft.com/office/powerpoint/2010/main" val="1726282086"/>
      </p:ext>
    </p:extLst>
  </p:cSld>
  <p:clrMapOvr>
    <a:masterClrMapping/>
  </p:clrMapOvr>
  <p:transition>
    <p:pull dir="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1182-4CBB-497D-9018-B3DC4F0F26A1}" type="slidenum">
              <a:rPr lang="en-US" smtClean="0"/>
              <a:pPr/>
              <a:t>‹#›</a:t>
            </a:fld>
            <a:endParaRPr lang="en-US"/>
          </a:p>
        </p:txBody>
      </p:sp>
    </p:spTree>
    <p:extLst>
      <p:ext uri="{BB962C8B-B14F-4D97-AF65-F5344CB8AC3E}">
        <p14:creationId xmlns:p14="http://schemas.microsoft.com/office/powerpoint/2010/main" val="1548862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1182-4CBB-497D-9018-B3DC4F0F26A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70740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1182-4CBB-497D-9018-B3DC4F0F26A1}" type="slidenum">
              <a:rPr lang="en-US" smtClean="0"/>
              <a:pPr/>
              <a:t>‹#›</a:t>
            </a:fld>
            <a:endParaRPr lang="en-US"/>
          </a:p>
        </p:txBody>
      </p:sp>
    </p:spTree>
    <p:extLst>
      <p:ext uri="{BB962C8B-B14F-4D97-AF65-F5344CB8AC3E}">
        <p14:creationId xmlns:p14="http://schemas.microsoft.com/office/powerpoint/2010/main" val="37201993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1182-4CBB-497D-9018-B3DC4F0F26A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56306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1182-4CBB-497D-9018-B3DC4F0F26A1}" type="slidenum">
              <a:rPr lang="en-US" smtClean="0"/>
              <a:pPr/>
              <a:t>‹#›</a:t>
            </a:fld>
            <a:endParaRPr lang="en-US"/>
          </a:p>
        </p:txBody>
      </p:sp>
    </p:spTree>
    <p:extLst>
      <p:ext uri="{BB962C8B-B14F-4D97-AF65-F5344CB8AC3E}">
        <p14:creationId xmlns:p14="http://schemas.microsoft.com/office/powerpoint/2010/main" val="2733461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E3052-E17E-4F86-BF0A-D7CDFDB43D81}" type="slidenum">
              <a:rPr lang="en-US" smtClean="0"/>
              <a:pPr/>
              <a:t>‹#›</a:t>
            </a:fld>
            <a:endParaRPr lang="en-US"/>
          </a:p>
        </p:txBody>
      </p:sp>
    </p:spTree>
    <p:extLst>
      <p:ext uri="{BB962C8B-B14F-4D97-AF65-F5344CB8AC3E}">
        <p14:creationId xmlns:p14="http://schemas.microsoft.com/office/powerpoint/2010/main" val="3603758231"/>
      </p:ext>
    </p:extLst>
  </p:cSld>
  <p:clrMapOvr>
    <a:masterClrMapping/>
  </p:clrMapOvr>
  <p:transition>
    <p:pull dir="rd"/>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3330-8318-42C8-8ED3-4699788BD40E}" type="slidenum">
              <a:rPr lang="en-US" smtClean="0"/>
              <a:pPr/>
              <a:t>‹#›</a:t>
            </a:fld>
            <a:endParaRPr lang="en-US"/>
          </a:p>
        </p:txBody>
      </p:sp>
    </p:spTree>
    <p:extLst>
      <p:ext uri="{BB962C8B-B14F-4D97-AF65-F5344CB8AC3E}">
        <p14:creationId xmlns:p14="http://schemas.microsoft.com/office/powerpoint/2010/main" val="1120019999"/>
      </p:ext>
    </p:extLst>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white"/>
                </a:solidFill>
              </a:rPr>
              <a:pPr/>
              <a:t>5/2/2017</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pPr>
            <a:endParaRPr lang="en-US" sz="1800">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3108829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prstClr val="white"/>
                </a:solidFill>
              </a:rPr>
              <a:pPr/>
              <a:t>5/2/2017</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1137996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prstClr val="black"/>
                </a:solidFill>
              </a:rPr>
              <a:pPr/>
              <a:t>5/2/2017</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4699678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solidFill>
                  <a:prstClr val="white"/>
                </a:solidFill>
              </a:rPr>
              <a:pPr/>
              <a:t>5/2/2017</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94869877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solidFill>
                  <a:prstClr val="black"/>
                </a:solidFill>
              </a:rPr>
              <a:pPr/>
              <a:t>5/2/2017</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1578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solidFill>
                  <a:prstClr val="black"/>
                </a:solidFill>
              </a:rPr>
              <a:pPr/>
              <a:t>5/2/2017</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366456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5/2/2017</a:t>
            </a:fld>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white"/>
              </a:solidFill>
              <a:latin typeface="Lucida Sans Unicode"/>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white"/>
              </a:solidFill>
              <a:latin typeface="Lucida Sans Unicode"/>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auto">
              <a:spcBef>
                <a:spcPts val="0"/>
              </a:spcBef>
              <a:spcAft>
                <a:spcPts val="0"/>
              </a:spcAft>
            </a:pPr>
            <a:endParaRPr lang="en-US" sz="1800">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pPr>
            <a:endParaRPr lang="en-US" sz="1800">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331727440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black"/>
              </a:solidFill>
              <a:latin typeface="Lucida Sans Unicode"/>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auto">
              <a:spcBef>
                <a:spcPts val="0"/>
              </a:spcBef>
              <a:spcAft>
                <a:spcPts val="0"/>
              </a:spcAft>
            </a:pP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fontAlgn="auto">
              <a:spcBef>
                <a:spcPts val="0"/>
              </a:spcBef>
              <a:spcAft>
                <a:spcPts val="0"/>
              </a:spcAft>
            </a:pPr>
            <a:fld id="{1D8BD707-D9CF-40AE-B4C6-C98DA3205C09}" type="datetimeFigureOut">
              <a:rPr lang="en-US" smtClean="0">
                <a:solidFill>
                  <a:prstClr val="black"/>
                </a:solidFill>
                <a:latin typeface="Lucida Sans Unicode"/>
              </a:rPr>
              <a:pPr fontAlgn="auto">
                <a:spcBef>
                  <a:spcPts val="0"/>
                </a:spcBef>
                <a:spcAft>
                  <a:spcPts val="0"/>
                </a:spcAft>
              </a:pPr>
              <a:t>5/2/2017</a:t>
            </a:fld>
            <a:endParaRPr lang="en-US">
              <a:solidFill>
                <a:prstClr val="black"/>
              </a:solidFill>
              <a:latin typeface="Lucida Sans Unicode"/>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fontAlgn="auto">
              <a:spcBef>
                <a:spcPts val="0"/>
              </a:spcBef>
              <a:spcAft>
                <a:spcPts val="0"/>
              </a:spcAft>
            </a:pPr>
            <a:endParaRPr lang="en-US">
              <a:solidFill>
                <a:prstClr val="black"/>
              </a:solidFill>
              <a:latin typeface="Lucida Sans Unicode"/>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fontAlgn="auto">
              <a:spcBef>
                <a:spcPts val="0"/>
              </a:spcBef>
              <a:spcAft>
                <a:spcPts val="0"/>
              </a:spcAft>
            </a:pPr>
            <a:fld id="{B6F15528-21DE-4FAA-801E-634DDDAF4B2B}" type="slidenum">
              <a:rPr lang="en-US" smtClean="0">
                <a:solidFill>
                  <a:prstClr val="black"/>
                </a:solidFill>
                <a:latin typeface="Lucida Sans Unicode"/>
              </a:rPr>
              <a:pPr fontAlgn="auto">
                <a:spcBef>
                  <a:spcPts val="0"/>
                </a:spcBef>
                <a:spcAft>
                  <a:spcPts val="0"/>
                </a:spcAft>
              </a:pPr>
              <a:t>‹#›</a:t>
            </a:fld>
            <a:endParaRPr lang="en-US">
              <a:solidFill>
                <a:prstClr val="black"/>
              </a:solidFill>
              <a:latin typeface="Lucida Sans Unicode"/>
            </a:endParaRPr>
          </a:p>
        </p:txBody>
      </p:sp>
    </p:spTree>
    <p:extLst>
      <p:ext uri="{BB962C8B-B14F-4D97-AF65-F5344CB8AC3E}">
        <p14:creationId xmlns:p14="http://schemas.microsoft.com/office/powerpoint/2010/main" val="37178559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1D8BD707-D9CF-40AE-B4C6-C98DA3205C09}" type="datetimeFigureOut">
              <a:rPr lang="en-US" smtClean="0">
                <a:solidFill>
                  <a:prstClr val="black"/>
                </a:solidFill>
                <a:latin typeface="Lucida Sans Unicode"/>
              </a:rPr>
              <a:pPr fontAlgn="auto">
                <a:spcBef>
                  <a:spcPts val="0"/>
                </a:spcBef>
                <a:spcAft>
                  <a:spcPts val="0"/>
                </a:spcAft>
              </a:pPr>
              <a:t>5/2/2017</a:t>
            </a:fld>
            <a:endParaRPr lang="en-US">
              <a:solidFill>
                <a:prstClr val="black"/>
              </a:solidFill>
              <a:latin typeface="Lucida Sans Unicode"/>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endParaRPr lang="en-US">
              <a:solidFill>
                <a:prstClr val="black"/>
              </a:solidFill>
              <a:latin typeface="Lucida Sans Unicode"/>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fontAlgn="auto">
              <a:spcBef>
                <a:spcPts val="0"/>
              </a:spcBef>
              <a:spcAft>
                <a:spcPts val="0"/>
              </a:spcAft>
            </a:pPr>
            <a:fld id="{B6F15528-21DE-4FAA-801E-634DDDAF4B2B}" type="slidenum">
              <a:rPr lang="en-US" smtClean="0">
                <a:solidFill>
                  <a:prstClr val="black"/>
                </a:solidFill>
                <a:latin typeface="Lucida Sans Unicode"/>
              </a:rPr>
              <a:pPr fontAlgn="auto">
                <a:spcBef>
                  <a:spcPts val="0"/>
                </a:spcBef>
                <a:spcAft>
                  <a:spcPts val="0"/>
                </a:spcAft>
              </a:pPr>
              <a:t>‹#›</a:t>
            </a:fld>
            <a:endParaRPr lang="en-US">
              <a:solidFill>
                <a:prstClr val="black"/>
              </a:solidFill>
              <a:latin typeface="Lucida Sans Unicode"/>
            </a:endParaRPr>
          </a:p>
        </p:txBody>
      </p:sp>
    </p:spTree>
    <p:extLst>
      <p:ext uri="{BB962C8B-B14F-4D97-AF65-F5344CB8AC3E}">
        <p14:creationId xmlns:p14="http://schemas.microsoft.com/office/powerpoint/2010/main" val="19986581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autoRev="1" fill="hold" grpId="1" nodeType="clickEffect">
                                  <p:stCondLst>
                                    <p:cond delay="0"/>
                                  </p:stCondLst>
                                  <p:childTnLst>
                                    <p:animScale>
                                      <p:cBhvr>
                                        <p:cTn id="14" dur="449" fill="hold">
                                          <p:stCondLst>
                                            <p:cond delay="0"/>
                                          </p:stCondLst>
                                        </p:cTn>
                                        <p:tgtEl>
                                          <p:spTgt spid="2"/>
                                        </p:tgtEl>
                                      </p:cBhvr>
                                      <p:to x="150000" y="150000"/>
                                    </p:animScale>
                                  </p:childTnLst>
                                </p:cTn>
                              </p:par>
                              <p:par>
                                <p:cTn id="15" presetID="23" presetClass="entr" presetSubtype="16" fill="hold" grpId="0" nodeType="withEffect">
                                  <p:stCondLst>
                                    <p:cond delay="40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40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40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40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40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xit" presetSubtype="32" fill="hold" grpId="2" nodeType="clickEffect">
                                  <p:stCondLst>
                                    <p:cond delay="0"/>
                                  </p:stCondLst>
                                  <p:childTnLst>
                                    <p:anim calcmode="lin" valueType="num">
                                      <p:cBhvr>
                                        <p:cTn id="38" dur="500" fill="hold"/>
                                        <p:tgtEl>
                                          <p:spTgt spid="2"/>
                                        </p:tgtEl>
                                        <p:attrNameLst>
                                          <p:attrName>ppt_w</p:attrName>
                                        </p:attrNameLst>
                                      </p:cBhvr>
                                      <p:tavLst>
                                        <p:tav tm="0">
                                          <p:val>
                                            <p:strVal val="ppt_w"/>
                                          </p:val>
                                        </p:tav>
                                        <p:tav tm="100000">
                                          <p:val>
                                            <p:fltVal val="0"/>
                                          </p:val>
                                        </p:tav>
                                      </p:tavLst>
                                    </p:anim>
                                    <p:anim calcmode="lin" valueType="num">
                                      <p:cBhvr>
                                        <p:cTn id="39" dur="500" fill="hold"/>
                                        <p:tgtEl>
                                          <p:spTgt spid="2"/>
                                        </p:tgtEl>
                                        <p:attrNameLst>
                                          <p:attrName>ppt_h</p:attrName>
                                        </p:attrNameLst>
                                      </p:cBhvr>
                                      <p:tavLst>
                                        <p:tav tm="0">
                                          <p:val>
                                            <p:strVal val="ppt_h"/>
                                          </p:val>
                                        </p:tav>
                                        <p:tav tm="100000">
                                          <p:val>
                                            <p:fltVal val="0"/>
                                          </p:val>
                                        </p:tav>
                                      </p:tavLst>
                                    </p:anim>
                                    <p:set>
                                      <p:cBhvr>
                                        <p:cTn id="40" dur="1" fill="hold">
                                          <p:stCondLst>
                                            <p:cond delay="499"/>
                                          </p:stCondLst>
                                        </p:cTn>
                                        <p:tgtEl>
                                          <p:spTgt spid="2"/>
                                        </p:tgtEl>
                                        <p:attrNameLst>
                                          <p:attrName>style.visibility</p:attrName>
                                        </p:attrNameLst>
                                      </p:cBhvr>
                                      <p:to>
                                        <p:strVal val="hidden"/>
                                      </p:to>
                                    </p:set>
                                  </p:childTnLst>
                                </p:cTn>
                              </p:par>
                              <p:par>
                                <p:cTn id="41" presetID="23" presetClass="exit" presetSubtype="32" fill="hold" grpId="1" nodeType="withEffect">
                                  <p:stCondLst>
                                    <p:cond delay="0"/>
                                  </p:stCondLst>
                                  <p:childTnLst>
                                    <p:anim calcmode="lin" valueType="num">
                                      <p:cBhvr>
                                        <p:cTn id="42" dur="500" fill="hold"/>
                                        <p:tgtEl>
                                          <p:spTgt spid="3">
                                            <p:txEl>
                                              <p:pRg st="0" end="0"/>
                                            </p:txEl>
                                          </p:spTgt>
                                        </p:tgtEl>
                                        <p:attrNameLst>
                                          <p:attrName>ppt_w</p:attrName>
                                        </p:attrNameLst>
                                      </p:cBhvr>
                                      <p:tavLst>
                                        <p:tav tm="0">
                                          <p:val>
                                            <p:strVal val="ppt_w"/>
                                          </p:val>
                                        </p:tav>
                                        <p:tav tm="100000">
                                          <p:val>
                                            <p:fltVal val="0"/>
                                          </p:val>
                                        </p:tav>
                                      </p:tavLst>
                                    </p:anim>
                                    <p:anim calcmode="lin" valueType="num">
                                      <p:cBhvr>
                                        <p:cTn id="43" dur="500" fill="hold"/>
                                        <p:tgtEl>
                                          <p:spTgt spid="3">
                                            <p:txEl>
                                              <p:pRg st="0" end="0"/>
                                            </p:txEl>
                                          </p:spTgt>
                                        </p:tgtEl>
                                        <p:attrNameLst>
                                          <p:attrName>ppt_h</p:attrName>
                                        </p:attrNameLst>
                                      </p:cBhvr>
                                      <p:tavLst>
                                        <p:tav tm="0">
                                          <p:val>
                                            <p:strVal val="ppt_h"/>
                                          </p:val>
                                        </p:tav>
                                        <p:tav tm="100000">
                                          <p:val>
                                            <p:fltVal val="0"/>
                                          </p:val>
                                        </p:tav>
                                      </p:tavLst>
                                    </p:anim>
                                    <p:set>
                                      <p:cBhvr>
                                        <p:cTn id="44" dur="1" fill="hold">
                                          <p:stCondLst>
                                            <p:cond delay="499"/>
                                          </p:stCondLst>
                                        </p:cTn>
                                        <p:tgtEl>
                                          <p:spTgt spid="3">
                                            <p:txEl>
                                              <p:pRg st="0" end="0"/>
                                            </p:txEl>
                                          </p:spTgt>
                                        </p:tgtEl>
                                        <p:attrNameLst>
                                          <p:attrName>style.visibility</p:attrName>
                                        </p:attrNameLst>
                                      </p:cBhvr>
                                      <p:to>
                                        <p:strVal val="hidden"/>
                                      </p:to>
                                    </p:set>
                                  </p:childTnLst>
                                </p:cTn>
                              </p:par>
                              <p:par>
                                <p:cTn id="45" presetID="23" presetClass="exit" presetSubtype="32" fill="hold" grpId="1" nodeType="withEffect">
                                  <p:stCondLst>
                                    <p:cond delay="0"/>
                                  </p:stCondLst>
                                  <p:childTnLst>
                                    <p:anim calcmode="lin" valueType="num">
                                      <p:cBhvr>
                                        <p:cTn id="46" dur="500" fill="hold"/>
                                        <p:tgtEl>
                                          <p:spTgt spid="3">
                                            <p:txEl>
                                              <p:pRg st="1" end="1"/>
                                            </p:txEl>
                                          </p:spTgt>
                                        </p:tgtEl>
                                        <p:attrNameLst>
                                          <p:attrName>ppt_w</p:attrName>
                                        </p:attrNameLst>
                                      </p:cBhvr>
                                      <p:tavLst>
                                        <p:tav tm="0">
                                          <p:val>
                                            <p:strVal val="ppt_w"/>
                                          </p:val>
                                        </p:tav>
                                        <p:tav tm="100000">
                                          <p:val>
                                            <p:fltVal val="0"/>
                                          </p:val>
                                        </p:tav>
                                      </p:tavLst>
                                    </p:anim>
                                    <p:anim calcmode="lin" valueType="num">
                                      <p:cBhvr>
                                        <p:cTn id="47" dur="500" fill="hold"/>
                                        <p:tgtEl>
                                          <p:spTgt spid="3">
                                            <p:txEl>
                                              <p:pRg st="1" end="1"/>
                                            </p:txEl>
                                          </p:spTgt>
                                        </p:tgtEl>
                                        <p:attrNameLst>
                                          <p:attrName>ppt_h</p:attrName>
                                        </p:attrNameLst>
                                      </p:cBhvr>
                                      <p:tavLst>
                                        <p:tav tm="0">
                                          <p:val>
                                            <p:strVal val="ppt_h"/>
                                          </p:val>
                                        </p:tav>
                                        <p:tav tm="100000">
                                          <p:val>
                                            <p:fltVal val="0"/>
                                          </p:val>
                                        </p:tav>
                                      </p:tavLst>
                                    </p:anim>
                                    <p:set>
                                      <p:cBhvr>
                                        <p:cTn id="48" dur="1" fill="hold">
                                          <p:stCondLst>
                                            <p:cond delay="499"/>
                                          </p:stCondLst>
                                        </p:cTn>
                                        <p:tgtEl>
                                          <p:spTgt spid="3">
                                            <p:txEl>
                                              <p:pRg st="1" end="1"/>
                                            </p:txEl>
                                          </p:spTgt>
                                        </p:tgtEl>
                                        <p:attrNameLst>
                                          <p:attrName>style.visibility</p:attrName>
                                        </p:attrNameLst>
                                      </p:cBhvr>
                                      <p:to>
                                        <p:strVal val="hidden"/>
                                      </p:to>
                                    </p:set>
                                  </p:childTnLst>
                                </p:cTn>
                              </p:par>
                              <p:par>
                                <p:cTn id="49" presetID="23" presetClass="exit" presetSubtype="32" fill="hold" grpId="1" nodeType="withEffect">
                                  <p:stCondLst>
                                    <p:cond delay="0"/>
                                  </p:stCondLst>
                                  <p:childTnLst>
                                    <p:anim calcmode="lin" valueType="num">
                                      <p:cBhvr>
                                        <p:cTn id="50" dur="500" fill="hold"/>
                                        <p:tgtEl>
                                          <p:spTgt spid="3">
                                            <p:txEl>
                                              <p:pRg st="2" end="2"/>
                                            </p:txEl>
                                          </p:spTgt>
                                        </p:tgtEl>
                                        <p:attrNameLst>
                                          <p:attrName>ppt_w</p:attrName>
                                        </p:attrNameLst>
                                      </p:cBhvr>
                                      <p:tavLst>
                                        <p:tav tm="0">
                                          <p:val>
                                            <p:strVal val="ppt_w"/>
                                          </p:val>
                                        </p:tav>
                                        <p:tav tm="100000">
                                          <p:val>
                                            <p:fltVal val="0"/>
                                          </p:val>
                                        </p:tav>
                                      </p:tavLst>
                                    </p:anim>
                                    <p:anim calcmode="lin" valueType="num">
                                      <p:cBhvr>
                                        <p:cTn id="51" dur="500" fill="hold"/>
                                        <p:tgtEl>
                                          <p:spTgt spid="3">
                                            <p:txEl>
                                              <p:pRg st="2" end="2"/>
                                            </p:txEl>
                                          </p:spTgt>
                                        </p:tgtEl>
                                        <p:attrNameLst>
                                          <p:attrName>ppt_h</p:attrName>
                                        </p:attrNameLst>
                                      </p:cBhvr>
                                      <p:tavLst>
                                        <p:tav tm="0">
                                          <p:val>
                                            <p:strVal val="ppt_h"/>
                                          </p:val>
                                        </p:tav>
                                        <p:tav tm="100000">
                                          <p:val>
                                            <p:fltVal val="0"/>
                                          </p:val>
                                        </p:tav>
                                      </p:tavLst>
                                    </p:anim>
                                    <p:set>
                                      <p:cBhvr>
                                        <p:cTn id="52" dur="1" fill="hold">
                                          <p:stCondLst>
                                            <p:cond delay="499"/>
                                          </p:stCondLst>
                                        </p:cTn>
                                        <p:tgtEl>
                                          <p:spTgt spid="3">
                                            <p:txEl>
                                              <p:pRg st="2" end="2"/>
                                            </p:txEl>
                                          </p:spTgt>
                                        </p:tgtEl>
                                        <p:attrNameLst>
                                          <p:attrName>style.visibility</p:attrName>
                                        </p:attrNameLst>
                                      </p:cBhvr>
                                      <p:to>
                                        <p:strVal val="hidden"/>
                                      </p:to>
                                    </p:set>
                                  </p:childTnLst>
                                </p:cTn>
                              </p:par>
                              <p:par>
                                <p:cTn id="53" presetID="23" presetClass="exit" presetSubtype="32" fill="hold" grpId="1" nodeType="withEffect">
                                  <p:stCondLst>
                                    <p:cond delay="0"/>
                                  </p:stCondLst>
                                  <p:childTnLst>
                                    <p:anim calcmode="lin" valueType="num">
                                      <p:cBhvr>
                                        <p:cTn id="54" dur="500" fill="hold"/>
                                        <p:tgtEl>
                                          <p:spTgt spid="3">
                                            <p:txEl>
                                              <p:pRg st="3" end="3"/>
                                            </p:txEl>
                                          </p:spTgt>
                                        </p:tgtEl>
                                        <p:attrNameLst>
                                          <p:attrName>ppt_w</p:attrName>
                                        </p:attrNameLst>
                                      </p:cBhvr>
                                      <p:tavLst>
                                        <p:tav tm="0">
                                          <p:val>
                                            <p:strVal val="ppt_w"/>
                                          </p:val>
                                        </p:tav>
                                        <p:tav tm="100000">
                                          <p:val>
                                            <p:fltVal val="0"/>
                                          </p:val>
                                        </p:tav>
                                      </p:tavLst>
                                    </p:anim>
                                    <p:anim calcmode="lin" valueType="num">
                                      <p:cBhvr>
                                        <p:cTn id="55" dur="500" fill="hold"/>
                                        <p:tgtEl>
                                          <p:spTgt spid="3">
                                            <p:txEl>
                                              <p:pRg st="3" end="3"/>
                                            </p:txEl>
                                          </p:spTgt>
                                        </p:tgtEl>
                                        <p:attrNameLst>
                                          <p:attrName>ppt_h</p:attrName>
                                        </p:attrNameLst>
                                      </p:cBhvr>
                                      <p:tavLst>
                                        <p:tav tm="0">
                                          <p:val>
                                            <p:strVal val="ppt_h"/>
                                          </p:val>
                                        </p:tav>
                                        <p:tav tm="100000">
                                          <p:val>
                                            <p:fltVal val="0"/>
                                          </p:val>
                                        </p:tav>
                                      </p:tavLst>
                                    </p:anim>
                                    <p:set>
                                      <p:cBhvr>
                                        <p:cTn id="56" dur="1" fill="hold">
                                          <p:stCondLst>
                                            <p:cond delay="499"/>
                                          </p:stCondLst>
                                        </p:cTn>
                                        <p:tgtEl>
                                          <p:spTgt spid="3">
                                            <p:txEl>
                                              <p:pRg st="3" end="3"/>
                                            </p:txEl>
                                          </p:spTgt>
                                        </p:tgtEl>
                                        <p:attrNameLst>
                                          <p:attrName>style.visibility</p:attrName>
                                        </p:attrNameLst>
                                      </p:cBhvr>
                                      <p:to>
                                        <p:strVal val="hidden"/>
                                      </p:to>
                                    </p:set>
                                  </p:childTnLst>
                                </p:cTn>
                              </p:par>
                              <p:par>
                                <p:cTn id="57" presetID="23" presetClass="exit" presetSubtype="32" fill="hold" grpId="1" nodeType="withEffect">
                                  <p:stCondLst>
                                    <p:cond delay="0"/>
                                  </p:stCondLst>
                                  <p:childTnLst>
                                    <p:anim calcmode="lin" valueType="num">
                                      <p:cBhvr>
                                        <p:cTn id="58" dur="500" fill="hold"/>
                                        <p:tgtEl>
                                          <p:spTgt spid="3">
                                            <p:txEl>
                                              <p:pRg st="4" end="4"/>
                                            </p:txEl>
                                          </p:spTgt>
                                        </p:tgtEl>
                                        <p:attrNameLst>
                                          <p:attrName>ppt_w</p:attrName>
                                        </p:attrNameLst>
                                      </p:cBhvr>
                                      <p:tavLst>
                                        <p:tav tm="0">
                                          <p:val>
                                            <p:strVal val="ppt_w"/>
                                          </p:val>
                                        </p:tav>
                                        <p:tav tm="100000">
                                          <p:val>
                                            <p:fltVal val="0"/>
                                          </p:val>
                                        </p:tav>
                                      </p:tavLst>
                                    </p:anim>
                                    <p:anim calcmode="lin" valueType="num">
                                      <p:cBhvr>
                                        <p:cTn id="59" dur="500" fill="hold"/>
                                        <p:tgtEl>
                                          <p:spTgt spid="3">
                                            <p:txEl>
                                              <p:pRg st="4" end="4"/>
                                            </p:txEl>
                                          </p:spTgt>
                                        </p:tgtEl>
                                        <p:attrNameLst>
                                          <p:attrName>ppt_h</p:attrName>
                                        </p:attrNameLst>
                                      </p:cBhvr>
                                      <p:tavLst>
                                        <p:tav tm="0">
                                          <p:val>
                                            <p:strVal val="ppt_h"/>
                                          </p:val>
                                        </p:tav>
                                        <p:tav tm="100000">
                                          <p:val>
                                            <p:fltVal val="0"/>
                                          </p:val>
                                        </p:tav>
                                      </p:tavLst>
                                    </p:anim>
                                    <p:set>
                                      <p:cBhvr>
                                        <p:cTn id="60"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build="p"/>
      <p:bldP spid="3" grpId="1" build="allAtOnce"/>
    </p:bld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akshmiraut@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3.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5.e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image" Target="../media/image14.emf"/><Relationship Id="rId5" Type="http://schemas.openxmlformats.org/officeDocument/2006/relationships/oleObject" Target="../embeddings/oleObject2.bin"/><Relationship Id="rId10" Type="http://schemas.openxmlformats.org/officeDocument/2006/relationships/image" Target="../media/image13.emf"/><Relationship Id="rId4" Type="http://schemas.openxmlformats.org/officeDocument/2006/relationships/image" Target="../media/image9.wmf"/><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763000" cy="2286962"/>
          </a:xfrm>
        </p:spPr>
        <p:txBody>
          <a:bodyPr>
            <a:normAutofit fontScale="90000"/>
          </a:bodyPr>
          <a:lstStyle/>
          <a:p>
            <a:pPr algn="ctr"/>
            <a:r>
              <a:rPr lang="en-US" sz="4000" i="1" dirty="0"/>
              <a:t>Early Childhood Development, Earnings Inequality and Social Mobility in an Education Signaling </a:t>
            </a:r>
            <a:r>
              <a:rPr lang="en-US" sz="4000" i="1" dirty="0" smtClean="0"/>
              <a:t>Model</a:t>
            </a:r>
            <a:endParaRPr lang="en-US" sz="4000" dirty="0"/>
          </a:p>
        </p:txBody>
      </p:sp>
      <p:sp>
        <p:nvSpPr>
          <p:cNvPr id="3" name="Subtitle 2"/>
          <p:cNvSpPr>
            <a:spLocks noGrp="1"/>
          </p:cNvSpPr>
          <p:nvPr>
            <p:ph type="subTitle" idx="1"/>
          </p:nvPr>
        </p:nvSpPr>
        <p:spPr>
          <a:xfrm>
            <a:off x="-152400" y="2819400"/>
            <a:ext cx="8686800" cy="2255794"/>
          </a:xfrm>
        </p:spPr>
        <p:txBody>
          <a:bodyPr>
            <a:normAutofit fontScale="85000" lnSpcReduction="20000"/>
          </a:bodyPr>
          <a:lstStyle/>
          <a:p>
            <a:endParaRPr lang="en-US" sz="2800" u="sng" dirty="0" smtClean="0">
              <a:solidFill>
                <a:schemeClr val="accent2"/>
              </a:solidFill>
            </a:endParaRPr>
          </a:p>
          <a:p>
            <a:pPr algn="ctr"/>
            <a:r>
              <a:rPr lang="en-US" sz="2400" dirty="0" smtClean="0"/>
              <a:t>Professor Lakshmi </a:t>
            </a:r>
            <a:r>
              <a:rPr lang="en-US" sz="2400" dirty="0"/>
              <a:t>K. </a:t>
            </a:r>
            <a:r>
              <a:rPr lang="en-US" sz="2400" dirty="0" smtClean="0"/>
              <a:t>Raut</a:t>
            </a:r>
          </a:p>
          <a:p>
            <a:pPr algn="ctr"/>
            <a:r>
              <a:rPr lang="en-US" sz="2400" dirty="0"/>
              <a:t>Visiting </a:t>
            </a:r>
            <a:r>
              <a:rPr lang="en-US" sz="2400" dirty="0" smtClean="0"/>
              <a:t>Fellow, University of Chicago, </a:t>
            </a:r>
          </a:p>
          <a:p>
            <a:pPr algn="ctr"/>
            <a:r>
              <a:rPr lang="en-US" sz="2400" dirty="0"/>
              <a:t>a</a:t>
            </a:r>
            <a:r>
              <a:rPr lang="en-US" sz="2400" dirty="0" smtClean="0"/>
              <a:t>nd</a:t>
            </a:r>
          </a:p>
          <a:p>
            <a:pPr algn="ctr"/>
            <a:r>
              <a:rPr lang="en-US" sz="2400" dirty="0" smtClean="0"/>
              <a:t>Visiting Professor,</a:t>
            </a:r>
            <a:endParaRPr lang="en-US" sz="2400" dirty="0"/>
          </a:p>
          <a:p>
            <a:pPr algn="ctr"/>
            <a:r>
              <a:rPr lang="en-US" sz="2400" dirty="0"/>
              <a:t>Indian Institute of Management - Udaipur</a:t>
            </a:r>
          </a:p>
          <a:p>
            <a:pPr algn="ctr"/>
            <a:r>
              <a:rPr lang="en-US" sz="2400" dirty="0" smtClean="0">
                <a:hlinkClick r:id="rId2"/>
              </a:rPr>
              <a:t>lakshmiraut@gmail.com</a:t>
            </a:r>
            <a:r>
              <a:rPr lang="en-US" sz="2400" dirty="0" smtClean="0"/>
              <a:t>  </a:t>
            </a:r>
            <a:endParaRPr lang="en-US" sz="2400" dirty="0"/>
          </a:p>
          <a:p>
            <a:endParaRPr lang="en-US" sz="2400" dirty="0"/>
          </a:p>
          <a:p>
            <a:endParaRPr lang="en-US" dirty="0"/>
          </a:p>
        </p:txBody>
      </p:sp>
    </p:spTree>
    <p:extLst>
      <p:ext uri="{BB962C8B-B14F-4D97-AF65-F5344CB8AC3E}">
        <p14:creationId xmlns:p14="http://schemas.microsoft.com/office/powerpoint/2010/main" val="60033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381999" cy="685800"/>
          </a:xfrm>
        </p:spPr>
        <p:txBody>
          <a:bodyPr/>
          <a:lstStyle/>
          <a:p>
            <a:r>
              <a:rPr lang="en-US" dirty="0" smtClean="0">
                <a:solidFill>
                  <a:schemeClr val="tx1"/>
                </a:solidFill>
              </a:rPr>
              <a:t>Two Lognormal economies</a:t>
            </a:r>
            <a:endParaRPr lang="en-US"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152400" y="990601"/>
            <a:ext cx="3886200" cy="1143000"/>
          </a:xfrm>
          <a:prstGeom prst="rect">
            <a:avLst/>
          </a:prstGeom>
        </p:spPr>
      </p:pic>
      <p:pic>
        <p:nvPicPr>
          <p:cNvPr id="5" name="Picture 4"/>
          <p:cNvPicPr>
            <a:picLocks noChangeAspect="1"/>
          </p:cNvPicPr>
          <p:nvPr/>
        </p:nvPicPr>
        <p:blipFill>
          <a:blip r:embed="rId3"/>
          <a:stretch>
            <a:fillRect/>
          </a:stretch>
        </p:blipFill>
        <p:spPr>
          <a:xfrm>
            <a:off x="4191000" y="1143000"/>
            <a:ext cx="3657600" cy="381000"/>
          </a:xfrm>
          <a:prstGeom prst="rect">
            <a:avLst/>
          </a:prstGeom>
        </p:spPr>
      </p:pic>
      <p:pic>
        <p:nvPicPr>
          <p:cNvPr id="8" name="Picture 7"/>
          <p:cNvPicPr>
            <a:picLocks noChangeAspect="1"/>
          </p:cNvPicPr>
          <p:nvPr/>
        </p:nvPicPr>
        <p:blipFill>
          <a:blip r:embed="rId4"/>
          <a:stretch>
            <a:fillRect/>
          </a:stretch>
        </p:blipFill>
        <p:spPr>
          <a:xfrm>
            <a:off x="990600" y="3594190"/>
            <a:ext cx="7086600" cy="3263810"/>
          </a:xfrm>
          <a:prstGeom prst="rect">
            <a:avLst/>
          </a:prstGeom>
        </p:spPr>
      </p:pic>
      <p:pic>
        <p:nvPicPr>
          <p:cNvPr id="3" name="Picture 2"/>
          <p:cNvPicPr>
            <a:picLocks noChangeAspect="1"/>
          </p:cNvPicPr>
          <p:nvPr/>
        </p:nvPicPr>
        <p:blipFill>
          <a:blip r:embed="rId5"/>
          <a:stretch>
            <a:fillRect/>
          </a:stretch>
        </p:blipFill>
        <p:spPr>
          <a:xfrm>
            <a:off x="443296" y="2218000"/>
            <a:ext cx="6572251" cy="601400"/>
          </a:xfrm>
          <a:prstGeom prst="rect">
            <a:avLst/>
          </a:prstGeom>
        </p:spPr>
      </p:pic>
      <p:pic>
        <p:nvPicPr>
          <p:cNvPr id="13" name="Picture 12"/>
          <p:cNvPicPr>
            <a:picLocks noChangeAspect="1"/>
          </p:cNvPicPr>
          <p:nvPr/>
        </p:nvPicPr>
        <p:blipFill>
          <a:blip r:embed="rId6"/>
          <a:stretch>
            <a:fillRect/>
          </a:stretch>
        </p:blipFill>
        <p:spPr>
          <a:xfrm>
            <a:off x="2590800" y="2825436"/>
            <a:ext cx="4191000" cy="659600"/>
          </a:xfrm>
          <a:prstGeom prst="rect">
            <a:avLst/>
          </a:prstGeom>
        </p:spPr>
      </p:pic>
      <p:sp>
        <p:nvSpPr>
          <p:cNvPr id="14" name="Down Arrow 13"/>
          <p:cNvSpPr/>
          <p:nvPr/>
        </p:nvSpPr>
        <p:spPr>
          <a:xfrm>
            <a:off x="6934200" y="291271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2391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5826719" cy="850436"/>
          </a:xfrm>
        </p:spPr>
        <p:txBody>
          <a:bodyPr/>
          <a:lstStyle/>
          <a:p>
            <a:pPr algn="ctr"/>
            <a:r>
              <a:rPr lang="en-US" dirty="0" smtClean="0">
                <a:solidFill>
                  <a:srgbClr val="7030A0"/>
                </a:solidFill>
              </a:rPr>
              <a:t>Conclusions</a:t>
            </a:r>
            <a:endParaRPr lang="en-US" dirty="0">
              <a:solidFill>
                <a:srgbClr val="7030A0"/>
              </a:solidFill>
            </a:endParaRPr>
          </a:p>
        </p:txBody>
      </p:sp>
      <p:sp>
        <p:nvSpPr>
          <p:cNvPr id="3" name="Subtitle 2"/>
          <p:cNvSpPr>
            <a:spLocks noGrp="1"/>
          </p:cNvSpPr>
          <p:nvPr>
            <p:ph type="subTitle" idx="1"/>
          </p:nvPr>
        </p:nvSpPr>
        <p:spPr>
          <a:xfrm>
            <a:off x="762001" y="1905000"/>
            <a:ext cx="6934200" cy="4648200"/>
          </a:xfrm>
        </p:spPr>
        <p:txBody>
          <a:bodyPr>
            <a:normAutofit fontScale="92500" lnSpcReduction="10000"/>
          </a:bodyPr>
          <a:lstStyle/>
          <a:p>
            <a:pPr marL="342900" indent="-342900" algn="l">
              <a:buFont typeface="Arial" panose="020B0604020202020204" pitchFamily="34" charset="0"/>
              <a:buChar char="•"/>
            </a:pPr>
            <a:r>
              <a:rPr lang="en-US" dirty="0" smtClean="0">
                <a:solidFill>
                  <a:schemeClr val="tx1"/>
                </a:solidFill>
              </a:rPr>
              <a:t>Given asymmetric information about cognitive ability, education is used as a signal for ability. If education cost depends on family background, we have pooling equilibrium </a:t>
            </a:r>
            <a:r>
              <a:rPr lang="en-US" dirty="0" smtClean="0">
                <a:solidFill>
                  <a:schemeClr val="tx1"/>
                </a:solidFill>
                <a:sym typeface="Wingdings" panose="05000000000000000000" pitchFamily="2" charset="2"/>
              </a:rPr>
              <a:t> lower within generation earnings inequality and lower social mobility</a:t>
            </a:r>
          </a:p>
          <a:p>
            <a:pPr marL="342900" indent="-342900" algn="l">
              <a:buFont typeface="Arial" panose="020B0604020202020204" pitchFamily="34" charset="0"/>
              <a:buChar char="•"/>
            </a:pPr>
            <a:r>
              <a:rPr lang="en-US" dirty="0" smtClean="0">
                <a:solidFill>
                  <a:schemeClr val="tx1"/>
                </a:solidFill>
                <a:sym typeface="Wingdings" panose="05000000000000000000" pitchFamily="2" charset="2"/>
              </a:rPr>
              <a:t>Reducing inequality in schooling level of parents will reduce schooling (and hence earnings) inequality of their children.  Have not worked out the effect on social mobility yet.</a:t>
            </a:r>
          </a:p>
          <a:p>
            <a:pPr marL="342900" indent="-342900" algn="l">
              <a:buFont typeface="Arial" panose="020B0604020202020204" pitchFamily="34" charset="0"/>
              <a:buChar char="•"/>
            </a:pPr>
            <a:r>
              <a:rPr lang="en-US" dirty="0" smtClean="0">
                <a:solidFill>
                  <a:schemeClr val="tx1"/>
                </a:solidFill>
                <a:sym typeface="Wingdings" panose="05000000000000000000" pitchFamily="2" charset="2"/>
              </a:rPr>
              <a:t>The channel for the above relationship is from the dependence of education cost (i.e., signaling cost) on family background (i.e., schooling levels of parents) under the assumption that cognitive ability of a child is independent of family background and parents’ cognitive ability.</a:t>
            </a:r>
          </a:p>
          <a:p>
            <a:pPr marL="342900" indent="-342900" algn="l">
              <a:buFont typeface="Arial" panose="020B0604020202020204" pitchFamily="34" charset="0"/>
              <a:buChar char="•"/>
            </a:pPr>
            <a:r>
              <a:rPr lang="en-US" dirty="0" smtClean="0">
                <a:solidFill>
                  <a:schemeClr val="tx1"/>
                </a:solidFill>
                <a:sym typeface="Wingdings" panose="05000000000000000000" pitchFamily="2" charset="2"/>
              </a:rPr>
              <a:t>More realistically, when cognitive ability of a child depends on parents’ cognitive ability and family background as the neuroscience and child development literature suggest, we expect the effects to be stronger.  I am doing the analytical derivations for </a:t>
            </a:r>
            <a:r>
              <a:rPr lang="en-US" smtClean="0">
                <a:solidFill>
                  <a:schemeClr val="tx1"/>
                </a:solidFill>
                <a:sym typeface="Wingdings" panose="05000000000000000000" pitchFamily="2" charset="2"/>
              </a:rPr>
              <a:t>this general case</a:t>
            </a:r>
            <a:r>
              <a:rPr lang="en-US" dirty="0" smtClean="0">
                <a:solidFill>
                  <a:schemeClr val="tx1"/>
                </a:solidFill>
                <a:sym typeface="Wingdings" panose="05000000000000000000" pitchFamily="2" charset="2"/>
              </a:rPr>
              <a:t>.</a:t>
            </a:r>
            <a:endParaRPr lang="en-US" dirty="0">
              <a:solidFill>
                <a:schemeClr val="tx1"/>
              </a:solidFill>
            </a:endParaRPr>
          </a:p>
        </p:txBody>
      </p:sp>
    </p:spTree>
    <p:extLst>
      <p:ext uri="{BB962C8B-B14F-4D97-AF65-F5344CB8AC3E}">
        <p14:creationId xmlns:p14="http://schemas.microsoft.com/office/powerpoint/2010/main" val="2518445470"/>
      </p:ext>
    </p:extLst>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solidFill>
                  <a:srgbClr val="FF0000"/>
                </a:solidFill>
              </a:rPr>
              <a:t>Thank you…</a:t>
            </a:r>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334000"/>
          </a:xfrm>
        </p:spPr>
        <p:txBody>
          <a:bodyPr>
            <a:normAutofit fontScale="77500" lnSpcReduction="20000"/>
          </a:bodyPr>
          <a:lstStyle/>
          <a:p>
            <a:r>
              <a:rPr lang="en-US" dirty="0"/>
              <a:t>Many factors are responsible for growing income inequality around the world</a:t>
            </a:r>
          </a:p>
          <a:p>
            <a:pPr lvl="1"/>
            <a:r>
              <a:rPr lang="en-US" dirty="0"/>
              <a:t>capital outflow, relocation of jobs, declining labor union, i.e., declining bargaining power of the labor, poor regulation of financial institutions, corruption, and all-encompassing globalization (Bourguignon, 2015; </a:t>
            </a:r>
            <a:r>
              <a:rPr lang="en-US" dirty="0" err="1"/>
              <a:t>Piketty</a:t>
            </a:r>
            <a:r>
              <a:rPr lang="en-US" dirty="0"/>
              <a:t>, 2014; </a:t>
            </a:r>
            <a:r>
              <a:rPr lang="en-US" dirty="0" err="1"/>
              <a:t>Stiglitz</a:t>
            </a:r>
            <a:r>
              <a:rPr lang="en-US" dirty="0"/>
              <a:t>, 2015).</a:t>
            </a:r>
          </a:p>
          <a:p>
            <a:r>
              <a:rPr lang="en-US" dirty="0"/>
              <a:t>For </a:t>
            </a:r>
            <a:r>
              <a:rPr lang="en-US" dirty="0" smtClean="0"/>
              <a:t>the 99% population, the </a:t>
            </a:r>
            <a:r>
              <a:rPr lang="en-US" dirty="0"/>
              <a:t>main source is </a:t>
            </a:r>
            <a:r>
              <a:rPr lang="en-US" dirty="0" smtClean="0"/>
              <a:t>earnings.  </a:t>
            </a:r>
            <a:endParaRPr lang="en-US" dirty="0"/>
          </a:p>
          <a:p>
            <a:r>
              <a:rPr lang="en-US" dirty="0"/>
              <a:t>Determinants of </a:t>
            </a:r>
            <a:r>
              <a:rPr lang="en-US" dirty="0" smtClean="0"/>
              <a:t>earnings-effects </a:t>
            </a:r>
            <a:r>
              <a:rPr lang="en-US" dirty="0"/>
              <a:t>of labor market </a:t>
            </a:r>
            <a:r>
              <a:rPr lang="en-US" dirty="0" smtClean="0"/>
              <a:t>phenomena</a:t>
            </a:r>
            <a:endParaRPr lang="en-US" dirty="0"/>
          </a:p>
          <a:p>
            <a:pPr lvl="1"/>
            <a:r>
              <a:rPr lang="en-US" dirty="0" smtClean="0"/>
              <a:t>Earlier literature: Cognitive abilities -&gt; IQ, schooling</a:t>
            </a:r>
          </a:p>
          <a:p>
            <a:pPr lvl="1"/>
            <a:r>
              <a:rPr lang="en-US" dirty="0" smtClean="0"/>
              <a:t>Recent literature: </a:t>
            </a:r>
            <a:r>
              <a:rPr lang="en-US" dirty="0" smtClean="0">
                <a:solidFill>
                  <a:srgbClr val="FF0000"/>
                </a:solidFill>
              </a:rPr>
              <a:t>Adds</a:t>
            </a:r>
            <a:r>
              <a:rPr lang="en-US" dirty="0" smtClean="0"/>
              <a:t> emotion (affect) </a:t>
            </a:r>
            <a:r>
              <a:rPr lang="en-US" dirty="0" err="1" smtClean="0"/>
              <a:t>dysregulation</a:t>
            </a:r>
            <a:r>
              <a:rPr lang="en-US" dirty="0" smtClean="0"/>
              <a:t>-&gt; personality skills</a:t>
            </a:r>
            <a:endParaRPr lang="en-US" dirty="0"/>
          </a:p>
          <a:p>
            <a:r>
              <a:rPr lang="en-US" dirty="0"/>
              <a:t>Where are they produced? </a:t>
            </a:r>
          </a:p>
          <a:p>
            <a:pPr lvl="1"/>
            <a:r>
              <a:rPr lang="en-US" dirty="0" smtClean="0"/>
              <a:t>Home</a:t>
            </a:r>
            <a:r>
              <a:rPr lang="en-US" dirty="0"/>
              <a:t>, </a:t>
            </a:r>
            <a:r>
              <a:rPr lang="en-US" dirty="0" smtClean="0"/>
              <a:t>neighborhood,  role </a:t>
            </a:r>
            <a:r>
              <a:rPr lang="en-US" dirty="0"/>
              <a:t>of </a:t>
            </a:r>
            <a:r>
              <a:rPr lang="en-US" dirty="0" smtClean="0"/>
              <a:t>early childhood inputs from primary caretaker (generally mother) -- </a:t>
            </a:r>
            <a:r>
              <a:rPr lang="en-US" dirty="0"/>
              <a:t>(Bowlby (1982), NICHD Early Childhood Network (2004) </a:t>
            </a:r>
          </a:p>
          <a:p>
            <a:pPr lvl="1"/>
            <a:r>
              <a:rPr lang="en-US" dirty="0" smtClean="0"/>
              <a:t>More recent neuroscience research on </a:t>
            </a:r>
            <a:r>
              <a:rPr lang="en-US" dirty="0"/>
              <a:t>Brain Development. </a:t>
            </a:r>
            <a:r>
              <a:rPr lang="en-US" dirty="0" smtClean="0"/>
              <a:t> </a:t>
            </a:r>
            <a:endParaRPr lang="en-US" dirty="0"/>
          </a:p>
          <a:p>
            <a:r>
              <a:rPr lang="en-US" dirty="0" smtClean="0"/>
              <a:t>Show empirical evidence from </a:t>
            </a:r>
            <a:r>
              <a:rPr lang="en-US" dirty="0"/>
              <a:t>Heckman and </a:t>
            </a:r>
            <a:r>
              <a:rPr lang="en-US" dirty="0" smtClean="0"/>
              <a:t>Raut[2016]</a:t>
            </a:r>
          </a:p>
          <a:p>
            <a:r>
              <a:rPr lang="en-US" dirty="0" smtClean="0"/>
              <a:t>Asymmetric information and labor market education signaling model</a:t>
            </a:r>
            <a:endParaRPr lang="en-US" dirty="0"/>
          </a:p>
        </p:txBody>
      </p:sp>
      <p:sp>
        <p:nvSpPr>
          <p:cNvPr id="3" name="Title 2"/>
          <p:cNvSpPr>
            <a:spLocks noGrp="1"/>
          </p:cNvSpPr>
          <p:nvPr>
            <p:ph type="title"/>
          </p:nvPr>
        </p:nvSpPr>
        <p:spPr>
          <a:xfrm>
            <a:off x="457200" y="274638"/>
            <a:ext cx="8229600" cy="411162"/>
          </a:xfrm>
        </p:spPr>
        <p:txBody>
          <a:bodyPr>
            <a:normAutofit fontScale="90000"/>
          </a:bodyPr>
          <a:lstStyle/>
          <a:p>
            <a:r>
              <a:rPr lang="en-US" dirty="0" smtClean="0"/>
              <a:t>Outline and summary</a:t>
            </a:r>
            <a:endParaRPr lang="en-US" dirty="0"/>
          </a:p>
        </p:txBody>
      </p:sp>
    </p:spTree>
    <p:extLst>
      <p:ext uri="{BB962C8B-B14F-4D97-AF65-F5344CB8AC3E}">
        <p14:creationId xmlns:p14="http://schemas.microsoft.com/office/powerpoint/2010/main" val="360103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fade">
                                      <p:cBhvr>
                                        <p:cTn id="48" dur="1000"/>
                                        <p:tgtEl>
                                          <p:spTgt spid="2">
                                            <p:txEl>
                                              <p:pRg st="7" end="7"/>
                                            </p:txEl>
                                          </p:spTgt>
                                        </p:tgtEl>
                                      </p:cBhvr>
                                    </p:animEffect>
                                    <p:anim calcmode="lin" valueType="num">
                                      <p:cBhvr>
                                        <p:cTn id="4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Effect transition="in" filter="fade">
                                      <p:cBhvr>
                                        <p:cTn id="53" dur="1000"/>
                                        <p:tgtEl>
                                          <p:spTgt spid="2">
                                            <p:txEl>
                                              <p:pRg st="8" end="8"/>
                                            </p:txEl>
                                          </p:spTgt>
                                        </p:tgtEl>
                                      </p:cBhvr>
                                    </p:animEffect>
                                    <p:anim calcmode="lin" valueType="num">
                                      <p:cBhvr>
                                        <p:cTn id="5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
                                            <p:txEl>
                                              <p:pRg st="9" end="9"/>
                                            </p:txEl>
                                          </p:spTgt>
                                        </p:tgtEl>
                                        <p:attrNameLst>
                                          <p:attrName>style.visibility</p:attrName>
                                        </p:attrNameLst>
                                      </p:cBhvr>
                                      <p:to>
                                        <p:strVal val="visible"/>
                                      </p:to>
                                    </p:set>
                                    <p:animEffect transition="in" filter="fade">
                                      <p:cBhvr>
                                        <p:cTn id="60" dur="1000"/>
                                        <p:tgtEl>
                                          <p:spTgt spid="2">
                                            <p:txEl>
                                              <p:pRg st="9" end="9"/>
                                            </p:txEl>
                                          </p:spTgt>
                                        </p:tgtEl>
                                      </p:cBhvr>
                                    </p:animEffect>
                                    <p:anim calcmode="lin" valueType="num">
                                      <p:cBhvr>
                                        <p:cTn id="6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txEl>
                                              <p:pRg st="10" end="10"/>
                                            </p:txEl>
                                          </p:spTgt>
                                        </p:tgtEl>
                                        <p:attrNameLst>
                                          <p:attrName>style.visibility</p:attrName>
                                        </p:attrNameLst>
                                      </p:cBhvr>
                                      <p:to>
                                        <p:strVal val="visible"/>
                                      </p:to>
                                    </p:set>
                                    <p:animEffect transition="in" filter="fade">
                                      <p:cBhvr>
                                        <p:cTn id="67" dur="1000"/>
                                        <p:tgtEl>
                                          <p:spTgt spid="2">
                                            <p:txEl>
                                              <p:pRg st="10" end="10"/>
                                            </p:txEl>
                                          </p:spTgt>
                                        </p:tgtEl>
                                      </p:cBhvr>
                                    </p:animEffect>
                                    <p:anim calcmode="lin" valueType="num">
                                      <p:cBhvr>
                                        <p:cTn id="6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381000" y="152400"/>
            <a:ext cx="8763000" cy="584775"/>
          </a:xfrm>
          <a:prstGeom prst="rect">
            <a:avLst/>
          </a:prstGeom>
          <a:noFill/>
        </p:spPr>
        <p:txBody>
          <a:bodyPr wrap="square" rtlCol="0">
            <a:spAutoFit/>
          </a:bodyPr>
          <a:lstStyle/>
          <a:p>
            <a:r>
              <a:rPr lang="en-US" sz="3200" dirty="0" smtClean="0">
                <a:solidFill>
                  <a:srgbClr val="C00000"/>
                </a:solidFill>
              </a:rPr>
              <a:t>Important Skills: Cognitive and Personality traits</a:t>
            </a:r>
            <a:endParaRPr lang="en-US" sz="3200" dirty="0">
              <a:solidFill>
                <a:srgbClr val="C00000"/>
              </a:solidFill>
            </a:endParaRPr>
          </a:p>
        </p:txBody>
      </p:sp>
      <p:sp>
        <p:nvSpPr>
          <p:cNvPr id="5" name="TextBox 4"/>
          <p:cNvSpPr txBox="1"/>
          <p:nvPr/>
        </p:nvSpPr>
        <p:spPr>
          <a:xfrm>
            <a:off x="381000" y="782507"/>
            <a:ext cx="8382000" cy="1938992"/>
          </a:xfrm>
          <a:prstGeom prst="rect">
            <a:avLst/>
          </a:prstGeom>
          <a:noFill/>
        </p:spPr>
        <p:txBody>
          <a:bodyPr wrap="square" rtlCol="0">
            <a:spAutoFit/>
          </a:bodyPr>
          <a:lstStyle/>
          <a:p>
            <a:pPr marL="342900" indent="-342900">
              <a:buFont typeface="Arial" panose="020B0604020202020204" pitchFamily="34" charset="0"/>
              <a:buChar char="•"/>
            </a:pPr>
            <a:r>
              <a:rPr lang="en-US" dirty="0" smtClean="0"/>
              <a:t>Cognitive Skills: </a:t>
            </a:r>
          </a:p>
          <a:p>
            <a:pPr marL="800100" lvl="1" indent="-342900">
              <a:buFont typeface="Arial" panose="020B0604020202020204" pitchFamily="34" charset="0"/>
              <a:buChar char="•"/>
            </a:pPr>
            <a:r>
              <a:rPr lang="en-US" dirty="0" smtClean="0"/>
              <a:t>Intelligence, schooling level </a:t>
            </a:r>
            <a:r>
              <a:rPr lang="en-US" dirty="0" smtClean="0">
                <a:sym typeface="Wingdings" panose="05000000000000000000" pitchFamily="2" charset="2"/>
              </a:rPr>
              <a:t>Bell Curve controversy etc.</a:t>
            </a:r>
            <a:endParaRPr lang="en-US" dirty="0" smtClean="0"/>
          </a:p>
          <a:p>
            <a:pPr marL="342900" indent="-342900">
              <a:buFont typeface="Arial" panose="020B0604020202020204" pitchFamily="34" charset="0"/>
              <a:buChar char="•"/>
            </a:pPr>
            <a:r>
              <a:rPr lang="en-US" dirty="0" smtClean="0"/>
              <a:t>Emotion or Affect regulation -&gt; Big Five Personality skills</a:t>
            </a:r>
          </a:p>
          <a:p>
            <a:pPr marL="800100" lvl="1" indent="-342900">
              <a:buFont typeface="Arial" panose="020B0604020202020204" pitchFamily="34" charset="0"/>
              <a:buChar char="•"/>
            </a:pPr>
            <a:r>
              <a:rPr lang="en-US" dirty="0" smtClean="0"/>
              <a:t>Self-control, Executive Function (EF), Social and Motivational skills </a:t>
            </a:r>
            <a:endParaRPr lang="en-US" dirty="0"/>
          </a:p>
        </p:txBody>
      </p:sp>
      <p:sp>
        <p:nvSpPr>
          <p:cNvPr id="6" name="TextBox 5"/>
          <p:cNvSpPr txBox="1"/>
          <p:nvPr/>
        </p:nvSpPr>
        <p:spPr>
          <a:xfrm>
            <a:off x="0" y="2721499"/>
            <a:ext cx="9144000" cy="310854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Evidence</a:t>
            </a:r>
          </a:p>
          <a:p>
            <a:pPr marL="800100" lvl="1" indent="-342900">
              <a:buFont typeface="Arial" panose="020B0604020202020204" pitchFamily="34" charset="0"/>
              <a:buChar char="•"/>
            </a:pPr>
            <a:r>
              <a:rPr lang="en-US" dirty="0" smtClean="0"/>
              <a:t>Stanford Marshmallow Test (see Walter </a:t>
            </a:r>
            <a:r>
              <a:rPr lang="en-US" dirty="0" err="1" smtClean="0"/>
              <a:t>Mischel</a:t>
            </a:r>
            <a:r>
              <a:rPr lang="en-US" dirty="0" smtClean="0"/>
              <a:t>, 2014 book )</a:t>
            </a:r>
          </a:p>
          <a:p>
            <a:pPr marL="800100" lvl="1" indent="-342900">
              <a:buFont typeface="Arial" panose="020B0604020202020204" pitchFamily="34" charset="0"/>
              <a:buChar char="•"/>
            </a:pPr>
            <a:r>
              <a:rPr lang="en-US" dirty="0" smtClean="0"/>
              <a:t>Perry Preschool (see </a:t>
            </a:r>
            <a:r>
              <a:rPr lang="en-US" dirty="0" err="1" smtClean="0"/>
              <a:t>Schweinhart</a:t>
            </a:r>
            <a:r>
              <a:rPr lang="en-US" dirty="0" smtClean="0"/>
              <a:t>, 2002,Online Res. Bulletin)</a:t>
            </a:r>
          </a:p>
          <a:p>
            <a:pPr marL="800100" lvl="1" indent="-342900">
              <a:buFont typeface="Arial" panose="020B0604020202020204" pitchFamily="34" charset="0"/>
              <a:buChar char="•"/>
            </a:pPr>
            <a:r>
              <a:rPr lang="en-US" dirty="0" err="1" smtClean="0"/>
              <a:t>U.S.Census</a:t>
            </a:r>
            <a:r>
              <a:rPr lang="en-US" dirty="0" smtClean="0"/>
              <a:t> </a:t>
            </a:r>
            <a:r>
              <a:rPr lang="en-US" dirty="0"/>
              <a:t>Bureau </a:t>
            </a:r>
            <a:r>
              <a:rPr lang="en-US" sz="2000" dirty="0"/>
              <a:t>interviewed 3,000 employers (1 to 5 very important): skill </a:t>
            </a:r>
            <a:r>
              <a:rPr lang="en-US" sz="2000" dirty="0" err="1" smtClean="0"/>
              <a:t>crentials</a:t>
            </a:r>
            <a:r>
              <a:rPr lang="en-US" sz="2000" dirty="0" smtClean="0"/>
              <a:t> - 3.2</a:t>
            </a:r>
            <a:r>
              <a:rPr lang="en-US" sz="2000" dirty="0"/>
              <a:t>, years of schooling </a:t>
            </a:r>
            <a:r>
              <a:rPr lang="en-US" sz="2000" dirty="0" smtClean="0"/>
              <a:t>- 2.9</a:t>
            </a:r>
            <a:r>
              <a:rPr lang="en-US" sz="2000" dirty="0"/>
              <a:t>, scores on employer given test </a:t>
            </a:r>
            <a:r>
              <a:rPr lang="en-US" sz="2000" dirty="0" smtClean="0"/>
              <a:t>and </a:t>
            </a:r>
            <a:r>
              <a:rPr lang="en-US" sz="2000" dirty="0"/>
              <a:t>academic </a:t>
            </a:r>
            <a:r>
              <a:rPr lang="en-US" sz="2000" dirty="0" smtClean="0"/>
              <a:t>performance- each 2.5</a:t>
            </a:r>
            <a:r>
              <a:rPr lang="en-US" sz="2000" dirty="0"/>
              <a:t>, </a:t>
            </a:r>
            <a:r>
              <a:rPr lang="en-US" sz="2000" b="1" dirty="0"/>
              <a:t>attitude </a:t>
            </a:r>
            <a:r>
              <a:rPr lang="en-US" sz="2000" b="1" dirty="0" smtClean="0"/>
              <a:t>- 4.6 </a:t>
            </a:r>
            <a:r>
              <a:rPr lang="en-US" sz="2000" b="1" dirty="0"/>
              <a:t>and communication </a:t>
            </a:r>
            <a:r>
              <a:rPr lang="en-US" sz="2000" b="1" dirty="0" smtClean="0"/>
              <a:t>- 4.2</a:t>
            </a:r>
            <a:r>
              <a:rPr lang="en-US" sz="2000" b="1" dirty="0"/>
              <a:t>.</a:t>
            </a:r>
            <a:r>
              <a:rPr lang="en-US" sz="2000" dirty="0"/>
              <a:t>(</a:t>
            </a:r>
            <a:r>
              <a:rPr lang="en-US" sz="2000" dirty="0" smtClean="0"/>
              <a:t>see Bowles et al (2001, JEL)</a:t>
            </a:r>
          </a:p>
          <a:p>
            <a:pPr lvl="1"/>
            <a:endParaRPr lang="en-US" sz="2000" dirty="0" smtClean="0"/>
          </a:p>
          <a:p>
            <a:pPr lvl="1"/>
            <a:endParaRPr lang="en-US" sz="2000" dirty="0" smtClean="0"/>
          </a:p>
        </p:txBody>
      </p:sp>
    </p:spTree>
    <p:extLst>
      <p:ext uri="{BB962C8B-B14F-4D97-AF65-F5344CB8AC3E}">
        <p14:creationId xmlns:p14="http://schemas.microsoft.com/office/powerpoint/2010/main" val="307699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304800" y="381000"/>
            <a:ext cx="8305800" cy="523220"/>
          </a:xfrm>
          <a:prstGeom prst="rect">
            <a:avLst/>
          </a:prstGeom>
        </p:spPr>
        <p:txBody>
          <a:bodyPr wrap="square">
            <a:spAutoFit/>
          </a:bodyPr>
          <a:lstStyle/>
          <a:p>
            <a:r>
              <a:rPr lang="en-US" sz="2800" dirty="0" smtClean="0">
                <a:solidFill>
                  <a:srgbClr val="C00000"/>
                </a:solidFill>
              </a:rPr>
              <a:t>Emotion or Affect </a:t>
            </a:r>
            <a:r>
              <a:rPr lang="en-US" sz="2800" dirty="0" err="1" smtClean="0">
                <a:solidFill>
                  <a:srgbClr val="C00000"/>
                </a:solidFill>
              </a:rPr>
              <a:t>Dysregulation</a:t>
            </a:r>
            <a:r>
              <a:rPr lang="en-US" sz="2800" dirty="0" smtClean="0">
                <a:solidFill>
                  <a:srgbClr val="C00000"/>
                </a:solidFill>
              </a:rPr>
              <a:t>: </a:t>
            </a:r>
            <a:r>
              <a:rPr lang="en-US" dirty="0"/>
              <a:t>Neuroscience Approach </a:t>
            </a:r>
            <a:endParaRPr lang="en-US" dirty="0">
              <a:solidFill>
                <a:srgbClr val="C00000"/>
              </a:solidFill>
            </a:endParaRPr>
          </a:p>
        </p:txBody>
      </p:sp>
      <p:sp>
        <p:nvSpPr>
          <p:cNvPr id="4" name="Rectangle 3"/>
          <p:cNvSpPr/>
          <p:nvPr/>
        </p:nvSpPr>
        <p:spPr>
          <a:xfrm>
            <a:off x="304800" y="1012727"/>
            <a:ext cx="8305800" cy="2862322"/>
          </a:xfrm>
          <a:prstGeom prst="rect">
            <a:avLst/>
          </a:prstGeom>
        </p:spPr>
        <p:txBody>
          <a:bodyPr wrap="square">
            <a:spAutoFit/>
          </a:bodyPr>
          <a:lstStyle/>
          <a:p>
            <a:pPr marL="342900" indent="-342900">
              <a:buFont typeface="Arial" panose="020B0604020202020204" pitchFamily="34" charset="0"/>
              <a:buChar char="•"/>
            </a:pPr>
            <a:r>
              <a:rPr lang="en-US" sz="2000" dirty="0" smtClean="0"/>
              <a:t>Human </a:t>
            </a:r>
            <a:r>
              <a:rPr lang="en-US" sz="2000" dirty="0"/>
              <a:t>brain develops between age </a:t>
            </a:r>
            <a:r>
              <a:rPr lang="en-US" sz="2000" dirty="0" smtClean="0"/>
              <a:t>0-8 </a:t>
            </a:r>
            <a:r>
              <a:rPr lang="en-US" sz="2000" dirty="0"/>
              <a:t>and almost at the speed of light between age </a:t>
            </a:r>
            <a:r>
              <a:rPr lang="en-US" sz="2000" dirty="0" smtClean="0"/>
              <a:t>0-2. </a:t>
            </a:r>
          </a:p>
          <a:p>
            <a:pPr marL="342900" indent="-342900">
              <a:buFont typeface="Arial" panose="020B0604020202020204" pitchFamily="34" charset="0"/>
              <a:buChar char="•"/>
            </a:pPr>
            <a:r>
              <a:rPr lang="en-US" sz="2000" dirty="0"/>
              <a:t>Poor quality interaction of the primary care-taker -&gt; affect </a:t>
            </a:r>
            <a:r>
              <a:rPr lang="en-US" sz="2000" dirty="0" err="1"/>
              <a:t>dysregulation</a:t>
            </a:r>
            <a:r>
              <a:rPr lang="en-US" sz="2000" dirty="0"/>
              <a:t> with long-term effects on cognition and emotion</a:t>
            </a:r>
          </a:p>
          <a:p>
            <a:pPr marL="342900" indent="-342900">
              <a:buFont typeface="Arial" panose="020B0604020202020204" pitchFamily="34" charset="0"/>
              <a:buChar char="•"/>
            </a:pPr>
            <a:r>
              <a:rPr lang="en-US" sz="2000" dirty="0"/>
              <a:t>Apart from quality of parenting, prenatal care, post natal care, and home environments, Other effects of poor SES on neural </a:t>
            </a:r>
            <a:r>
              <a:rPr lang="en-US" sz="2000" dirty="0" smtClean="0"/>
              <a:t>development.</a:t>
            </a:r>
          </a:p>
          <a:p>
            <a:pPr marL="800100" lvl="1" indent="-342900">
              <a:buFont typeface="Arial" panose="020B0604020202020204" pitchFamily="34" charset="0"/>
              <a:buChar char="•"/>
            </a:pPr>
            <a:r>
              <a:rPr lang="en-US" sz="2000" dirty="0" smtClean="0"/>
              <a:t>Toxin </a:t>
            </a:r>
            <a:r>
              <a:rPr lang="en-US" sz="2000" dirty="0"/>
              <a:t>exposure: higher levels of lead affect IQ and reading ability</a:t>
            </a:r>
            <a:r>
              <a:rPr lang="en-US" sz="2000" dirty="0" smtClean="0"/>
              <a:t>.</a:t>
            </a:r>
          </a:p>
          <a:p>
            <a:pPr marL="800100" lvl="1" indent="-342900">
              <a:buFont typeface="Arial" panose="020B0604020202020204" pitchFamily="34" charset="0"/>
              <a:buChar char="•"/>
            </a:pPr>
            <a:r>
              <a:rPr lang="en-US" sz="2000" dirty="0" smtClean="0"/>
              <a:t>Nutrition</a:t>
            </a:r>
            <a:r>
              <a:rPr lang="en-US" sz="2000" dirty="0"/>
              <a:t>: low intakes influence cognition and emotion</a:t>
            </a:r>
            <a:r>
              <a:rPr lang="en-US" sz="2000" dirty="0" smtClean="0"/>
              <a:t>.</a:t>
            </a:r>
          </a:p>
          <a:p>
            <a:pPr marL="800100" lvl="1" indent="-342900">
              <a:buFont typeface="Arial" panose="020B0604020202020204" pitchFamily="34" charset="0"/>
              <a:buChar char="•"/>
            </a:pPr>
            <a:r>
              <a:rPr lang="en-US" sz="2000" dirty="0" smtClean="0"/>
              <a:t>Stress</a:t>
            </a:r>
            <a:r>
              <a:rPr lang="en-US" sz="2000" dirty="0"/>
              <a:t>: stress in family leads to affect </a:t>
            </a:r>
            <a:r>
              <a:rPr lang="en-US" sz="2000" dirty="0" err="1"/>
              <a:t>dysregulation</a:t>
            </a:r>
            <a:r>
              <a:rPr lang="en-US" sz="2000" dirty="0"/>
              <a:t> and language</a:t>
            </a:r>
          </a:p>
        </p:txBody>
      </p:sp>
      <p:pic>
        <p:nvPicPr>
          <p:cNvPr id="6" name="Picture 5"/>
          <p:cNvPicPr>
            <a:picLocks noChangeAspect="1"/>
          </p:cNvPicPr>
          <p:nvPr/>
        </p:nvPicPr>
        <p:blipFill>
          <a:blip r:embed="rId2"/>
          <a:stretch>
            <a:fillRect/>
          </a:stretch>
        </p:blipFill>
        <p:spPr>
          <a:xfrm>
            <a:off x="3017100" y="4287916"/>
            <a:ext cx="5593500" cy="2538000"/>
          </a:xfrm>
          <a:prstGeom prst="rect">
            <a:avLst/>
          </a:prstGeom>
        </p:spPr>
      </p:pic>
      <p:sp>
        <p:nvSpPr>
          <p:cNvPr id="7" name="TextBox 6"/>
          <p:cNvSpPr txBox="1"/>
          <p:nvPr/>
        </p:nvSpPr>
        <p:spPr>
          <a:xfrm>
            <a:off x="200685" y="4572000"/>
            <a:ext cx="2788500" cy="1323439"/>
          </a:xfrm>
          <a:prstGeom prst="rect">
            <a:avLst/>
          </a:prstGeom>
          <a:noFill/>
        </p:spPr>
        <p:txBody>
          <a:bodyPr wrap="square" rtlCol="0">
            <a:spAutoFit/>
          </a:bodyPr>
          <a:lstStyle/>
          <a:p>
            <a:r>
              <a:rPr lang="en-US" sz="2000" dirty="0" smtClean="0"/>
              <a:t>fMRI shows effects of language &amp; stress on development of  regions of prefrontal cortex</a:t>
            </a:r>
            <a:endParaRPr lang="en-US" sz="2000" dirty="0"/>
          </a:p>
        </p:txBody>
      </p:sp>
    </p:spTree>
    <p:extLst>
      <p:ext uri="{BB962C8B-B14F-4D97-AF65-F5344CB8AC3E}">
        <p14:creationId xmlns:p14="http://schemas.microsoft.com/office/powerpoint/2010/main" val="24594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0" y="0"/>
            <a:ext cx="8991600" cy="685800"/>
          </a:xfrm>
        </p:spPr>
        <p:txBody>
          <a:bodyPr>
            <a:normAutofit fontScale="90000"/>
          </a:bodyPr>
          <a:lstStyle/>
          <a:p>
            <a:r>
              <a:rPr lang="en-US" sz="2200" dirty="0">
                <a:solidFill>
                  <a:srgbClr val="C00000"/>
                </a:solidFill>
              </a:rPr>
              <a:t>Table 1: Determinants of earnings -- role of cognitive and non-cognitive skills</a:t>
            </a:r>
          </a:p>
        </p:txBody>
      </p:sp>
      <p:pic>
        <p:nvPicPr>
          <p:cNvPr id="111635" name="Picture 1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 y="533400"/>
            <a:ext cx="8915400" cy="6096000"/>
          </a:xfrm>
          <a:noFill/>
          <a:ln/>
          <a:extLs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8" name="Text Box 6"/>
          <p:cNvSpPr txBox="1">
            <a:spLocks noChangeArrowheads="1"/>
          </p:cNvSpPr>
          <p:nvPr/>
        </p:nvSpPr>
        <p:spPr bwMode="auto">
          <a:xfrm>
            <a:off x="1203325" y="41275"/>
            <a:ext cx="7940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t>Table 2: Determinants of schooling</a:t>
            </a:r>
          </a:p>
        </p:txBody>
      </p:sp>
      <p:pic>
        <p:nvPicPr>
          <p:cNvPr id="1259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09600"/>
            <a:ext cx="8915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6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83058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8229601" cy="533400"/>
          </a:xfrm>
        </p:spPr>
        <p:txBody>
          <a:bodyPr>
            <a:normAutofit/>
          </a:bodyPr>
          <a:lstStyle/>
          <a:p>
            <a:r>
              <a:rPr lang="en-US" sz="2800" dirty="0" smtClean="0">
                <a:solidFill>
                  <a:schemeClr val="tx1"/>
                </a:solidFill>
              </a:rPr>
              <a:t>Education Signaling Model of Income Inequality</a:t>
            </a:r>
            <a:endParaRPr lang="en-US" sz="2800" dirty="0">
              <a:solidFill>
                <a:schemeClr val="tx1"/>
              </a:solidFill>
            </a:endParaRPr>
          </a:p>
        </p:txBody>
      </p:sp>
      <p:sp>
        <p:nvSpPr>
          <p:cNvPr id="3" name="Content Placeholder 2"/>
          <p:cNvSpPr>
            <a:spLocks noGrp="1"/>
          </p:cNvSpPr>
          <p:nvPr>
            <p:ph idx="1"/>
          </p:nvPr>
        </p:nvSpPr>
        <p:spPr>
          <a:xfrm>
            <a:off x="609598" y="1295400"/>
            <a:ext cx="7772401" cy="4745963"/>
          </a:xfrm>
        </p:spPr>
        <p:txBody>
          <a:bodyPr/>
          <a:lstStyle/>
          <a:p>
            <a:r>
              <a:rPr lang="en-US" dirty="0" smtClean="0">
                <a:solidFill>
                  <a:schemeClr val="tx1"/>
                </a:solidFill>
              </a:rPr>
              <a:t>At time t, individuals (</a:t>
            </a:r>
            <a:r>
              <a:rPr lang="el-GR" dirty="0" smtClean="0">
                <a:solidFill>
                  <a:schemeClr val="tx1"/>
                </a:solidFill>
              </a:rPr>
              <a:t>τ</a:t>
            </a:r>
            <a:r>
              <a:rPr lang="en-US" baseline="-25000" dirty="0" smtClean="0">
                <a:solidFill>
                  <a:schemeClr val="tx1"/>
                </a:solidFill>
              </a:rPr>
              <a:t>t</a:t>
            </a:r>
            <a:r>
              <a:rPr lang="en-US" dirty="0" smtClean="0">
                <a:solidFill>
                  <a:schemeClr val="tx1"/>
                </a:solidFill>
              </a:rPr>
              <a:t>, s</a:t>
            </a:r>
            <a:r>
              <a:rPr lang="en-US" baseline="-25000" dirty="0" smtClean="0">
                <a:solidFill>
                  <a:schemeClr val="tx1"/>
                </a:solidFill>
              </a:rPr>
              <a:t>t-1</a:t>
            </a:r>
            <a:r>
              <a:rPr lang="en-US" dirty="0" smtClean="0">
                <a:solidFill>
                  <a:schemeClr val="tx1"/>
                </a:solidFill>
              </a:rPr>
              <a:t>)</a:t>
            </a:r>
          </a:p>
          <a:p>
            <a:endParaRPr lang="en-US" dirty="0">
              <a:solidFill>
                <a:schemeClr val="tx1"/>
              </a:solidFill>
            </a:endParaRPr>
          </a:p>
        </p:txBody>
      </p:sp>
      <p:pic>
        <p:nvPicPr>
          <p:cNvPr id="5" name="Picture 4"/>
          <p:cNvPicPr>
            <a:picLocks noChangeAspect="1"/>
          </p:cNvPicPr>
          <p:nvPr/>
        </p:nvPicPr>
        <p:blipFill>
          <a:blip r:embed="rId2"/>
          <a:stretch>
            <a:fillRect/>
          </a:stretch>
        </p:blipFill>
        <p:spPr>
          <a:xfrm>
            <a:off x="342899" y="1981200"/>
            <a:ext cx="8039100" cy="762000"/>
          </a:xfrm>
          <a:prstGeom prst="rect">
            <a:avLst/>
          </a:prstGeom>
        </p:spPr>
      </p:pic>
      <p:pic>
        <p:nvPicPr>
          <p:cNvPr id="6" name="Picture 5"/>
          <p:cNvPicPr>
            <a:picLocks noChangeAspect="1"/>
          </p:cNvPicPr>
          <p:nvPr/>
        </p:nvPicPr>
        <p:blipFill>
          <a:blip r:embed="rId3"/>
          <a:stretch>
            <a:fillRect/>
          </a:stretch>
        </p:blipFill>
        <p:spPr>
          <a:xfrm>
            <a:off x="1346455" y="3710935"/>
            <a:ext cx="5252626" cy="2922934"/>
          </a:xfrm>
          <a:prstGeom prst="rect">
            <a:avLst/>
          </a:prstGeom>
        </p:spPr>
      </p:pic>
      <p:pic>
        <p:nvPicPr>
          <p:cNvPr id="7" name="Picture 6"/>
          <p:cNvPicPr>
            <a:picLocks noChangeAspect="1"/>
          </p:cNvPicPr>
          <p:nvPr/>
        </p:nvPicPr>
        <p:blipFill>
          <a:blip r:embed="rId4"/>
          <a:stretch>
            <a:fillRect/>
          </a:stretch>
        </p:blipFill>
        <p:spPr>
          <a:xfrm>
            <a:off x="1163736" y="2950467"/>
            <a:ext cx="5618064" cy="711648"/>
          </a:xfrm>
          <a:prstGeom prst="rect">
            <a:avLst/>
          </a:prstGeom>
        </p:spPr>
      </p:pic>
    </p:spTree>
    <p:extLst>
      <p:ext uri="{BB962C8B-B14F-4D97-AF65-F5344CB8AC3E}">
        <p14:creationId xmlns:p14="http://schemas.microsoft.com/office/powerpoint/2010/main" val="3327354433"/>
      </p:ext>
    </p:extLst>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85800"/>
          </a:xfrm>
        </p:spPr>
        <p:txBody>
          <a:bodyPr/>
          <a:lstStyle/>
          <a:p>
            <a:r>
              <a:rPr lang="en-US" dirty="0" smtClean="0">
                <a:solidFill>
                  <a:srgbClr val="C00000"/>
                </a:solidFill>
              </a:rPr>
              <a:t>Signaling Equilibrium</a:t>
            </a:r>
            <a:endParaRPr lang="en-US" dirty="0">
              <a:solidFill>
                <a:srgbClr val="C00000"/>
              </a:solidFill>
            </a:endParaRPr>
          </a:p>
        </p:txBody>
      </p:sp>
      <p:sp>
        <p:nvSpPr>
          <p:cNvPr id="3" name="Content Placeholder 2"/>
          <p:cNvSpPr>
            <a:spLocks noGrp="1"/>
          </p:cNvSpPr>
          <p:nvPr>
            <p:ph idx="1"/>
          </p:nvPr>
        </p:nvSpPr>
        <p:spPr>
          <a:xfrm>
            <a:off x="609598" y="1600200"/>
            <a:ext cx="7239001" cy="4441163"/>
          </a:xfrm>
        </p:spPr>
        <p:txBody>
          <a:bodyPr/>
          <a:lstStyle/>
          <a:p>
            <a:endParaRPr lang="en-US" dirty="0" smtClean="0"/>
          </a:p>
          <a:p>
            <a:r>
              <a:rPr lang="en-US" dirty="0" smtClean="0"/>
              <a:t>Given the distribution of education in period               and the distribution of cognitive ability         assumed to be independent of      , and the above equation, </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77512329"/>
              </p:ext>
            </p:extLst>
          </p:nvPr>
        </p:nvGraphicFramePr>
        <p:xfrm>
          <a:off x="5682919" y="2100860"/>
          <a:ext cx="863600" cy="254000"/>
        </p:xfrm>
        <a:graphic>
          <a:graphicData uri="http://schemas.openxmlformats.org/presentationml/2006/ole">
            <mc:AlternateContent xmlns:mc="http://schemas.openxmlformats.org/markup-compatibility/2006">
              <mc:Choice xmlns:v="urn:schemas-microsoft-com:vml" Requires="v">
                <p:oleObj spid="_x0000_s1038" name="Equation" r:id="rId3" imgW="863280" imgH="253800" progId="Equation.DSMT4">
                  <p:embed/>
                </p:oleObj>
              </mc:Choice>
              <mc:Fallback>
                <p:oleObj name="Equation" r:id="rId3" imgW="863280" imgH="253800" progId="Equation.DSMT4">
                  <p:embed/>
                  <p:pic>
                    <p:nvPicPr>
                      <p:cNvPr id="0" name=""/>
                      <p:cNvPicPr/>
                      <p:nvPr/>
                    </p:nvPicPr>
                    <p:blipFill>
                      <a:blip r:embed="rId4"/>
                      <a:stretch>
                        <a:fillRect/>
                      </a:stretch>
                    </p:blipFill>
                    <p:spPr>
                      <a:xfrm>
                        <a:off x="5682919" y="2100860"/>
                        <a:ext cx="863600" cy="254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64092822"/>
              </p:ext>
            </p:extLst>
          </p:nvPr>
        </p:nvGraphicFramePr>
        <p:xfrm>
          <a:off x="4343400" y="2372292"/>
          <a:ext cx="393700" cy="254000"/>
        </p:xfrm>
        <a:graphic>
          <a:graphicData uri="http://schemas.openxmlformats.org/presentationml/2006/ole">
            <mc:AlternateContent xmlns:mc="http://schemas.openxmlformats.org/markup-compatibility/2006">
              <mc:Choice xmlns:v="urn:schemas-microsoft-com:vml" Requires="v">
                <p:oleObj spid="_x0000_s1039" name="Equation" r:id="rId5" imgW="393480" imgH="253800" progId="Equation.DSMT4">
                  <p:embed/>
                </p:oleObj>
              </mc:Choice>
              <mc:Fallback>
                <p:oleObj name="Equation" r:id="rId5" imgW="393480" imgH="253800" progId="Equation.DSMT4">
                  <p:embed/>
                  <p:pic>
                    <p:nvPicPr>
                      <p:cNvPr id="0" name=""/>
                      <p:cNvPicPr/>
                      <p:nvPr/>
                    </p:nvPicPr>
                    <p:blipFill>
                      <a:blip r:embed="rId6"/>
                      <a:stretch>
                        <a:fillRect/>
                      </a:stretch>
                    </p:blipFill>
                    <p:spPr>
                      <a:xfrm>
                        <a:off x="4343400" y="2372292"/>
                        <a:ext cx="393700" cy="254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16901721"/>
              </p:ext>
            </p:extLst>
          </p:nvPr>
        </p:nvGraphicFramePr>
        <p:xfrm>
          <a:off x="1371600" y="2626292"/>
          <a:ext cx="228600" cy="228600"/>
        </p:xfrm>
        <a:graphic>
          <a:graphicData uri="http://schemas.openxmlformats.org/presentationml/2006/ole">
            <mc:AlternateContent xmlns:mc="http://schemas.openxmlformats.org/markup-compatibility/2006">
              <mc:Choice xmlns:v="urn:schemas-microsoft-com:vml" Requires="v">
                <p:oleObj spid="_x0000_s1040" name="Equation" r:id="rId7" imgW="228600" imgH="228600" progId="Equation.DSMT4">
                  <p:embed/>
                </p:oleObj>
              </mc:Choice>
              <mc:Fallback>
                <p:oleObj name="Equation" r:id="rId7" imgW="228600" imgH="228600" progId="Equation.DSMT4">
                  <p:embed/>
                  <p:pic>
                    <p:nvPicPr>
                      <p:cNvPr id="0" name=""/>
                      <p:cNvPicPr/>
                      <p:nvPr/>
                    </p:nvPicPr>
                    <p:blipFill>
                      <a:blip r:embed="rId8"/>
                      <a:stretch>
                        <a:fillRect/>
                      </a:stretch>
                    </p:blipFill>
                    <p:spPr>
                      <a:xfrm>
                        <a:off x="1371600" y="2626292"/>
                        <a:ext cx="228600" cy="228600"/>
                      </a:xfrm>
                      <a:prstGeom prst="rect">
                        <a:avLst/>
                      </a:prstGeom>
                    </p:spPr>
                  </p:pic>
                </p:oleObj>
              </mc:Fallback>
            </mc:AlternateContent>
          </a:graphicData>
        </a:graphic>
      </p:graphicFrame>
      <p:pic>
        <p:nvPicPr>
          <p:cNvPr id="7" name="Picture 6"/>
          <p:cNvPicPr>
            <a:picLocks noChangeAspect="1"/>
          </p:cNvPicPr>
          <p:nvPr/>
        </p:nvPicPr>
        <p:blipFill>
          <a:blip r:embed="rId9"/>
          <a:stretch>
            <a:fillRect/>
          </a:stretch>
        </p:blipFill>
        <p:spPr>
          <a:xfrm>
            <a:off x="5646705" y="1694460"/>
            <a:ext cx="2945378" cy="439140"/>
          </a:xfrm>
          <a:prstGeom prst="rect">
            <a:avLst/>
          </a:prstGeom>
        </p:spPr>
      </p:pic>
      <p:pic>
        <p:nvPicPr>
          <p:cNvPr id="8" name="Picture 7"/>
          <p:cNvPicPr>
            <a:picLocks noChangeAspect="1"/>
          </p:cNvPicPr>
          <p:nvPr/>
        </p:nvPicPr>
        <p:blipFill>
          <a:blip r:embed="rId10"/>
          <a:stretch>
            <a:fillRect/>
          </a:stretch>
        </p:blipFill>
        <p:spPr>
          <a:xfrm>
            <a:off x="1142999" y="1712399"/>
            <a:ext cx="4503706" cy="349313"/>
          </a:xfrm>
          <a:prstGeom prst="rect">
            <a:avLst/>
          </a:prstGeom>
        </p:spPr>
      </p:pic>
      <p:pic>
        <p:nvPicPr>
          <p:cNvPr id="9" name="Picture 8"/>
          <p:cNvPicPr>
            <a:picLocks noChangeAspect="1"/>
          </p:cNvPicPr>
          <p:nvPr/>
        </p:nvPicPr>
        <p:blipFill>
          <a:blip r:embed="rId11"/>
          <a:stretch>
            <a:fillRect/>
          </a:stretch>
        </p:blipFill>
        <p:spPr>
          <a:xfrm>
            <a:off x="1088342" y="2975558"/>
            <a:ext cx="6510116" cy="1111923"/>
          </a:xfrm>
          <a:prstGeom prst="rect">
            <a:avLst/>
          </a:prstGeom>
        </p:spPr>
      </p:pic>
      <p:pic>
        <p:nvPicPr>
          <p:cNvPr id="10" name="Picture 9"/>
          <p:cNvPicPr>
            <a:picLocks noChangeAspect="1"/>
          </p:cNvPicPr>
          <p:nvPr/>
        </p:nvPicPr>
        <p:blipFill>
          <a:blip r:embed="rId12"/>
          <a:stretch>
            <a:fillRect/>
          </a:stretch>
        </p:blipFill>
        <p:spPr>
          <a:xfrm>
            <a:off x="992586" y="4278095"/>
            <a:ext cx="7465613" cy="2031491"/>
          </a:xfrm>
          <a:prstGeom prst="rect">
            <a:avLst/>
          </a:prstGeom>
        </p:spPr>
      </p:pic>
    </p:spTree>
    <p:extLst>
      <p:ext uri="{BB962C8B-B14F-4D97-AF65-F5344CB8AC3E}">
        <p14:creationId xmlns:p14="http://schemas.microsoft.com/office/powerpoint/2010/main" val="3502945971"/>
      </p:ext>
    </p:extLst>
  </p:cSld>
  <p:clrMapOvr>
    <a:masterClrMapping/>
  </p:clrMapOvr>
  <p:transition>
    <p:pull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Designs\Lock And Key.pot</Template>
  <TotalTime>13374</TotalTime>
  <Words>658</Words>
  <Application>Microsoft Office PowerPoint</Application>
  <PresentationFormat>On-screen Show (4:3)</PresentationFormat>
  <Paragraphs>54</Paragraphs>
  <Slides>12</Slides>
  <Notes>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3" baseType="lpstr">
      <vt:lpstr>Arial</vt:lpstr>
      <vt:lpstr>Lucida Sans Unicode</vt:lpstr>
      <vt:lpstr>Times New Roman</vt:lpstr>
      <vt:lpstr>Trebuchet MS</vt:lpstr>
      <vt:lpstr>Verdana</vt:lpstr>
      <vt:lpstr>Wingdings</vt:lpstr>
      <vt:lpstr>Wingdings 2</vt:lpstr>
      <vt:lpstr>Wingdings 3</vt:lpstr>
      <vt:lpstr>Concourse</vt:lpstr>
      <vt:lpstr>Facet</vt:lpstr>
      <vt:lpstr>MathType 6.0 Equation</vt:lpstr>
      <vt:lpstr>Early Childhood Development, Earnings Inequality and Social Mobility in an Education Signaling Model</vt:lpstr>
      <vt:lpstr>Outline and summary</vt:lpstr>
      <vt:lpstr>PowerPoint Presentation</vt:lpstr>
      <vt:lpstr>PowerPoint Presentation</vt:lpstr>
      <vt:lpstr>Table 1: Determinants of earnings -- role of cognitive and non-cognitive skills</vt:lpstr>
      <vt:lpstr>PowerPoint Presentation</vt:lpstr>
      <vt:lpstr>PowerPoint Presentation</vt:lpstr>
      <vt:lpstr>Education Signaling Model of Income Inequality</vt:lpstr>
      <vt:lpstr>Signaling Equilibrium</vt:lpstr>
      <vt:lpstr>Two Lognormal economies</vt:lpstr>
      <vt:lpstr>Conclusions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dc:creator>
  <cp:lastModifiedBy>Lakshmi Raut</cp:lastModifiedBy>
  <cp:revision>219</cp:revision>
  <cp:lastPrinted>2002-04-11T00:27:57Z</cp:lastPrinted>
  <dcterms:created xsi:type="dcterms:W3CDTF">1601-01-01T00:00:00Z</dcterms:created>
  <dcterms:modified xsi:type="dcterms:W3CDTF">2017-05-02T05:40:33Z</dcterms:modified>
</cp:coreProperties>
</file>