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1" r:id="rId5"/>
    <p:sldId id="266" r:id="rId6"/>
    <p:sldId id="267" r:id="rId7"/>
    <p:sldId id="272" r:id="rId8"/>
    <p:sldId id="268" r:id="rId9"/>
    <p:sldId id="259" r:id="rId10"/>
    <p:sldId id="269" r:id="rId11"/>
    <p:sldId id="270" r:id="rId12"/>
    <p:sldId id="260" r:id="rId13"/>
    <p:sldId id="261" r:id="rId14"/>
    <p:sldId id="262" r:id="rId15"/>
    <p:sldId id="263"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5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05.9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12525 13335,'0'0,"-24"0,0 0,1 0,-25 0,24 0,0 0,0 0,-23 0,-1 0,24 0,-23 0,23 0,-24 0,25 0,-1 0,0 0,24 0,-24 0,24 0,-24 0,24 0,0 0,-23 0,23 0,-24 0,24 0,0 0,-24 0,24 0,-24 0,24 0,-24 0,0 0,24 0,-23 0,23 0,-24 0,0 0,24 0,-24 0,24 0,0 0,-24 0,24 0,0 0,-23 0,23 0,0 0,-24 0,24 0,0 0,-24 0,24 0,-24 0,24 0,0 0,-24 0,24 0,0 0,-24 0,24 0,0 0,-23 0,23 0,-24 0,24 0,-24 0,24 0,0 0,0 0,-24 0,24-24,0 24,0 0,0 0,0-24,-24 24,24 0</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20.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21288 11216,'0'0,"0"0,24 0,-24 0,47 0,-23 0,0 0,0 0,0 0,-24 0,23 0,-23 0,0 0,0 0,24 0,-24 0,24 0,0 0,24 0,-25 23,25-23,-24 0,0 24,-24-24,23 0,-23 24,24-24,-24 0,0 0,24 0,-24 0,0 0,0 0,24 0,-24 24,24-24,0 0,-1 24,1-24,-24 24,24-24,-24 0,0 0,24 0,-24 23,0-23,0 0,0 0,0 24</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23.6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21145 11811,'0'0,"0"0,0 0,24 0,-24 0,24 0,23 0,-23 0,0 0,24 0,-48 0,23 0,-23 0,24 0,-24 0,0 0,24 0,-24 0,24 0,-24 0,24 0,-24 0,0 0,23 0,-23 0,0 0,24 0,-24 0,0 0,0 0,24 0,-24 0,24 0,-24 0,24 0,0 24,-1-24,1 0,0 0,0 0,0 24,-1-24,1 0,-24 0,24 0,-24 0,0 23,24-23,-24 0,24 0,0 0,-24 0,23 0,-23 24,0-24,24 0,-24 0,0 0,24 0,-24 0,0 0,24 0,-24 0,0 0,24 0,-24 0,23 0,-23 0,0 0,0 24,24-24,-24 0,0 0,0 0</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26.5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23455 11239,'0'0,"0"0,24 0,23 0,1 0,-24 0,23 0,1 24,0-24,-25 24,25-24,-24 0,0 0,0 0,-1 0,-23 24,24-24,-24 0,24 0,0 0,-24 24,0-24,24 0,-24 0,0 0,23 0,-23 0,0 0,24 0,-24 0,0 24,0-24,0 0,24 0,-24 0,24 0,0 0,-24 0,24 0,-24 0,0 0,23 0,-23 0,24 0,-24 0,0 0,0 23</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29.1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23479 11716,'0'0,"0"0,24 0,23 0,1 0,23 0,24 0,-47 0,0 0,-24 0,-1 24,1-24,-24 0,0 0,24 0,-24 0,0 0,0 0,24 0,-24 23,24-23,-24 0,0 24,23-24,-23 0,0 0,24 0,-24 0,0 0,24 0,-24 0,24 0,-24 0,24 0,0 24,-24-24,0 0,23 0,-23 0,24 0,0 24,0-24,23 0,-23 24,0-24,0 0,-24 23,0-23,0 0,0 0,0 24,0-24,0 0,0 0,0 0,-24 0,24 0,0 0,0 0,-24 0,24 0,0 0,0 0,0-24,0 24</inkml:trace>
</inkml:ink>
</file>

<file path=ppt/ink/ink1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42.0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7834 12502,'0'-24,"0"24,-72 0,-47 0,-47 0,-49 0,-94 0,-1 0,1 0,47 0,95 0,24 0,72 0,71 0,-24 0,-47 0,-25 0,-23 0,24-24,-24 0,0 0,71 0,-23 1,47 23,-24 0,25 0,23-24,-24 24,24 0,0 0,-48 0,24 0,-23 0,-1 0,24 0,0 0,1 0,23 0,-24 0,24 0,0 0</inkml:trace>
</inkml:ink>
</file>

<file path=ppt/ink/ink1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53.5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17383 13835,'0'0,"0"0,-24 0,0 0,0 0,1 0,-1 0,0 0,0 0,0 0,0 0,24 0,-23 0,-1 0,24 0,-24 0,-24 0,-23 0,23 24,1-24,-1 0,24 0,0 0,24 0,-23 0,23 0,0 0,-24 0,0 0,0 0,24 0,0 0,-24 0,24 0,0 0,-23 0,23 0,-24 0,24 0,-24 0,24 0,0 0,-24 0,24 0,0 0,-24 0,24 0,-23 0,-1 0,24 0,-24 0,24 0,0 0,-24 0,24 0,0 0,0-24,-24 24,24 0,0 0,0-24,0 24,0-24,0 1,0-49,0 25,0-49,0 1,0 47,0 1,0 23,0 0,0 0,-24 24,24-23,0-1,0 24,0-48,0 48,0-24,0 0,0 24,0 0,0-23,0 23,0 0,48 0,-24 0,24 0,-25 0,25 0,-48 0,24 0,0 0,-24 0,23 0,1 0,-24 0,24 0,-24 0,24 23,-24-23,24 24,-24-24,23 0,-23 0,0 0,0 24,24-24,-24 0,0 0,24 24,-24-24,0 0,24 0,-24 0,0 0,24 0,-24 0,0 0,23 0,-23 0,24 0,-24 0,0 0,24 24,-24-24,0 0,24 0,-24 0,0 0,24 0,-24 0,0 24,24-24,-1 0,1 0,0 23,-24-23,0 0,24 0,-24 0,0 0,24 0,-24 0,0 0,23 0,-23 0,0 0,24 0,-24 0,0 24,24-24,-24 0,24 0,-24 0,0 0,24 0,-24 0,0 0,0 24,0-24,24 0,-24 0</inkml:trace>
</inkml:ink>
</file>

<file path=ppt/ink/ink1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6:14.7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21098 13359,'0'0,"0"0,0 0,0-24,0 24,23 0,1 0,24 0,-1 0,1 0,23 24,25 0,-49-24,1 23,-24-23,0 24,23-24,-23 24,0-24,23 0,1 24,0-24,-24 24,-1-24,1 23,-24-23,24 0,0 0,-24 0,0 0,24 0,-24 24,0-24,0 0,0 24,0-24,0 24,0 0,0 0,23 23,-23 1,0-1,24-23,-24 0,24 24,-24-48,24 23,-24 1,0-24,0 0,0 24,0-24,0 0,0 0,0 0,0 0,-24 0,0 0,24 0,-24 0,1 0,-25 0,24-24,0 24,1 0,23 0,0 0,-24 0,24 0,0 0,-24 0,0 0,24 0,0 0,-24 0,24 0,-24 0,24 0,0 0,-23 0,23 0,0 0,-24 0,24 0,-24 0,0 0,24 0,-47 0,23 0,24 0,0 0,-24 0,24 0,-24 0,24 0,-24 0,24 0,-24 0,24 0,0 0,-23 0,23 0,0 0,-24 0,24 0,0 0,-24 0,24 0,-24 0,0 0,1 0,23 0,0 0,-24 0,24 0,-24 0,24 0,0 0,-24 0,24 0,0 0,-24 0,24 0,0 0</inkml:trace>
</inkml:ink>
</file>

<file path=ppt/ink/ink1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6:26.9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10453 16526,'-23'0,"-49"-48,-23 1,-72-25,-23 48,-25-23,-47 47,72 0,47 0,-47 0,-1 0,120 0,23 0,0 0,-47 0,71 0,0 0,24 0,-23 0,23 0,-48 24,-71 23,24-23,-1 0,-70 23,47-47,23 0,49 0,-1 0,1 0,23 0,-24 0,1 0,23 0,-24 0,0-23,25 23,-1 0,-24-24,24 24,1 0,-1 0,0-24,0 24,0 0,24 0,-24 0,1 0,-25 0,-47 0,-48 0,0 0,-47 0,47 0,-24 0,48 0,24 0,23 0,-23 0,24 0,47 0,-24 0,48 0,-24 24,0 0,-47-1,-24 1,0 24,23-24,1-1,23-23,24 24,0-24,24 0,0 0,0 0,-23 0,23 0,-24 24,0-24,-47 0,23 0,0 24,24-24,1 0,-1 0,24 0,0 0,0 0</inkml:trace>
</inkml:ink>
</file>

<file path=ppt/ink/ink1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7:28.0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4381 9239,'0'0,"0"0,0-24,0-23,0 23,0-24,0-47,0 47,0 25,0-25,0 24,0 24,0-24,0 24,-24 0,24 0,0-23,0 23,0-24,0 24,0-24,-23 24,23 0,0 0,0 0,-24 0,0 0,-24 0,1 0,-1 0,0 0,25 0,-25 0,24 0,0 0,0-24,24 24,-23 0,-1 0,24-24,-24 24,0 0,0-23,1 23,23 0,0 0,-24 0,24-24,-24 24,24 0,0 0,0 0,-24 0,24 0,0 0,0 0,-24 0,24 0,-23-24,23 24,0 0,-24 0,24 0,0 0,-24 0,24 0,0 0,0 0,0-24,0 24</inkml:trace>
</inkml:ink>
</file>

<file path=ppt/ink/ink1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7:58.4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3691 8549,'0'0,"23"0,1 0,24 0,23 0,-23 0,47-24,24 24,-24 0,-23 0,-1 0,-47 0,24 0,-1 0,1 0,0 0,23 0,0 24,-47-1,24 1,-24-24,0 24,-1 0,25 0,-24-24,23 24,1-24,0 23,-1-23,-23 0,0 24,0-24,23 24,-23-24,24 0,-24 0,23 0,-47 0,48 0,23 0,48 0,24-24,-24 24,0 0,-47 0,-1 0,1 0,-25 0,-23 0,24 0,-1 24,1-24,0 24,23 0,-47-24,47 47,-47-47,24 24,-1 0,25 0,-25-1,-23-23,24 0,-24 0,-24 24,23-24,-23 0,24 0,-24 0,24 0,0 0,0 0,23 0,1 0,0 0,-1 0,-23 0,24 0,-24 0,-1 0,25 0,-24 24,0-24,-1 0,-23 0,24 0,-24 0,0 0,24 0,47-48,1 1,-1-1,1 1,47-25,-24 25,24 23,-71 0,-1 0,-23 24,0 0,0 0,-24 0,24 0,-24 0,23 0,1 0,0 0,0 0,0 0,-24 0,23 0,-23 0,24 0,-24 0,24 0,-24 0,24 0,-24 0,24 0,0 0,-1 0,25 24,23-24,1 24,-48-24,23 24,1-24,-48 0,48 23,-25-23,1 0,24 0,-1 0,-23 0,24 0,-24 0,-24 0,23 0,-23 0,0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11.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19264 13359,'0'0,"0"0,0 0,0 0,-24 0,0 0,0 0,-47 0,0 0,-1 0,-23 0,24 0,-25 0,25 0,23 0,1 0,23 0,0 0,-24 0,48 0,-47 24,23-24,24 0,-24 23,24-23,0 0,-48 0,48 0,-23 0,-1 0,0 0,0 0,24 0,0 0,-24 0,24 0,0 0,-23 0,23 0,0 0,-24 0,24 0,0 0,-24 0,24 0,0 0,-24 0,24 0,0 0,-24 0,24 0,-23 0,23-23,0 23,-24 0,24 0,0 0,0 0,-24 0,24 0,0 0,0 0,0-24,0 24</inkml:trace>
</inkml:ink>
</file>

<file path=ppt/ink/ink2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8:52.6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5715 11097,'0'0,"-72"0,25 0,-49 0,1 0,-24 0,0 0,48 0,23 0,0 0,1 0,23 0,0 0,0 0,24 0,0 0,-24 0,24 0,0 0,-23 0,-1 0,-24 0,48 0,-48 0,25 0,-25 0,0 0,1 0,23 0,-47 0,23 0,24 0,0 0,-23 0,23 0,24 0,-24-24,0 24,0 0,1-24,23 24,-24 0,0-24,24 24,0 0,-24 0,24 0,0 0,-24 0,24 0,-23 0,-1-24,24 24,-24 0,0 0,24 0,-24 0,24 0,0 0,-24 0,24 0,0 0,-23 0,-1 0,0 0,0 0,24 0,-47 0,47 0,-24 0,-24 0,48 0,-24 0,1 0,23 0,-24 0,0 0,0 0,24 0,-24 0,1 0,23 0,-24 0,24 0,0 0,-24 0,24 0,0 0,0 0,-24 0,24 0,0 0</inkml:trace>
</inkml:ink>
</file>

<file path=ppt/ink/ink2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02.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22479 10716,'0'0,"0"0,0 0,0 23,0-23,0 24,23-24,25 0,-24 24,24-24,-25 0,25 0,-24 0,0 24,-1-24,1 0,0 0,0 24,0-24,-1 0,1 0,-24 0,24 0,-24 0,0 0,24 23,-24-23,24 0,-24 0,23 0,-23 24,0-24,24 0,-24 24,24-24,-24 0,0 0,24 0,0 24,-24-24,47 0,-47 0,24 0,0 0,-24 24,24-24,-24 0,0 0,24 0,-24 0,0 0,23 0,-23 24,24-24,-24 0,24 0,-24 0,0 0,24 0,-24 0,0 0,24 0,-24 0,0 0,24 0,-24 0,0 0,0 0,0 0,0-24,0 24,0 0,0-24,0 24,0 0,0-24</inkml:trace>
</inkml:ink>
</file>

<file path=ppt/ink/ink2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17.0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7334 12049,'0'0,"-95"0,-24 0,-48 0,48 0,-24 0,0 0,24 0,48 0,23 0,0 0,1 0,-1 0,24 0,0 0,1 0,23 0,-48 0,0 0,-23 0,-72 24,0 0,48-24,23 0,25 0,-25 0,25 0,23 0,-24 0,25 0,23 0,-24 0,0 0,-47 24,23-24,-47 0,-48 0,24 0,23 0,25 0,23 0,-23 0,0 0,-1-24,48 24,-23-24,23 24,24 0,-24 0,24 0,0 0,-24 0,-23 0,-1 0,0 0,1 0,47-24,-48 24,24 0,24 0,-24 0,24 0,0 0,-23 0,23 0,0 0,-24 0,0 0,0 0,0 0,1 0,-1 0,0 0,24 0,-24 0,24 0,0 0,-24 0,24 0,0 0,-23 0,23 0,0 0,-24 0,24 0,-24 0,24 0,0 0,-24 0,24 0,0 0,-24 0,24 0,0-24,0 24</inkml:trace>
</inkml:ink>
</file>

<file path=ppt/ink/ink2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29.2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16478 12811,'-24'0,"24"0,-48 0,1 0,-1 0,-47 0,47 0,-23 0,23 0,1 0,-1 0,0 0,25 0,-1 0,0 0,24 0,0 0,-24 0,24 0,-24 0,24 0,-23 0,-1 0,0 0,24 0,0 0,-24 0,0 0,0 0,1 0,-1 0,0 0,0 0,0 0,24 0,-23 0,23 0,-24 0,24 0,0 0,-24 0,24 0,0 0,-24 0,24 0,-24 0,24 0,0 0,-24 0,24 0,0 0,0 24,-23-24,23 0,-24 0</inkml:trace>
</inkml:ink>
</file>

<file path=ppt/ink/ink2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45.9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9239 15216,'0'0,"-24"0,0 0,-23-24,-96 24,-24 0,-47 0,-1 0,-46 0,46 0,25 0,47 0,24 0,47 0,25 0,-1 0,24 0,0 0,24 0,-23 0,-49 0,1 48,-72-48,-24 0,24 24,-23-24,23 0,-24 0,96 0,-1 0,25 0,23 0,0 0,-24 0,-47 0,0 0,-24 0,-24 0,24 24,47-24,25 0,-1 0,24 0,1 0,-25 0,-47 0,-1 0,1 0,-24 23,0-23,-24 24,72-24,-1 0,25 0,23 0,24 0,-24 0,0 0,0 0,1 0,-1 0,0 0,24 0,-24 0,0 0,0 0,1 0,23 0,-24 0,24 0,-24 0,0 0,24 0,-24 0,24 0,0 0,-23 0,23 0,-24 0,24 0,-24 0,24 0,0 0,-24 0,24 0,0 0,-24 0,24 0,-23 0,-1 0,0 0,0 0,24-24,-24 24,1 0,23 0,-24 0,24 0,-24 0,24-23,-24 23,24 0,-24 0,24 0,0 0,-24 0,24-24,0 24,-23 0,23 0,0 0</inkml:trace>
</inkml:ink>
</file>

<file path=ppt/ink/ink2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54.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3500 16073,'0'0,"0"0,48 0,-1 0,25 0,47 24,0-24,-24 24,0 24,24-25,-47 1,-1 0,-47-24,24 0,-48 0,47 24,-23-24,0 0,24 24,-25-24,1 0,24 0,-24 0,-1 0,1 0,0 0,0 0,24 0,-25 0,1 0,0 0,0 0,0 0,-24 0,0 0,23 0,-23 0,24 0,-24 0,0 0,24 0,-24 0,24 0,24 0,-25 0,1 0,24 0,-48 0,24 0,-24 24,23-24,-23 0,0 0,0 0,0 0,0 23,0-23,0 0,0 24,0 0,0-24,0 24,0-24,0 0,0 24,0-24,0 0,24 23,-24-23,0 0,24 24,-24-24,0 0,24 0,-24 0,0 0,0 0,24 0,-24 24,0-24,0 0,23 0,-23 0,24 0,24 0,-48-24,24 24,-1 0,-23 0,0 0,24 0,-24 0,0 0,24 0,-24 0,24 0,0 0,-24 0,24 0,-24 0,0 0,0 0,23 0</inkml:trace>
</inkml:ink>
</file>

<file path=ppt/ink/ink2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0:30.3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6310 10811,'0'0,"0"-24,-24 24,-24-24,-47 24,24-24,-72 1,0-1,-24 24,48 0,-71 0,23 0,-23 24,23-24,24 23,24 1,48-24,-25 24,25-24,23 0,48 0,-24 0,-47 0,0 0,-1 0,-23 0,-24 0,0 0,47 0,25 0,-1 0,24 0,-23 0,-1 0,24 0,-23 0,23 0,0 0,0 0,24 0,-48 0,-23 0,23 0,-23-24,47 24,-23 0,23 0,24 0,-24 0,24 0,-24 0,0 0,24 0,-23 0,23 0,-24 0,0-24,0 24,-24 0,48 0,-23 0,-1 0,0-23,24 23,-24 0,24 0,0 0,-24 0,24 0,0 0,-23 0,23-24,0 24,0 0,-24 0,24 0,-24 0,0 0,0 0,24 0,0 0,-24 0,24 0</inkml:trace>
</inkml:ink>
</file>

<file path=ppt/ink/ink2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1:13.9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6953 13240,'-24'0,"-24"0,1 0,-96 0,24 0,-48 0,24 0,-47 0,-1 0,1 0,71 0,23 0,25 0,23 0,48 0,-23 0,-49 0,-94 0,-25 0,-23 0,-24 0,23 0,1-24,71 24,119 0,24 0,-47 24,-1 0,-23-1,-1 1,1 0,47-24,-48 0,1 0,-24 0,23 0,25 0,23 0,24 0,-24 0,0 0,24 0,0 0,-24 0,24 0,-23 0,23 0,0 0,-24 0,0 0,24 0,0-24,-24 24,24 0,-24 0,24 0,-23 0,23 0,-24 0,24 0,-24 0,0-24,0 24,24 0,-23 0,-1 0,24 0,-24 0,24 0,-24 0,0 0,24 0,0 0,-24 0,1 0,-1 0,0 0,-24 0,25 0,-1 0,0 0,24 0,-48 0,24 0,1 0,-1 0,0 0,24 0,0 0</inkml:trace>
</inkml:ink>
</file>

<file path=ppt/ink/ink2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1:36.3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18121 11811,'0'0,"0"0,0 0,0 0,-95-24,-1 0,1-23,0 23,23 0,1-24,-24 48,47 0,24 0,1 0,-1 0,-24 0,1 0,23 0,0 0,0 0,24 0,0 0,-24 0,24 0,0 0,-24 0,1 0,-1 24,0-24,24 0,-24 0,24 0,0 24,0-24,0 0</inkml:trace>
</inkml:ink>
</file>

<file path=ppt/ink/ink2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1:44.6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2405 15621,'0'0,"0"0,23 0,49 0,-1 24,1-24,23 0,24 24,0-1,-24-23,1 24,-25-24,48 48,-71-48,-1 0,1 0,0 24,-24-24,-1 0,1 0,-24 0,24 0,0 0,0 0,-1 0,1 0,24 0,-24 23,-1-23,1 0,0 24,0-24,0 24,23-24,-23 0,0 24,24-24,-48 0,23 0,25-48,47 24,1-23,23 23,-24 24,-48 0,25 0,-25 0,49 0,-49 0,1 0,-24 0,23 0,-23 24,0-24,0 24,0-24,0 0,-1 0,1 0,0 0,0 23,0-23,-1 0,-23 24,24-24,-24 0,24 0,-24 0,0 0,0 24,24-24,-24 0,0 0,24 24,-1-24,1 24,24-24,-1 0,-23 0,0 0,0 24,0-24,0 0,-24 0,23 0,-23 0,24 0,-24 0,24 0,-24 0,24 23,-24-23,24 0,-24 0,23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25.4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12549 8953,'0'0,"-48"0,24 0,-47 0,23 0,-47 0,24 0,-1 0,-23 0,24 0,-1 0,48 0,-23 0,23 0,0 0,24 0,-24 0,24 0,-24 0,24 0,-23 0,-1 0,0 0,-24 0,24 0,1 0,-1 0,0 0,24 0,0-23,0 23,-24 0,0 0,1 0,-1 0,0 0,-24 0,25 0,-1 0,0 0,24 0,0 0,0 0,0-24,0 24,0 0,0 0,0 0,0 0,0 0</inkml:trace>
</inkml:ink>
</file>

<file path=ppt/ink/ink3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2:07.1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8144 14573,'0'0,"-48"0,-24 0,-47 0,-47-24,-49 24,-23 0,24 0,23 0,1 0,71 0,-48 24,96 0,-25-24,73 0,-1 0,0 24,0-24,24 0,-47 24,-25-24,-47 0,-24 0,24 0,-71 0,23 0,24 0,24 0,-48 0,120 0,23 0,0 0,-47 0,-48 0,0-24,23 24,-47-24,1 24,46 0,25-24,23 24,48 0,0 0,-24 0,1 0,-25 0,0 0,1 0,-25-24,25 1,-49 23,1-24,24 24,23-24,0 24,25 0,-1 0,0 0,0 0,0 0,24 0,-23 0,23 0,-24 0,0 0,24 0,-24 0,0 0,24 0,-23 0,23 0,-24 0,24 0,0 0,-24 0,0 0,0 0,1 0,-25 0,-24 0,49 0,-25 0,24 0,0 0,1 0,23 0,0 0,-24 0</inkml:trace>
</inkml:ink>
</file>

<file path=ppt/ink/ink3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2:10.8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15787 14359,'0'0,"0"24,-47-24,-72 24,23-1,1 1,-24 24,24-48,23 24,25-24,-1 0,24 0,1 0,23 0,0 0,-24 0,24 0,0 0,-24 0,24 0,-24 0,24 0,0 0,-24 0,24 0,0 0,0 0,-24 0,24 0,-23 0,23-24,-24 24,24 0,0 0,-24 0,24 0,0 0,0 0,0-24,-24 24,24 0</inkml:trace>
</inkml:ink>
</file>

<file path=ppt/ink/ink3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2:17.8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20883 14430,'-24'0,"-23"0,-1-23,-47 23,71 0,-24 0,1 0,47 0,-24 0,24 0,-24 0,24 0,0 0,-24 0,1 0,23 0,0 0,-24 0,0 23,0-23,0 0,1 0,23 0,-24 0,24 0,0 0,0 0,-24 0,24 0,-24 24,0-24,0 0,-23 0,23 0,0 24,0-24,1 0,-1 0,24 0,-24 0,0 0,24 0,0 0,-24 0,24 0,0 0,-24 0,24 0,0 0,-23 0,23 0,0 0,-24 0,24 0,-24 0,24 0,0 0,-24 0,24 0,0 0,-24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28.0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19312 8858,'0'0,"0"0,0 0,-48 0,0 0,-23 0,-48 0,0 0,24 0,-1 0,49 24,-1-24,0 0,1 0,-1 0,24 0,0 0,1 0,23 0,0 0,-24 0,24 0,0 0,-24 0,0 0,0 0,1 0,-1 0,0 0,0 0,0 0,-23 0,47 0,-24 0,0 0,0 0,1 0,23 0,0 0,-24 0,24 0,0 0,0 0,0 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50.3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12620 16192,'0'0,"0"0,0 0,-24 0,-23 0,23 0,-24 0,25 0,-1 0,0 0,0 0,0 0,0 0,24 0,0 0,-23 0,23 0,0 0,-24 0,24 0,-24 0,24 0,0 0,-24 0,24 0,-24 0,1 0,23 0,-48 0,24 0,0 0,-23 0,23 0,24 0,-24 0,24 0,-24 0,1 0,-1 0,0 0,0 0,0 0,0 0,24 0,-23 0,23 0,-24 0,24 0,0 0,0 0,-24 0,24 0,-24 0,24 0,0 0,-24 0,24 0,-23 0,23 0,0-23,-24 23,24 0,-24 0,0 0,24 0,0 0,-24 0,24 0,0 0,-24 0,24 0,0 0,-23 0,23 0,0 0,-24 0,24 0,0 0,-24 0,24 0,-24 0,24 0,-24 0,24 0,0 0,-23 0,23 0,0 0,-24 0,24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6:04.9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19335 16264,'0'0,"-47"0,-1-24,0 0,-23 0,-24 24,47 0,1 0,23 0,24 0,0 0,-24 0,0 0,0 0,24 0,-23 0,-25 24,-24 0,1 0,-24-24,-24 48,47-48,1 0,23 0,1 0,-1 0,24 0,24 0,0 0,-24 0,24 0,0 0,-23 0,23 0,-24 0,0 0,24 0,0 0</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6:10.1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22812 16240,'0'0,"0"0,-24 24,-23 0,-72 23,23 1,-23 0,48-25,-25 1,49 0,-1-24,48 0,-24 0,1 0,-1 0,0 0,24 0,-24 0,24 0,0 0,-24 0,24 0,0 0,-23 0,-25 0,0 0,25 0,-25 0,24 0,0 0,24 0,-24 0,1 0,23 0,0 0,0-24,-24 24,24 0,0 0,0-24,0 24,0 0,0-23,0 23,0 0,0-24,0 24,0 0,0-24,0 24,0-24,0 0,0 24,0-23,0-1,0 24,0 0,0-24,0 24,0 0,0-24,0 24,0-24,0 0,0 1,0-1,0 24,0-24,0 24,0 0,0 0,24 0,-1 0,25 0,24 0,-1 24,-23 0,-25-24,1 0,24 23,-1-23,-23 0,24 24,-1-24,-23 0,0 0,0 0,0 0,-24 0,24 24,-24-24,23 0,-23 0,0 24,0-24,0 0</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4:55.8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6953 8406,'0'0,"0"0,0 0,-48 0,-23-24,-72 0,-24 0,1 1,-1 23,0-24,24 24,72 0,-24-48,23 24,25 0,23 1,0 23,0-24,0 24,24 0,0 0,-24 0,1 24,-25-1,-47 49,23-48,1 23,23-23,-47 0,24 0,-1 0,25-24,23 0,0 0,0 0,24 0,0 0,-24 0,24 0,-24 0,24 0,-23 0,23 0,0 0,-24 0,24 0,0 0,-24-24,0 24,0 0,1 0,23 0,-24 0,24-24,0 24,-24 0,24 0,0 0</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10.6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10549 9525,'0'0,"-24"0,0 0,-24 0,-23-24,-48 24,-48 0,24 0,-47 0,-1 0,-23 0,0 0,-96 0,167 24,0-24,0 0,48 0,48 0,47 0,-48 0,-23 0,-25 0,-47 0,0 0,-23-71,23 23,0 0,24 24,-72-23,120 47,23 0,25 0,-25 0,48 0,-24 0,0 0,-47 0,0 0,-72 0,24 0,-48 0,72 0,23 0,1 0,23 0,-23 0,23 0,24 0,0 0,24 0,0 0,-23 0,-1 0,-71 0,23 0,-47 0,24 0,23 0,25 0,23 0,-24 0,48 0,0 0,-23-24,23 24,-24 0,0 0,-48 0,-23 24,24 0,23-24,24 0,0 0,1 0,-1 0,24 0,0 0,-24 0,24 0,0 0,-24 0,24 0,0 0,-24 0,24 0,0 0,-23 0,-1 0,24 0,0 0,-24 0,24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613C9-C45D-4DC9-ACA6-0A5320F54C5F}" type="datetimeFigureOut">
              <a:rPr lang="en-US" smtClean="0"/>
              <a:t>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BFF3D-78B9-4C21-9136-526D9D4492EA}" type="slidenum">
              <a:rPr lang="en-US" smtClean="0"/>
              <a:t>‹#›</a:t>
            </a:fld>
            <a:endParaRPr lang="en-US"/>
          </a:p>
        </p:txBody>
      </p:sp>
    </p:spTree>
    <p:extLst>
      <p:ext uri="{BB962C8B-B14F-4D97-AF65-F5344CB8AC3E}">
        <p14:creationId xmlns:p14="http://schemas.microsoft.com/office/powerpoint/2010/main" val="396716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endParaRPr lang="en-US" dirty="0"/>
          </a:p>
        </p:txBody>
      </p:sp>
      <p:sp>
        <p:nvSpPr>
          <p:cNvPr id="4" name="Slide Number Placeholder 3"/>
          <p:cNvSpPr>
            <a:spLocks noGrp="1"/>
          </p:cNvSpPr>
          <p:nvPr>
            <p:ph type="sldNum" sz="quarter" idx="10"/>
          </p:nvPr>
        </p:nvSpPr>
        <p:spPr/>
        <p:txBody>
          <a:bodyPr/>
          <a:lstStyle/>
          <a:p>
            <a:fld id="{F4FBFF3D-78B9-4C21-9136-526D9D4492EA}" type="slidenum">
              <a:rPr lang="en-US" smtClean="0"/>
              <a:t>5</a:t>
            </a:fld>
            <a:endParaRPr lang="en-US"/>
          </a:p>
        </p:txBody>
      </p:sp>
    </p:spTree>
    <p:extLst>
      <p:ext uri="{BB962C8B-B14F-4D97-AF65-F5344CB8AC3E}">
        <p14:creationId xmlns:p14="http://schemas.microsoft.com/office/powerpoint/2010/main" val="234943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a:t>
            </a:r>
            <a:endParaRPr lang="en-US"/>
          </a:p>
        </p:txBody>
      </p:sp>
      <p:sp>
        <p:nvSpPr>
          <p:cNvPr id="4" name="Slide Number Placeholder 3"/>
          <p:cNvSpPr>
            <a:spLocks noGrp="1"/>
          </p:cNvSpPr>
          <p:nvPr>
            <p:ph type="sldNum" sz="quarter" idx="10"/>
          </p:nvPr>
        </p:nvSpPr>
        <p:spPr/>
        <p:txBody>
          <a:bodyPr/>
          <a:lstStyle/>
          <a:p>
            <a:fld id="{F4FBFF3D-78B9-4C21-9136-526D9D4492EA}" type="slidenum">
              <a:rPr lang="en-US" smtClean="0"/>
              <a:t>6</a:t>
            </a:fld>
            <a:endParaRPr lang="en-US"/>
          </a:p>
        </p:txBody>
      </p:sp>
    </p:spTree>
    <p:extLst>
      <p:ext uri="{BB962C8B-B14F-4D97-AF65-F5344CB8AC3E}">
        <p14:creationId xmlns:p14="http://schemas.microsoft.com/office/powerpoint/2010/main" val="234943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endParaRPr lang="en-US" dirty="0"/>
          </a:p>
        </p:txBody>
      </p:sp>
      <p:sp>
        <p:nvSpPr>
          <p:cNvPr id="4" name="Slide Number Placeholder 3"/>
          <p:cNvSpPr>
            <a:spLocks noGrp="1"/>
          </p:cNvSpPr>
          <p:nvPr>
            <p:ph type="sldNum" sz="quarter" idx="10"/>
          </p:nvPr>
        </p:nvSpPr>
        <p:spPr/>
        <p:txBody>
          <a:bodyPr/>
          <a:lstStyle/>
          <a:p>
            <a:fld id="{F4FBFF3D-78B9-4C21-9136-526D9D4492EA}" type="slidenum">
              <a:rPr lang="en-US" smtClean="0"/>
              <a:t>8</a:t>
            </a:fld>
            <a:endParaRPr lang="en-US"/>
          </a:p>
        </p:txBody>
      </p:sp>
    </p:spTree>
    <p:extLst>
      <p:ext uri="{BB962C8B-B14F-4D97-AF65-F5344CB8AC3E}">
        <p14:creationId xmlns:p14="http://schemas.microsoft.com/office/powerpoint/2010/main" val="2349436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2/11/2015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2/11/2015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2/11/2015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2/11/2015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2/11/2015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4.emf"/><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emf"/><Relationship Id="rId5" Type="http://schemas.openxmlformats.org/officeDocument/2006/relationships/image" Target="../media/image3.emf"/><Relationship Id="rId15" Type="http://schemas.openxmlformats.org/officeDocument/2006/relationships/image" Target="../media/image8.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emf"/><Relationship Id="rId14" Type="http://schemas.openxmlformats.org/officeDocument/2006/relationships/customXml" Target="../ink/ink7.xml"/></Relationships>
</file>

<file path=ppt/slides/_rels/slide13.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4.emf"/><Relationship Id="rId18" Type="http://schemas.openxmlformats.org/officeDocument/2006/relationships/customXml" Target="../ink/ink16.xml"/><Relationship Id="rId3" Type="http://schemas.openxmlformats.org/officeDocument/2006/relationships/image" Target="../media/image9.emf"/><Relationship Id="rId21" Type="http://schemas.openxmlformats.org/officeDocument/2006/relationships/image" Target="../media/image18.emf"/><Relationship Id="rId7" Type="http://schemas.openxmlformats.org/officeDocument/2006/relationships/image" Target="../media/image11.emf"/><Relationship Id="rId12" Type="http://schemas.openxmlformats.org/officeDocument/2006/relationships/customXml" Target="../ink/ink13.xml"/><Relationship Id="rId17" Type="http://schemas.openxmlformats.org/officeDocument/2006/relationships/image" Target="../media/image16.emf"/><Relationship Id="rId2" Type="http://schemas.openxmlformats.org/officeDocument/2006/relationships/customXml" Target="../ink/ink8.xml"/><Relationship Id="rId16" Type="http://schemas.openxmlformats.org/officeDocument/2006/relationships/customXml" Target="../ink/ink15.xml"/><Relationship Id="rId20"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3.emf"/><Relationship Id="rId5" Type="http://schemas.openxmlformats.org/officeDocument/2006/relationships/image" Target="../media/image10.emf"/><Relationship Id="rId15" Type="http://schemas.openxmlformats.org/officeDocument/2006/relationships/image" Target="../media/image15.emf"/><Relationship Id="rId10" Type="http://schemas.openxmlformats.org/officeDocument/2006/relationships/customXml" Target="../ink/ink12.xml"/><Relationship Id="rId19" Type="http://schemas.openxmlformats.org/officeDocument/2006/relationships/image" Target="../media/image17.emf"/><Relationship Id="rId4" Type="http://schemas.openxmlformats.org/officeDocument/2006/relationships/customXml" Target="../ink/ink9.xml"/><Relationship Id="rId9" Type="http://schemas.openxmlformats.org/officeDocument/2006/relationships/image" Target="../media/image12.emf"/><Relationship Id="rId14" Type="http://schemas.openxmlformats.org/officeDocument/2006/relationships/customXml" Target="../ink/ink14.xml"/></Relationships>
</file>

<file path=ppt/slides/_rels/slide14.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1.emf"/><Relationship Id="rId12" Type="http://schemas.openxmlformats.org/officeDocument/2006/relationships/customXml" Target="../ink/ink23.xml"/><Relationship Id="rId17" Type="http://schemas.openxmlformats.org/officeDocument/2006/relationships/image" Target="../media/image26.emf"/><Relationship Id="rId2" Type="http://schemas.openxmlformats.org/officeDocument/2006/relationships/customXml" Target="../ink/ink18.xml"/><Relationship Id="rId16"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23.emf"/><Relationship Id="rId5" Type="http://schemas.openxmlformats.org/officeDocument/2006/relationships/image" Target="../media/image20.emf"/><Relationship Id="rId15" Type="http://schemas.openxmlformats.org/officeDocument/2006/relationships/image" Target="../media/image25.emf"/><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22.emf"/><Relationship Id="rId14" Type="http://schemas.openxmlformats.org/officeDocument/2006/relationships/customXml" Target="../ink/ink24.xml"/></Relationships>
</file>

<file path=ppt/slides/_rels/slide15.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2.emf"/><Relationship Id="rId3" Type="http://schemas.openxmlformats.org/officeDocument/2006/relationships/image" Target="../media/image27.emf"/><Relationship Id="rId7" Type="http://schemas.openxmlformats.org/officeDocument/2006/relationships/image" Target="../media/image29.emf"/><Relationship Id="rId12" Type="http://schemas.openxmlformats.org/officeDocument/2006/relationships/customXml" Target="../ink/ink31.xml"/><Relationship Id="rId2"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1.emf"/><Relationship Id="rId5" Type="http://schemas.openxmlformats.org/officeDocument/2006/relationships/image" Target="../media/image28.emf"/><Relationship Id="rId15" Type="http://schemas.openxmlformats.org/officeDocument/2006/relationships/image" Target="../media/image33.emf"/><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0.emf"/><Relationship Id="rId14" Type="http://schemas.openxmlformats.org/officeDocument/2006/relationships/customXml" Target="../ink/ink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8077200" cy="2381250"/>
          </a:xfrm>
        </p:spPr>
        <p:txBody>
          <a:bodyPr>
            <a:normAutofit/>
          </a:bodyPr>
          <a:lstStyle/>
          <a:p>
            <a:r>
              <a:rPr lang="en-US" sz="3600" dirty="0"/>
              <a:t>Globalization, Quality and Inequity in Education and Economic Growth - Lessons for India from China</a:t>
            </a:r>
          </a:p>
        </p:txBody>
      </p:sp>
      <p:sp>
        <p:nvSpPr>
          <p:cNvPr id="3" name="Subtitle 2"/>
          <p:cNvSpPr>
            <a:spLocks noGrp="1"/>
          </p:cNvSpPr>
          <p:nvPr>
            <p:ph type="subTitle" idx="1"/>
          </p:nvPr>
        </p:nvSpPr>
        <p:spPr/>
        <p:txBody>
          <a:bodyPr>
            <a:normAutofit fontScale="92500" lnSpcReduction="20000"/>
          </a:bodyPr>
          <a:lstStyle/>
          <a:p>
            <a:r>
              <a:rPr lang="en-US" dirty="0" smtClean="0"/>
              <a:t>Dr. Lakshmi K. Raut</a:t>
            </a:r>
          </a:p>
          <a:p>
            <a:r>
              <a:rPr lang="en-US" dirty="0" smtClean="0"/>
              <a:t>Social Security Administration</a:t>
            </a:r>
          </a:p>
          <a:p>
            <a:r>
              <a:rPr lang="en-US" dirty="0" smtClean="0"/>
              <a:t>Washington, DC, USA</a:t>
            </a:r>
            <a:endParaRPr lang="en-US" dirty="0"/>
          </a:p>
        </p:txBody>
      </p:sp>
    </p:spTree>
    <p:extLst>
      <p:ext uri="{BB962C8B-B14F-4D97-AF65-F5344CB8AC3E}">
        <p14:creationId xmlns:p14="http://schemas.microsoft.com/office/powerpoint/2010/main" val="240814381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In the next slide you can see that children from rural area and from the bottom 25 percent of the household monthly per capita consumption (MPC) perform very poorly in all three tests.</a:t>
            </a:r>
          </a:p>
          <a:p>
            <a:r>
              <a:rPr lang="en-US" dirty="0" smtClean="0"/>
              <a:t>As determinants of Test scores, I used an ordered </a:t>
            </a:r>
            <a:r>
              <a:rPr lang="en-US" dirty="0" err="1" smtClean="0"/>
              <a:t>Logit</a:t>
            </a:r>
            <a:r>
              <a:rPr lang="en-US" dirty="0" smtClean="0"/>
              <a:t> model with covariates:</a:t>
            </a:r>
          </a:p>
          <a:p>
            <a:pPr lvl="1"/>
            <a:r>
              <a:rPr lang="en-US" b="1" u="sng" dirty="0" smtClean="0"/>
              <a:t>family characteristics </a:t>
            </a:r>
            <a:r>
              <a:rPr lang="en-US" b="1" dirty="0" smtClean="0"/>
              <a:t>- </a:t>
            </a:r>
            <a:r>
              <a:rPr lang="en-US" sz="2600" dirty="0" smtClean="0"/>
              <a:t>log of MPC, highest grade attained by adults in the household, amount spent on school fees, books, private tuition of the child) </a:t>
            </a:r>
            <a:endParaRPr lang="en-US" dirty="0" smtClean="0"/>
          </a:p>
          <a:p>
            <a:pPr lvl="1"/>
            <a:r>
              <a:rPr lang="en-US" b="1" u="sng" dirty="0" smtClean="0"/>
              <a:t>school characteristics </a:t>
            </a:r>
            <a:r>
              <a:rPr lang="en-US" dirty="0" smtClean="0"/>
              <a:t>– </a:t>
            </a:r>
            <a:r>
              <a:rPr lang="en-US" sz="2600" dirty="0" smtClean="0"/>
              <a:t>Teacher-Student Ratio, school’s infrastructure, provision of free mid-day lunch,  public vs private and English Medium vs local language school. </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35947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fontScale="70000" lnSpcReduction="20000"/>
          </a:bodyPr>
          <a:lstStyle/>
          <a:p>
            <a:r>
              <a:rPr lang="en-US" dirty="0" smtClean="0"/>
              <a:t>(</a:t>
            </a:r>
            <a:r>
              <a:rPr lang="en-US" u="sng" dirty="0" smtClean="0">
                <a:effectLst>
                  <a:outerShdw blurRad="38100" dist="38100" dir="2700000" algn="tl">
                    <a:srgbClr val="000000">
                      <a:alpha val="43137"/>
                    </a:srgbClr>
                  </a:outerShdw>
                </a:effectLst>
              </a:rPr>
              <a:t>1)Family </a:t>
            </a:r>
            <a:r>
              <a:rPr lang="en-US" u="sng" dirty="0" err="1" smtClean="0">
                <a:effectLst>
                  <a:outerShdw blurRad="38100" dist="38100" dir="2700000" algn="tl">
                    <a:srgbClr val="000000">
                      <a:alpha val="43137"/>
                    </a:srgbClr>
                  </a:outerShdw>
                </a:effectLst>
              </a:rPr>
              <a:t>reources</a:t>
            </a:r>
            <a:r>
              <a:rPr lang="en-US" dirty="0" smtClean="0"/>
              <a:t>: Family income and education level of the adults in the family and the amount spent on a child’s education are, as expected, have always significant positive effects for all test scores with few exceptions for the children from the top 25 percent income group.</a:t>
            </a:r>
          </a:p>
          <a:p>
            <a:r>
              <a:rPr lang="en-US" dirty="0" smtClean="0"/>
              <a:t>(</a:t>
            </a:r>
            <a:r>
              <a:rPr lang="en-US" b="1" u="sng" dirty="0" smtClean="0"/>
              <a:t>2)Free mid-day lunch </a:t>
            </a:r>
            <a:r>
              <a:rPr lang="en-US" dirty="0" smtClean="0"/>
              <a:t>has positive effects for reading and writing test scores for the children in rural and poor families but it has no effect on Math scores.</a:t>
            </a:r>
          </a:p>
          <a:p>
            <a:r>
              <a:rPr lang="en-US" dirty="0" smtClean="0"/>
              <a:t>(3) </a:t>
            </a:r>
            <a:r>
              <a:rPr lang="en-US" b="1" u="sng" dirty="0" smtClean="0"/>
              <a:t>Public school </a:t>
            </a:r>
            <a:r>
              <a:rPr lang="en-US" dirty="0" smtClean="0"/>
              <a:t>has positive effects on test scores of the disadvantaged kids from the rural and bottom 25 percent income group for most test scores, but it has mostly negative effects on the test scores of the children from top 25 percent incomes group.</a:t>
            </a:r>
          </a:p>
          <a:p>
            <a:r>
              <a:rPr lang="en-US" dirty="0" smtClean="0">
                <a:solidFill>
                  <a:srgbClr val="FF0000"/>
                </a:solidFill>
                <a:effectLst>
                  <a:outerShdw blurRad="38100" dist="38100" dir="2700000" algn="tl">
                    <a:srgbClr val="000000">
                      <a:alpha val="43137"/>
                    </a:srgbClr>
                  </a:outerShdw>
                </a:effectLst>
              </a:rPr>
              <a:t>(4) School Quality</a:t>
            </a:r>
            <a:r>
              <a:rPr lang="en-US" dirty="0" smtClean="0">
                <a:solidFill>
                  <a:srgbClr val="FF0000"/>
                </a:solidFill>
              </a:rPr>
              <a:t>: </a:t>
            </a:r>
            <a:r>
              <a:rPr lang="en-US" dirty="0" smtClean="0"/>
              <a:t>Children going to schools of lower class sizes, better infrastructure and where  teachers are formally evaluated for their teaching effectiveness have significantly positive effects on almost all test scores for the disadvantaged children.</a:t>
            </a:r>
          </a:p>
          <a:p>
            <a:r>
              <a:rPr lang="en-US" b="1" dirty="0" smtClean="0">
                <a:solidFill>
                  <a:srgbClr val="FF0000"/>
                </a:solidFill>
              </a:rPr>
              <a:t>Policy Implication: </a:t>
            </a:r>
            <a:r>
              <a:rPr lang="en-US" dirty="0"/>
              <a:t> </a:t>
            </a:r>
            <a:r>
              <a:rPr lang="en-US" dirty="0" smtClean="0"/>
              <a:t>Improve schools along the lines in (4) above. </a:t>
            </a:r>
            <a:endParaRPr lang="en-US" dirty="0"/>
          </a:p>
        </p:txBody>
      </p:sp>
      <p:sp>
        <p:nvSpPr>
          <p:cNvPr id="3" name="Title 2"/>
          <p:cNvSpPr>
            <a:spLocks noGrp="1"/>
          </p:cNvSpPr>
          <p:nvPr>
            <p:ph type="title"/>
          </p:nvPr>
        </p:nvSpPr>
        <p:spPr>
          <a:xfrm>
            <a:off x="457200" y="274638"/>
            <a:ext cx="8229600" cy="563562"/>
          </a:xfrm>
        </p:spPr>
        <p:txBody>
          <a:bodyPr>
            <a:normAutofit/>
          </a:bodyPr>
          <a:lstStyle/>
          <a:p>
            <a:r>
              <a:rPr lang="en-US" sz="2000" dirty="0" smtClean="0"/>
              <a:t>Main Findings and Policy Suggestions</a:t>
            </a:r>
            <a:endParaRPr lang="en-US" sz="2000" dirty="0"/>
          </a:p>
        </p:txBody>
      </p:sp>
    </p:spTree>
    <p:extLst>
      <p:ext uri="{BB962C8B-B14F-4D97-AF65-F5344CB8AC3E}">
        <p14:creationId xmlns:p14="http://schemas.microsoft.com/office/powerpoint/2010/main" val="132789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82468941"/>
              </p:ext>
            </p:extLst>
          </p:nvPr>
        </p:nvGraphicFramePr>
        <p:xfrm>
          <a:off x="457200" y="1295400"/>
          <a:ext cx="7924800" cy="4648196"/>
        </p:xfrm>
        <a:graphic>
          <a:graphicData uri="http://schemas.openxmlformats.org/drawingml/2006/table">
            <a:tbl>
              <a:tblPr>
                <a:tableStyleId>{5C22544A-7EE6-4342-B048-85BDC9FD1C3A}</a:tableStyleId>
              </a:tblPr>
              <a:tblGrid>
                <a:gridCol w="2162123"/>
                <a:gridCol w="1179338"/>
                <a:gridCol w="857701"/>
                <a:gridCol w="857701"/>
                <a:gridCol w="1541181"/>
                <a:gridCol w="1326756"/>
              </a:tblGrid>
              <a:tr h="472388">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Overall </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Rural</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Urban</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Bottom 25 percent</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Top 25 percent</a:t>
                      </a:r>
                      <a:endParaRPr lang="en-US" sz="1100" b="1" i="0" u="none" strike="noStrike">
                        <a:solidFill>
                          <a:srgbClr val="000000"/>
                        </a:solidFill>
                        <a:effectLst/>
                        <a:latin typeface="Calibri"/>
                      </a:endParaRPr>
                    </a:p>
                  </a:txBody>
                  <a:tcPr marL="9525" marR="9525" marT="9525" marB="0" anchor="b"/>
                </a:tc>
              </a:tr>
              <a:tr h="260988">
                <a:tc gridSpan="6">
                  <a:txBody>
                    <a:bodyPr/>
                    <a:lstStyle/>
                    <a:p>
                      <a:pPr algn="l" fontAlgn="b"/>
                      <a:r>
                        <a:rPr lang="en-US" sz="1100" u="sng" strike="noStrike">
                          <a:effectLst/>
                        </a:rPr>
                        <a:t>Reading: Can read</a:t>
                      </a:r>
                      <a:endParaRPr lang="en-US" sz="1100" b="1" i="0" u="sng"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0988">
                <a:tc>
                  <a:txBody>
                    <a:bodyPr/>
                    <a:lstStyle/>
                    <a:p>
                      <a:pPr algn="r" fontAlgn="b"/>
                      <a:r>
                        <a:rPr lang="en-US" sz="1100" u="none" strike="noStrike">
                          <a:effectLst/>
                        </a:rPr>
                        <a:t>Story</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35.10</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32.51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43.53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23.33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51.86</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Paragraph</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21.63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20.81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24.28</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20.37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21.91</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Word</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20.47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21.51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17.12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24.21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15.00</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Letter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13.27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14.42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9.54</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17.06</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7.56</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Cannot Read</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9.52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10.75</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5.53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15.03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3.66</a:t>
                      </a:r>
                      <a:endParaRPr lang="en-US" sz="1100" b="0" i="0" u="none" strike="noStrike">
                        <a:solidFill>
                          <a:srgbClr val="000000"/>
                        </a:solidFill>
                        <a:effectLst/>
                        <a:latin typeface="Calibri"/>
                      </a:endParaRPr>
                    </a:p>
                  </a:txBody>
                  <a:tcPr marL="9525" marR="171450" marT="9525" marB="0" anchor="b"/>
                </a:tc>
              </a:tr>
              <a:tr h="260988">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260988">
                <a:tc gridSpan="6">
                  <a:txBody>
                    <a:bodyPr/>
                    <a:lstStyle/>
                    <a:p>
                      <a:pPr algn="l" fontAlgn="b"/>
                      <a:r>
                        <a:rPr lang="en-US" sz="1100" u="sng" strike="noStrike">
                          <a:effectLst/>
                        </a:rPr>
                        <a:t>Math: Can do</a:t>
                      </a:r>
                      <a:endParaRPr lang="en-US" sz="1100" b="1" i="0" u="sng"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0988">
                <a:tc>
                  <a:txBody>
                    <a:bodyPr/>
                    <a:lstStyle/>
                    <a:p>
                      <a:pPr algn="r" fontAlgn="b"/>
                      <a:r>
                        <a:rPr lang="en-US" sz="1100" u="none" strike="noStrike">
                          <a:effectLst/>
                        </a:rPr>
                        <a:t>Division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23.09</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20.47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31.62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14.08</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36.66</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Subtraction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27.02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25.13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33.18</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21.64</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33.63</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Number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32.19</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34.61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24.34</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36.68</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22.64</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Cannot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17.70</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dirty="0">
                          <a:effectLst/>
                        </a:rPr>
                        <a:t>19.80</a:t>
                      </a:r>
                      <a:endParaRPr lang="en-US" sz="1100" b="0" i="0" u="none" strike="noStrike" dirty="0">
                        <a:solidFill>
                          <a:srgbClr val="000000"/>
                        </a:solidFill>
                        <a:effectLst/>
                        <a:latin typeface="Calibri"/>
                      </a:endParaRPr>
                    </a:p>
                  </a:txBody>
                  <a:tcPr marL="9525" marR="171450" marT="9525" marB="0" anchor="b"/>
                </a:tc>
                <a:tc>
                  <a:txBody>
                    <a:bodyPr/>
                    <a:lstStyle/>
                    <a:p>
                      <a:pPr algn="r" fontAlgn="b"/>
                      <a:r>
                        <a:rPr lang="en-US" sz="1100" u="none" strike="noStrike">
                          <a:effectLst/>
                        </a:rPr>
                        <a:t>10.86</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27.61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7.07</a:t>
                      </a:r>
                      <a:endParaRPr lang="en-US" sz="1100" b="0" i="0" u="none" strike="noStrike">
                        <a:solidFill>
                          <a:srgbClr val="000000"/>
                        </a:solidFill>
                        <a:effectLst/>
                        <a:latin typeface="Calibri"/>
                      </a:endParaRPr>
                    </a:p>
                  </a:txBody>
                  <a:tcPr marL="9525" marR="171450" marT="9525" marB="0" anchor="b"/>
                </a:tc>
              </a:tr>
              <a:tr h="260988">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260988">
                <a:tc gridSpan="6">
                  <a:txBody>
                    <a:bodyPr/>
                    <a:lstStyle/>
                    <a:p>
                      <a:pPr algn="l" fontAlgn="b"/>
                      <a:r>
                        <a:rPr lang="en-US" sz="1100" u="sng" strike="noStrike">
                          <a:effectLst/>
                        </a:rPr>
                        <a:t>Writing skills: Writes with</a:t>
                      </a:r>
                      <a:endParaRPr lang="en-US" sz="1100" b="1" i="0" u="sng"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0988">
                <a:tc>
                  <a:txBody>
                    <a:bodyPr/>
                    <a:lstStyle/>
                    <a:p>
                      <a:pPr algn="r" fontAlgn="b"/>
                      <a:r>
                        <a:rPr lang="en-US" sz="1100" u="none" strike="noStrike">
                          <a:effectLst/>
                        </a:rPr>
                        <a:t>2 or less mistakes</a:t>
                      </a:r>
                      <a:endParaRPr lang="en-US" sz="1100" b="0" i="0" u="none" strike="noStrike">
                        <a:solidFill>
                          <a:srgbClr val="000000"/>
                        </a:solidFill>
                        <a:effectLst/>
                        <a:latin typeface="Arial"/>
                      </a:endParaRPr>
                    </a:p>
                  </a:txBody>
                  <a:tcPr marL="9525" marR="9525" marT="9525" marB="0" anchor="b"/>
                </a:tc>
                <a:tc>
                  <a:txBody>
                    <a:bodyPr/>
                    <a:lstStyle/>
                    <a:p>
                      <a:pPr algn="r" fontAlgn="b"/>
                      <a:r>
                        <a:rPr lang="en-US" sz="1100" u="none" strike="noStrike">
                          <a:effectLst/>
                        </a:rPr>
                        <a:t>68.77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65.54</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79.25</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57.43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82.05</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Cannot write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31.23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34.46</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20.75</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42.57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dirty="0">
                          <a:effectLst/>
                        </a:rPr>
                        <a:t>17.95</a:t>
                      </a:r>
                      <a:endParaRPr lang="en-US" sz="1100" b="0" i="0" u="none" strike="noStrike" dirty="0">
                        <a:solidFill>
                          <a:srgbClr val="000000"/>
                        </a:solidFill>
                        <a:effectLst/>
                        <a:latin typeface="Calibri"/>
                      </a:endParaRPr>
                    </a:p>
                  </a:txBody>
                  <a:tcPr marL="9525" marR="171450" marT="9525" marB="0" anchor="b"/>
                </a:tc>
              </a:tr>
            </a:tbl>
          </a:graphicData>
        </a:graphic>
      </p:graphicFrame>
      <p:sp>
        <p:nvSpPr>
          <p:cNvPr id="3" name="Title 2"/>
          <p:cNvSpPr>
            <a:spLocks noGrp="1"/>
          </p:cNvSpPr>
          <p:nvPr>
            <p:ph type="title"/>
          </p:nvPr>
        </p:nvSpPr>
        <p:spPr>
          <a:xfrm>
            <a:off x="76200" y="304800"/>
            <a:ext cx="8763000" cy="1143000"/>
          </a:xfrm>
        </p:spPr>
        <p:txBody>
          <a:bodyPr>
            <a:normAutofit/>
          </a:bodyPr>
          <a:lstStyle/>
          <a:p>
            <a:r>
              <a:rPr lang="en-US" sz="2000" dirty="0"/>
              <a:t>Table1 :Reading, writing and math score distributions of Elementary school children of ages 6-11 for various </a:t>
            </a:r>
            <a:r>
              <a:rPr lang="en-US" sz="2000" dirty="0" smtClean="0"/>
              <a:t>groups (percent)</a:t>
            </a:r>
            <a:endParaRPr lang="en-US" sz="20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123080" y="4783320"/>
              <a:ext cx="386280" cy="17640"/>
            </p14:xfrm>
          </p:contentPart>
        </mc:Choice>
        <mc:Fallback xmlns="">
          <p:pic>
            <p:nvPicPr>
              <p:cNvPr id="2" name="Ink 1"/>
              <p:cNvPicPr/>
              <p:nvPr/>
            </p:nvPicPr>
            <p:blipFill>
              <a:blip r:embed="rId3"/>
              <a:stretch>
                <a:fillRect/>
              </a:stretch>
            </p:blipFill>
            <p:spPr>
              <a:xfrm>
                <a:off x="4107240" y="4719960"/>
                <a:ext cx="417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6480720" y="4809240"/>
              <a:ext cx="454680" cy="17280"/>
            </p14:xfrm>
          </p:contentPart>
        </mc:Choice>
        <mc:Fallback xmlns="">
          <p:pic>
            <p:nvPicPr>
              <p:cNvPr id="5" name="Ink 4"/>
              <p:cNvPicPr/>
              <p:nvPr/>
            </p:nvPicPr>
            <p:blipFill>
              <a:blip r:embed="rId5"/>
              <a:stretch>
                <a:fillRect/>
              </a:stretch>
            </p:blipFill>
            <p:spPr>
              <a:xfrm>
                <a:off x="6464880" y="4745520"/>
                <a:ext cx="4863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4054680" y="3206160"/>
              <a:ext cx="463320" cy="17280"/>
            </p14:xfrm>
          </p:contentPart>
        </mc:Choice>
        <mc:Fallback xmlns="">
          <p:pic>
            <p:nvPicPr>
              <p:cNvPr id="6" name="Ink 5"/>
              <p:cNvPicPr/>
              <p:nvPr/>
            </p:nvPicPr>
            <p:blipFill>
              <a:blip r:embed="rId7"/>
              <a:stretch>
                <a:fillRect/>
              </a:stretch>
            </p:blipFill>
            <p:spPr>
              <a:xfrm>
                <a:off x="4038840" y="3142440"/>
                <a:ext cx="4950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6489360" y="3188880"/>
              <a:ext cx="463320" cy="9000"/>
            </p14:xfrm>
          </p:contentPart>
        </mc:Choice>
        <mc:Fallback xmlns="">
          <p:pic>
            <p:nvPicPr>
              <p:cNvPr id="7" name="Ink 6"/>
              <p:cNvPicPr/>
              <p:nvPr/>
            </p:nvPicPr>
            <p:blipFill>
              <a:blip r:embed="rId9"/>
              <a:stretch>
                <a:fillRect/>
              </a:stretch>
            </p:blipFill>
            <p:spPr>
              <a:xfrm>
                <a:off x="6473520" y="3125520"/>
                <a:ext cx="4950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4106160" y="5820840"/>
              <a:ext cx="437400" cy="8640"/>
            </p14:xfrm>
          </p:contentPart>
        </mc:Choice>
        <mc:Fallback xmlns="">
          <p:pic>
            <p:nvPicPr>
              <p:cNvPr id="8" name="Ink 7"/>
              <p:cNvPicPr/>
              <p:nvPr/>
            </p:nvPicPr>
            <p:blipFill>
              <a:blip r:embed="rId11"/>
              <a:stretch>
                <a:fillRect/>
              </a:stretch>
            </p:blipFill>
            <p:spPr>
              <a:xfrm>
                <a:off x="4090320" y="5757120"/>
                <a:ext cx="469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6480720" y="5829120"/>
              <a:ext cx="480240" cy="43560"/>
            </p14:xfrm>
          </p:contentPart>
        </mc:Choice>
        <mc:Fallback xmlns="">
          <p:pic>
            <p:nvPicPr>
              <p:cNvPr id="9" name="Ink 8"/>
              <p:cNvPicPr/>
              <p:nvPr/>
            </p:nvPicPr>
            <p:blipFill>
              <a:blip r:embed="rId13"/>
              <a:stretch>
                <a:fillRect/>
              </a:stretch>
            </p:blipFill>
            <p:spPr>
              <a:xfrm>
                <a:off x="6464880" y="5765760"/>
                <a:ext cx="5119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7809480" y="5803560"/>
              <a:ext cx="403200" cy="137520"/>
            </p14:xfrm>
          </p:contentPart>
        </mc:Choice>
        <mc:Fallback xmlns="">
          <p:pic>
            <p:nvPicPr>
              <p:cNvPr id="10" name="Ink 9"/>
              <p:cNvPicPr/>
              <p:nvPr/>
            </p:nvPicPr>
            <p:blipFill>
              <a:blip r:embed="rId15"/>
              <a:stretch>
                <a:fillRect/>
              </a:stretch>
            </p:blipFill>
            <p:spPr>
              <a:xfrm>
                <a:off x="7793640" y="5740200"/>
                <a:ext cx="434880" cy="264240"/>
              </a:xfrm>
              <a:prstGeom prst="rect">
                <a:avLst/>
              </a:prstGeom>
            </p:spPr>
          </p:pic>
        </mc:Fallback>
      </mc:AlternateContent>
    </p:spTree>
    <p:extLst>
      <p:ext uri="{BB962C8B-B14F-4D97-AF65-F5344CB8AC3E}">
        <p14:creationId xmlns:p14="http://schemas.microsoft.com/office/powerpoint/2010/main" val="3095978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1526763"/>
              </p:ext>
            </p:extLst>
          </p:nvPr>
        </p:nvGraphicFramePr>
        <p:xfrm>
          <a:off x="1600200" y="838200"/>
          <a:ext cx="7238999" cy="5486394"/>
        </p:xfrm>
        <a:graphic>
          <a:graphicData uri="http://schemas.openxmlformats.org/drawingml/2006/table">
            <a:tbl>
              <a:tblPr/>
              <a:tblGrid>
                <a:gridCol w="2402106"/>
                <a:gridCol w="1241906"/>
                <a:gridCol w="1094837"/>
                <a:gridCol w="784361"/>
                <a:gridCol w="931428"/>
                <a:gridCol w="784361"/>
              </a:tblGrid>
              <a:tr h="183757">
                <a:tc rowSpan="2">
                  <a:txBody>
                    <a:bodyPr/>
                    <a:lstStyle/>
                    <a:p>
                      <a:pPr algn="l" fontAlgn="ctr"/>
                      <a:r>
                        <a:rPr lang="en-US" sz="900" b="0" i="0" u="none" strike="noStrike" dirty="0">
                          <a:solidFill>
                            <a:srgbClr val="000000"/>
                          </a:solidFill>
                          <a:effectLst/>
                          <a:latin typeface="Calibri"/>
                        </a:rPr>
                        <a:t>Variables</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a:rPr>
                        <a:t>Overall</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a:rPr>
                        <a:t>Rural</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900" b="1" i="0" u="none" strike="noStrike">
                          <a:solidFill>
                            <a:srgbClr val="000000"/>
                          </a:solidFill>
                          <a:effectLst/>
                          <a:latin typeface="Calibri"/>
                        </a:rPr>
                        <a:t>Urban</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900" b="1" i="0" u="none" strike="noStrike">
                          <a:solidFill>
                            <a:srgbClr val="000000"/>
                          </a:solidFill>
                          <a:effectLst/>
                          <a:latin typeface="Calibri"/>
                        </a:rPr>
                        <a:t>Households MPC</a:t>
                      </a:r>
                    </a:p>
                  </a:txBody>
                  <a:tcPr marL="7591" marR="7591"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34119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1" i="0" u="none" strike="noStrike">
                          <a:solidFill>
                            <a:srgbClr val="000000"/>
                          </a:solidFill>
                          <a:effectLst/>
                          <a:latin typeface="Calibri"/>
                        </a:rPr>
                        <a:t>Bottom 25%</a:t>
                      </a:r>
                    </a:p>
                  </a:txBody>
                  <a:tcPr marL="7591" marR="7591"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a:rPr>
                        <a:t>Top 25%</a:t>
                      </a:r>
                    </a:p>
                  </a:txBody>
                  <a:tcPr marL="7591" marR="7591"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Intercept (Story)</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-3.944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-3.890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-4.153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-3.952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-1.911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(16.92)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(14.89)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(7.63)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(7.27)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(2.05)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Intercept (Paragraph)</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-2.946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-2.930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-3.015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-2.939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-0.873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(12.72)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(11.28)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(5.57)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(5.42)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Intercept (Word)</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-1.890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-1.876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-1.929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-1.847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0.230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(8.19)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(7.25)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(3.57)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(3.42)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Intercept(Letter)</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-0.787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-0.780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-0.757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-0.797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1.469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(3.41)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(3.02)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(1.39)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(1.47)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(1.57)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Family: log of MPC</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0.416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0.380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0.470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0.293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0.174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(11.82)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(9.60)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(5.64)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(1.36)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Family: Highest Education level of adults (21+)</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0.087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dirty="0">
                          <a:solidFill>
                            <a:srgbClr val="000000"/>
                          </a:solidFill>
                          <a:effectLst/>
                          <a:latin typeface="Calibri"/>
                        </a:rPr>
                        <a:t>0.096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dirty="0">
                          <a:solidFill>
                            <a:srgbClr val="000000"/>
                          </a:solidFill>
                          <a:effectLst/>
                          <a:latin typeface="Calibri"/>
                        </a:rPr>
                        <a:t>(20.71)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(18.37)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(9.22)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(11.65)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(8.61)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English Medium </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-0.217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-0.337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-0.024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-0.067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-0.208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(2.77)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(3.15)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(0.20)</a:t>
                      </a:r>
                    </a:p>
                  </a:txBody>
                  <a:tcPr marL="7591" marR="136644" marT="759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(0.31)</a:t>
                      </a:r>
                    </a:p>
                  </a:txBody>
                  <a:tcPr marL="7591" marR="136644" marT="759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(1.46)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Public</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0.075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0.237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0.511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-0.483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(1.05)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(1.84)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(4.14)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(2.52)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Cost (total)*1000</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0.148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0.244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0.493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0.032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(9.25)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(9.76)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(4.25)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(8.22)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(1.78)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Student-Teacher Ratio</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-0.005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-0.006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-0.001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-0.005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-0.004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(7.67)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(7.67)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(0.30)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(4.94)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(1.83)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Free Mid-Day Lunch</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0.239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0.285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0.115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0.278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0.319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(3.62)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(3.62)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(2.49)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(1.77)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Formally Evaluates Teachers</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0.109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0.147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-0.060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0.210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0.171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(2.69)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(3.20)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(0.68)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(3.11)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(1.52)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Infrastructure:  Principal Component 1</a:t>
                      </a:r>
                    </a:p>
                  </a:txBody>
                  <a:tcPr marL="7591" marR="7591" marT="7591"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5.051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3.501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9.788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4.872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4.864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(4.47)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(2.70)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(3.91)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(2.44)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(1.72)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gridSpan="6">
                  <a:txBody>
                    <a:bodyPr/>
                    <a:lstStyle/>
                    <a:p>
                      <a:pPr algn="l" fontAlgn="ctr"/>
                      <a:r>
                        <a:rPr lang="en-US" sz="900" b="0" i="0" u="none" strike="noStrike" dirty="0">
                          <a:solidFill>
                            <a:srgbClr val="000000"/>
                          </a:solidFill>
                          <a:effectLst/>
                          <a:latin typeface="Calibri"/>
                        </a:rPr>
                        <a:t>Notes:  Absolute value of t-statistics are in parentheses </a:t>
                      </a:r>
                    </a:p>
                  </a:txBody>
                  <a:tcPr marL="7591" marR="7591" marT="7591"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Title 2"/>
          <p:cNvSpPr>
            <a:spLocks noGrp="1"/>
          </p:cNvSpPr>
          <p:nvPr>
            <p:ph type="title"/>
          </p:nvPr>
        </p:nvSpPr>
        <p:spPr>
          <a:xfrm>
            <a:off x="381000" y="152400"/>
            <a:ext cx="8229600" cy="715962"/>
          </a:xfrm>
        </p:spPr>
        <p:txBody>
          <a:bodyPr>
            <a:normAutofit/>
          </a:bodyPr>
          <a:lstStyle/>
          <a:p>
            <a:r>
              <a:rPr lang="en-US" sz="2000" dirty="0"/>
              <a:t>Table 2: Determinants of Reading scores of Elementary school children of ages 6-11 for various </a:t>
            </a:r>
            <a:r>
              <a:rPr lang="en-US" sz="2000" dirty="0" smtClean="0"/>
              <a:t>groups (ordered </a:t>
            </a:r>
            <a:r>
              <a:rPr lang="en-US" sz="2000" dirty="0" err="1" smtClean="0"/>
              <a:t>Logit</a:t>
            </a:r>
            <a:r>
              <a:rPr lang="en-US" sz="2000" dirty="0" smtClean="0"/>
              <a:t> Model)</a:t>
            </a:r>
            <a:endParaRPr lang="en-US" sz="20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628640" y="2931840"/>
              <a:ext cx="874800" cy="103320"/>
            </p14:xfrm>
          </p:contentPart>
        </mc:Choice>
        <mc:Fallback xmlns="">
          <p:pic>
            <p:nvPicPr>
              <p:cNvPr id="2" name="Ink 1"/>
              <p:cNvPicPr/>
              <p:nvPr/>
            </p:nvPicPr>
            <p:blipFill>
              <a:blip r:embed="rId3"/>
              <a:stretch>
                <a:fillRect/>
              </a:stretch>
            </p:blipFill>
            <p:spPr>
              <a:xfrm>
                <a:off x="1612800" y="2868120"/>
                <a:ext cx="906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628640" y="3334680"/>
              <a:ext cx="2169360" cy="94680"/>
            </p14:xfrm>
          </p:contentPart>
        </mc:Choice>
        <mc:Fallback xmlns="">
          <p:pic>
            <p:nvPicPr>
              <p:cNvPr id="5" name="Ink 4"/>
              <p:cNvPicPr/>
              <p:nvPr/>
            </p:nvPicPr>
            <p:blipFill>
              <a:blip r:embed="rId5"/>
              <a:stretch>
                <a:fillRect/>
              </a:stretch>
            </p:blipFill>
            <p:spPr>
              <a:xfrm>
                <a:off x="1612800" y="3271320"/>
                <a:ext cx="22010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7663680" y="4037760"/>
              <a:ext cx="240480" cy="68760"/>
            </p14:xfrm>
          </p:contentPart>
        </mc:Choice>
        <mc:Fallback xmlns="">
          <p:pic>
            <p:nvPicPr>
              <p:cNvPr id="6" name="Ink 5"/>
              <p:cNvPicPr/>
              <p:nvPr/>
            </p:nvPicPr>
            <p:blipFill>
              <a:blip r:embed="rId7"/>
              <a:stretch>
                <a:fillRect/>
              </a:stretch>
            </p:blipFill>
            <p:spPr>
              <a:xfrm>
                <a:off x="7647840" y="3974040"/>
                <a:ext cx="2721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7612200" y="4251960"/>
              <a:ext cx="317520" cy="43200"/>
            </p14:xfrm>
          </p:contentPart>
        </mc:Choice>
        <mc:Fallback xmlns="">
          <p:pic>
            <p:nvPicPr>
              <p:cNvPr id="7" name="Ink 6"/>
              <p:cNvPicPr/>
              <p:nvPr/>
            </p:nvPicPr>
            <p:blipFill>
              <a:blip r:embed="rId9"/>
              <a:stretch>
                <a:fillRect/>
              </a:stretch>
            </p:blipFill>
            <p:spPr>
              <a:xfrm>
                <a:off x="7596360" y="4188600"/>
                <a:ext cx="3492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8443800" y="4046040"/>
              <a:ext cx="266040" cy="51840"/>
            </p14:xfrm>
          </p:contentPart>
        </mc:Choice>
        <mc:Fallback xmlns="">
          <p:pic>
            <p:nvPicPr>
              <p:cNvPr id="8" name="Ink 7"/>
              <p:cNvPicPr/>
              <p:nvPr/>
            </p:nvPicPr>
            <p:blipFill>
              <a:blip r:embed="rId11"/>
              <a:stretch>
                <a:fillRect/>
              </a:stretch>
            </p:blipFill>
            <p:spPr>
              <a:xfrm>
                <a:off x="8427960" y="3982680"/>
                <a:ext cx="2977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8452440" y="4217760"/>
              <a:ext cx="317520" cy="68760"/>
            </p14:xfrm>
          </p:contentPart>
        </mc:Choice>
        <mc:Fallback xmlns="">
          <p:pic>
            <p:nvPicPr>
              <p:cNvPr id="9" name="Ink 8"/>
              <p:cNvPicPr/>
              <p:nvPr/>
            </p:nvPicPr>
            <p:blipFill>
              <a:blip r:embed="rId13"/>
              <a:stretch>
                <a:fillRect/>
              </a:stretch>
            </p:blipFill>
            <p:spPr>
              <a:xfrm>
                <a:off x="8436600" y="4154040"/>
                <a:ext cx="3492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1637280" y="4440600"/>
              <a:ext cx="1183320" cy="60480"/>
            </p14:xfrm>
          </p:contentPart>
        </mc:Choice>
        <mc:Fallback xmlns="">
          <p:pic>
            <p:nvPicPr>
              <p:cNvPr id="10" name="Ink 9"/>
              <p:cNvPicPr/>
              <p:nvPr/>
            </p:nvPicPr>
            <p:blipFill>
              <a:blip r:embed="rId15"/>
              <a:stretch>
                <a:fillRect/>
              </a:stretch>
            </p:blipFill>
            <p:spPr>
              <a:xfrm>
                <a:off x="1621440" y="4376880"/>
                <a:ext cx="12150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5906160" y="4723560"/>
              <a:ext cx="352080" cy="266040"/>
            </p14:xfrm>
          </p:contentPart>
        </mc:Choice>
        <mc:Fallback xmlns="">
          <p:pic>
            <p:nvPicPr>
              <p:cNvPr id="11" name="Ink 10"/>
              <p:cNvPicPr/>
              <p:nvPr/>
            </p:nvPicPr>
            <p:blipFill>
              <a:blip r:embed="rId17"/>
              <a:stretch>
                <a:fillRect/>
              </a:stretch>
            </p:blipFill>
            <p:spPr>
              <a:xfrm>
                <a:off x="5890320" y="4659840"/>
                <a:ext cx="38376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7595280" y="4800600"/>
              <a:ext cx="351720" cy="223200"/>
            </p14:xfrm>
          </p:contentPart>
        </mc:Choice>
        <mc:Fallback xmlns="">
          <p:pic>
            <p:nvPicPr>
              <p:cNvPr id="12" name="Ink 11"/>
              <p:cNvPicPr/>
              <p:nvPr/>
            </p:nvPicPr>
            <p:blipFill>
              <a:blip r:embed="rId19"/>
              <a:stretch>
                <a:fillRect/>
              </a:stretch>
            </p:blipFill>
            <p:spPr>
              <a:xfrm>
                <a:off x="7579080" y="4737240"/>
                <a:ext cx="3837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1680120" y="5863680"/>
              <a:ext cx="2083320" cy="128880"/>
            </p14:xfrm>
          </p:contentPart>
        </mc:Choice>
        <mc:Fallback xmlns="">
          <p:pic>
            <p:nvPicPr>
              <p:cNvPr id="13" name="Ink 12"/>
              <p:cNvPicPr/>
              <p:nvPr/>
            </p:nvPicPr>
            <p:blipFill>
              <a:blip r:embed="rId21"/>
              <a:stretch>
                <a:fillRect/>
              </a:stretch>
            </p:blipFill>
            <p:spPr>
              <a:xfrm>
                <a:off x="1664280" y="5799960"/>
                <a:ext cx="2115000" cy="255960"/>
              </a:xfrm>
              <a:prstGeom prst="rect">
                <a:avLst/>
              </a:prstGeom>
            </p:spPr>
          </p:pic>
        </mc:Fallback>
      </mc:AlternateContent>
    </p:spTree>
    <p:extLst>
      <p:ext uri="{BB962C8B-B14F-4D97-AF65-F5344CB8AC3E}">
        <p14:creationId xmlns:p14="http://schemas.microsoft.com/office/powerpoint/2010/main" val="3732185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908630040"/>
              </p:ext>
            </p:extLst>
          </p:nvPr>
        </p:nvGraphicFramePr>
        <p:xfrm>
          <a:off x="1219199" y="838200"/>
          <a:ext cx="7391400" cy="5390197"/>
        </p:xfrm>
        <a:graphic>
          <a:graphicData uri="http://schemas.openxmlformats.org/drawingml/2006/table">
            <a:tbl>
              <a:tblPr/>
              <a:tblGrid>
                <a:gridCol w="2452677"/>
                <a:gridCol w="1268050"/>
                <a:gridCol w="1117887"/>
                <a:gridCol w="800874"/>
                <a:gridCol w="951038"/>
                <a:gridCol w="800874"/>
              </a:tblGrid>
              <a:tr h="437197">
                <a:tc rowSpan="2">
                  <a:txBody>
                    <a:bodyPr/>
                    <a:lstStyle/>
                    <a:p>
                      <a:pPr algn="l" fontAlgn="ctr"/>
                      <a:r>
                        <a:rPr lang="en-US" sz="1100" b="0" i="0" u="none" strike="noStrike">
                          <a:solidFill>
                            <a:srgbClr val="000000"/>
                          </a:solidFill>
                          <a:effectLst/>
                          <a:latin typeface="Calibri"/>
                        </a:rPr>
                        <a:t>Variables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a:solidFill>
                            <a:srgbClr val="000000"/>
                          </a:solidFill>
                          <a:effectLst/>
                          <a:latin typeface="Calibri"/>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a:solidFill>
                            <a:srgbClr val="000000"/>
                          </a:solidFill>
                          <a:effectLst/>
                          <a:latin typeface="Calibri"/>
                        </a:rPr>
                        <a:t>Rural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1" i="0" u="none" strike="noStrike">
                          <a:solidFill>
                            <a:srgbClr val="000000"/>
                          </a:solidFill>
                          <a:effectLst/>
                          <a:latin typeface="Calibri"/>
                        </a:rPr>
                        <a:t>Urban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a:solidFill>
                            <a:srgbClr val="000000"/>
                          </a:solidFill>
                          <a:effectLst/>
                          <a:latin typeface="Calibri"/>
                        </a:rPr>
                        <a:t>Households MPC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b="1" i="0" u="none" strike="noStrike">
                          <a:solidFill>
                            <a:srgbClr val="000000"/>
                          </a:solidFill>
                          <a:effectLst/>
                          <a:latin typeface="Calibri"/>
                        </a:rPr>
                        <a:t>Bottom 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Top 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Intercept (Division)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-5.336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-5.337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-4.690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-6.512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-2.186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(22.56)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(11.28)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(2.44)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Intercept (Subtraction)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-3.954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-4.022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-3.094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-5.172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-0.650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(16.90)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(15.24)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Intercept(Number)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-2.231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-2.275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-1.429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-3.470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1.180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(9.62)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(8.71)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(2.69)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(6.09)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(1.31)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Family: log of MPC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0.533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0.510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0.461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0.639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0.111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(15.05)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(5.64)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(6.70)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(0.91)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Family: Highest Education level of adults (21+)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0.096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(19.55)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(17.06)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(9.23)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(8.75)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English Medium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-0.077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0.141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0.139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-0.270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(1.01)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(2.09)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(0.63)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(1.96)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Public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0.234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0.232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0.411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0.658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-0.360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(3.24)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(2.62)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(5.17)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(1.95)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Cost (total)*1000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0.141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0.225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0.099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0.547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0.060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(9.40)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(9.78)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(9.12)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(3.16)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Student-Teacher 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(2.91)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(2.17)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Free Mid-Day Lunch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-0.053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-0.049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-0.017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(0.80)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(0.62)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Formally Evaluates Teachers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0.188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-0.144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0.236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(2.93)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(1.63)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(3.38)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Infrastructure:  Principal Component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6.247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5.234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9.368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8.159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3.968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(5.50)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(3.75)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(3.98)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gridSpan="6">
                  <a:txBody>
                    <a:bodyPr/>
                    <a:lstStyle/>
                    <a:p>
                      <a:pPr algn="l" fontAlgn="ctr"/>
                      <a:r>
                        <a:rPr lang="en-US" sz="1100" b="0" i="0" u="none" strike="noStrike" dirty="0">
                          <a:solidFill>
                            <a:srgbClr val="000000"/>
                          </a:solidFill>
                          <a:effectLst/>
                          <a:latin typeface="Calibri"/>
                        </a:rPr>
                        <a:t>Notes:  Absolute value of t-statistics are in parentheses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Title 2"/>
          <p:cNvSpPr>
            <a:spLocks noGrp="1"/>
          </p:cNvSpPr>
          <p:nvPr>
            <p:ph type="title"/>
          </p:nvPr>
        </p:nvSpPr>
        <p:spPr>
          <a:xfrm>
            <a:off x="304800" y="152400"/>
            <a:ext cx="8458200" cy="792162"/>
          </a:xfrm>
        </p:spPr>
        <p:txBody>
          <a:bodyPr>
            <a:normAutofit/>
          </a:bodyPr>
          <a:lstStyle/>
          <a:p>
            <a:r>
              <a:rPr lang="en-US" sz="2000" dirty="0"/>
              <a:t>Table 3: Determinants of Math scores of Elementary school children of ages 6-11 for various groups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11480" y="3103200"/>
              <a:ext cx="266040" cy="223200"/>
            </p14:xfrm>
          </p:contentPart>
        </mc:Choice>
        <mc:Fallback xmlns="">
          <p:pic>
            <p:nvPicPr>
              <p:cNvPr id="2" name="Ink 1"/>
              <p:cNvPicPr/>
              <p:nvPr/>
            </p:nvPicPr>
            <p:blipFill>
              <a:blip r:embed="rId3"/>
              <a:stretch>
                <a:fillRect/>
              </a:stretch>
            </p:blipFill>
            <p:spPr>
              <a:xfrm>
                <a:off x="1295640" y="3039840"/>
                <a:ext cx="29772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328760" y="3069000"/>
              <a:ext cx="2014560" cy="171720"/>
            </p14:xfrm>
          </p:contentPart>
        </mc:Choice>
        <mc:Fallback xmlns="">
          <p:pic>
            <p:nvPicPr>
              <p:cNvPr id="4" name="Ink 3"/>
              <p:cNvPicPr/>
              <p:nvPr/>
            </p:nvPicPr>
            <p:blipFill>
              <a:blip r:embed="rId5"/>
              <a:stretch>
                <a:fillRect/>
              </a:stretch>
            </p:blipFill>
            <p:spPr>
              <a:xfrm>
                <a:off x="1312560" y="3005280"/>
                <a:ext cx="20469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1260000" y="3960360"/>
              <a:ext cx="797760" cy="34920"/>
            </p14:xfrm>
          </p:contentPart>
        </mc:Choice>
        <mc:Fallback xmlns="">
          <p:pic>
            <p:nvPicPr>
              <p:cNvPr id="6" name="Ink 5"/>
              <p:cNvPicPr/>
              <p:nvPr/>
            </p:nvPicPr>
            <p:blipFill>
              <a:blip r:embed="rId7"/>
              <a:stretch>
                <a:fillRect/>
              </a:stretch>
            </p:blipFill>
            <p:spPr>
              <a:xfrm>
                <a:off x="1244160" y="3897000"/>
                <a:ext cx="8294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8092440" y="3857760"/>
              <a:ext cx="326160" cy="94680"/>
            </p14:xfrm>
          </p:contentPart>
        </mc:Choice>
        <mc:Fallback xmlns="">
          <p:pic>
            <p:nvPicPr>
              <p:cNvPr id="7" name="Ink 6"/>
              <p:cNvPicPr/>
              <p:nvPr/>
            </p:nvPicPr>
            <p:blipFill>
              <a:blip r:embed="rId9"/>
              <a:stretch>
                <a:fillRect/>
              </a:stretch>
            </p:blipFill>
            <p:spPr>
              <a:xfrm>
                <a:off x="8076600" y="3794040"/>
                <a:ext cx="3578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1251360" y="4329000"/>
              <a:ext cx="1389240" cy="34920"/>
            </p14:xfrm>
          </p:contentPart>
        </mc:Choice>
        <mc:Fallback xmlns="">
          <p:pic>
            <p:nvPicPr>
              <p:cNvPr id="8" name="Ink 7"/>
              <p:cNvPicPr/>
              <p:nvPr/>
            </p:nvPicPr>
            <p:blipFill>
              <a:blip r:embed="rId11"/>
              <a:stretch>
                <a:fillRect/>
              </a:stretch>
            </p:blipFill>
            <p:spPr>
              <a:xfrm>
                <a:off x="1235520" y="4265640"/>
                <a:ext cx="1420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5520600" y="4611960"/>
              <a:ext cx="411840" cy="9000"/>
            </p14:xfrm>
          </p:contentPart>
        </mc:Choice>
        <mc:Fallback xmlns="">
          <p:pic>
            <p:nvPicPr>
              <p:cNvPr id="9" name="Ink 8"/>
              <p:cNvPicPr/>
              <p:nvPr/>
            </p:nvPicPr>
            <p:blipFill>
              <a:blip r:embed="rId13"/>
              <a:stretch>
                <a:fillRect/>
              </a:stretch>
            </p:blipFill>
            <p:spPr>
              <a:xfrm>
                <a:off x="5504760" y="4548600"/>
                <a:ext cx="4435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1234440" y="5469120"/>
              <a:ext cx="2091960" cy="51840"/>
            </p14:xfrm>
          </p:contentPart>
        </mc:Choice>
        <mc:Fallback xmlns="">
          <p:pic>
            <p:nvPicPr>
              <p:cNvPr id="10" name="Ink 9"/>
              <p:cNvPicPr/>
              <p:nvPr/>
            </p:nvPicPr>
            <p:blipFill>
              <a:blip r:embed="rId15"/>
              <a:stretch>
                <a:fillRect/>
              </a:stretch>
            </p:blipFill>
            <p:spPr>
              <a:xfrm>
                <a:off x="1218600" y="5405760"/>
                <a:ext cx="21236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1260000" y="5786280"/>
              <a:ext cx="763200" cy="154800"/>
            </p14:xfrm>
          </p:contentPart>
        </mc:Choice>
        <mc:Fallback xmlns="">
          <p:pic>
            <p:nvPicPr>
              <p:cNvPr id="11" name="Ink 10"/>
              <p:cNvPicPr/>
              <p:nvPr/>
            </p:nvPicPr>
            <p:blipFill>
              <a:blip r:embed="rId17"/>
              <a:stretch>
                <a:fillRect/>
              </a:stretch>
            </p:blipFill>
            <p:spPr>
              <a:xfrm>
                <a:off x="1244160" y="5722920"/>
                <a:ext cx="794880" cy="281520"/>
              </a:xfrm>
              <a:prstGeom prst="rect">
                <a:avLst/>
              </a:prstGeom>
            </p:spPr>
          </p:pic>
        </mc:Fallback>
      </mc:AlternateContent>
    </p:spTree>
    <p:extLst>
      <p:ext uri="{BB962C8B-B14F-4D97-AF65-F5344CB8AC3E}">
        <p14:creationId xmlns:p14="http://schemas.microsoft.com/office/powerpoint/2010/main" val="223306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59001216"/>
              </p:ext>
            </p:extLst>
          </p:nvPr>
        </p:nvGraphicFramePr>
        <p:xfrm>
          <a:off x="838200" y="838204"/>
          <a:ext cx="7620000" cy="5333999"/>
        </p:xfrm>
        <a:graphic>
          <a:graphicData uri="http://schemas.openxmlformats.org/drawingml/2006/table">
            <a:tbl>
              <a:tblPr/>
              <a:tblGrid>
                <a:gridCol w="2528533"/>
                <a:gridCol w="1307269"/>
                <a:gridCol w="1152461"/>
                <a:gridCol w="825643"/>
                <a:gridCol w="980451"/>
                <a:gridCol w="825643"/>
              </a:tblGrid>
              <a:tr h="231913">
                <a:tc rowSpan="2">
                  <a:txBody>
                    <a:bodyPr/>
                    <a:lstStyle/>
                    <a:p>
                      <a:pPr algn="l" fontAlgn="ctr"/>
                      <a:r>
                        <a:rPr lang="en-US" sz="1100" b="0" i="0" u="none" strike="noStrike">
                          <a:solidFill>
                            <a:srgbClr val="000000"/>
                          </a:solidFill>
                          <a:effectLst/>
                          <a:latin typeface="Calibri"/>
                        </a:rPr>
                        <a:t>Variables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a:solidFill>
                            <a:srgbClr val="000000"/>
                          </a:solidFill>
                          <a:effectLst/>
                          <a:latin typeface="Calibri"/>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a:solidFill>
                            <a:srgbClr val="000000"/>
                          </a:solidFill>
                          <a:effectLst/>
                          <a:latin typeface="Calibri"/>
                        </a:rPr>
                        <a:t>Rural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1" i="0" u="none" strike="noStrike">
                          <a:solidFill>
                            <a:srgbClr val="000000"/>
                          </a:solidFill>
                          <a:effectLst/>
                          <a:latin typeface="Calibri"/>
                        </a:rPr>
                        <a:t>Urban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a:solidFill>
                            <a:srgbClr val="000000"/>
                          </a:solidFill>
                          <a:effectLst/>
                          <a:latin typeface="Calibri"/>
                        </a:rPr>
                        <a:t>Households MPC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319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b="1" i="0" u="none" strike="noStrike">
                          <a:solidFill>
                            <a:srgbClr val="000000"/>
                          </a:solidFill>
                          <a:effectLst/>
                          <a:latin typeface="Calibri"/>
                        </a:rPr>
                        <a:t>Bottom 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Top 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Intercept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-2.882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-2.937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-2.165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-4.482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-0.995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(9.83)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(9.15)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(6.77)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Family: log of MPC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0.471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0.461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0.432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0.684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0.233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(10.42)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(9.35)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(3.61)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(6.18)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Family: Highest Education level of adults (21+)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0.092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(14.72)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(13.00)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(6.66)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English Medium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0.187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0.155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0.215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(1.60)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(1.12)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Public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0.027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0.363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0.316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-0.816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(0.30)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(2.04)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(2.14)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(2.93)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Cost (total)*1000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0.186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0.502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(6.89)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(5.20)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(4.09)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(5.98)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(1.90)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Student-Teacher 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(1.19)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(2.54)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Free Mid-Day Lunch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0.277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0.267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0.388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0.517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(3.34)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(3.37)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(1.51)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(2.91)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(2.00)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Formally Evaluates Teachers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0.187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0.228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-0.026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0.260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(3.74)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(4.14)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(3.28)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(0.56)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Infrastructure:  Principal Component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5.412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3.756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10.724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6.735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0.453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(3.82)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(2.37)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(3.14)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gridSpan="6">
                  <a:txBody>
                    <a:bodyPr/>
                    <a:lstStyle/>
                    <a:p>
                      <a:pPr algn="l" fontAlgn="ctr"/>
                      <a:r>
                        <a:rPr lang="en-US" sz="1100" b="0" i="0" u="none" strike="noStrike" dirty="0">
                          <a:solidFill>
                            <a:srgbClr val="000000"/>
                          </a:solidFill>
                          <a:effectLst/>
                          <a:latin typeface="Calibri"/>
                        </a:rPr>
                        <a:t>Notes:  Absolute value of t-statistics are in parentheses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Title 2"/>
          <p:cNvSpPr>
            <a:spLocks noGrp="1"/>
          </p:cNvSpPr>
          <p:nvPr>
            <p:ph type="title"/>
          </p:nvPr>
        </p:nvSpPr>
        <p:spPr>
          <a:xfrm>
            <a:off x="304800" y="228600"/>
            <a:ext cx="8229600" cy="715962"/>
          </a:xfrm>
        </p:spPr>
        <p:txBody>
          <a:bodyPr>
            <a:normAutofit/>
          </a:bodyPr>
          <a:lstStyle/>
          <a:p>
            <a:r>
              <a:rPr lang="en-US" sz="2000" dirty="0"/>
              <a:t>Table 3: Determinants of Writing scores of Elementary school children of ages 6-11 for various groups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74080" y="3849120"/>
              <a:ext cx="1397880" cy="43200"/>
            </p14:xfrm>
          </p:contentPart>
        </mc:Choice>
        <mc:Fallback xmlns="">
          <p:pic>
            <p:nvPicPr>
              <p:cNvPr id="2" name="Ink 1"/>
              <p:cNvPicPr/>
              <p:nvPr/>
            </p:nvPicPr>
            <p:blipFill>
              <a:blip r:embed="rId3"/>
              <a:stretch>
                <a:fillRect/>
              </a:stretch>
            </p:blipFill>
            <p:spPr>
              <a:xfrm>
                <a:off x="858240" y="3785400"/>
                <a:ext cx="14295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848520" y="4757760"/>
              <a:ext cx="1654920" cy="43200"/>
            </p14:xfrm>
          </p:contentPart>
        </mc:Choice>
        <mc:Fallback xmlns="">
          <p:pic>
            <p:nvPicPr>
              <p:cNvPr id="5" name="Ink 4"/>
              <p:cNvPicPr/>
              <p:nvPr/>
            </p:nvPicPr>
            <p:blipFill>
              <a:blip r:embed="rId5"/>
              <a:stretch>
                <a:fillRect/>
              </a:stretch>
            </p:blipFill>
            <p:spPr>
              <a:xfrm>
                <a:off x="832680" y="4694400"/>
                <a:ext cx="16866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6146280" y="4183200"/>
              <a:ext cx="377640" cy="69120"/>
            </p14:xfrm>
          </p:contentPart>
        </mc:Choice>
        <mc:Fallback xmlns="">
          <p:pic>
            <p:nvPicPr>
              <p:cNvPr id="6" name="Ink 5"/>
              <p:cNvPicPr/>
              <p:nvPr/>
            </p:nvPicPr>
            <p:blipFill>
              <a:blip r:embed="rId7"/>
              <a:stretch>
                <a:fillRect/>
              </a:stretch>
            </p:blipFill>
            <p:spPr>
              <a:xfrm>
                <a:off x="6130440" y="4119840"/>
                <a:ext cx="4093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865800" y="5623560"/>
              <a:ext cx="1200240" cy="120240"/>
            </p14:xfrm>
          </p:contentPart>
        </mc:Choice>
        <mc:Fallback xmlns="">
          <p:pic>
            <p:nvPicPr>
              <p:cNvPr id="7" name="Ink 6"/>
              <p:cNvPicPr/>
              <p:nvPr/>
            </p:nvPicPr>
            <p:blipFill>
              <a:blip r:embed="rId9"/>
              <a:stretch>
                <a:fillRect/>
              </a:stretch>
            </p:blipFill>
            <p:spPr>
              <a:xfrm>
                <a:off x="849960" y="5560200"/>
                <a:ext cx="12322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908640" y="5212080"/>
              <a:ext cx="2023560" cy="60480"/>
            </p14:xfrm>
          </p:contentPart>
        </mc:Choice>
        <mc:Fallback xmlns="">
          <p:pic>
            <p:nvPicPr>
              <p:cNvPr id="8" name="Ink 7"/>
              <p:cNvPicPr/>
              <p:nvPr/>
            </p:nvPicPr>
            <p:blipFill>
              <a:blip r:embed="rId11"/>
              <a:stretch>
                <a:fillRect/>
              </a:stretch>
            </p:blipFill>
            <p:spPr>
              <a:xfrm>
                <a:off x="892800" y="5148720"/>
                <a:ext cx="20552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5323320" y="5169240"/>
              <a:ext cx="360360" cy="60480"/>
            </p14:xfrm>
          </p:contentPart>
        </mc:Choice>
        <mc:Fallback xmlns="">
          <p:pic>
            <p:nvPicPr>
              <p:cNvPr id="9" name="Ink 8"/>
              <p:cNvPicPr/>
              <p:nvPr/>
            </p:nvPicPr>
            <p:blipFill>
              <a:blip r:embed="rId13"/>
              <a:stretch>
                <a:fillRect/>
              </a:stretch>
            </p:blipFill>
            <p:spPr>
              <a:xfrm>
                <a:off x="5307480" y="5105880"/>
                <a:ext cx="3920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7140600" y="5186520"/>
              <a:ext cx="377640" cy="25920"/>
            </p14:xfrm>
          </p:contentPart>
        </mc:Choice>
        <mc:Fallback xmlns="">
          <p:pic>
            <p:nvPicPr>
              <p:cNvPr id="10" name="Ink 9"/>
              <p:cNvPicPr/>
              <p:nvPr/>
            </p:nvPicPr>
            <p:blipFill>
              <a:blip r:embed="rId15"/>
              <a:stretch>
                <a:fillRect/>
              </a:stretch>
            </p:blipFill>
            <p:spPr>
              <a:xfrm>
                <a:off x="7124760" y="5122800"/>
                <a:ext cx="409320" cy="153000"/>
              </a:xfrm>
              <a:prstGeom prst="rect">
                <a:avLst/>
              </a:prstGeom>
            </p:spPr>
          </p:pic>
        </mc:Fallback>
      </mc:AlternateContent>
    </p:spTree>
    <p:extLst>
      <p:ext uri="{BB962C8B-B14F-4D97-AF65-F5344CB8AC3E}">
        <p14:creationId xmlns:p14="http://schemas.microsoft.com/office/powerpoint/2010/main" val="2064935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8000" dirty="0" smtClean="0"/>
              <a:t>Thank You </a:t>
            </a:r>
            <a:endParaRPr lang="en-US" sz="80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2147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Dr. Lakshmi K. Raut is an Economist at the Social Security Administration (SSA). This paper is prepared at his personal time, and the analysis and conclusions expressed are those of the author and not necessarily those of SSA.</a:t>
            </a:r>
          </a:p>
          <a:p>
            <a:pPr marL="109728" indent="0">
              <a:buNone/>
            </a:pPr>
            <a:endParaRPr lang="en-US" dirty="0"/>
          </a:p>
        </p:txBody>
      </p:sp>
      <p:sp>
        <p:nvSpPr>
          <p:cNvPr id="3" name="Title 2"/>
          <p:cNvSpPr>
            <a:spLocks noGrp="1"/>
          </p:cNvSpPr>
          <p:nvPr>
            <p:ph type="title"/>
          </p:nvPr>
        </p:nvSpPr>
        <p:spPr/>
        <p:txBody>
          <a:bodyPr/>
          <a:lstStyle/>
          <a:p>
            <a:r>
              <a:rPr lang="en-US" dirty="0" smtClean="0"/>
              <a:t>Disclaimer</a:t>
            </a:r>
            <a:endParaRPr lang="en-US" dirty="0"/>
          </a:p>
        </p:txBody>
      </p:sp>
    </p:spTree>
    <p:extLst>
      <p:ext uri="{BB962C8B-B14F-4D97-AF65-F5344CB8AC3E}">
        <p14:creationId xmlns:p14="http://schemas.microsoft.com/office/powerpoint/2010/main" val="123060264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4953000"/>
          </a:xfrm>
        </p:spPr>
        <p:txBody>
          <a:bodyPr>
            <a:normAutofit fontScale="85000" lnSpcReduction="20000"/>
          </a:bodyPr>
          <a:lstStyle/>
          <a:p>
            <a:r>
              <a:rPr lang="en-US" dirty="0" smtClean="0"/>
              <a:t>Initial Conditions in 1950 for China and India:</a:t>
            </a:r>
          </a:p>
          <a:p>
            <a:r>
              <a:rPr lang="en-US" dirty="0" smtClean="0"/>
              <a:t>China in 1980 and India in 1991 began reforms and trade liberalization. Both economies started growing fast. India stopped growing fast since 2008.</a:t>
            </a:r>
          </a:p>
          <a:p>
            <a:r>
              <a:rPr lang="en-US" dirty="0" smtClean="0"/>
              <a:t>Is India fallen into MIT (Middle Income Trap)?</a:t>
            </a:r>
          </a:p>
          <a:p>
            <a:r>
              <a:rPr lang="en-US" dirty="0" smtClean="0"/>
              <a:t>PISA (2009): Shanghai-China raced to the top, and TN-India, Himachal Pradesh – India plummet to the bottom, just above </a:t>
            </a:r>
            <a:r>
              <a:rPr lang="en-US" dirty="0"/>
              <a:t>Kyrgyzstan</a:t>
            </a:r>
            <a:r>
              <a:rPr lang="en-US" dirty="0" smtClean="0"/>
              <a:t>.  </a:t>
            </a:r>
          </a:p>
          <a:p>
            <a:r>
              <a:rPr lang="en-US" dirty="0"/>
              <a:t>News media reports time and again that the multinational companies and IT companies in India cannot find technically competent workers to hire, even though there is a large pool of engineers, management students are unemployed.  The IITs, IIMs and especially private Engineering and Management institutions are not producing talented skilled workers that are competent at the international skill level. </a:t>
            </a:r>
            <a:endParaRPr lang="en-US" dirty="0" smtClean="0"/>
          </a:p>
        </p:txBody>
      </p:sp>
      <p:sp>
        <p:nvSpPr>
          <p:cNvPr id="3" name="Title 2"/>
          <p:cNvSpPr>
            <a:spLocks noGrp="1"/>
          </p:cNvSpPr>
          <p:nvPr>
            <p:ph type="title"/>
          </p:nvPr>
        </p:nvSpPr>
        <p:spPr/>
        <p:txBody>
          <a:bodyPr/>
          <a:lstStyle/>
          <a:p>
            <a:r>
              <a:rPr lang="en-US" dirty="0" smtClean="0"/>
              <a:t>Main Issues</a:t>
            </a:r>
            <a:endParaRPr lang="en-US" dirty="0"/>
          </a:p>
        </p:txBody>
      </p:sp>
    </p:spTree>
    <p:extLst>
      <p:ext uri="{BB962C8B-B14F-4D97-AF65-F5344CB8AC3E}">
        <p14:creationId xmlns:p14="http://schemas.microsoft.com/office/powerpoint/2010/main" val="65290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 y="228600"/>
            <a:ext cx="8673921" cy="1067762"/>
          </a:xfrm>
        </p:spPr>
        <p:txBody>
          <a:bodyPr>
            <a:normAutofit/>
          </a:bodyPr>
          <a:lstStyle/>
          <a:p>
            <a:pPr algn="l"/>
            <a:r>
              <a:rPr lang="en-US" sz="3600" dirty="0" smtClean="0"/>
              <a:t>Sources of Growth and  Capital </a:t>
            </a:r>
            <a:r>
              <a:rPr lang="en-US" sz="3600" dirty="0" smtClean="0"/>
              <a:t>Flow</a:t>
            </a:r>
            <a:endParaRPr lang="en-US" sz="3600" dirty="0"/>
          </a:p>
        </p:txBody>
      </p:sp>
      <p:sp>
        <p:nvSpPr>
          <p:cNvPr id="3" name="Subtitle 2"/>
          <p:cNvSpPr>
            <a:spLocks noGrp="1"/>
          </p:cNvSpPr>
          <p:nvPr>
            <p:ph type="subTitle" idx="1"/>
          </p:nvPr>
        </p:nvSpPr>
        <p:spPr>
          <a:xfrm>
            <a:off x="463638" y="2133601"/>
            <a:ext cx="7772400" cy="2438400"/>
          </a:xfrm>
        </p:spPr>
        <p:txBody>
          <a:bodyPr>
            <a:normAutofit/>
          </a:bodyPr>
          <a:lstStyle/>
          <a:p>
            <a:pPr marL="457200" indent="-457200" algn="l">
              <a:buFont typeface="Arial" panose="020B0604020202020204" pitchFamily="34" charset="0"/>
              <a:buChar char="•"/>
            </a:pPr>
            <a:r>
              <a:rPr lang="en-US" dirty="0"/>
              <a:t>What determines sustained high growth: Trade liberalization, FDI is </a:t>
            </a:r>
            <a:r>
              <a:rPr lang="en-US" dirty="0" smtClean="0"/>
              <a:t>important.</a:t>
            </a:r>
          </a:p>
          <a:p>
            <a:pPr marL="457200" indent="-457200" algn="l">
              <a:buFont typeface="Arial" panose="020B0604020202020204" pitchFamily="34" charset="0"/>
              <a:buChar char="•"/>
            </a:pPr>
            <a:r>
              <a:rPr lang="en-US" dirty="0" smtClean="0"/>
              <a:t>Where </a:t>
            </a:r>
            <a:r>
              <a:rPr lang="en-US" dirty="0"/>
              <a:t>does FDI flow? –role of education</a:t>
            </a:r>
          </a:p>
          <a:p>
            <a:pPr algn="l"/>
            <a:endParaRPr lang="en-US" dirty="0"/>
          </a:p>
        </p:txBody>
      </p:sp>
    </p:spTree>
    <p:extLst>
      <p:ext uri="{BB962C8B-B14F-4D97-AF65-F5344CB8AC3E}">
        <p14:creationId xmlns:p14="http://schemas.microsoft.com/office/powerpoint/2010/main" val="4157113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763000" cy="5092891"/>
          </a:xfrm>
        </p:spPr>
        <p:txBody>
          <a:bodyPr>
            <a:normAutofit fontScale="92500" lnSpcReduction="10000"/>
          </a:bodyPr>
          <a:lstStyle/>
          <a:p>
            <a:r>
              <a:rPr lang="en-US" dirty="0" smtClean="0"/>
              <a:t>China could draw-in large amounts of FDI because by the1980 and in later periods, China had:</a:t>
            </a:r>
          </a:p>
          <a:p>
            <a:pPr lvl="1"/>
            <a:r>
              <a:rPr lang="en-US" dirty="0" smtClean="0"/>
              <a:t>(1) A large pool of educated labor force (almost all had basic education due to cultural revolution under Mao regime and continued later to acquire more technical education needed by its industrialization process.</a:t>
            </a:r>
          </a:p>
          <a:p>
            <a:pPr lvl="1"/>
            <a:r>
              <a:rPr lang="en-US" dirty="0" smtClean="0"/>
              <a:t>(2) Good infrastructure</a:t>
            </a:r>
          </a:p>
          <a:p>
            <a:pPr lvl="1"/>
            <a:r>
              <a:rPr lang="en-US" dirty="0" smtClean="0"/>
              <a:t>(3) Preferential lower tax rates for direct foreign investors.</a:t>
            </a:r>
          </a:p>
          <a:p>
            <a:r>
              <a:rPr lang="en-US" dirty="0" smtClean="0"/>
              <a:t>India needs to improve in all (1)-(3) areas. I will, however, focus on (1) above, i.e.:</a:t>
            </a:r>
          </a:p>
          <a:p>
            <a:r>
              <a:rPr lang="en-US" dirty="0" smtClean="0"/>
              <a:t>How can India increase its pool of talented technically educated labor force to the global standard to achieve growth with equity in living standards?</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Main issues (</a:t>
            </a:r>
            <a:r>
              <a:rPr lang="en-US" dirty="0" err="1" smtClean="0"/>
              <a:t>contined</a:t>
            </a:r>
            <a:r>
              <a:rPr lang="en-US" dirty="0" smtClean="0"/>
              <a:t>)</a:t>
            </a:r>
            <a:endParaRPr lang="en-US" dirty="0"/>
          </a:p>
        </p:txBody>
      </p:sp>
    </p:spTree>
    <p:extLst>
      <p:ext uri="{BB962C8B-B14F-4D97-AF65-F5344CB8AC3E}">
        <p14:creationId xmlns:p14="http://schemas.microsoft.com/office/powerpoint/2010/main" val="2761341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763000" cy="5092891"/>
          </a:xfrm>
        </p:spPr>
        <p:txBody>
          <a:bodyPr>
            <a:normAutofit fontScale="85000" lnSpcReduction="10000"/>
          </a:bodyPr>
          <a:lstStyle/>
          <a:p>
            <a:r>
              <a:rPr lang="en-US" dirty="0" smtClean="0"/>
              <a:t>For centuries, China had equal opportunity in education, i.e., everyone had equal chance, until maybe very recently. </a:t>
            </a:r>
          </a:p>
          <a:p>
            <a:r>
              <a:rPr lang="en-US" dirty="0"/>
              <a:t>However, introduction of ”</a:t>
            </a:r>
            <a:r>
              <a:rPr lang="en-US" i="1" dirty="0" err="1"/>
              <a:t>hukou</a:t>
            </a:r>
            <a:r>
              <a:rPr lang="en-US" dirty="0"/>
              <a:t>” </a:t>
            </a:r>
            <a:r>
              <a:rPr lang="en-US" dirty="0" smtClean="0"/>
              <a:t>(Family </a:t>
            </a:r>
            <a:r>
              <a:rPr lang="en-US" dirty="0"/>
              <a:t>Registration) system which is like caste system or rural serfdom. </a:t>
            </a:r>
            <a:r>
              <a:rPr lang="en-US" dirty="0" smtClean="0"/>
              <a:t>Decentralization of school financing led to disparities.</a:t>
            </a:r>
            <a:endParaRPr lang="en-US" dirty="0"/>
          </a:p>
          <a:p>
            <a:r>
              <a:rPr lang="en-US" dirty="0" smtClean="0"/>
              <a:t>India on the other hand, starting from the British Raj period, an elite education system.  Education was meant for a select few elite class.  It still continues to be so, at least for higher education - not intentionally but effectively. </a:t>
            </a:r>
          </a:p>
          <a:p>
            <a:r>
              <a:rPr lang="en-US" dirty="0" smtClean="0"/>
              <a:t> Most of the poor, minority ethnic groups, children in the rural areas do not get to higher education</a:t>
            </a:r>
            <a:r>
              <a:rPr lang="en-US" dirty="0" smtClean="0"/>
              <a:t>.</a:t>
            </a:r>
          </a:p>
          <a:p>
            <a:r>
              <a:rPr lang="en-US" dirty="0" smtClean="0"/>
              <a:t>E-learning/Distant learning – have not been quite successful yet.</a:t>
            </a:r>
            <a:endParaRPr lang="en-US" dirty="0" smtClean="0"/>
          </a:p>
        </p:txBody>
      </p:sp>
      <p:sp>
        <p:nvSpPr>
          <p:cNvPr id="3" name="Title 2"/>
          <p:cNvSpPr>
            <a:spLocks noGrp="1"/>
          </p:cNvSpPr>
          <p:nvPr>
            <p:ph type="title"/>
          </p:nvPr>
        </p:nvSpPr>
        <p:spPr>
          <a:xfrm>
            <a:off x="457200" y="274638"/>
            <a:ext cx="8229600" cy="792162"/>
          </a:xfrm>
        </p:spPr>
        <p:txBody>
          <a:bodyPr/>
          <a:lstStyle/>
          <a:p>
            <a:r>
              <a:rPr lang="en-US" dirty="0" smtClean="0"/>
              <a:t>Main issues - Inequality</a:t>
            </a:r>
            <a:endParaRPr lang="en-US" dirty="0"/>
          </a:p>
        </p:txBody>
      </p:sp>
    </p:spTree>
    <p:extLst>
      <p:ext uri="{BB962C8B-B14F-4D97-AF65-F5344CB8AC3E}">
        <p14:creationId xmlns:p14="http://schemas.microsoft.com/office/powerpoint/2010/main" val="1569519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smtClean="0"/>
              <a:t>Teacher </a:t>
            </a:r>
            <a:r>
              <a:rPr lang="en-US" sz="3200" dirty="0" smtClean="0"/>
              <a:t>is the main source of student success. So they focused on careful selection of teachers, train </a:t>
            </a:r>
            <a:r>
              <a:rPr lang="en-US" sz="3200" dirty="0" smtClean="0"/>
              <a:t>them - High </a:t>
            </a:r>
            <a:r>
              <a:rPr lang="en-US" sz="3200" dirty="0" smtClean="0"/>
              <a:t>quality Teacher </a:t>
            </a:r>
            <a:r>
              <a:rPr lang="en-US" sz="3200" dirty="0" smtClean="0"/>
              <a:t>Training</a:t>
            </a:r>
          </a:p>
          <a:p>
            <a:r>
              <a:rPr lang="en-US" sz="3200" dirty="0" smtClean="0"/>
              <a:t>Teachers </a:t>
            </a:r>
            <a:r>
              <a:rPr lang="en-US" sz="3200" dirty="0" smtClean="0"/>
              <a:t>spend more time and resources for low performing students, NOT abandon them</a:t>
            </a:r>
            <a:r>
              <a:rPr lang="en-US" sz="3200" dirty="0" smtClean="0"/>
              <a:t>.</a:t>
            </a:r>
          </a:p>
          <a:p>
            <a:r>
              <a:rPr lang="en-US" sz="3200" dirty="0"/>
              <a:t>Grouping low performing schools with high performing schools to improve teaching techniques.</a:t>
            </a:r>
          </a:p>
          <a:p>
            <a:endParaRPr lang="en-US" sz="3200" dirty="0"/>
          </a:p>
        </p:txBody>
      </p:sp>
      <p:sp>
        <p:nvSpPr>
          <p:cNvPr id="3" name="Title 2"/>
          <p:cNvSpPr>
            <a:spLocks noGrp="1"/>
          </p:cNvSpPr>
          <p:nvPr>
            <p:ph type="title"/>
          </p:nvPr>
        </p:nvSpPr>
        <p:spPr/>
        <p:txBody>
          <a:bodyPr/>
          <a:lstStyle/>
          <a:p>
            <a:r>
              <a:rPr lang="en-US" dirty="0" smtClean="0"/>
              <a:t>Shanghai-China’s techniques</a:t>
            </a:r>
            <a:endParaRPr lang="en-US" dirty="0"/>
          </a:p>
        </p:txBody>
      </p:sp>
    </p:spTree>
    <p:extLst>
      <p:ext uri="{BB962C8B-B14F-4D97-AF65-F5344CB8AC3E}">
        <p14:creationId xmlns:p14="http://schemas.microsoft.com/office/powerpoint/2010/main" val="4087244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763000" cy="4572000"/>
          </a:xfrm>
        </p:spPr>
        <p:txBody>
          <a:bodyPr>
            <a:normAutofit/>
          </a:bodyPr>
          <a:lstStyle/>
          <a:p>
            <a:r>
              <a:rPr lang="en-US" dirty="0" smtClean="0"/>
              <a:t>The Source of this problem starts in fact at early ages: a large proportion of the population in rural area and from disadvantaged families develop cognitive or educational handicaps at the Elementary school level, as will be seen in our data. See Heckman-Raut (2013)</a:t>
            </a:r>
          </a:p>
          <a:p>
            <a:r>
              <a:rPr lang="en-US" dirty="0" smtClean="0"/>
              <a:t>Let us examine what factors determine better cognitive achievements of children from various socio-economic backgrounds, </a:t>
            </a:r>
            <a:r>
              <a:rPr lang="en-US" dirty="0" smtClean="0">
                <a:effectLst>
                  <a:outerShdw blurRad="38100" dist="38100" dir="2700000" algn="tl">
                    <a:srgbClr val="000000">
                      <a:alpha val="43137"/>
                    </a:srgbClr>
                  </a:outerShdw>
                </a:effectLst>
              </a:rPr>
              <a:t>using the 2005 India Human Development Survey dataset</a:t>
            </a:r>
            <a:r>
              <a:rPr lang="en-US" dirty="0" smtClean="0"/>
              <a:t>.</a:t>
            </a:r>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dirty="0" smtClean="0"/>
              <a:t>Statistical learning within India</a:t>
            </a:r>
            <a:endParaRPr lang="en-US" dirty="0"/>
          </a:p>
        </p:txBody>
      </p:sp>
    </p:spTree>
    <p:extLst>
      <p:ext uri="{BB962C8B-B14F-4D97-AF65-F5344CB8AC3E}">
        <p14:creationId xmlns:p14="http://schemas.microsoft.com/office/powerpoint/2010/main" val="1162286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610600" cy="5181600"/>
          </a:xfrm>
        </p:spPr>
        <p:txBody>
          <a:bodyPr>
            <a:normAutofit fontScale="62500" lnSpcReduction="20000"/>
          </a:bodyPr>
          <a:lstStyle/>
          <a:p>
            <a:r>
              <a:rPr lang="en-US" dirty="0" smtClean="0"/>
              <a:t>In joint collaboration, NCAER and the University of Maryland collected a nationally </a:t>
            </a:r>
            <a:r>
              <a:rPr lang="en-US" dirty="0"/>
              <a:t>representative sample of </a:t>
            </a:r>
            <a:r>
              <a:rPr lang="en-US" dirty="0">
                <a:effectLst>
                  <a:outerShdw blurRad="38100" dist="38100" dir="2700000" algn="tl">
                    <a:srgbClr val="000000">
                      <a:alpha val="43137"/>
                    </a:srgbClr>
                  </a:outerShdw>
                </a:effectLst>
              </a:rPr>
              <a:t>41,554</a:t>
            </a:r>
            <a:r>
              <a:rPr lang="en-US" dirty="0"/>
              <a:t> households </a:t>
            </a:r>
            <a:r>
              <a:rPr lang="en-US" dirty="0" smtClean="0"/>
              <a:t>in </a:t>
            </a:r>
            <a:r>
              <a:rPr lang="en-US" dirty="0" smtClean="0">
                <a:effectLst>
                  <a:outerShdw blurRad="38100" dist="38100" dir="2700000" algn="tl">
                    <a:srgbClr val="000000">
                      <a:alpha val="43137"/>
                    </a:srgbClr>
                  </a:outerShdw>
                </a:effectLst>
              </a:rPr>
              <a:t>1,503</a:t>
            </a:r>
            <a:r>
              <a:rPr lang="en-US" dirty="0" smtClean="0"/>
              <a:t> </a:t>
            </a:r>
            <a:r>
              <a:rPr lang="en-US" dirty="0"/>
              <a:t>villages and </a:t>
            </a:r>
            <a:r>
              <a:rPr lang="en-US" dirty="0">
                <a:effectLst>
                  <a:outerShdw blurRad="38100" dist="38100" dir="2700000" algn="tl">
                    <a:srgbClr val="000000">
                      <a:alpha val="43137"/>
                    </a:srgbClr>
                  </a:outerShdw>
                </a:effectLst>
              </a:rPr>
              <a:t>971</a:t>
            </a:r>
            <a:r>
              <a:rPr lang="en-US" dirty="0"/>
              <a:t> </a:t>
            </a:r>
            <a:r>
              <a:rPr lang="en-US" dirty="0" smtClean="0"/>
              <a:t>urban neighborhoods.</a:t>
            </a:r>
          </a:p>
          <a:p>
            <a:r>
              <a:rPr lang="en-US" dirty="0"/>
              <a:t>Short assessments of reading, writing, and arithmetic skills for children aged 8-11 years were conducted</a:t>
            </a:r>
            <a:r>
              <a:rPr lang="en-US" dirty="0" smtClean="0"/>
              <a:t>. For </a:t>
            </a:r>
            <a:r>
              <a:rPr lang="en-US" dirty="0"/>
              <a:t>reading it has data </a:t>
            </a:r>
            <a:r>
              <a:rPr lang="en-US" dirty="0" smtClean="0"/>
              <a:t>on</a:t>
            </a:r>
            <a:endParaRPr lang="en-US" dirty="0"/>
          </a:p>
          <a:p>
            <a:pPr lvl="1"/>
            <a:r>
              <a:rPr lang="en-US" dirty="0"/>
              <a:t>1. Cannot read at all.</a:t>
            </a:r>
          </a:p>
          <a:p>
            <a:pPr lvl="1"/>
            <a:r>
              <a:rPr lang="en-US" dirty="0"/>
              <a:t>2. Can read letters but not form words.</a:t>
            </a:r>
          </a:p>
          <a:p>
            <a:pPr lvl="1"/>
            <a:r>
              <a:rPr lang="en-US" dirty="0"/>
              <a:t>3. Can put letters together to read words but not read whole sentences.</a:t>
            </a:r>
          </a:p>
          <a:p>
            <a:pPr lvl="1"/>
            <a:r>
              <a:rPr lang="en-US" dirty="0"/>
              <a:t>4. Can read a short paragraph for 2–3 sentences but not </a:t>
            </a:r>
            <a:r>
              <a:rPr lang="en-US" dirty="0" smtClean="0"/>
              <a:t>fluent </a:t>
            </a:r>
            <a:r>
              <a:rPr lang="en-US" dirty="0"/>
              <a:t>enough</a:t>
            </a:r>
          </a:p>
          <a:p>
            <a:pPr lvl="1"/>
            <a:r>
              <a:rPr lang="en-US" dirty="0"/>
              <a:t>to read a whole page.</a:t>
            </a:r>
          </a:p>
          <a:p>
            <a:pPr lvl="1"/>
            <a:r>
              <a:rPr lang="en-US" dirty="0"/>
              <a:t>5. Can read a one-page short story</a:t>
            </a:r>
            <a:r>
              <a:rPr lang="en-US" dirty="0" smtClean="0"/>
              <a:t>.</a:t>
            </a:r>
          </a:p>
          <a:p>
            <a:r>
              <a:rPr lang="en-US" dirty="0" smtClean="0"/>
              <a:t>For Math it has data on</a:t>
            </a:r>
          </a:p>
          <a:p>
            <a:pPr lvl="1"/>
            <a:r>
              <a:rPr lang="en-US" dirty="0"/>
              <a:t>1. Cannot read numbers above 10.</a:t>
            </a:r>
          </a:p>
          <a:p>
            <a:pPr lvl="1"/>
            <a:r>
              <a:rPr lang="en-US" dirty="0"/>
              <a:t>2. Can read numbers between 10 and 99 but not able to do more </a:t>
            </a:r>
            <a:r>
              <a:rPr lang="en-US" dirty="0" smtClean="0"/>
              <a:t>complex number </a:t>
            </a:r>
            <a:r>
              <a:rPr lang="en-US" dirty="0"/>
              <a:t>manipulation.</a:t>
            </a:r>
          </a:p>
          <a:p>
            <a:pPr lvl="1"/>
            <a:r>
              <a:rPr lang="en-US" dirty="0"/>
              <a:t>3. Can subtract a two-digit number from another.</a:t>
            </a:r>
          </a:p>
          <a:p>
            <a:pPr lvl="1"/>
            <a:r>
              <a:rPr lang="en-US" dirty="0"/>
              <a:t>4. Can divide a number between 100 and 999 by another number </a:t>
            </a:r>
            <a:r>
              <a:rPr lang="en-US" dirty="0" smtClean="0"/>
              <a:t>between 1 </a:t>
            </a:r>
            <a:r>
              <a:rPr lang="en-US" dirty="0"/>
              <a:t>and 9</a:t>
            </a:r>
            <a:r>
              <a:rPr lang="en-US" dirty="0" smtClean="0"/>
              <a:t>.</a:t>
            </a:r>
          </a:p>
          <a:p>
            <a:r>
              <a:rPr lang="en-US" dirty="0" smtClean="0"/>
              <a:t>For writing it has data on</a:t>
            </a:r>
          </a:p>
          <a:p>
            <a:pPr lvl="1"/>
            <a:r>
              <a:rPr lang="en-US" dirty="0" smtClean="0"/>
              <a:t>Can write a paragraph with two or less mistakes.</a:t>
            </a:r>
          </a:p>
          <a:p>
            <a:pPr lvl="1"/>
            <a:r>
              <a:rPr lang="en-US" dirty="0" smtClean="0"/>
              <a:t>Cannot write.</a:t>
            </a:r>
          </a:p>
          <a:p>
            <a:r>
              <a:rPr lang="en-US" dirty="0" smtClean="0"/>
              <a:t>Dataset </a:t>
            </a:r>
            <a:r>
              <a:rPr lang="en-US" dirty="0"/>
              <a:t>has </a:t>
            </a:r>
            <a:r>
              <a:rPr lang="en-US" dirty="0" smtClean="0"/>
              <a:t>test scores on </a:t>
            </a:r>
            <a:r>
              <a:rPr lang="en-US" dirty="0" smtClean="0">
                <a:solidFill>
                  <a:srgbClr val="FF0000"/>
                </a:solidFill>
                <a:effectLst>
                  <a:outerShdw blurRad="38100" dist="38100" dir="2700000" algn="tl">
                    <a:srgbClr val="000000">
                      <a:alpha val="43137"/>
                    </a:srgbClr>
                  </a:outerShdw>
                </a:effectLst>
              </a:rPr>
              <a:t>about 11,700 children</a:t>
            </a:r>
            <a:r>
              <a:rPr lang="en-US" dirty="0" smtClean="0"/>
              <a:t>.</a:t>
            </a:r>
            <a:endParaRPr lang="en-US" dirty="0"/>
          </a:p>
        </p:txBody>
      </p:sp>
      <p:sp>
        <p:nvSpPr>
          <p:cNvPr id="3" name="Title 2"/>
          <p:cNvSpPr>
            <a:spLocks noGrp="1"/>
          </p:cNvSpPr>
          <p:nvPr>
            <p:ph type="title"/>
          </p:nvPr>
        </p:nvSpPr>
        <p:spPr/>
        <p:txBody>
          <a:bodyPr/>
          <a:lstStyle/>
          <a:p>
            <a:r>
              <a:rPr lang="en-US" dirty="0" smtClean="0"/>
              <a:t>Dataset</a:t>
            </a:r>
            <a:endParaRPr lang="en-US" dirty="0"/>
          </a:p>
        </p:txBody>
      </p:sp>
    </p:spTree>
    <p:extLst>
      <p:ext uri="{BB962C8B-B14F-4D97-AF65-F5344CB8AC3E}">
        <p14:creationId xmlns:p14="http://schemas.microsoft.com/office/powerpoint/2010/main" val="8579168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419</TotalTime>
  <Words>2316</Words>
  <Application>Microsoft Office PowerPoint</Application>
  <PresentationFormat>On-screen Show (4:3)</PresentationFormat>
  <Paragraphs>571</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Lucida Sans Unicode</vt:lpstr>
      <vt:lpstr>Verdana</vt:lpstr>
      <vt:lpstr>Wingdings 2</vt:lpstr>
      <vt:lpstr>Wingdings 3</vt:lpstr>
      <vt:lpstr>Concourse</vt:lpstr>
      <vt:lpstr>Globalization, Quality and Inequity in Education and Economic Growth - Lessons for India from China</vt:lpstr>
      <vt:lpstr>Disclaimer</vt:lpstr>
      <vt:lpstr>Main Issues</vt:lpstr>
      <vt:lpstr>Sources of Growth and  Capital Flow</vt:lpstr>
      <vt:lpstr>Main issues (contined)</vt:lpstr>
      <vt:lpstr>Main issues - Inequality</vt:lpstr>
      <vt:lpstr>Shanghai-China’s techniques</vt:lpstr>
      <vt:lpstr>Statistical learning within India</vt:lpstr>
      <vt:lpstr>Dataset</vt:lpstr>
      <vt:lpstr>Variables</vt:lpstr>
      <vt:lpstr>Main Findings and Policy Suggestions</vt:lpstr>
      <vt:lpstr>Table1 :Reading, writing and math score distributions of Elementary school children of ages 6-11 for various groups (percent)</vt:lpstr>
      <vt:lpstr>Table 2: Determinants of Reading scores of Elementary school children of ages 6-11 for various groups (ordered Logit Model)</vt:lpstr>
      <vt:lpstr>Table 3: Determinants of Math scores of Elementary school children of ages 6-11 for various groups</vt:lpstr>
      <vt:lpstr>Table 3: Determinants of Writing scores of Elementary school children of ages 6-11 for various groups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of Human Capital Accumulation and Sustained Economic Growth - Lessons from China for India</dc:title>
  <dc:creator>Raut, Lakshmi</dc:creator>
  <cp:lastModifiedBy>Lakshmi</cp:lastModifiedBy>
  <cp:revision>42</cp:revision>
  <dcterms:created xsi:type="dcterms:W3CDTF">2006-08-16T00:00:00Z</dcterms:created>
  <dcterms:modified xsi:type="dcterms:W3CDTF">2015-02-11T10:14:09Z</dcterms:modified>
</cp:coreProperties>
</file>