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3.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1" r:id="rId5"/>
    <p:sldId id="266" r:id="rId6"/>
    <p:sldId id="267" r:id="rId7"/>
    <p:sldId id="273" r:id="rId8"/>
    <p:sldId id="260" r:id="rId9"/>
    <p:sldId id="272" r:id="rId10"/>
    <p:sldId id="268" r:id="rId11"/>
    <p:sldId id="259" r:id="rId12"/>
    <p:sldId id="269" r:id="rId13"/>
    <p:sldId id="270" r:id="rId14"/>
    <p:sldId id="261" r:id="rId15"/>
    <p:sldId id="262" r:id="rId16"/>
    <p:sldId id="263"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5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3:57.0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14501 3810</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6:07.2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7024 15049,'-24'-23,"-23"23,-1 0,-23-24,-1 24,1-24,-24 24,47 0,-23 0,47 0,-24-24,1 24,47 0,-48 0,48 0,-48-24,24 24,24 0,-23-23,-1 23,0 0,0 0,24 0,0 0,-24 0,24 0,-23 0,23 0,-24 0,0 0,24 0,-24 0,24-24,0 24,-24 0,1 0,23 0,-24 0,0 0,0 0,-23 0,23 0,0 0,24 0,0 0,-24 0,24 0,0 0,0 0,0-24</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6:08.8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7024 15835,'0'0,"-24"0,-23-24,-25 24,1 0,-24 0,0 0,-25 0,1 0,24 0,47 0,1 0,-1 0,24 0,1 0,-1 0,0 0,0 0,24 0,0 0,-24 0,24 0,-23 0,23 0,-24 0,24 0,-24 0,24 0,0 0,-24 0,24 0,0 0,-24 0,24 0,0 0,-23 0,23 0,0 0,0 0,-24 0,24-23</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05.9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12525 13335,'0'0,"-24"0,0 0,1 0,-25 0,24 0,0 0,0 0,-23 0,-1 0,24 0,-23 0,23 0,-24 0,25 0,-1 0,0 0,24 0,-24 0,24 0,-24 0,24 0,0 0,-23 0,23 0,-24 0,24 0,0 0,-24 0,24 0,-24 0,24 0,-24 0,0 0,24 0,-23 0,23 0,-24 0,0 0,24 0,-24 0,24 0,0 0,-24 0,24 0,0 0,-23 0,23 0,0 0,-24 0,24 0,0 0,-24 0,24 0,-24 0,24 0,0 0,-24 0,24 0,0 0,-24 0,24 0,0 0,-23 0,23 0,-24 0,24 0,-24 0,24 0,0 0,0 0,-24 0,24-24,0 24,0 0,0 0,0-24,-24 24,24 0</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11.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19264 13359,'0'0,"0"0,0 0,0 0,-24 0,0 0,0 0,-47 0,0 0,-1 0,-23 0,24 0,-25 0,25 0,23 0,1 0,23 0,0 0,-24 0,48 0,-47 24,23-24,24 0,-24 23,24-23,0 0,-48 0,48 0,-23 0,-1 0,0 0,0 0,24 0,0 0,-24 0,24 0,0 0,-23 0,23 0,0 0,-24 0,24 0,0 0,-24 0,24 0,0 0,-24 0,24 0,0 0,-24 0,24 0,-23 0,23-23,0 23,-24 0,24 0,0 0,0 0,-24 0,24 0,0 0,0 0,0-24,0 24</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25.4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12549 8953,'0'0,"-48"0,24 0,-47 0,23 0,-47 0,24 0,-1 0,-23 0,24 0,-1 0,48 0,-23 0,23 0,0 0,24 0,-24 0,24 0,-24 0,24 0,-23 0,-1 0,0 0,-24 0,24 0,1 0,-1 0,0 0,24 0,0-23,0 23,-24 0,0 0,1 0,-1 0,0 0,-24 0,25 0,-1 0,0 0,24 0,0 0,0 0,0-24,0 24,0 0,0 0,0 0,0 0,0 0</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28.0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19312 8858,'0'0,"0"0,0 0,-48 0,0 0,-23 0,-48 0,0 0,24 0,-1 0,49 24,-1-24,0 0,1 0,-1 0,24 0,0 0,1 0,23 0,0 0,-24 0,24 0,0 0,-24 0,0 0,0 0,1 0,-1 0,0 0,0 0,0 0,-23 0,47 0,-24 0,0 0,0 0,1 0,23 0,0 0,-24 0,24 0,0 0,0 0,0 0</inkml:trace>
</inkml:ink>
</file>

<file path=ppt/ink/ink1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5:50.3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12620 16192,'0'0,"0"0,0 0,-24 0,-23 0,23 0,-24 0,25 0,-1 0,0 0,0 0,0 0,0 0,24 0,0 0,-23 0,23 0,0 0,-24 0,24 0,-24 0,24 0,0 0,-24 0,24 0,-24 0,1 0,23 0,-48 0,24 0,0 0,-23 0,23 0,24 0,-24 0,24 0,-24 0,1 0,-1 0,0 0,0 0,0 0,0 0,24 0,-23 0,23 0,-24 0,24 0,0 0,0 0,-24 0,24 0,-24 0,24 0,0 0,-24 0,24 0,-23 0,23 0,0-23,-24 23,24 0,-24 0,0 0,24 0,0 0,-24 0,24 0,0 0,-24 0,24 0,0 0,-23 0,23 0,0 0,-24 0,24 0,0 0,-24 0,24 0,-24 0,24 0,-24 0,24 0,0 0,-23 0,23 0,0 0,-24 0,24 0</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6:04.9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19335 16264,'0'0,"-47"0,-1-24,0 0,-23 0,-24 24,47 0,1 0,23 0,24 0,0 0,-24 0,0 0,0 0,24 0,-23 0,-25 24,-24 0,1 0,-24-24,-24 48,47-48,1 0,23 0,1 0,-1 0,24 0,24 0,0 0,-24 0,24 0,0 0,-23 0,23 0,-24 0,0 0,24 0,0 0</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6:10.1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22812 16240,'0'0,"0"0,-24 24,-23 0,-72 23,23 1,-23 0,48-25,-25 1,49 0,-1-24,48 0,-24 0,1 0,-1 0,0 0,24 0,-24 0,24 0,0 0,-24 0,24 0,0 0,-23 0,-25 0,0 0,25 0,-25 0,24 0,0 0,24 0,-24 0,1 0,23 0,0 0,0-24,-24 24,24 0,0 0,0-24,0 24,0 0,0-23,0 23,0 0,0-24,0 24,0 0,0-24,0 24,0-24,0 0,0 24,0-23,0-1,0 24,0 0,0-24,0 24,0 0,0-24,0 24,0-24,0 0,0 1,0-1,0 24,0-24,0 24,0 0,0 0,24 0,-1 0,25 0,24 0,-1 24,-23 0,-25-24,1 0,24 23,-1-23,-23 0,24 24,-1-24,-23 0,0 0,0 0,0 0,-24 0,24 24,-24-24,23 0,-23 0,0 24,0-24,0 0</inkml:trace>
</inkml:ink>
</file>

<file path=ppt/ink/ink1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4:55.8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6953 8406,'0'0,"0"0,0 0,-48 0,-23-24,-72 0,-24 0,1 1,-1 23,0-24,24 24,72 0,-24-48,23 24,25 0,23 1,0 23,0-24,0 24,24 0,0 0,-24 0,1 24,-25-1,-47 49,23-48,1 23,23-23,-47 0,24 0,-1 0,25-24,23 0,0 0,0 0,24 0,0 0,-24 0,24 0,-24 0,24 0,-23 0,23 0,0 0,-24 0,24 0,0 0,-24-24,0 24,0 0,1 0,23 0,-24 0,24-24,0 24,-24 0,24 0,0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4:00.1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15621 3858,'0'0,"0"0,-48 0,24 0,-71-24,-24 0,0 24,0 0,-24 0,24 0,-24 0,-71 0,142 0,48 0,1 0,23 0,-24 0,24 0,0 0,-24 0,24 0,0 0,0 0,-24 0,24 0,0 0</inkml:trace>
</inkml:ink>
</file>

<file path=ppt/ink/ink2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10.6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10549 9525,'0'0,"-24"0,0 0,-24 0,-23-24,-48 24,-48 0,24 0,-47 0,-1 0,-23 0,0 0,-96 0,167 24,0-24,0 0,48 0,48 0,47 0,-48 0,-23 0,-25 0,-47 0,0 0,-23-71,23 23,0 0,24 24,-72-23,120 47,23 0,25 0,-25 0,48 0,-24 0,0 0,-47 0,0 0,-72 0,24 0,-48 0,72 0,23 0,1 0,23 0,-23 0,23 0,24 0,0 0,24 0,0 0,-23 0,-1 0,-71 0,23 0,-47 0,24 0,23 0,25 0,23 0,-24 0,48 0,0 0,-23-24,23 24,-24 0,0 0,-48 0,-23 24,24 0,23-24,24 0,0 0,1 0,-1 0,24 0,0 0,-24 0,24 0,0 0,-24 0,24 0,0 0,-24 0,24 0,0 0,-23 0,-1 0,24 0,0 0,-24 0,24 0,0 0</inkml:trace>
</inkml:ink>
</file>

<file path=ppt/ink/ink2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20.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21288 11216,'0'0,"0"0,24 0,-24 0,47 0,-23 0,0 0,0 0,0 0,-24 0,23 0,-23 0,0 0,0 0,24 0,-24 0,24 0,0 0,24 0,-25 23,25-23,-24 0,0 24,-24-24,23 0,-23 24,24-24,-24 0,0 0,24 0,-24 0,0 0,0 0,24 0,-24 24,24-24,0 0,-1 24,1-24,-24 24,24-24,-24 0,0 0,24 0,-24 23,0-23,0 0,0 0,0 24</inkml:trace>
</inkml:ink>
</file>

<file path=ppt/ink/ink2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23.6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21145 11811,'0'0,"0"0,0 0,24 0,-24 0,24 0,23 0,-23 0,0 0,24 0,-48 0,23 0,-23 0,24 0,-24 0,0 0,24 0,-24 0,24 0,-24 0,24 0,-24 0,0 0,23 0,-23 0,0 0,24 0,-24 0,0 0,0 0,24 0,-24 0,24 0,-24 0,24 0,0 24,-1-24,1 0,0 0,0 0,0 24,-1-24,1 0,-24 0,24 0,-24 0,0 23,24-23,-24 0,24 0,0 0,-24 0,23 0,-23 24,0-24,24 0,-24 0,0 0,24 0,-24 0,0 0,24 0,-24 0,0 0,24 0,-24 0,23 0,-23 0,0 0,0 24,24-24,-24 0,0 0,0 0</inkml:trace>
</inkml:ink>
</file>

<file path=ppt/ink/ink2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26.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23455 11239,'0'0,"0"0,24 0,23 0,1 0,-24 0,23 0,1 24,0-24,-25 24,25-24,-24 0,0 0,0 0,-1 0,-23 24,24-24,-24 0,24 0,0 0,-24 24,0-24,24 0,-24 0,0 0,23 0,-23 0,0 0,24 0,-24 0,0 24,0-24,0 0,24 0,-24 0,24 0,0 0,-24 0,24 0,-24 0,0 0,23 0,-23 0,24 0,-24 0,0 0,0 23</inkml:trace>
</inkml:ink>
</file>

<file path=ppt/ink/ink2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29.1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23479 11716,'0'0,"0"0,24 0,23 0,1 0,23 0,24 0,-47 0,0 0,-24 0,-1 24,1-24,-24 0,0 0,24 0,-24 0,0 0,0 0,24 0,-24 23,24-23,-24 0,0 24,23-24,-23 0,0 0,24 0,-24 0,0 0,24 0,-24 0,24 0,-24 0,24 0,0 24,-24-24,0 0,23 0,-23 0,24 0,0 24,0-24,23 0,-23 24,0-24,0 0,-24 23,0-23,0 0,0 0,0 24,0-24,0 0,0 0,0 0,-24 0,24 0,0 0,0 0,-24 0,24 0,0 0,0 0,0-24,0 24</inkml:trace>
</inkml:ink>
</file>

<file path=ppt/ink/ink2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42.0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7834 12502,'0'-24,"0"24,-72 0,-47 0,-47 0,-49 0,-94 0,-1 0,1 0,47 0,95 0,24 0,72 0,71 0,-24 0,-47 0,-25 0,-23 0,24-24,-24 0,0 0,71 0,-23 1,47 23,-24 0,25 0,23-24,-24 24,24 0,0 0,-48 0,24 0,-23 0,-1 0,24 0,0 0,1 0,23 0,-24 0,24 0,0 0</inkml:trace>
</inkml:ink>
</file>

<file path=ppt/ink/ink2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5:53.5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17383 13835,'0'0,"0"0,-24 0,0 0,0 0,1 0,-1 0,0 0,0 0,0 0,0 0,24 0,-23 0,-1 0,24 0,-24 0,-24 0,-23 0,23 24,1-24,-1 0,24 0,0 0,24 0,-23 0,23 0,0 0,-24 0,0 0,0 0,24 0,0 0,-24 0,24 0,0 0,-23 0,23 0,-24 0,24 0,-24 0,24 0,0 0,-24 0,24 0,0 0,-24 0,24 0,-23 0,-1 0,24 0,-24 0,24 0,0 0,-24 0,24 0,0 0,0-24,-24 24,24 0,0 0,0-24,0 24,0-24,0 1,0-49,0 25,0-49,0 1,0 47,0 1,0 23,0 0,0 0,-24 24,24-23,0-1,0 24,0-48,0 48,0-24,0 0,0 24,0 0,0-23,0 23,0 0,48 0,-24 0,24 0,-25 0,25 0,-48 0,24 0,0 0,-24 0,23 0,1 0,-24 0,24 0,-24 0,24 23,-24-23,24 24,-24-24,23 0,-23 0,0 0,0 24,24-24,-24 0,0 0,24 24,-24-24,0 0,24 0,-24 0,0 0,24 0,-24 0,0 0,23 0,-23 0,24 0,-24 0,0 0,24 24,-24-24,0 0,24 0,-24 0,0 0,24 0,-24 0,0 24,24-24,-1 0,1 0,0 23,-24-23,0 0,24 0,-24 0,0 0,24 0,-24 0,0 0,23 0,-23 0,0 0,24 0,-24 0,0 24,24-24,-24 0,24 0,-24 0,0 0,24 0,-24 0,0 0,0 24,0-24,24 0,-24 0</inkml:trace>
</inkml:ink>
</file>

<file path=ppt/ink/ink2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6:14.7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21098 13359,'0'0,"0"0,0 0,0-24,0 24,23 0,1 0,24 0,-1 0,1 0,23 24,25 0,-49-24,1 23,-24-23,0 24,23-24,-23 24,0-24,23 0,1 24,0-24,-24 24,-1-24,1 23,-24-23,24 0,0 0,-24 0,0 0,24 0,-24 24,0-24,0 0,0 24,0-24,0 24,0 0,0 0,23 23,-23 1,0-1,24-23,-24 0,24 24,-24-48,24 23,-24 1,0-24,0 0,0 24,0-24,0 0,0 0,0 0,0 0,-24 0,0 0,24 0,-24 0,1 0,-25 0,24-24,0 24,1 0,23 0,0 0,-24 0,24 0,0 0,-24 0,0 0,24 0,0 0,-24 0,24 0,-24 0,24 0,0 0,-23 0,23 0,0 0,-24 0,24 0,-24 0,0 0,24 0,-47 0,23 0,24 0,0 0,-24 0,24 0,-24 0,24 0,-24 0,24 0,-24 0,24 0,0 0,-23 0,23 0,0 0,-24 0,24 0,0 0,-24 0,24 0,-24 0,0 0,1 0,23 0,0 0,-24 0,24 0,-24 0,24 0,0 0,-24 0,24 0,0 0,-24 0,24 0,0 0</inkml:trace>
</inkml:ink>
</file>

<file path=ppt/ink/ink2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6:26.9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10453 16526,'-23'0,"-49"-48,-23 1,-72-25,-23 48,-25-23,-47 47,72 0,47 0,-47 0,-1 0,120 0,23 0,0 0,-47 0,71 0,0 0,24 0,-23 0,23 0,-48 24,-71 23,24-23,-1 0,-70 23,47-47,23 0,49 0,-1 0,1 0,23 0,-24 0,1 0,23 0,-24 0,0-23,25 23,-1 0,-24-24,24 24,1 0,-1 0,0-24,0 24,0 0,24 0,-24 0,1 0,-25 0,-47 0,-48 0,0 0,-47 0,47 0,-24 0,48 0,24 0,23 0,-23 0,24 0,47 0,-24 0,48 0,-24 24,0 0,-47-1,-24 1,0 24,23-24,1-1,23-23,24 24,0-24,24 0,0 0,0 0,-23 0,23 0,-24 24,0-24,-47 0,23 0,0 24,24-24,1 0,-1 0,24 0,0 0,0 0</inkml:trace>
</inkml:ink>
</file>

<file path=ppt/ink/ink2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7:28.0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4381 9239,'0'0,"0"0,0-24,0-23,0 23,0-24,0-47,0 47,0 25,0-25,0 24,0 24,0-24,0 24,-24 0,24 0,0-23,0 23,0-24,0 24,0-24,-23 24,23 0,0 0,0 0,-24 0,0 0,-24 0,1 0,-1 0,0 0,25 0,-25 0,24 0,0 0,0-24,24 24,-23 0,-1 0,24-24,-24 24,0 0,0-23,1 23,23 0,0 0,-24 0,24-24,-24 24,24 0,0 0,0 0,-24 0,24 0,0 0,0 0,-24 0,24 0,-23-24,23 24,0 0,-24 0,24 0,0 0,-24 0,24 0,0 0,0 0,0-24,0 24</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4:03.0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18764 3715,'-24'0,"0"0,-71 0,0 0,-48 0,-48 0,-23 0,47 0,48 0,48 0,23 0,1 0,23 0,0 0,24 0,0 0,0 0,0 0,-24 0,24 0,0 0,0 0,-24 0,24 0,-23 0,23-24,-24 24,0 0,24 0,0 0,-24 0,24 0,0 0,0-24,0 24,0 0,0 0,0 0,24 0,-24 0</inkml:trace>
</inkml:ink>
</file>

<file path=ppt/ink/ink3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7:58.4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3691 8549,'0'0,"23"0,1 0,24 0,23 0,-23 0,47-24,24 24,-24 0,-23 0,-1 0,-47 0,24 0,-1 0,1 0,0 0,23 0,0 24,-47-1,24 1,-24-24,0 24,-1 0,25 0,-24-24,23 24,1-24,0 23,-1-23,-23 0,0 24,0-24,23 24,-23-24,24 0,-24 0,23 0,-47 0,48 0,23 0,48 0,24-24,-24 24,0 0,-47 0,-1 0,1 0,-25 0,-23 0,24 0,-1 24,1-24,0 24,23 0,-47-24,47 47,-47-47,24 24,-1 0,25 0,-25-1,-23-23,24 0,-24 0,-24 24,23-24,-23 0,24 0,-24 0,24 0,0 0,0 0,23 0,1 0,0 0,-1 0,-23 0,24 0,-24 0,-1 0,25 0,-24 24,0-24,-1 0,-23 0,24 0,-24 0,0 0,24 0,47-48,1 1,-1-1,1 1,47-25,-24 25,24 23,-71 0,-1 0,-23 24,0 0,0 0,-24 0,24 0,-24 0,23 0,1 0,0 0,0 0,0 0,-24 0,23 0,-23 0,24 0,-24 0,24 0,-24 0,24 0,-24 0,24 0,0 0,-1 0,25 24,23-24,1 24,-48-24,23 24,1-24,-48 0,48 23,-25-23,1 0,24 0,-1 0,-23 0,24 0,-24 0,-24 0,23 0,-23 0,0 0</inkml:trace>
</inkml:ink>
</file>

<file path=ppt/ink/ink3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8:52.6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5715 11097,'0'0,"-72"0,25 0,-49 0,1 0,-24 0,0 0,48 0,23 0,0 0,1 0,23 0,0 0,0 0,24 0,0 0,-24 0,24 0,0 0,-23 0,-1 0,-24 0,48 0,-48 0,25 0,-25 0,0 0,1 0,23 0,-47 0,23 0,24 0,0 0,-23 0,23 0,24 0,-24-24,0 24,0 0,1-24,23 24,-24 0,0-24,24 24,0 0,-24 0,24 0,0 0,-24 0,24 0,-23 0,-1-24,24 24,-24 0,0 0,24 0,-24 0,24 0,0 0,-24 0,24 0,0 0,-23 0,-1 0,0 0,0 0,24 0,-47 0,47 0,-24 0,-24 0,48 0,-24 0,1 0,23 0,-24 0,0 0,0 0,24 0,-24 0,1 0,23 0,-24 0,24 0,0 0,-24 0,24 0,0 0,0 0,-24 0,24 0,0 0</inkml:trace>
</inkml:ink>
</file>

<file path=ppt/ink/ink3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02.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22479 10716,'0'0,"0"0,0 0,0 23,0-23,0 24,23-24,25 0,-24 24,24-24,-25 0,25 0,-24 0,0 24,-1-24,1 0,0 0,0 24,0-24,-1 0,1 0,-24 0,24 0,-24 0,0 0,24 23,-24-23,24 0,-24 0,23 0,-23 24,0-24,24 0,-24 24,24-24,-24 0,0 0,24 0,0 24,-24-24,47 0,-47 0,24 0,0 0,-24 24,24-24,-24 0,0 0,24 0,-24 0,0 0,23 0,-23 24,24-24,-24 0,24 0,-24 0,0 0,24 0,-24 0,0 0,24 0,-24 0,0 0,24 0,-24 0,0 0,0 0,0 0,0-24,0 24,0 0,0-24,0 24,0 0,0-24</inkml:trace>
</inkml:ink>
</file>

<file path=ppt/ink/ink3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17.0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7334 12049,'0'0,"-95"0,-24 0,-48 0,48 0,-24 0,0 0,24 0,48 0,23 0,0 0,1 0,-1 0,24 0,0 0,1 0,23 0,-48 0,0 0,-23 0,-72 24,0 0,48-24,23 0,25 0,-25 0,25 0,23 0,-24 0,25 0,23 0,-24 0,0 0,-47 24,23-24,-47 0,-48 0,24 0,23 0,25 0,23 0,-23 0,0 0,-1-24,48 24,-23-24,23 24,24 0,-24 0,24 0,0 0,-24 0,-23 0,-1 0,0 0,1 0,47-24,-48 24,24 0,24 0,-24 0,24 0,0 0,-23 0,23 0,0 0,-24 0,0 0,0 0,0 0,1 0,-1 0,0 0,24 0,-24 0,24 0,0 0,-24 0,24 0,0 0,-23 0,23 0,0 0,-24 0,24 0,-24 0,24 0,0 0,-24 0,24 0,0 0,-24 0,24 0,0-24,0 24</inkml:trace>
</inkml:ink>
</file>

<file path=ppt/ink/ink3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29.2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16478 12811,'-24'0,"24"0,-48 0,1 0,-1 0,-47 0,47 0,-23 0,23 0,1 0,-1 0,0 0,25 0,-1 0,0 0,24 0,0 0,-24 0,24 0,-24 0,24 0,-23 0,-1 0,0 0,24 0,0 0,-24 0,0 0,0 0,1 0,-1 0,0 0,0 0,0 0,24 0,-23 0,23 0,-24 0,24 0,0 0,-24 0,24 0,0 0,-24 0,24 0,-24 0,24 0,0 0,-24 0,24 0,0 0,0 24,-23-24,23 0,-24 0</inkml:trace>
</inkml:ink>
</file>

<file path=ppt/ink/ink3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45.9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9239 15216,'0'0,"-24"0,0 0,-23-24,-96 24,-24 0,-47 0,-1 0,-46 0,46 0,25 0,47 0,24 0,47 0,25 0,-1 0,24 0,0 0,24 0,-23 0,-49 0,1 48,-72-48,-24 0,24 24,-23-24,23 0,-24 0,96 0,-1 0,25 0,23 0,0 0,-24 0,-47 0,0 0,-24 0,-24 0,24 24,47-24,25 0,-1 0,24 0,1 0,-25 0,-47 0,-1 0,1 0,-24 23,0-23,-24 24,72-24,-1 0,25 0,23 0,24 0,-24 0,0 0,0 0,1 0,-1 0,0 0,24 0,-24 0,0 0,0 0,1 0,23 0,-24 0,24 0,-24 0,0 0,24 0,-24 0,24 0,0 0,-23 0,23 0,-24 0,24 0,-24 0,24 0,0 0,-24 0,24 0,0 0,-24 0,24 0,-23 0,-1 0,0 0,0 0,24-24,-24 24,1 0,23 0,-24 0,24 0,-24 0,24-23,-24 23,24 0,-24 0,24 0,0 0,-24 0,24-24,0 24,-23 0,23 0,0 0</inkml:trace>
</inkml:ink>
</file>

<file path=ppt/ink/ink3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49:54.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3500 16073,'0'0,"0"0,48 0,-1 0,25 0,47 24,0-24,-24 24,0 24,24-25,-47 1,-1 0,-47-24,24 0,-48 0,47 24,-23-24,0 0,24 24,-25-24,1 0,24 0,-24 0,-1 0,1 0,0 0,0 0,24 0,-25 0,1 0,0 0,0 0,0 0,-24 0,0 0,23 0,-23 0,24 0,-24 0,0 0,24 0,-24 0,24 0,24 0,-25 0,1 0,24 0,-48 0,24 0,-24 24,23-24,-23 0,0 0,0 0,0 0,0 23,0-23,0 0,0 24,0 0,0-24,0 24,0-24,0 0,0 24,0-24,0 0,24 23,-24-23,0 0,24 24,-24-24,0 0,24 0,-24 0,0 0,0 0,24 0,-24 24,0-24,0 0,23 0,-23 0,24 0,24 0,-48-24,24 24,-1 0,-23 0,0 0,24 0,-24 0,0 0,24 0,-24 0,24 0,0 0,-24 0,24 0,-24 0,0 0,0 0,23 0</inkml:trace>
</inkml:ink>
</file>

<file path=ppt/ink/ink3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0:30.3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6310 10811,'0'0,"0"-24,-24 24,-24-24,-47 24,24-24,-72 1,0-1,-24 24,48 0,-71 0,23 0,-23 24,23-24,24 23,24 1,48-24,-25 24,25-24,23 0,48 0,-24 0,-47 0,0 0,-1 0,-23 0,-24 0,0 0,47 0,25 0,-1 0,24 0,-23 0,-1 0,24 0,-23 0,23 0,0 0,0 0,24 0,-48 0,-23 0,23 0,-23-24,47 24,-23 0,23 0,24 0,-24 0,24 0,-24 0,0 0,24 0,-23 0,23 0,-24 0,0-24,0 24,-24 0,48 0,-23 0,-1 0,0-23,24 23,-24 0,24 0,0 0,-24 0,24 0,0 0,-23 0,23-24,0 24,0 0,-24 0,24 0,-24 0,0 0,0 0,24 0,0 0,-24 0,24 0</inkml:trace>
</inkml:ink>
</file>

<file path=ppt/ink/ink3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1:13.9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6953 13240,'-24'0,"-24"0,1 0,-96 0,24 0,-48 0,24 0,-47 0,-1 0,1 0,71 0,23 0,25 0,23 0,48 0,-23 0,-49 0,-94 0,-25 0,-23 0,-24 0,23 0,1-24,71 24,119 0,24 0,-47 24,-1 0,-23-1,-1 1,1 0,47-24,-48 0,1 0,-24 0,23 0,25 0,23 0,24 0,-24 0,0 0,24 0,0 0,-24 0,24 0,-23 0,23 0,0 0,-24 0,0 0,24 0,0-24,-24 24,24 0,-24 0,24 0,-23 0,23 0,-24 0,24 0,-24 0,0-24,0 24,24 0,-23 0,-1 0,24 0,-24 0,24 0,-24 0,0 0,24 0,0 0,-24 0,1 0,-1 0,0 0,-24 0,25 0,-1 0,0 0,24 0,-48 0,24 0,1 0,-1 0,0 0,24 0,0 0</inkml:trace>
</inkml:ink>
</file>

<file path=ppt/ink/ink3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1:36.3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18121 11811,'0'0,"0"0,0 0,0 0,-95-24,-1 0,1-23,0 23,23 0,1-24,-24 48,47 0,24 0,1 0,-1 0,-24 0,1 0,23 0,0 0,0 0,24 0,0 0,-24 0,24 0,0 0,-24 0,1 0,-1 24,0-24,24 0,-24 0,24 0,0 24,0-24,0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4:07.6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21526 3786,'0'0,"-24"0,-47 0,-1 0,-47 0,-23-24,46 24,1 0,0 0,47 0,0 0,25 0,-25 0,48 0,-24 0,24 0,0 0,0 0,0-23,0 23,0 0,0 0,0 0,0 23,0-23,0 24,0 24,24-1,0 25,23-1,25 1,-48-25,23-23,-23 0,0-24,0 0,-24 0,24 0,-24 0,23 0,1 0,0 0,24 0,-1 0,-23 0,0 0,-24 0,24 0,-24 0,0 24,0-24,0 0,-72 0,25 0,-25 0,1 0,47-24,-24 24,25-24,-1 24,24 0,0-24,-24 24,0 0,0-23,-23 23,23-24,24 0,-24 0,0 24,24 0,-24-24,24 24,0 0,0-24,0 24,-23 0,-1-23,0-1,0 0,0 0,1 24,23-24,-24 24,24 0,0 0,0 0,0-23,-24 23,24 0,-24 0,24-24,0 24,0 0,0 0,0 0</inkml:trace>
</inkml:ink>
</file>

<file path=ppt/ink/ink4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1:44.6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2405 15621,'0'0,"0"0,23 0,49 0,-1 24,1-24,23 0,24 24,0-1,-24-23,1 24,-25-24,48 48,-71-48,-1 0,1 0,0 24,-24-24,-1 0,1 0,-24 0,24 0,0 0,0 0,-1 0,1 0,24 0,-24 23,-1-23,1 0,0 24,0-24,0 24,23-24,-23 0,0 24,24-24,-48 0,23 0,25-48,47 24,1-23,23 23,-24 24,-48 0,25 0,-25 0,49 0,-49 0,1 0,-24 0,23 0,-23 24,0-24,0 24,0-24,0 0,-1 0,1 0,0 0,0 23,0-23,-1 0,-23 24,24-24,-24 0,24 0,-24 0,0 0,0 24,24-24,-24 0,0 0,24 24,-1-24,1 24,24-24,-1 0,-23 0,0 0,0 24,0-24,0 0,-24 0,23 0,-23 0,24 0,-24 0,24 0,-24 0,24 23,-24-23,24 0,-24 0,23 0</inkml:trace>
</inkml:ink>
</file>

<file path=ppt/ink/ink4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2:07.1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8144 14573,'0'0,"-48"0,-24 0,-47 0,-47-24,-49 24,-23 0,24 0,23 0,1 0,71 0,-48 24,96 0,-25-24,73 0,-1 0,0 24,0-24,24 0,-47 24,-25-24,-47 0,-24 0,24 0,-71 0,23 0,24 0,24 0,-48 0,120 0,23 0,0 0,-47 0,-48 0,0-24,23 24,-47-24,1 24,46 0,25-24,23 24,48 0,0 0,-24 0,1 0,-25 0,0 0,1 0,-25-24,25 1,-49 23,1-24,24 24,23-24,0 24,25 0,-1 0,0 0,0 0,0 0,24 0,-23 0,23 0,-24 0,0 0,24 0,-24 0,0 0,24 0,-23 0,23 0,-24 0,24 0,0 0,-24 0,0 0,0 0,1 0,-25 0,-24 0,49 0,-25 0,24 0,0 0,1 0,23 0,0 0,-24 0</inkml:trace>
</inkml:ink>
</file>

<file path=ppt/ink/ink4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2:10.8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15787 14359,'0'0,"0"24,-47-24,-72 24,23-1,1 1,-24 24,24-48,23 24,25-24,-1 0,24 0,1 0,23 0,0 0,-24 0,24 0,0 0,-24 0,24 0,-24 0,24 0,0 0,-24 0,24 0,0 0,0 0,-24 0,24 0,-23 0,23-24,-24 24,24 0,0 0,-24 0,24 0,0 0,0 0,0-24,-24 24,24 0</inkml:trace>
</inkml:ink>
</file>

<file path=ppt/ink/ink4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1T08:52:17.8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20883 14430,'-24'0,"-23"0,-1-23,-47 23,71 0,-24 0,1 0,47 0,-24 0,24 0,-24 0,24 0,0 0,-24 0,1 0,23 0,0 0,-24 0,0 23,0-23,0 0,1 0,23 0,-24 0,24 0,0 0,0 0,-24 0,24 0,-24 24,0-24,0 0,-23 0,23 0,0 24,0-24,1 0,-1 0,24 0,-24 0,0 0,24 0,0 0,-24 0,24 0,0 0,-24 0,24 0,0 0,-23 0,23 0,0 0,-24 0,24 0,-24 0,24 0,0 0,-24 0,24 0,0 0,-24 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4:19.0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7096 3786,'0'0,"-24"0,24 0,-24 0,-24 0,25 0,-25 0,24 0,-47 0,47 0,-24 0,25 0,-1 0,0 0,24 0,-24 0,0 0,24 0,-23 0,-1 0,0 0,-24 0,24 0,-23 0,-1 0,24 0,1 0,-1 0,0 0,0 0,0 0,24 0,-24 0,24 0,0 0,-23 0,23 0,0 0,-24 0,0-24,0 24,0 0,24 0,-23 0,-1 0,0 0,24-23,0 23,-24 0,24 0,-24 0,24 0,0 0,-23 0,23 0,0 0,-24 0,24 0,0 0,-24 0,24 0,0 0,-24 0,24 0,0 0,-24 0,24 0,0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4:22.0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9953 3762,'0'0,"-24"0,-23-23,-25 23,1-24,0 24,23 0,24-24,-24 24,25 0,-1 0,-24 0,48 0,-47 0,47 0,-24 0,0 0,0 0,0 0,24 0,-24 0,24 0,-23 0,-1 0,24 0,0 0,-24 0,24 0,-24 0,24 0,0 0,-24 0,24 0,0 0,-23 0,23 0,-24 0,24 0,-24 0,0 0,0 0,24 0,-23 0,23 0,0 0,-24 0,24 0,0 0,-24 0,24 0,-24 0,0 0,24 0,-23 0,-1 0,24 0,-24 0,24 0,0 0,-24 0,24 0,0 0,-24 0,24 0</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4:25.7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12787 3810,'0'0,"0"0,-24 0,-23 0,-1 0,-24 0,1 0,0 0,-49 0,25 0,48 24,-1 0,0-24,1 0,-25 0,49 0,-25 0,24 0,0 0,0 0,24 0,-23 0,23 0,0 0,0 0,0 0,-24 0,24 0,0 0,0 0,-24 0,24-24,-24 24,0 0,24 0,-23 0,23-24,-24 24,24 0,0 0,-24 0,24 0,0 0,0 0</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5:21.7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7191 7096,'0'0,"0"0,0 0,0 0,0 0,-24-24,-47 24,-1-24,-47 24,-24-23,1 23,22 0,25 0,0 0,0-24,23 24,-23 0,47-24,48 24,-23 0,-1-24,24 0,0 24,-24 0,0 0,0 24,1-24,-25 24,0 0,24 0,1-1,-25-23,48 0,-24 24,24-24</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2-12T08:36:02.3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7000 12525,'0'0,"0"-23,-23 23,23-24,-48 24,-47 0,47-24,1 24,-1 0,0 0,25 0,-1 0,0-24,0 24,24 0,-48 0,25 0,23 0,-24 0,0 0,0 0,0 0,24 0,0 0,-23 0,23 0,-24 0,24 0,0 0,-24 0,24 0,-24 0,0-24,0 24,1 0,-1 0,0 0,0 0,24 0,0 0,-24 0,24 0,0 0,-23 0,23 0,0 0,-24 0,24 0,0 0,-24 0,24 0,0 0,-24 0,0 0,1 0,23 0,-24 0,24 24,-24-24,24 0,0 0,-24 24,0-24,24 0,-23 0,23 0,-24 0,24 0,0 0,-24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613C9-C45D-4DC9-ACA6-0A5320F54C5F}" type="datetimeFigureOut">
              <a:rPr lang="en-US" smtClean="0"/>
              <a:t>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BFF3D-78B9-4C21-9136-526D9D4492EA}" type="slidenum">
              <a:rPr lang="en-US" smtClean="0"/>
              <a:t>‹#›</a:t>
            </a:fld>
            <a:endParaRPr lang="en-US"/>
          </a:p>
        </p:txBody>
      </p:sp>
    </p:spTree>
    <p:extLst>
      <p:ext uri="{BB962C8B-B14F-4D97-AF65-F5344CB8AC3E}">
        <p14:creationId xmlns:p14="http://schemas.microsoft.com/office/powerpoint/2010/main" val="396716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endParaRPr lang="en-US" dirty="0"/>
          </a:p>
        </p:txBody>
      </p:sp>
      <p:sp>
        <p:nvSpPr>
          <p:cNvPr id="4" name="Slide Number Placeholder 3"/>
          <p:cNvSpPr>
            <a:spLocks noGrp="1"/>
          </p:cNvSpPr>
          <p:nvPr>
            <p:ph type="sldNum" sz="quarter" idx="10"/>
          </p:nvPr>
        </p:nvSpPr>
        <p:spPr/>
        <p:txBody>
          <a:bodyPr/>
          <a:lstStyle/>
          <a:p>
            <a:fld id="{F4FBFF3D-78B9-4C21-9136-526D9D4492EA}" type="slidenum">
              <a:rPr lang="en-US" smtClean="0"/>
              <a:t>5</a:t>
            </a:fld>
            <a:endParaRPr lang="en-US"/>
          </a:p>
        </p:txBody>
      </p:sp>
    </p:spTree>
    <p:extLst>
      <p:ext uri="{BB962C8B-B14F-4D97-AF65-F5344CB8AC3E}">
        <p14:creationId xmlns:p14="http://schemas.microsoft.com/office/powerpoint/2010/main" val="234943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a:t>
            </a:r>
            <a:endParaRPr lang="en-US"/>
          </a:p>
        </p:txBody>
      </p:sp>
      <p:sp>
        <p:nvSpPr>
          <p:cNvPr id="4" name="Slide Number Placeholder 3"/>
          <p:cNvSpPr>
            <a:spLocks noGrp="1"/>
          </p:cNvSpPr>
          <p:nvPr>
            <p:ph type="sldNum" sz="quarter" idx="10"/>
          </p:nvPr>
        </p:nvSpPr>
        <p:spPr/>
        <p:txBody>
          <a:bodyPr/>
          <a:lstStyle/>
          <a:p>
            <a:fld id="{F4FBFF3D-78B9-4C21-9136-526D9D4492EA}" type="slidenum">
              <a:rPr lang="en-US" smtClean="0"/>
              <a:t>6</a:t>
            </a:fld>
            <a:endParaRPr lang="en-US"/>
          </a:p>
        </p:txBody>
      </p:sp>
    </p:spTree>
    <p:extLst>
      <p:ext uri="{BB962C8B-B14F-4D97-AF65-F5344CB8AC3E}">
        <p14:creationId xmlns:p14="http://schemas.microsoft.com/office/powerpoint/2010/main" val="234943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endParaRPr lang="en-US" dirty="0"/>
          </a:p>
        </p:txBody>
      </p:sp>
      <p:sp>
        <p:nvSpPr>
          <p:cNvPr id="4" name="Slide Number Placeholder 3"/>
          <p:cNvSpPr>
            <a:spLocks noGrp="1"/>
          </p:cNvSpPr>
          <p:nvPr>
            <p:ph type="sldNum" sz="quarter" idx="10"/>
          </p:nvPr>
        </p:nvSpPr>
        <p:spPr/>
        <p:txBody>
          <a:bodyPr/>
          <a:lstStyle/>
          <a:p>
            <a:fld id="{F4FBFF3D-78B9-4C21-9136-526D9D4492EA}" type="slidenum">
              <a:rPr lang="en-US" smtClean="0"/>
              <a:t>10</a:t>
            </a:fld>
            <a:endParaRPr lang="en-US"/>
          </a:p>
        </p:txBody>
      </p:sp>
    </p:spTree>
    <p:extLst>
      <p:ext uri="{BB962C8B-B14F-4D97-AF65-F5344CB8AC3E}">
        <p14:creationId xmlns:p14="http://schemas.microsoft.com/office/powerpoint/2010/main" val="2349436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2/12/2015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2/12/2015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2/12/2015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2/12/2015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2/12/2015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14.emf"/><Relationship Id="rId18" Type="http://schemas.openxmlformats.org/officeDocument/2006/relationships/customXml" Target="../ink/ink27.xml"/><Relationship Id="rId3" Type="http://schemas.openxmlformats.org/officeDocument/2006/relationships/image" Target="../media/image90.emf"/><Relationship Id="rId21" Type="http://schemas.openxmlformats.org/officeDocument/2006/relationships/image" Target="../media/image18.emf"/><Relationship Id="rId7" Type="http://schemas.openxmlformats.org/officeDocument/2006/relationships/image" Target="../media/image110.emf"/><Relationship Id="rId12" Type="http://schemas.openxmlformats.org/officeDocument/2006/relationships/customXml" Target="../ink/ink24.xml"/><Relationship Id="rId17" Type="http://schemas.openxmlformats.org/officeDocument/2006/relationships/image" Target="../media/image16.emf"/><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13.emf"/><Relationship Id="rId5" Type="http://schemas.openxmlformats.org/officeDocument/2006/relationships/image" Target="../media/image100.emf"/><Relationship Id="rId15" Type="http://schemas.openxmlformats.org/officeDocument/2006/relationships/image" Target="../media/image15.emf"/><Relationship Id="rId10" Type="http://schemas.openxmlformats.org/officeDocument/2006/relationships/customXml" Target="../ink/ink23.xml"/><Relationship Id="rId19" Type="http://schemas.openxmlformats.org/officeDocument/2006/relationships/image" Target="../media/image17.emf"/><Relationship Id="rId4" Type="http://schemas.openxmlformats.org/officeDocument/2006/relationships/customXml" Target="../ink/ink20.xml"/><Relationship Id="rId9" Type="http://schemas.openxmlformats.org/officeDocument/2006/relationships/image" Target="../media/image120.emf"/><Relationship Id="rId14" Type="http://schemas.openxmlformats.org/officeDocument/2006/relationships/customXml" Target="../ink/ink25.xml"/></Relationships>
</file>

<file path=ppt/slides/_rels/slide15.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1.emf"/><Relationship Id="rId12" Type="http://schemas.openxmlformats.org/officeDocument/2006/relationships/customXml" Target="../ink/ink34.xml"/><Relationship Id="rId17" Type="http://schemas.openxmlformats.org/officeDocument/2006/relationships/image" Target="../media/image26.emf"/><Relationship Id="rId2" Type="http://schemas.openxmlformats.org/officeDocument/2006/relationships/customXml" Target="../ink/ink29.xml"/><Relationship Id="rId16"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23.emf"/><Relationship Id="rId5" Type="http://schemas.openxmlformats.org/officeDocument/2006/relationships/image" Target="../media/image20.emf"/><Relationship Id="rId15" Type="http://schemas.openxmlformats.org/officeDocument/2006/relationships/image" Target="../media/image25.emf"/><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22.emf"/><Relationship Id="rId14" Type="http://schemas.openxmlformats.org/officeDocument/2006/relationships/customXml" Target="../ink/ink35.xml"/></Relationships>
</file>

<file path=ppt/slides/_rels/slide16.xml.rels><?xml version="1.0" encoding="UTF-8" standalone="yes"?>
<Relationships xmlns="http://schemas.openxmlformats.org/package/2006/relationships"><Relationship Id="rId8" Type="http://schemas.openxmlformats.org/officeDocument/2006/relationships/customXml" Target="../ink/ink40.xml"/><Relationship Id="rId13"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29.emf"/><Relationship Id="rId12" Type="http://schemas.openxmlformats.org/officeDocument/2006/relationships/customXml" Target="../ink/ink42.xml"/><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31.emf"/><Relationship Id="rId5" Type="http://schemas.openxmlformats.org/officeDocument/2006/relationships/image" Target="../media/image28.emf"/><Relationship Id="rId15" Type="http://schemas.openxmlformats.org/officeDocument/2006/relationships/image" Target="../media/image33.emf"/><Relationship Id="rId10" Type="http://schemas.openxmlformats.org/officeDocument/2006/relationships/customXml" Target="../ink/ink41.xml"/><Relationship Id="rId4" Type="http://schemas.openxmlformats.org/officeDocument/2006/relationships/customXml" Target="../ink/ink38.xml"/><Relationship Id="rId9" Type="http://schemas.openxmlformats.org/officeDocument/2006/relationships/image" Target="../media/image30.emf"/><Relationship Id="rId14" Type="http://schemas.openxmlformats.org/officeDocument/2006/relationships/customXml" Target="../ink/ink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emf"/><Relationship Id="rId18" Type="http://schemas.openxmlformats.org/officeDocument/2006/relationships/customXml" Target="../ink/ink9.xml"/><Relationship Id="rId3" Type="http://schemas.openxmlformats.org/officeDocument/2006/relationships/image" Target="../media/image2.emf"/><Relationship Id="rId21" Type="http://schemas.openxmlformats.org/officeDocument/2006/relationships/image" Target="../media/image11.emf"/><Relationship Id="rId7" Type="http://schemas.openxmlformats.org/officeDocument/2006/relationships/image" Target="../media/image4.emf"/><Relationship Id="rId12" Type="http://schemas.openxmlformats.org/officeDocument/2006/relationships/customXml" Target="../ink/ink6.xml"/><Relationship Id="rId17" Type="http://schemas.openxmlformats.org/officeDocument/2006/relationships/image" Target="../media/image9.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6.emf"/><Relationship Id="rId5" Type="http://schemas.openxmlformats.org/officeDocument/2006/relationships/image" Target="../media/image3.emf"/><Relationship Id="rId15" Type="http://schemas.openxmlformats.org/officeDocument/2006/relationships/image" Target="../media/image8.emf"/><Relationship Id="rId23" Type="http://schemas.openxmlformats.org/officeDocument/2006/relationships/image" Target="../media/image12.emf"/><Relationship Id="rId10" Type="http://schemas.openxmlformats.org/officeDocument/2006/relationships/customXml" Target="../ink/ink5.xml"/><Relationship Id="rId19" Type="http://schemas.openxmlformats.org/officeDocument/2006/relationships/image" Target="../media/image10.emf"/><Relationship Id="rId4" Type="http://schemas.openxmlformats.org/officeDocument/2006/relationships/customXml" Target="../ink/ink2.xml"/><Relationship Id="rId9" Type="http://schemas.openxmlformats.org/officeDocument/2006/relationships/image" Target="../media/image5.emf"/><Relationship Id="rId14" Type="http://schemas.openxmlformats.org/officeDocument/2006/relationships/customXml" Target="../ink/ink7.xml"/><Relationship Id="rId22" Type="http://schemas.openxmlformats.org/officeDocument/2006/relationships/customXml" Target="../ink/ink11.xml"/></Relationships>
</file>

<file path=ppt/slides/_rels/slide8.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70.emf"/><Relationship Id="rId3" Type="http://schemas.openxmlformats.org/officeDocument/2006/relationships/image" Target="../media/image210.emf"/><Relationship Id="rId7" Type="http://schemas.openxmlformats.org/officeDocument/2006/relationships/image" Target="../media/image40.emf"/><Relationship Id="rId12" Type="http://schemas.openxmlformats.org/officeDocument/2006/relationships/customXml" Target="../ink/ink17.xml"/><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60.emf"/><Relationship Id="rId5" Type="http://schemas.openxmlformats.org/officeDocument/2006/relationships/image" Target="../media/image34.emf"/><Relationship Id="rId15" Type="http://schemas.openxmlformats.org/officeDocument/2006/relationships/image" Target="../media/image80.emf"/><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50.emf"/><Relationship Id="rId14" Type="http://schemas.openxmlformats.org/officeDocument/2006/relationships/customXml" Target="../ink/ink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8077200" cy="2381250"/>
          </a:xfrm>
        </p:spPr>
        <p:txBody>
          <a:bodyPr>
            <a:normAutofit/>
          </a:bodyPr>
          <a:lstStyle/>
          <a:p>
            <a:r>
              <a:rPr lang="en-US" sz="3600" dirty="0"/>
              <a:t>Globalization, Quality and Inequity in Education and Economic Growth - Lessons for India from China</a:t>
            </a:r>
          </a:p>
        </p:txBody>
      </p:sp>
      <p:sp>
        <p:nvSpPr>
          <p:cNvPr id="3" name="Subtitle 2"/>
          <p:cNvSpPr>
            <a:spLocks noGrp="1"/>
          </p:cNvSpPr>
          <p:nvPr>
            <p:ph type="subTitle" idx="1"/>
          </p:nvPr>
        </p:nvSpPr>
        <p:spPr/>
        <p:txBody>
          <a:bodyPr>
            <a:normAutofit fontScale="92500" lnSpcReduction="20000"/>
          </a:bodyPr>
          <a:lstStyle/>
          <a:p>
            <a:r>
              <a:rPr lang="en-US" dirty="0" smtClean="0"/>
              <a:t>Dr. Lakshmi K. Raut</a:t>
            </a:r>
          </a:p>
          <a:p>
            <a:r>
              <a:rPr lang="en-US" dirty="0" smtClean="0"/>
              <a:t>Social Security Administration</a:t>
            </a:r>
          </a:p>
          <a:p>
            <a:r>
              <a:rPr lang="en-US" dirty="0" smtClean="0"/>
              <a:t>Washington, DC, USA</a:t>
            </a:r>
            <a:endParaRPr lang="en-US" dirty="0"/>
          </a:p>
        </p:txBody>
      </p:sp>
    </p:spTree>
    <p:extLst>
      <p:ext uri="{BB962C8B-B14F-4D97-AF65-F5344CB8AC3E}">
        <p14:creationId xmlns:p14="http://schemas.microsoft.com/office/powerpoint/2010/main" val="240814381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763000" cy="4572000"/>
          </a:xfrm>
        </p:spPr>
        <p:txBody>
          <a:bodyPr>
            <a:normAutofit/>
          </a:bodyPr>
          <a:lstStyle/>
          <a:p>
            <a:r>
              <a:rPr lang="en-US" dirty="0" smtClean="0"/>
              <a:t>The source of the problem starts in fact at early ages: a large proportion of the population in rural area and from disadvantaged families develop cognitive or educational handicaps at the Elementary school level, as will be seen in our data. See Heckman-Raut (2013)</a:t>
            </a:r>
          </a:p>
          <a:p>
            <a:r>
              <a:rPr lang="en-US" dirty="0" smtClean="0"/>
              <a:t>Let us examine what factors determine better cognitive achievements of children from various socio-economic backgrounds, </a:t>
            </a:r>
            <a:r>
              <a:rPr lang="en-US" dirty="0" smtClean="0">
                <a:effectLst>
                  <a:outerShdw blurRad="38100" dist="38100" dir="2700000" algn="tl">
                    <a:srgbClr val="000000">
                      <a:alpha val="43137"/>
                    </a:srgbClr>
                  </a:outerShdw>
                </a:effectLst>
              </a:rPr>
              <a:t>using the 2005 India Human Development Survey dataset</a:t>
            </a:r>
            <a:r>
              <a:rPr lang="en-US" dirty="0" smtClean="0"/>
              <a:t>.</a:t>
            </a:r>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dirty="0" smtClean="0"/>
              <a:t>Statistical learning within India</a:t>
            </a:r>
            <a:endParaRPr lang="en-US" dirty="0"/>
          </a:p>
        </p:txBody>
      </p:sp>
    </p:spTree>
    <p:extLst>
      <p:ext uri="{BB962C8B-B14F-4D97-AF65-F5344CB8AC3E}">
        <p14:creationId xmlns:p14="http://schemas.microsoft.com/office/powerpoint/2010/main" val="1162286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610600" cy="5181600"/>
          </a:xfrm>
        </p:spPr>
        <p:txBody>
          <a:bodyPr>
            <a:normAutofit fontScale="62500" lnSpcReduction="20000"/>
          </a:bodyPr>
          <a:lstStyle/>
          <a:p>
            <a:r>
              <a:rPr lang="en-US" dirty="0" smtClean="0"/>
              <a:t>In joint collaboration, NCAER and the University of Maryland collected a nationally </a:t>
            </a:r>
            <a:r>
              <a:rPr lang="en-US" dirty="0"/>
              <a:t>representative sample of </a:t>
            </a:r>
            <a:r>
              <a:rPr lang="en-US" dirty="0">
                <a:effectLst>
                  <a:outerShdw blurRad="38100" dist="38100" dir="2700000" algn="tl">
                    <a:srgbClr val="000000">
                      <a:alpha val="43137"/>
                    </a:srgbClr>
                  </a:outerShdw>
                </a:effectLst>
              </a:rPr>
              <a:t>41,554</a:t>
            </a:r>
            <a:r>
              <a:rPr lang="en-US" dirty="0"/>
              <a:t> households </a:t>
            </a:r>
            <a:r>
              <a:rPr lang="en-US" dirty="0" smtClean="0"/>
              <a:t>in </a:t>
            </a:r>
            <a:r>
              <a:rPr lang="en-US" dirty="0" smtClean="0">
                <a:effectLst>
                  <a:outerShdw blurRad="38100" dist="38100" dir="2700000" algn="tl">
                    <a:srgbClr val="000000">
                      <a:alpha val="43137"/>
                    </a:srgbClr>
                  </a:outerShdw>
                </a:effectLst>
              </a:rPr>
              <a:t>1,503</a:t>
            </a:r>
            <a:r>
              <a:rPr lang="en-US" dirty="0" smtClean="0"/>
              <a:t> </a:t>
            </a:r>
            <a:r>
              <a:rPr lang="en-US" dirty="0"/>
              <a:t>villages and </a:t>
            </a:r>
            <a:r>
              <a:rPr lang="en-US" dirty="0">
                <a:effectLst>
                  <a:outerShdw blurRad="38100" dist="38100" dir="2700000" algn="tl">
                    <a:srgbClr val="000000">
                      <a:alpha val="43137"/>
                    </a:srgbClr>
                  </a:outerShdw>
                </a:effectLst>
              </a:rPr>
              <a:t>971</a:t>
            </a:r>
            <a:r>
              <a:rPr lang="en-US" dirty="0"/>
              <a:t> </a:t>
            </a:r>
            <a:r>
              <a:rPr lang="en-US" dirty="0" smtClean="0"/>
              <a:t>urban neighborhoods.</a:t>
            </a:r>
          </a:p>
          <a:p>
            <a:r>
              <a:rPr lang="en-US" dirty="0"/>
              <a:t>Short assessments of reading, writing, and arithmetic skills for children aged 8-11 years were conducted</a:t>
            </a:r>
            <a:r>
              <a:rPr lang="en-US" dirty="0" smtClean="0"/>
              <a:t>. For </a:t>
            </a:r>
            <a:r>
              <a:rPr lang="en-US" dirty="0"/>
              <a:t>reading it has data </a:t>
            </a:r>
            <a:r>
              <a:rPr lang="en-US" dirty="0" smtClean="0"/>
              <a:t>on</a:t>
            </a:r>
            <a:endParaRPr lang="en-US" dirty="0"/>
          </a:p>
          <a:p>
            <a:pPr lvl="1"/>
            <a:r>
              <a:rPr lang="en-US" dirty="0"/>
              <a:t>1. Cannot read at all.</a:t>
            </a:r>
          </a:p>
          <a:p>
            <a:pPr lvl="1"/>
            <a:r>
              <a:rPr lang="en-US" dirty="0"/>
              <a:t>2. Can read letters but not form words.</a:t>
            </a:r>
          </a:p>
          <a:p>
            <a:pPr lvl="1"/>
            <a:r>
              <a:rPr lang="en-US" dirty="0"/>
              <a:t>3. Can put letters together to read words but not read whole sentences.</a:t>
            </a:r>
          </a:p>
          <a:p>
            <a:pPr lvl="1"/>
            <a:r>
              <a:rPr lang="en-US" dirty="0"/>
              <a:t>4. Can read a short paragraph for 2–3 sentences but not </a:t>
            </a:r>
            <a:r>
              <a:rPr lang="en-US" dirty="0" smtClean="0"/>
              <a:t>fluent </a:t>
            </a:r>
            <a:r>
              <a:rPr lang="en-US" dirty="0"/>
              <a:t>enough</a:t>
            </a:r>
          </a:p>
          <a:p>
            <a:pPr lvl="1"/>
            <a:r>
              <a:rPr lang="en-US" dirty="0"/>
              <a:t>to read a whole page.</a:t>
            </a:r>
          </a:p>
          <a:p>
            <a:pPr lvl="1"/>
            <a:r>
              <a:rPr lang="en-US" dirty="0"/>
              <a:t>5. Can read a one-page short story</a:t>
            </a:r>
            <a:r>
              <a:rPr lang="en-US" dirty="0" smtClean="0"/>
              <a:t>.</a:t>
            </a:r>
          </a:p>
          <a:p>
            <a:r>
              <a:rPr lang="en-US" dirty="0" smtClean="0"/>
              <a:t>For Math it has data on</a:t>
            </a:r>
          </a:p>
          <a:p>
            <a:pPr lvl="1"/>
            <a:r>
              <a:rPr lang="en-US" dirty="0"/>
              <a:t>1. Cannot read numbers above 10.</a:t>
            </a:r>
          </a:p>
          <a:p>
            <a:pPr lvl="1"/>
            <a:r>
              <a:rPr lang="en-US" dirty="0"/>
              <a:t>2. Can read numbers between 10 and 99 but not able to do more </a:t>
            </a:r>
            <a:r>
              <a:rPr lang="en-US" dirty="0" smtClean="0"/>
              <a:t>complex number </a:t>
            </a:r>
            <a:r>
              <a:rPr lang="en-US" dirty="0"/>
              <a:t>manipulation.</a:t>
            </a:r>
          </a:p>
          <a:p>
            <a:pPr lvl="1"/>
            <a:r>
              <a:rPr lang="en-US" dirty="0"/>
              <a:t>3. Can subtract a two-digit number from another.</a:t>
            </a:r>
          </a:p>
          <a:p>
            <a:pPr lvl="1"/>
            <a:r>
              <a:rPr lang="en-US" dirty="0"/>
              <a:t>4. Can divide a number between 100 and 999 by another number </a:t>
            </a:r>
            <a:r>
              <a:rPr lang="en-US" dirty="0" smtClean="0"/>
              <a:t>between 1 </a:t>
            </a:r>
            <a:r>
              <a:rPr lang="en-US" dirty="0"/>
              <a:t>and 9</a:t>
            </a:r>
            <a:r>
              <a:rPr lang="en-US" dirty="0" smtClean="0"/>
              <a:t>.</a:t>
            </a:r>
          </a:p>
          <a:p>
            <a:r>
              <a:rPr lang="en-US" dirty="0" smtClean="0"/>
              <a:t>For writing it has data on</a:t>
            </a:r>
          </a:p>
          <a:p>
            <a:pPr lvl="1"/>
            <a:r>
              <a:rPr lang="en-US" dirty="0" smtClean="0"/>
              <a:t>Can write a paragraph with two or less mistakes.</a:t>
            </a:r>
          </a:p>
          <a:p>
            <a:pPr lvl="1"/>
            <a:r>
              <a:rPr lang="en-US" dirty="0" smtClean="0"/>
              <a:t>Cannot write.</a:t>
            </a:r>
          </a:p>
          <a:p>
            <a:r>
              <a:rPr lang="en-US" dirty="0" smtClean="0"/>
              <a:t>Dataset </a:t>
            </a:r>
            <a:r>
              <a:rPr lang="en-US" dirty="0"/>
              <a:t>has </a:t>
            </a:r>
            <a:r>
              <a:rPr lang="en-US" dirty="0" smtClean="0"/>
              <a:t>test scores on </a:t>
            </a:r>
            <a:r>
              <a:rPr lang="en-US" dirty="0" smtClean="0">
                <a:solidFill>
                  <a:srgbClr val="FF0000"/>
                </a:solidFill>
                <a:effectLst>
                  <a:outerShdw blurRad="38100" dist="38100" dir="2700000" algn="tl">
                    <a:srgbClr val="000000">
                      <a:alpha val="43137"/>
                    </a:srgbClr>
                  </a:outerShdw>
                </a:effectLst>
              </a:rPr>
              <a:t>about 11,700 children</a:t>
            </a:r>
            <a:r>
              <a:rPr lang="en-US" dirty="0" smtClean="0"/>
              <a:t>.</a:t>
            </a:r>
            <a:endParaRPr lang="en-US" dirty="0"/>
          </a:p>
        </p:txBody>
      </p:sp>
      <p:sp>
        <p:nvSpPr>
          <p:cNvPr id="3" name="Title 2"/>
          <p:cNvSpPr>
            <a:spLocks noGrp="1"/>
          </p:cNvSpPr>
          <p:nvPr>
            <p:ph type="title"/>
          </p:nvPr>
        </p:nvSpPr>
        <p:spPr/>
        <p:txBody>
          <a:bodyPr/>
          <a:lstStyle/>
          <a:p>
            <a:r>
              <a:rPr lang="en-US" dirty="0" smtClean="0"/>
              <a:t>Dataset</a:t>
            </a:r>
            <a:endParaRPr lang="en-US" dirty="0"/>
          </a:p>
        </p:txBody>
      </p:sp>
    </p:spTree>
    <p:extLst>
      <p:ext uri="{BB962C8B-B14F-4D97-AF65-F5344CB8AC3E}">
        <p14:creationId xmlns:p14="http://schemas.microsoft.com/office/powerpoint/2010/main" val="857916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In the next slide you can see that children from rural area and from the bottom 25 percent of the household monthly per capita consumption (MPC) perform very poorly in all three tests.</a:t>
            </a:r>
          </a:p>
          <a:p>
            <a:r>
              <a:rPr lang="en-US" dirty="0" smtClean="0"/>
              <a:t>As determinants of Test scores, I used an ordered </a:t>
            </a:r>
            <a:r>
              <a:rPr lang="en-US" dirty="0" err="1" smtClean="0"/>
              <a:t>Logit</a:t>
            </a:r>
            <a:r>
              <a:rPr lang="en-US" dirty="0" smtClean="0"/>
              <a:t> model with covariates:</a:t>
            </a:r>
          </a:p>
          <a:p>
            <a:pPr lvl="1"/>
            <a:r>
              <a:rPr lang="en-US" b="1" u="sng" dirty="0" smtClean="0"/>
              <a:t>family characteristics </a:t>
            </a:r>
            <a:r>
              <a:rPr lang="en-US" b="1" dirty="0" smtClean="0"/>
              <a:t>- </a:t>
            </a:r>
            <a:r>
              <a:rPr lang="en-US" sz="2600" dirty="0" smtClean="0"/>
              <a:t>log of MPC, highest grade attained by adults in the household, amount spent on school fees, books, private tuition of the child) </a:t>
            </a:r>
            <a:endParaRPr lang="en-US" dirty="0" smtClean="0"/>
          </a:p>
          <a:p>
            <a:pPr lvl="1"/>
            <a:r>
              <a:rPr lang="en-US" b="1" u="sng" dirty="0" smtClean="0"/>
              <a:t>school characteristics </a:t>
            </a:r>
            <a:r>
              <a:rPr lang="en-US" dirty="0" smtClean="0"/>
              <a:t>– </a:t>
            </a:r>
            <a:r>
              <a:rPr lang="en-US" sz="2600" dirty="0" smtClean="0"/>
              <a:t>Teacher-Student Ratio, school’s infrastructure, provision of free mid-day lunch,  public vs private and English Medium vs local language school. </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35947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fontScale="70000" lnSpcReduction="20000"/>
          </a:bodyPr>
          <a:lstStyle/>
          <a:p>
            <a:r>
              <a:rPr lang="en-US" dirty="0" smtClean="0"/>
              <a:t>(</a:t>
            </a:r>
            <a:r>
              <a:rPr lang="en-US" u="sng" dirty="0" smtClean="0">
                <a:effectLst>
                  <a:outerShdw blurRad="38100" dist="38100" dir="2700000" algn="tl">
                    <a:srgbClr val="000000">
                      <a:alpha val="43137"/>
                    </a:srgbClr>
                  </a:outerShdw>
                </a:effectLst>
              </a:rPr>
              <a:t>1)Family </a:t>
            </a:r>
            <a:r>
              <a:rPr lang="en-US" u="sng" dirty="0" err="1" smtClean="0">
                <a:effectLst>
                  <a:outerShdw blurRad="38100" dist="38100" dir="2700000" algn="tl">
                    <a:srgbClr val="000000">
                      <a:alpha val="43137"/>
                    </a:srgbClr>
                  </a:outerShdw>
                </a:effectLst>
              </a:rPr>
              <a:t>reources</a:t>
            </a:r>
            <a:r>
              <a:rPr lang="en-US" dirty="0" smtClean="0"/>
              <a:t>: Family income, education level of the adults in the family and the amount spent on a child’s education, as expected, have significant positive effects for all test scores with few exceptions for the children from the top 25 percent income group.</a:t>
            </a:r>
          </a:p>
          <a:p>
            <a:r>
              <a:rPr lang="en-US" dirty="0" smtClean="0"/>
              <a:t>(</a:t>
            </a:r>
            <a:r>
              <a:rPr lang="en-US" b="1" u="sng" dirty="0" smtClean="0"/>
              <a:t>2)Free mid-day lunch </a:t>
            </a:r>
            <a:r>
              <a:rPr lang="en-US" dirty="0" smtClean="0"/>
              <a:t>has positive effects for reading and writing test scores for the children in rural and poor families but it has no effect on Math scores.</a:t>
            </a:r>
          </a:p>
          <a:p>
            <a:r>
              <a:rPr lang="en-US" dirty="0" smtClean="0"/>
              <a:t>(3) </a:t>
            </a:r>
            <a:r>
              <a:rPr lang="en-US" b="1" u="sng" dirty="0" smtClean="0"/>
              <a:t>Public school </a:t>
            </a:r>
            <a:r>
              <a:rPr lang="en-US" dirty="0" smtClean="0"/>
              <a:t>has positive effects on test scores of the disadvantaged kids from the rural and bottom 25 percent income group for most test scores, but it has mostly negative effects on the test scores of the children from top 25 percent incomes group.</a:t>
            </a:r>
          </a:p>
          <a:p>
            <a:r>
              <a:rPr lang="en-US" dirty="0" smtClean="0">
                <a:solidFill>
                  <a:srgbClr val="FF0000"/>
                </a:solidFill>
                <a:effectLst>
                  <a:outerShdw blurRad="38100" dist="38100" dir="2700000" algn="tl">
                    <a:srgbClr val="000000">
                      <a:alpha val="43137"/>
                    </a:srgbClr>
                  </a:outerShdw>
                </a:effectLst>
              </a:rPr>
              <a:t>(4) School Quality</a:t>
            </a:r>
            <a:r>
              <a:rPr lang="en-US" dirty="0" smtClean="0">
                <a:solidFill>
                  <a:srgbClr val="FF0000"/>
                </a:solidFill>
              </a:rPr>
              <a:t>: </a:t>
            </a:r>
            <a:r>
              <a:rPr lang="en-US" dirty="0" smtClean="0"/>
              <a:t>Children going to schools of lower class sizes, better infrastructure and where  teachers are formally evaluated for their teaching effectiveness have significantly positive effects on almost all test scores for the disadvantaged children.</a:t>
            </a:r>
          </a:p>
          <a:p>
            <a:r>
              <a:rPr lang="en-US" b="1" dirty="0" smtClean="0">
                <a:solidFill>
                  <a:srgbClr val="FF0000"/>
                </a:solidFill>
              </a:rPr>
              <a:t>Policy Implication: </a:t>
            </a:r>
            <a:r>
              <a:rPr lang="en-US" dirty="0"/>
              <a:t> </a:t>
            </a:r>
            <a:r>
              <a:rPr lang="en-US" dirty="0" smtClean="0"/>
              <a:t>Improve schools along the lines in (4) above. </a:t>
            </a:r>
            <a:endParaRPr lang="en-US" dirty="0"/>
          </a:p>
        </p:txBody>
      </p:sp>
      <p:sp>
        <p:nvSpPr>
          <p:cNvPr id="3" name="Title 2"/>
          <p:cNvSpPr>
            <a:spLocks noGrp="1"/>
          </p:cNvSpPr>
          <p:nvPr>
            <p:ph type="title"/>
          </p:nvPr>
        </p:nvSpPr>
        <p:spPr>
          <a:xfrm>
            <a:off x="457200" y="274638"/>
            <a:ext cx="8229600" cy="563562"/>
          </a:xfrm>
        </p:spPr>
        <p:txBody>
          <a:bodyPr>
            <a:normAutofit/>
          </a:bodyPr>
          <a:lstStyle/>
          <a:p>
            <a:r>
              <a:rPr lang="en-US" sz="2000" dirty="0" smtClean="0"/>
              <a:t>Main Findings and Policy Suggestions</a:t>
            </a:r>
            <a:endParaRPr lang="en-US" sz="2000" dirty="0"/>
          </a:p>
        </p:txBody>
      </p:sp>
    </p:spTree>
    <p:extLst>
      <p:ext uri="{BB962C8B-B14F-4D97-AF65-F5344CB8AC3E}">
        <p14:creationId xmlns:p14="http://schemas.microsoft.com/office/powerpoint/2010/main" val="132789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1526763"/>
              </p:ext>
            </p:extLst>
          </p:nvPr>
        </p:nvGraphicFramePr>
        <p:xfrm>
          <a:off x="1600200" y="838200"/>
          <a:ext cx="7238999" cy="5486394"/>
        </p:xfrm>
        <a:graphic>
          <a:graphicData uri="http://schemas.openxmlformats.org/drawingml/2006/table">
            <a:tbl>
              <a:tblPr/>
              <a:tblGrid>
                <a:gridCol w="2402106"/>
                <a:gridCol w="1241906"/>
                <a:gridCol w="1094837"/>
                <a:gridCol w="784361"/>
                <a:gridCol w="931428"/>
                <a:gridCol w="784361"/>
              </a:tblGrid>
              <a:tr h="183757">
                <a:tc rowSpan="2">
                  <a:txBody>
                    <a:bodyPr/>
                    <a:lstStyle/>
                    <a:p>
                      <a:pPr algn="l" fontAlgn="ctr"/>
                      <a:r>
                        <a:rPr lang="en-US" sz="900" b="0" i="0" u="none" strike="noStrike" dirty="0">
                          <a:solidFill>
                            <a:srgbClr val="000000"/>
                          </a:solidFill>
                          <a:effectLst/>
                          <a:latin typeface="Calibri"/>
                        </a:rPr>
                        <a:t>Variables</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a:rPr>
                        <a:t>Overall</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a:rPr>
                        <a:t>Rural</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900" b="1" i="0" u="none" strike="noStrike">
                          <a:solidFill>
                            <a:srgbClr val="000000"/>
                          </a:solidFill>
                          <a:effectLst/>
                          <a:latin typeface="Calibri"/>
                        </a:rPr>
                        <a:t>Urban</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Calibri"/>
                        </a:rPr>
                        <a:t>Households MPC</a:t>
                      </a:r>
                    </a:p>
                  </a:txBody>
                  <a:tcPr marL="7591" marR="7591"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3411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1" i="0" u="none" strike="noStrike">
                          <a:solidFill>
                            <a:srgbClr val="000000"/>
                          </a:solidFill>
                          <a:effectLst/>
                          <a:latin typeface="Calibri"/>
                        </a:rPr>
                        <a:t>Bottom 25%</a:t>
                      </a:r>
                    </a:p>
                  </a:txBody>
                  <a:tcPr marL="7591" marR="7591"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a:rPr>
                        <a:t>Top 25%</a:t>
                      </a:r>
                    </a:p>
                  </a:txBody>
                  <a:tcPr marL="7591" marR="7591"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Intercept (Story)</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-3.944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-3.890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-4.153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-3.952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-1.911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(16.92)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(14.89)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(7.63)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(7.27)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(2.05)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Intercept (Paragraph)</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-2.946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-2.930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-3.015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-2.939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-0.873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(12.72)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(11.28)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(5.57)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(5.42)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Intercept (Word)</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-1.890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-1.876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-1.929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-1.847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0.230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(8.19)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(7.25)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(3.57)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(3.42)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Intercept(Letter)</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-0.787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-0.780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-0.757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-0.797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1.469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(3.41)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(3.02)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(1.39)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(1.47)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(1.57)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Family: log of MPC</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0.416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0.380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0.470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0.293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0.174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(11.82)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(9.60)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(5.64)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(1.36)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Family: Highest Education level of adults (21+)</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0.087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dirty="0">
                          <a:solidFill>
                            <a:srgbClr val="000000"/>
                          </a:solidFill>
                          <a:effectLst/>
                          <a:latin typeface="Calibri"/>
                        </a:rPr>
                        <a:t>0.096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dirty="0">
                          <a:solidFill>
                            <a:srgbClr val="000000"/>
                          </a:solidFill>
                          <a:effectLst/>
                          <a:latin typeface="Calibri"/>
                        </a:rPr>
                        <a:t>(20.71)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(18.37)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(9.22)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(11.65)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(8.61)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English Medium </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-0.217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-0.337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-0.024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-0.067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-0.208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(2.77)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(3.15)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(0.20)</a:t>
                      </a:r>
                    </a:p>
                  </a:txBody>
                  <a:tcPr marL="7591" marR="136644" marT="759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(0.31)</a:t>
                      </a:r>
                    </a:p>
                  </a:txBody>
                  <a:tcPr marL="7591" marR="136644" marT="759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(1.46)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Public</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0.075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0.237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0.511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-0.483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(1.05)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(1.84)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(4.14)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(2.52)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Cost (total)*1000</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0.148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0.244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0.085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0.493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0.032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(9.25)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(9.76)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(4.25)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(8.22)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(1.78)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Student-Teacher Ratio</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-0.005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-0.006</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-0.001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-0.005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-0.004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(7.67)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(7.67)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(0.30)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(4.94)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(1.83)</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Free Mid-Day Lunch</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0.239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0.285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0.115</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0.278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0.319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(3.62)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(3.62)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(2.49)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(1.77)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Formally Evaluates Teachers</a:t>
                      </a: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0.109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0.147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-0.060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0.210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0.171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(2.69)</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(3.20)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(0.68)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(3.11)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(1.52)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rowSpan="2">
                  <a:txBody>
                    <a:bodyPr/>
                    <a:lstStyle/>
                    <a:p>
                      <a:pPr algn="l" fontAlgn="ctr"/>
                      <a:r>
                        <a:rPr lang="en-US" sz="900" b="0" i="0" u="none" strike="noStrike">
                          <a:solidFill>
                            <a:srgbClr val="000000"/>
                          </a:solidFill>
                          <a:effectLst/>
                          <a:latin typeface="Calibri"/>
                        </a:rPr>
                        <a:t>School Infrastructure:  Principal Component 1</a:t>
                      </a:r>
                    </a:p>
                  </a:txBody>
                  <a:tcPr marL="7591" marR="7591" marT="7591"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5.051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3.501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9.788</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4.872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4.864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3757">
                <a:tc vMerge="1">
                  <a:txBody>
                    <a:bodyPr/>
                    <a:lstStyle/>
                    <a:p>
                      <a:endParaRPr lang="en-US"/>
                    </a:p>
                  </a:txBody>
                  <a:tcPr/>
                </a:tc>
                <a:tc>
                  <a:txBody>
                    <a:bodyPr/>
                    <a:lstStyle/>
                    <a:p>
                      <a:pPr algn="r" fontAlgn="b"/>
                      <a:r>
                        <a:rPr lang="en-US" sz="900" b="0" i="0" u="none" strike="noStrike">
                          <a:solidFill>
                            <a:srgbClr val="000000"/>
                          </a:solidFill>
                          <a:effectLst/>
                          <a:latin typeface="Calibri"/>
                        </a:rPr>
                        <a:t>(4.47)</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(2.70)</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(3.91)</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(2.44)</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(1.72)</a:t>
                      </a:r>
                    </a:p>
                  </a:txBody>
                  <a:tcPr marL="7591" marR="136644" marT="75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3757">
                <a:tc gridSpan="6">
                  <a:txBody>
                    <a:bodyPr/>
                    <a:lstStyle/>
                    <a:p>
                      <a:pPr algn="l" fontAlgn="ctr"/>
                      <a:r>
                        <a:rPr lang="en-US" sz="900" b="0" i="0" u="none" strike="noStrike" dirty="0">
                          <a:solidFill>
                            <a:srgbClr val="000000"/>
                          </a:solidFill>
                          <a:effectLst/>
                          <a:latin typeface="Calibri"/>
                        </a:rPr>
                        <a:t>Notes:  Absolute value of t-statistics are in parentheses </a:t>
                      </a:r>
                    </a:p>
                  </a:txBody>
                  <a:tcPr marL="7591" marR="7591" marT="7591"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itle 2"/>
          <p:cNvSpPr>
            <a:spLocks noGrp="1"/>
          </p:cNvSpPr>
          <p:nvPr>
            <p:ph type="title"/>
          </p:nvPr>
        </p:nvSpPr>
        <p:spPr>
          <a:xfrm>
            <a:off x="381000" y="152400"/>
            <a:ext cx="8229600" cy="715962"/>
          </a:xfrm>
        </p:spPr>
        <p:txBody>
          <a:bodyPr>
            <a:normAutofit/>
          </a:bodyPr>
          <a:lstStyle/>
          <a:p>
            <a:r>
              <a:rPr lang="en-US" sz="2000" dirty="0"/>
              <a:t>Table 2: Determinants of Reading scores of Elementary school children of ages 6-11 for various </a:t>
            </a:r>
            <a:r>
              <a:rPr lang="en-US" sz="2000" dirty="0" smtClean="0"/>
              <a:t>groups (ordered </a:t>
            </a:r>
            <a:r>
              <a:rPr lang="en-US" sz="2000" dirty="0" err="1" smtClean="0"/>
              <a:t>Logit</a:t>
            </a:r>
            <a:r>
              <a:rPr lang="en-US" sz="2000" dirty="0" smtClean="0"/>
              <a:t> Model)</a:t>
            </a:r>
            <a:endParaRPr lang="en-US" sz="20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628640" y="2931840"/>
              <a:ext cx="874800" cy="103320"/>
            </p14:xfrm>
          </p:contentPart>
        </mc:Choice>
        <mc:Fallback xmlns="">
          <p:pic>
            <p:nvPicPr>
              <p:cNvPr id="2" name="Ink 1"/>
              <p:cNvPicPr/>
              <p:nvPr/>
            </p:nvPicPr>
            <p:blipFill>
              <a:blip r:embed="rId3"/>
              <a:stretch>
                <a:fillRect/>
              </a:stretch>
            </p:blipFill>
            <p:spPr>
              <a:xfrm>
                <a:off x="1612800" y="2868120"/>
                <a:ext cx="906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628640" y="3334680"/>
              <a:ext cx="2169360" cy="94680"/>
            </p14:xfrm>
          </p:contentPart>
        </mc:Choice>
        <mc:Fallback xmlns="">
          <p:pic>
            <p:nvPicPr>
              <p:cNvPr id="5" name="Ink 4"/>
              <p:cNvPicPr/>
              <p:nvPr/>
            </p:nvPicPr>
            <p:blipFill>
              <a:blip r:embed="rId5"/>
              <a:stretch>
                <a:fillRect/>
              </a:stretch>
            </p:blipFill>
            <p:spPr>
              <a:xfrm>
                <a:off x="1612800" y="3271320"/>
                <a:ext cx="22010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7663680" y="4037760"/>
              <a:ext cx="240480" cy="68760"/>
            </p14:xfrm>
          </p:contentPart>
        </mc:Choice>
        <mc:Fallback xmlns="">
          <p:pic>
            <p:nvPicPr>
              <p:cNvPr id="6" name="Ink 5"/>
              <p:cNvPicPr/>
              <p:nvPr/>
            </p:nvPicPr>
            <p:blipFill>
              <a:blip r:embed="rId7"/>
              <a:stretch>
                <a:fillRect/>
              </a:stretch>
            </p:blipFill>
            <p:spPr>
              <a:xfrm>
                <a:off x="7647840" y="3974040"/>
                <a:ext cx="2721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7612200" y="4251960"/>
              <a:ext cx="317520" cy="43200"/>
            </p14:xfrm>
          </p:contentPart>
        </mc:Choice>
        <mc:Fallback xmlns="">
          <p:pic>
            <p:nvPicPr>
              <p:cNvPr id="7" name="Ink 6"/>
              <p:cNvPicPr/>
              <p:nvPr/>
            </p:nvPicPr>
            <p:blipFill>
              <a:blip r:embed="rId9"/>
              <a:stretch>
                <a:fillRect/>
              </a:stretch>
            </p:blipFill>
            <p:spPr>
              <a:xfrm>
                <a:off x="7596360" y="4188600"/>
                <a:ext cx="3492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8443800" y="4046040"/>
              <a:ext cx="266040" cy="51840"/>
            </p14:xfrm>
          </p:contentPart>
        </mc:Choice>
        <mc:Fallback xmlns="">
          <p:pic>
            <p:nvPicPr>
              <p:cNvPr id="8" name="Ink 7"/>
              <p:cNvPicPr/>
              <p:nvPr/>
            </p:nvPicPr>
            <p:blipFill>
              <a:blip r:embed="rId11"/>
              <a:stretch>
                <a:fillRect/>
              </a:stretch>
            </p:blipFill>
            <p:spPr>
              <a:xfrm>
                <a:off x="8427960" y="3982680"/>
                <a:ext cx="2977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8452440" y="4217760"/>
              <a:ext cx="317520" cy="68760"/>
            </p14:xfrm>
          </p:contentPart>
        </mc:Choice>
        <mc:Fallback xmlns="">
          <p:pic>
            <p:nvPicPr>
              <p:cNvPr id="9" name="Ink 8"/>
              <p:cNvPicPr/>
              <p:nvPr/>
            </p:nvPicPr>
            <p:blipFill>
              <a:blip r:embed="rId13"/>
              <a:stretch>
                <a:fillRect/>
              </a:stretch>
            </p:blipFill>
            <p:spPr>
              <a:xfrm>
                <a:off x="8436600" y="4154040"/>
                <a:ext cx="3492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1637280" y="4440600"/>
              <a:ext cx="1183320" cy="60480"/>
            </p14:xfrm>
          </p:contentPart>
        </mc:Choice>
        <mc:Fallback xmlns="">
          <p:pic>
            <p:nvPicPr>
              <p:cNvPr id="10" name="Ink 9"/>
              <p:cNvPicPr/>
              <p:nvPr/>
            </p:nvPicPr>
            <p:blipFill>
              <a:blip r:embed="rId15"/>
              <a:stretch>
                <a:fillRect/>
              </a:stretch>
            </p:blipFill>
            <p:spPr>
              <a:xfrm>
                <a:off x="1621440" y="4376880"/>
                <a:ext cx="12150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5906160" y="4723560"/>
              <a:ext cx="352080" cy="266040"/>
            </p14:xfrm>
          </p:contentPart>
        </mc:Choice>
        <mc:Fallback xmlns="">
          <p:pic>
            <p:nvPicPr>
              <p:cNvPr id="11" name="Ink 10"/>
              <p:cNvPicPr/>
              <p:nvPr/>
            </p:nvPicPr>
            <p:blipFill>
              <a:blip r:embed="rId17"/>
              <a:stretch>
                <a:fillRect/>
              </a:stretch>
            </p:blipFill>
            <p:spPr>
              <a:xfrm>
                <a:off x="5890320" y="4659840"/>
                <a:ext cx="38376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7595280" y="4800600"/>
              <a:ext cx="351720" cy="223200"/>
            </p14:xfrm>
          </p:contentPart>
        </mc:Choice>
        <mc:Fallback xmlns="">
          <p:pic>
            <p:nvPicPr>
              <p:cNvPr id="12" name="Ink 11"/>
              <p:cNvPicPr/>
              <p:nvPr/>
            </p:nvPicPr>
            <p:blipFill>
              <a:blip r:embed="rId19"/>
              <a:stretch>
                <a:fillRect/>
              </a:stretch>
            </p:blipFill>
            <p:spPr>
              <a:xfrm>
                <a:off x="7579080" y="4737240"/>
                <a:ext cx="3837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1680120" y="5863680"/>
              <a:ext cx="2083320" cy="128880"/>
            </p14:xfrm>
          </p:contentPart>
        </mc:Choice>
        <mc:Fallback xmlns="">
          <p:pic>
            <p:nvPicPr>
              <p:cNvPr id="13" name="Ink 12"/>
              <p:cNvPicPr/>
              <p:nvPr/>
            </p:nvPicPr>
            <p:blipFill>
              <a:blip r:embed="rId21"/>
              <a:stretch>
                <a:fillRect/>
              </a:stretch>
            </p:blipFill>
            <p:spPr>
              <a:xfrm>
                <a:off x="1664280" y="5799960"/>
                <a:ext cx="2115000" cy="255960"/>
              </a:xfrm>
              <a:prstGeom prst="rect">
                <a:avLst/>
              </a:prstGeom>
            </p:spPr>
          </p:pic>
        </mc:Fallback>
      </mc:AlternateContent>
    </p:spTree>
    <p:extLst>
      <p:ext uri="{BB962C8B-B14F-4D97-AF65-F5344CB8AC3E}">
        <p14:creationId xmlns:p14="http://schemas.microsoft.com/office/powerpoint/2010/main" val="3732185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908630040"/>
              </p:ext>
            </p:extLst>
          </p:nvPr>
        </p:nvGraphicFramePr>
        <p:xfrm>
          <a:off x="1219199" y="838200"/>
          <a:ext cx="7391400" cy="5390197"/>
        </p:xfrm>
        <a:graphic>
          <a:graphicData uri="http://schemas.openxmlformats.org/drawingml/2006/table">
            <a:tbl>
              <a:tblPr/>
              <a:tblGrid>
                <a:gridCol w="2452677"/>
                <a:gridCol w="1268050"/>
                <a:gridCol w="1117887"/>
                <a:gridCol w="800874"/>
                <a:gridCol w="951038"/>
                <a:gridCol w="800874"/>
              </a:tblGrid>
              <a:tr h="437197">
                <a:tc rowSpan="2">
                  <a:txBody>
                    <a:bodyPr/>
                    <a:lstStyle/>
                    <a:p>
                      <a:pPr algn="l" fontAlgn="ctr"/>
                      <a:r>
                        <a:rPr lang="en-US" sz="1100" b="0" i="0" u="none" strike="noStrike">
                          <a:solidFill>
                            <a:srgbClr val="000000"/>
                          </a:solidFill>
                          <a:effectLst/>
                          <a:latin typeface="Calibri"/>
                        </a:rPr>
                        <a:t>Variables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Calibri"/>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Calibri"/>
                        </a:rPr>
                        <a:t>Rural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1" i="0" u="none" strike="noStrike">
                          <a:solidFill>
                            <a:srgbClr val="000000"/>
                          </a:solidFill>
                          <a:effectLst/>
                          <a:latin typeface="Calibri"/>
                        </a:rPr>
                        <a:t>Urban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Calibri"/>
                        </a:rPr>
                        <a:t>Households MPC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1" i="0" u="none" strike="noStrike">
                          <a:solidFill>
                            <a:srgbClr val="000000"/>
                          </a:solidFill>
                          <a:effectLst/>
                          <a:latin typeface="Calibri"/>
                        </a:rPr>
                        <a:t>Bottom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Top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Intercept (Division)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-5.336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-5.337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-4.690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-6.512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-2.186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(22.56)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(11.28)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(2.44)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Intercept (Subtraction)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-3.954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-4.022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-3.094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-5.172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-0.650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(16.90)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(15.24)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Intercept(Number)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-2.231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-2.275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-1.429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-3.470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1.180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(9.62)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(8.71)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(2.69)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(6.09)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(1.31)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Family: log of MPC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0.533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0.510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0.461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0.639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0.111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(15.05)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(5.64)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(6.70)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(0.91)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Family: Highest Education level of adults (21+)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0.096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(19.55)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(17.06)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(9.23)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(8.75)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English Medium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-0.077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0.141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0.139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-0.270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(1.01)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(0.63)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(1.96)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Public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0.234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0.232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0.411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0.658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-0.360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(3.24)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(2.62)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(5.17)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(1.95)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Cost (total)*1000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0.141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0.225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0.099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0.547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0.060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(9.40)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(9.78)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(9.12)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(3.16)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Student-Teacher 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(2.91)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(2.17)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Free Mid-Day Lunch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-0.053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-0.049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-0.017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(0.80)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(0.62)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Formally Evaluates Teachers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0.121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0.188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-0.144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0.236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(2.93)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(1.63)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(3.38)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a:txBody>
                    <a:bodyPr/>
                    <a:lstStyle/>
                    <a:p>
                      <a:pPr algn="l" fontAlgn="ctr"/>
                      <a:r>
                        <a:rPr lang="en-US" sz="1100" b="0" i="0" u="none" strike="noStrike">
                          <a:solidFill>
                            <a:srgbClr val="000000"/>
                          </a:solidFill>
                          <a:effectLst/>
                          <a:latin typeface="Calibri"/>
                        </a:rPr>
                        <a:t>School Infrastructure:  Principal Component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6.247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5.234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9.368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8.159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3.968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r" fontAlgn="b"/>
                      <a:r>
                        <a:rPr lang="en-US" sz="1100" b="0" i="0" u="none" strike="noStrike">
                          <a:solidFill>
                            <a:srgbClr val="000000"/>
                          </a:solidFill>
                          <a:effectLst/>
                          <a:latin typeface="Calibri"/>
                        </a:rPr>
                        <a:t>(5.50)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(3.75)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(3.98)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gridSpan="6">
                  <a:txBody>
                    <a:bodyPr/>
                    <a:lstStyle/>
                    <a:p>
                      <a:pPr algn="l" fontAlgn="ctr"/>
                      <a:r>
                        <a:rPr lang="en-US" sz="1100" b="0" i="0" u="none" strike="noStrike" dirty="0">
                          <a:solidFill>
                            <a:srgbClr val="000000"/>
                          </a:solidFill>
                          <a:effectLst/>
                          <a:latin typeface="Calibri"/>
                        </a:rPr>
                        <a:t>Notes:  Absolute value of t-statistics are in parentheses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itle 2"/>
          <p:cNvSpPr>
            <a:spLocks noGrp="1"/>
          </p:cNvSpPr>
          <p:nvPr>
            <p:ph type="title"/>
          </p:nvPr>
        </p:nvSpPr>
        <p:spPr>
          <a:xfrm>
            <a:off x="304800" y="152400"/>
            <a:ext cx="8458200" cy="792162"/>
          </a:xfrm>
        </p:spPr>
        <p:txBody>
          <a:bodyPr>
            <a:normAutofit/>
          </a:bodyPr>
          <a:lstStyle/>
          <a:p>
            <a:r>
              <a:rPr lang="en-US" sz="2000" dirty="0"/>
              <a:t>Table 3: Determinants of Math scores of Elementary school children of ages 6-11 for various groups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11480" y="3103200"/>
              <a:ext cx="266040" cy="223200"/>
            </p14:xfrm>
          </p:contentPart>
        </mc:Choice>
        <mc:Fallback xmlns="">
          <p:pic>
            <p:nvPicPr>
              <p:cNvPr id="2" name="Ink 1"/>
              <p:cNvPicPr/>
              <p:nvPr/>
            </p:nvPicPr>
            <p:blipFill>
              <a:blip r:embed="rId3"/>
              <a:stretch>
                <a:fillRect/>
              </a:stretch>
            </p:blipFill>
            <p:spPr>
              <a:xfrm>
                <a:off x="1295640" y="3039840"/>
                <a:ext cx="29772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328760" y="3069000"/>
              <a:ext cx="2014560" cy="171720"/>
            </p14:xfrm>
          </p:contentPart>
        </mc:Choice>
        <mc:Fallback xmlns="">
          <p:pic>
            <p:nvPicPr>
              <p:cNvPr id="4" name="Ink 3"/>
              <p:cNvPicPr/>
              <p:nvPr/>
            </p:nvPicPr>
            <p:blipFill>
              <a:blip r:embed="rId5"/>
              <a:stretch>
                <a:fillRect/>
              </a:stretch>
            </p:blipFill>
            <p:spPr>
              <a:xfrm>
                <a:off x="1312560" y="3005280"/>
                <a:ext cx="20469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260000" y="3960360"/>
              <a:ext cx="797760" cy="34920"/>
            </p14:xfrm>
          </p:contentPart>
        </mc:Choice>
        <mc:Fallback xmlns="">
          <p:pic>
            <p:nvPicPr>
              <p:cNvPr id="6" name="Ink 5"/>
              <p:cNvPicPr/>
              <p:nvPr/>
            </p:nvPicPr>
            <p:blipFill>
              <a:blip r:embed="rId7"/>
              <a:stretch>
                <a:fillRect/>
              </a:stretch>
            </p:blipFill>
            <p:spPr>
              <a:xfrm>
                <a:off x="1244160" y="3897000"/>
                <a:ext cx="8294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8092440" y="3857760"/>
              <a:ext cx="326160" cy="94680"/>
            </p14:xfrm>
          </p:contentPart>
        </mc:Choice>
        <mc:Fallback xmlns="">
          <p:pic>
            <p:nvPicPr>
              <p:cNvPr id="7" name="Ink 6"/>
              <p:cNvPicPr/>
              <p:nvPr/>
            </p:nvPicPr>
            <p:blipFill>
              <a:blip r:embed="rId9"/>
              <a:stretch>
                <a:fillRect/>
              </a:stretch>
            </p:blipFill>
            <p:spPr>
              <a:xfrm>
                <a:off x="8076600" y="3794040"/>
                <a:ext cx="3578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1251360" y="4329000"/>
              <a:ext cx="1389240" cy="34920"/>
            </p14:xfrm>
          </p:contentPart>
        </mc:Choice>
        <mc:Fallback xmlns="">
          <p:pic>
            <p:nvPicPr>
              <p:cNvPr id="8" name="Ink 7"/>
              <p:cNvPicPr/>
              <p:nvPr/>
            </p:nvPicPr>
            <p:blipFill>
              <a:blip r:embed="rId11"/>
              <a:stretch>
                <a:fillRect/>
              </a:stretch>
            </p:blipFill>
            <p:spPr>
              <a:xfrm>
                <a:off x="1235520" y="4265640"/>
                <a:ext cx="1420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5520600" y="4611960"/>
              <a:ext cx="411840" cy="9000"/>
            </p14:xfrm>
          </p:contentPart>
        </mc:Choice>
        <mc:Fallback xmlns="">
          <p:pic>
            <p:nvPicPr>
              <p:cNvPr id="9" name="Ink 8"/>
              <p:cNvPicPr/>
              <p:nvPr/>
            </p:nvPicPr>
            <p:blipFill>
              <a:blip r:embed="rId13"/>
              <a:stretch>
                <a:fillRect/>
              </a:stretch>
            </p:blipFill>
            <p:spPr>
              <a:xfrm>
                <a:off x="5504760" y="4548600"/>
                <a:ext cx="4435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1234440" y="5469120"/>
              <a:ext cx="2091960" cy="51840"/>
            </p14:xfrm>
          </p:contentPart>
        </mc:Choice>
        <mc:Fallback xmlns="">
          <p:pic>
            <p:nvPicPr>
              <p:cNvPr id="10" name="Ink 9"/>
              <p:cNvPicPr/>
              <p:nvPr/>
            </p:nvPicPr>
            <p:blipFill>
              <a:blip r:embed="rId15"/>
              <a:stretch>
                <a:fillRect/>
              </a:stretch>
            </p:blipFill>
            <p:spPr>
              <a:xfrm>
                <a:off x="1218600" y="5405760"/>
                <a:ext cx="21236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1260000" y="5786280"/>
              <a:ext cx="763200" cy="154800"/>
            </p14:xfrm>
          </p:contentPart>
        </mc:Choice>
        <mc:Fallback xmlns="">
          <p:pic>
            <p:nvPicPr>
              <p:cNvPr id="11" name="Ink 10"/>
              <p:cNvPicPr/>
              <p:nvPr/>
            </p:nvPicPr>
            <p:blipFill>
              <a:blip r:embed="rId17"/>
              <a:stretch>
                <a:fillRect/>
              </a:stretch>
            </p:blipFill>
            <p:spPr>
              <a:xfrm>
                <a:off x="1244160" y="5722920"/>
                <a:ext cx="794880" cy="281520"/>
              </a:xfrm>
              <a:prstGeom prst="rect">
                <a:avLst/>
              </a:prstGeom>
            </p:spPr>
          </p:pic>
        </mc:Fallback>
      </mc:AlternateContent>
    </p:spTree>
    <p:extLst>
      <p:ext uri="{BB962C8B-B14F-4D97-AF65-F5344CB8AC3E}">
        <p14:creationId xmlns:p14="http://schemas.microsoft.com/office/powerpoint/2010/main" val="223306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59001216"/>
              </p:ext>
            </p:extLst>
          </p:nvPr>
        </p:nvGraphicFramePr>
        <p:xfrm>
          <a:off x="838200" y="838204"/>
          <a:ext cx="7620000" cy="5333999"/>
        </p:xfrm>
        <a:graphic>
          <a:graphicData uri="http://schemas.openxmlformats.org/drawingml/2006/table">
            <a:tbl>
              <a:tblPr/>
              <a:tblGrid>
                <a:gridCol w="2528533"/>
                <a:gridCol w="1307269"/>
                <a:gridCol w="1152461"/>
                <a:gridCol w="825643"/>
                <a:gridCol w="980451"/>
                <a:gridCol w="825643"/>
              </a:tblGrid>
              <a:tr h="231913">
                <a:tc rowSpan="2">
                  <a:txBody>
                    <a:bodyPr/>
                    <a:lstStyle/>
                    <a:p>
                      <a:pPr algn="l" fontAlgn="ctr"/>
                      <a:r>
                        <a:rPr lang="en-US" sz="1100" b="0" i="0" u="none" strike="noStrike">
                          <a:solidFill>
                            <a:srgbClr val="000000"/>
                          </a:solidFill>
                          <a:effectLst/>
                          <a:latin typeface="Calibri"/>
                        </a:rPr>
                        <a:t>Variables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Calibri"/>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Calibri"/>
                        </a:rPr>
                        <a:t>Rural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1" i="0" u="none" strike="noStrike">
                          <a:solidFill>
                            <a:srgbClr val="000000"/>
                          </a:solidFill>
                          <a:effectLst/>
                          <a:latin typeface="Calibri"/>
                        </a:rPr>
                        <a:t>Urban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Calibri"/>
                        </a:rPr>
                        <a:t>Households MPC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319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1" i="0" u="none" strike="noStrike">
                          <a:solidFill>
                            <a:srgbClr val="000000"/>
                          </a:solidFill>
                          <a:effectLst/>
                          <a:latin typeface="Calibri"/>
                        </a:rPr>
                        <a:t>Bottom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Top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Intercept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-2.937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-2.165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-4.482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-0.995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(9.83)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(9.15)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(6.77)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Family: log of MPC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0.471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0.461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0.432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0.684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0.233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(10.42)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(9.35)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(3.61)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(6.18)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Family: Highest Education level of adults (21+)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0.092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(14.72)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(13.00)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(6.66)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English Medium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0.187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0.155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0.215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(1.60)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Public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0.027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0.363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0.316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-0.816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(0.30)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(2.14)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(2.93)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Cost (total)*1000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0.186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0.176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0.502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(6.89)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(5.20)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(4.09)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(5.98)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(1.90)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Student-Teacher 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-0.001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(1.19)</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(2.54)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(1.76)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Free Mid-Day Lunch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0.277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0.267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0.388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0.517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(3.34)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(3.37)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(1.51)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(2.91)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(2.00)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Formally Evaluates Teachers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0.187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0.228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-0.026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0.260</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0.088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(3.74)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(4.14)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(3.28)</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(0.56)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rowSpan="2">
                  <a:txBody>
                    <a:bodyPr/>
                    <a:lstStyle/>
                    <a:p>
                      <a:pPr algn="l" fontAlgn="ctr"/>
                      <a:r>
                        <a:rPr lang="en-US" sz="1100" b="0" i="0" u="none" strike="noStrike">
                          <a:solidFill>
                            <a:srgbClr val="000000"/>
                          </a:solidFill>
                          <a:effectLst/>
                          <a:latin typeface="Calibri"/>
                        </a:rPr>
                        <a:t>School Infrastructure:  Principal Component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5.412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3.756</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10.724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6.735</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a:rPr>
                        <a:t>0.453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1913">
                <a:tc vMerge="1">
                  <a:txBody>
                    <a:bodyPr/>
                    <a:lstStyle/>
                    <a:p>
                      <a:endParaRPr lang="en-US"/>
                    </a:p>
                  </a:txBody>
                  <a:tcPr/>
                </a:tc>
                <a:tc>
                  <a:txBody>
                    <a:bodyPr/>
                    <a:lstStyle/>
                    <a:p>
                      <a:pPr algn="r" fontAlgn="b"/>
                      <a:r>
                        <a:rPr lang="en-US" sz="1100" b="0" i="0" u="none" strike="noStrike">
                          <a:solidFill>
                            <a:srgbClr val="000000"/>
                          </a:solidFill>
                          <a:effectLst/>
                          <a:latin typeface="Calibri"/>
                        </a:rPr>
                        <a:t>(3.82)</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(2.37)</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(3.14)</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(2.83)</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(0.11)</a:t>
                      </a:r>
                    </a:p>
                  </a:txBody>
                  <a:tcPr marL="9525" marR="17145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31913">
                <a:tc gridSpan="6">
                  <a:txBody>
                    <a:bodyPr/>
                    <a:lstStyle/>
                    <a:p>
                      <a:pPr algn="l" fontAlgn="ctr"/>
                      <a:r>
                        <a:rPr lang="en-US" sz="1100" b="0" i="0" u="none" strike="noStrike" dirty="0">
                          <a:solidFill>
                            <a:srgbClr val="000000"/>
                          </a:solidFill>
                          <a:effectLst/>
                          <a:latin typeface="Calibri"/>
                        </a:rPr>
                        <a:t>Notes:  Absolute value of t-statistics are in parentheses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itle 2"/>
          <p:cNvSpPr>
            <a:spLocks noGrp="1"/>
          </p:cNvSpPr>
          <p:nvPr>
            <p:ph type="title"/>
          </p:nvPr>
        </p:nvSpPr>
        <p:spPr>
          <a:xfrm>
            <a:off x="304800" y="228600"/>
            <a:ext cx="8229600" cy="715962"/>
          </a:xfrm>
        </p:spPr>
        <p:txBody>
          <a:bodyPr>
            <a:normAutofit/>
          </a:bodyPr>
          <a:lstStyle/>
          <a:p>
            <a:r>
              <a:rPr lang="en-US" sz="2000" dirty="0"/>
              <a:t>Table 3: Determinants of Writing scores of Elementary school children of ages 6-11 for various groups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74080" y="3849120"/>
              <a:ext cx="1397880" cy="43200"/>
            </p14:xfrm>
          </p:contentPart>
        </mc:Choice>
        <mc:Fallback xmlns="">
          <p:pic>
            <p:nvPicPr>
              <p:cNvPr id="2" name="Ink 1"/>
              <p:cNvPicPr/>
              <p:nvPr/>
            </p:nvPicPr>
            <p:blipFill>
              <a:blip r:embed="rId3"/>
              <a:stretch>
                <a:fillRect/>
              </a:stretch>
            </p:blipFill>
            <p:spPr>
              <a:xfrm>
                <a:off x="858240" y="3785400"/>
                <a:ext cx="14295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48520" y="4757760"/>
              <a:ext cx="1654920" cy="43200"/>
            </p14:xfrm>
          </p:contentPart>
        </mc:Choice>
        <mc:Fallback xmlns="">
          <p:pic>
            <p:nvPicPr>
              <p:cNvPr id="5" name="Ink 4"/>
              <p:cNvPicPr/>
              <p:nvPr/>
            </p:nvPicPr>
            <p:blipFill>
              <a:blip r:embed="rId5"/>
              <a:stretch>
                <a:fillRect/>
              </a:stretch>
            </p:blipFill>
            <p:spPr>
              <a:xfrm>
                <a:off x="832680" y="4694400"/>
                <a:ext cx="16866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146280" y="4183200"/>
              <a:ext cx="377640" cy="69120"/>
            </p14:xfrm>
          </p:contentPart>
        </mc:Choice>
        <mc:Fallback xmlns="">
          <p:pic>
            <p:nvPicPr>
              <p:cNvPr id="6" name="Ink 5"/>
              <p:cNvPicPr/>
              <p:nvPr/>
            </p:nvPicPr>
            <p:blipFill>
              <a:blip r:embed="rId7"/>
              <a:stretch>
                <a:fillRect/>
              </a:stretch>
            </p:blipFill>
            <p:spPr>
              <a:xfrm>
                <a:off x="6130440" y="4119840"/>
                <a:ext cx="4093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865800" y="5623560"/>
              <a:ext cx="1200240" cy="120240"/>
            </p14:xfrm>
          </p:contentPart>
        </mc:Choice>
        <mc:Fallback xmlns="">
          <p:pic>
            <p:nvPicPr>
              <p:cNvPr id="7" name="Ink 6"/>
              <p:cNvPicPr/>
              <p:nvPr/>
            </p:nvPicPr>
            <p:blipFill>
              <a:blip r:embed="rId9"/>
              <a:stretch>
                <a:fillRect/>
              </a:stretch>
            </p:blipFill>
            <p:spPr>
              <a:xfrm>
                <a:off x="849960" y="5560200"/>
                <a:ext cx="12322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908640" y="5212080"/>
              <a:ext cx="2023560" cy="60480"/>
            </p14:xfrm>
          </p:contentPart>
        </mc:Choice>
        <mc:Fallback xmlns="">
          <p:pic>
            <p:nvPicPr>
              <p:cNvPr id="8" name="Ink 7"/>
              <p:cNvPicPr/>
              <p:nvPr/>
            </p:nvPicPr>
            <p:blipFill>
              <a:blip r:embed="rId11"/>
              <a:stretch>
                <a:fillRect/>
              </a:stretch>
            </p:blipFill>
            <p:spPr>
              <a:xfrm>
                <a:off x="892800" y="5148720"/>
                <a:ext cx="20552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5323320" y="5169240"/>
              <a:ext cx="360360" cy="60480"/>
            </p14:xfrm>
          </p:contentPart>
        </mc:Choice>
        <mc:Fallback xmlns="">
          <p:pic>
            <p:nvPicPr>
              <p:cNvPr id="9" name="Ink 8"/>
              <p:cNvPicPr/>
              <p:nvPr/>
            </p:nvPicPr>
            <p:blipFill>
              <a:blip r:embed="rId13"/>
              <a:stretch>
                <a:fillRect/>
              </a:stretch>
            </p:blipFill>
            <p:spPr>
              <a:xfrm>
                <a:off x="5307480" y="5105880"/>
                <a:ext cx="3920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7140600" y="5186520"/>
              <a:ext cx="377640" cy="25920"/>
            </p14:xfrm>
          </p:contentPart>
        </mc:Choice>
        <mc:Fallback xmlns="">
          <p:pic>
            <p:nvPicPr>
              <p:cNvPr id="10" name="Ink 9"/>
              <p:cNvPicPr/>
              <p:nvPr/>
            </p:nvPicPr>
            <p:blipFill>
              <a:blip r:embed="rId15"/>
              <a:stretch>
                <a:fillRect/>
              </a:stretch>
            </p:blipFill>
            <p:spPr>
              <a:xfrm>
                <a:off x="7124760" y="5122800"/>
                <a:ext cx="409320" cy="153000"/>
              </a:xfrm>
              <a:prstGeom prst="rect">
                <a:avLst/>
              </a:prstGeom>
            </p:spPr>
          </p:pic>
        </mc:Fallback>
      </mc:AlternateContent>
    </p:spTree>
    <p:extLst>
      <p:ext uri="{BB962C8B-B14F-4D97-AF65-F5344CB8AC3E}">
        <p14:creationId xmlns:p14="http://schemas.microsoft.com/office/powerpoint/2010/main" val="2064935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8000" dirty="0" smtClean="0"/>
              <a:t>Thank You </a:t>
            </a:r>
            <a:endParaRPr lang="en-US" sz="80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214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Dr. Lakshmi K. Raut is an Economist at the Social Security Administration (SSA). This paper is prepared at his personal time, and the analysis and conclusions expressed are those of the author and not necessarily those of SSA.</a:t>
            </a:r>
          </a:p>
          <a:p>
            <a:pPr marL="109728" indent="0">
              <a:buNone/>
            </a:pPr>
            <a:endParaRPr lang="en-US" dirty="0"/>
          </a:p>
        </p:txBody>
      </p:sp>
      <p:sp>
        <p:nvSpPr>
          <p:cNvPr id="3" name="Title 2"/>
          <p:cNvSpPr>
            <a:spLocks noGrp="1"/>
          </p:cNvSpPr>
          <p:nvPr>
            <p:ph type="title"/>
          </p:nvPr>
        </p:nvSpPr>
        <p:spPr/>
        <p:txBody>
          <a:bodyPr/>
          <a:lstStyle/>
          <a:p>
            <a:r>
              <a:rPr lang="en-US" dirty="0" smtClean="0"/>
              <a:t>Disclaimer</a:t>
            </a:r>
            <a:endParaRPr lang="en-US" dirty="0"/>
          </a:p>
        </p:txBody>
      </p:sp>
    </p:spTree>
    <p:extLst>
      <p:ext uri="{BB962C8B-B14F-4D97-AF65-F5344CB8AC3E}">
        <p14:creationId xmlns:p14="http://schemas.microsoft.com/office/powerpoint/2010/main" val="123060264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953000"/>
          </a:xfrm>
        </p:spPr>
        <p:txBody>
          <a:bodyPr>
            <a:normAutofit fontScale="85000" lnSpcReduction="20000"/>
          </a:bodyPr>
          <a:lstStyle/>
          <a:p>
            <a:r>
              <a:rPr lang="en-US" dirty="0" smtClean="0"/>
              <a:t>Initial Conditions in 1950 for China and India.</a:t>
            </a:r>
          </a:p>
          <a:p>
            <a:r>
              <a:rPr lang="en-US" dirty="0" smtClean="0"/>
              <a:t>China in 1980 and India in 1991 began reforms and trade liberalization. Both economies started growing fast. India stopped growing fast since 2008.</a:t>
            </a:r>
          </a:p>
          <a:p>
            <a:r>
              <a:rPr lang="en-US" dirty="0" smtClean="0"/>
              <a:t>Is India fallen into MIT (Middle Income Trap)?</a:t>
            </a:r>
          </a:p>
          <a:p>
            <a:r>
              <a:rPr lang="en-US" dirty="0" smtClean="0"/>
              <a:t>PISA (2009): Shanghai-China raced to the top, and TN-India, Himachal Pradesh – India plummeted to the bottom, just above </a:t>
            </a:r>
            <a:r>
              <a:rPr lang="en-US" dirty="0"/>
              <a:t>Kyrgyzstan</a:t>
            </a:r>
            <a:r>
              <a:rPr lang="en-US" dirty="0" smtClean="0"/>
              <a:t>.  </a:t>
            </a:r>
          </a:p>
          <a:p>
            <a:r>
              <a:rPr lang="en-US" dirty="0"/>
              <a:t>News media reports </a:t>
            </a:r>
            <a:r>
              <a:rPr lang="en-US" dirty="0" smtClean="0"/>
              <a:t>that </a:t>
            </a:r>
            <a:r>
              <a:rPr lang="en-US" dirty="0"/>
              <a:t>the multinational companies and IT companies in India cannot find technically competent workers to hire, even though there is a large pool of engineers, management students are unemployed.  The IITs, IIMs and especially private Engineering and Management institutions are not producing talented skilled workers that are competent at the international skill level. </a:t>
            </a:r>
            <a:endParaRPr lang="en-US" dirty="0" smtClean="0"/>
          </a:p>
        </p:txBody>
      </p:sp>
      <p:sp>
        <p:nvSpPr>
          <p:cNvPr id="3" name="Title 2"/>
          <p:cNvSpPr>
            <a:spLocks noGrp="1"/>
          </p:cNvSpPr>
          <p:nvPr>
            <p:ph type="title"/>
          </p:nvPr>
        </p:nvSpPr>
        <p:spPr/>
        <p:txBody>
          <a:bodyPr/>
          <a:lstStyle/>
          <a:p>
            <a:r>
              <a:rPr lang="en-US" dirty="0" smtClean="0"/>
              <a:t>Main Issues</a:t>
            </a:r>
            <a:endParaRPr lang="en-US" dirty="0"/>
          </a:p>
        </p:txBody>
      </p:sp>
    </p:spTree>
    <p:extLst>
      <p:ext uri="{BB962C8B-B14F-4D97-AF65-F5344CB8AC3E}">
        <p14:creationId xmlns:p14="http://schemas.microsoft.com/office/powerpoint/2010/main" val="65290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 y="228600"/>
            <a:ext cx="8673921" cy="1067762"/>
          </a:xfrm>
        </p:spPr>
        <p:txBody>
          <a:bodyPr>
            <a:normAutofit/>
          </a:bodyPr>
          <a:lstStyle/>
          <a:p>
            <a:pPr algn="l"/>
            <a:r>
              <a:rPr lang="en-US" sz="3600" dirty="0" smtClean="0"/>
              <a:t>Sources of Growth and  Capital Flow</a:t>
            </a:r>
            <a:endParaRPr lang="en-US" sz="3600" dirty="0"/>
          </a:p>
        </p:txBody>
      </p:sp>
      <p:sp>
        <p:nvSpPr>
          <p:cNvPr id="3" name="Subtitle 2"/>
          <p:cNvSpPr>
            <a:spLocks noGrp="1"/>
          </p:cNvSpPr>
          <p:nvPr>
            <p:ph type="subTitle" idx="1"/>
          </p:nvPr>
        </p:nvSpPr>
        <p:spPr>
          <a:xfrm>
            <a:off x="609600" y="1905000"/>
            <a:ext cx="7772400" cy="3200400"/>
          </a:xfrm>
        </p:spPr>
        <p:txBody>
          <a:bodyPr>
            <a:normAutofit/>
          </a:bodyPr>
          <a:lstStyle/>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r>
              <a:rPr lang="en-US" dirty="0" smtClean="0"/>
              <a:t>What </a:t>
            </a:r>
            <a:r>
              <a:rPr lang="en-US" dirty="0"/>
              <a:t>determines sustained high growth: Trade liberalization, FDI is </a:t>
            </a:r>
            <a:r>
              <a:rPr lang="en-US" dirty="0" smtClean="0"/>
              <a:t>important.</a:t>
            </a:r>
          </a:p>
          <a:p>
            <a:pPr marL="457200" indent="-457200" algn="l">
              <a:buFont typeface="Arial" panose="020B0604020202020204" pitchFamily="34" charset="0"/>
              <a:buChar char="•"/>
            </a:pPr>
            <a:r>
              <a:rPr lang="en-US" dirty="0" smtClean="0"/>
              <a:t>Where </a:t>
            </a:r>
            <a:r>
              <a:rPr lang="en-US" dirty="0"/>
              <a:t>does FDI flow? –role of </a:t>
            </a:r>
            <a:r>
              <a:rPr lang="en-US" dirty="0" smtClean="0"/>
              <a:t>education</a:t>
            </a:r>
          </a:p>
          <a:p>
            <a:pPr algn="l"/>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90730424"/>
              </p:ext>
            </p:extLst>
          </p:nvPr>
        </p:nvGraphicFramePr>
        <p:xfrm>
          <a:off x="1524000" y="2209800"/>
          <a:ext cx="4038600" cy="609600"/>
        </p:xfrm>
        <a:graphic>
          <a:graphicData uri="http://schemas.openxmlformats.org/presentationml/2006/ole">
            <mc:AlternateContent xmlns:mc="http://schemas.openxmlformats.org/markup-compatibility/2006">
              <mc:Choice xmlns:v="urn:schemas-microsoft-com:vml" Requires="v">
                <p:oleObj spid="_x0000_s1028" name="Equation" r:id="rId3" imgW="1130040" imgH="228600" progId="Equation.DSMT4">
                  <p:embed/>
                </p:oleObj>
              </mc:Choice>
              <mc:Fallback>
                <p:oleObj name="Equation" r:id="rId3" imgW="1130040" imgH="228600" progId="Equation.DSMT4">
                  <p:embed/>
                  <p:pic>
                    <p:nvPicPr>
                      <p:cNvPr id="0" name=""/>
                      <p:cNvPicPr/>
                      <p:nvPr/>
                    </p:nvPicPr>
                    <p:blipFill>
                      <a:blip r:embed="rId4"/>
                      <a:stretch>
                        <a:fillRect/>
                      </a:stretch>
                    </p:blipFill>
                    <p:spPr>
                      <a:xfrm>
                        <a:off x="1524000" y="2209800"/>
                        <a:ext cx="4038600" cy="609600"/>
                      </a:xfrm>
                      <a:prstGeom prst="rect">
                        <a:avLst/>
                      </a:prstGeom>
                    </p:spPr>
                  </p:pic>
                </p:oleObj>
              </mc:Fallback>
            </mc:AlternateContent>
          </a:graphicData>
        </a:graphic>
      </p:graphicFrame>
    </p:spTree>
    <p:extLst>
      <p:ext uri="{BB962C8B-B14F-4D97-AF65-F5344CB8AC3E}">
        <p14:creationId xmlns:p14="http://schemas.microsoft.com/office/powerpoint/2010/main" val="4157113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763000" cy="5092891"/>
          </a:xfrm>
        </p:spPr>
        <p:txBody>
          <a:bodyPr>
            <a:normAutofit fontScale="92500" lnSpcReduction="10000"/>
          </a:bodyPr>
          <a:lstStyle/>
          <a:p>
            <a:r>
              <a:rPr lang="en-US" dirty="0" smtClean="0"/>
              <a:t>China could attract large amounts of FDI because by the1980 and in later periods, China had:</a:t>
            </a:r>
          </a:p>
          <a:p>
            <a:pPr lvl="1"/>
            <a:r>
              <a:rPr lang="en-US" dirty="0" smtClean="0"/>
              <a:t>(1) A large pool of educated labor force (almost all had basic education due to cultural revolution under Mao regime and continued later to acquire more technical education needed by its industrialization process.</a:t>
            </a:r>
          </a:p>
          <a:p>
            <a:pPr lvl="1"/>
            <a:r>
              <a:rPr lang="en-US" dirty="0" smtClean="0"/>
              <a:t>(2) Good infrastructure</a:t>
            </a:r>
          </a:p>
          <a:p>
            <a:pPr lvl="1"/>
            <a:r>
              <a:rPr lang="en-US" dirty="0" smtClean="0"/>
              <a:t>(3) Preferential lower tax rates for direct foreign investors.</a:t>
            </a:r>
          </a:p>
          <a:p>
            <a:r>
              <a:rPr lang="en-US" dirty="0" smtClean="0"/>
              <a:t>India needs to improve in all (1)-(3) areas. I will, however, focus on (1) above, i.e.:</a:t>
            </a:r>
          </a:p>
          <a:p>
            <a:r>
              <a:rPr lang="en-US" dirty="0" smtClean="0"/>
              <a:t>How can India increase its pool of talented technically educated labor force to the global standard to achieve growth with equity in living standards?</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Main issues (</a:t>
            </a:r>
            <a:r>
              <a:rPr lang="en-US" dirty="0" err="1" smtClean="0"/>
              <a:t>contined</a:t>
            </a:r>
            <a:r>
              <a:rPr lang="en-US" dirty="0" smtClean="0"/>
              <a:t>)</a:t>
            </a:r>
            <a:endParaRPr lang="en-US" dirty="0"/>
          </a:p>
        </p:txBody>
      </p:sp>
    </p:spTree>
    <p:extLst>
      <p:ext uri="{BB962C8B-B14F-4D97-AF65-F5344CB8AC3E}">
        <p14:creationId xmlns:p14="http://schemas.microsoft.com/office/powerpoint/2010/main" val="2761341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763000" cy="5092891"/>
          </a:xfrm>
        </p:spPr>
        <p:txBody>
          <a:bodyPr>
            <a:normAutofit fontScale="85000" lnSpcReduction="20000"/>
          </a:bodyPr>
          <a:lstStyle/>
          <a:p>
            <a:r>
              <a:rPr lang="en-US" dirty="0" smtClean="0"/>
              <a:t>For centuries, China had equal opportunity in education, i.e., everyone had equal chance, until maybe very recently. </a:t>
            </a:r>
          </a:p>
          <a:p>
            <a:r>
              <a:rPr lang="en-US" dirty="0"/>
              <a:t>However, introduction of ”</a:t>
            </a:r>
            <a:r>
              <a:rPr lang="en-US" i="1" u="sng" dirty="0" err="1"/>
              <a:t>hukou</a:t>
            </a:r>
            <a:r>
              <a:rPr lang="en-US" u="sng" dirty="0"/>
              <a:t>”</a:t>
            </a:r>
            <a:r>
              <a:rPr lang="en-US" dirty="0"/>
              <a:t> </a:t>
            </a:r>
            <a:r>
              <a:rPr lang="en-US" dirty="0" smtClean="0"/>
              <a:t>(Family </a:t>
            </a:r>
            <a:r>
              <a:rPr lang="en-US" dirty="0"/>
              <a:t>Registration) system </a:t>
            </a:r>
            <a:r>
              <a:rPr lang="en-US" dirty="0" smtClean="0"/>
              <a:t>during Mao regime, which </a:t>
            </a:r>
            <a:r>
              <a:rPr lang="en-US" dirty="0"/>
              <a:t>is </a:t>
            </a:r>
            <a:r>
              <a:rPr lang="en-US" dirty="0" smtClean="0"/>
              <a:t>a like </a:t>
            </a:r>
            <a:r>
              <a:rPr lang="en-US" dirty="0"/>
              <a:t>caste system or rural serfdom. </a:t>
            </a:r>
            <a:r>
              <a:rPr lang="en-US" u="sng" dirty="0" smtClean="0"/>
              <a:t>Decentralization</a:t>
            </a:r>
            <a:r>
              <a:rPr lang="en-US" dirty="0" smtClean="0"/>
              <a:t> of school financing led to disparities.</a:t>
            </a:r>
            <a:endParaRPr lang="en-US" dirty="0"/>
          </a:p>
          <a:p>
            <a:r>
              <a:rPr lang="en-US" dirty="0" smtClean="0"/>
              <a:t>India on the other hand, starting from the British Raj period, an elite education system.  Education was meant for a select few elite class.  It still continues to be so, at least for higher education - not intentionally but effectively. </a:t>
            </a:r>
          </a:p>
          <a:p>
            <a:r>
              <a:rPr lang="en-US" dirty="0" smtClean="0"/>
              <a:t> Most of the poor, minority </a:t>
            </a:r>
            <a:r>
              <a:rPr lang="en-US" dirty="0" smtClean="0"/>
              <a:t>and rural children do </a:t>
            </a:r>
            <a:r>
              <a:rPr lang="en-US" dirty="0" smtClean="0"/>
              <a:t>not </a:t>
            </a:r>
            <a:r>
              <a:rPr lang="en-US" dirty="0" smtClean="0"/>
              <a:t>get </a:t>
            </a:r>
            <a:r>
              <a:rPr lang="en-US" dirty="0" smtClean="0"/>
              <a:t>higher education.</a:t>
            </a:r>
          </a:p>
          <a:p>
            <a:r>
              <a:rPr lang="en-US" dirty="0" smtClean="0"/>
              <a:t>E-learning/Distant learning </a:t>
            </a:r>
            <a:r>
              <a:rPr lang="en-US" dirty="0" smtClean="0"/>
              <a:t>for basic education– </a:t>
            </a:r>
            <a:r>
              <a:rPr lang="en-US" dirty="0" smtClean="0"/>
              <a:t>have not been quite successful yet.</a:t>
            </a:r>
          </a:p>
        </p:txBody>
      </p:sp>
      <p:sp>
        <p:nvSpPr>
          <p:cNvPr id="3" name="Title 2"/>
          <p:cNvSpPr>
            <a:spLocks noGrp="1"/>
          </p:cNvSpPr>
          <p:nvPr>
            <p:ph type="title"/>
          </p:nvPr>
        </p:nvSpPr>
        <p:spPr>
          <a:xfrm>
            <a:off x="457200" y="274638"/>
            <a:ext cx="8229600" cy="792162"/>
          </a:xfrm>
        </p:spPr>
        <p:txBody>
          <a:bodyPr/>
          <a:lstStyle/>
          <a:p>
            <a:r>
              <a:rPr lang="en-US" dirty="0" smtClean="0"/>
              <a:t>Main issues - Inequality</a:t>
            </a:r>
            <a:endParaRPr lang="en-US" dirty="0"/>
          </a:p>
        </p:txBody>
      </p:sp>
    </p:spTree>
    <p:extLst>
      <p:ext uri="{BB962C8B-B14F-4D97-AF65-F5344CB8AC3E}">
        <p14:creationId xmlns:p14="http://schemas.microsoft.com/office/powerpoint/2010/main" val="1569519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67306053"/>
              </p:ext>
            </p:extLst>
          </p:nvPr>
        </p:nvGraphicFramePr>
        <p:xfrm>
          <a:off x="228600" y="381000"/>
          <a:ext cx="7772402" cy="5410203"/>
        </p:xfrm>
        <a:graphic>
          <a:graphicData uri="http://schemas.openxmlformats.org/drawingml/2006/table">
            <a:tbl>
              <a:tblPr>
                <a:tableStyleId>{5C22544A-7EE6-4342-B048-85BDC9FD1C3A}</a:tableStyleId>
              </a:tblPr>
              <a:tblGrid>
                <a:gridCol w="1541498"/>
                <a:gridCol w="1038484"/>
                <a:gridCol w="1038484"/>
                <a:gridCol w="1038484"/>
                <a:gridCol w="1038484"/>
                <a:gridCol w="1038484"/>
                <a:gridCol w="1038484"/>
              </a:tblGrid>
              <a:tr h="387134">
                <a:tc gridSpan="7">
                  <a:txBody>
                    <a:bodyPr/>
                    <a:lstStyle/>
                    <a:p>
                      <a:pPr algn="l" fontAlgn="t"/>
                      <a:r>
                        <a:rPr lang="en-US" sz="1000" u="none" strike="noStrike" dirty="0">
                          <a:effectLst/>
                        </a:rPr>
                        <a:t>Table 5: Percent Enrolled by Age Group, Residence, Sex, and Minority Status, 2000</a:t>
                      </a:r>
                      <a:endParaRPr lang="en-US" sz="1000" b="0" i="0" u="none" strike="noStrike" dirty="0">
                        <a:solidFill>
                          <a:srgbClr val="000000"/>
                        </a:solidFill>
                        <a:effectLst/>
                        <a:latin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959">
                <a:tc rowSpan="2">
                  <a:txBody>
                    <a:bodyPr/>
                    <a:lstStyle/>
                    <a:p>
                      <a:pPr algn="ctr"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0" marR="0" marT="0" marB="0"/>
                </a:tc>
                <a:tc gridSpan="3">
                  <a:txBody>
                    <a:bodyPr/>
                    <a:lstStyle/>
                    <a:p>
                      <a:pPr algn="ctr" fontAlgn="t"/>
                      <a:r>
                        <a:rPr lang="en-US" sz="1000" u="none" strike="noStrike">
                          <a:effectLst/>
                        </a:rPr>
                        <a:t>7-16 population</a:t>
                      </a:r>
                      <a:endParaRPr lang="en-US" sz="1000" b="0" i="0" u="none" strike="noStrike">
                        <a:solidFill>
                          <a:srgbClr val="000000"/>
                        </a:solidFill>
                        <a:effectLst/>
                        <a:latin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gridSpan="3">
                  <a:txBody>
                    <a:bodyPr/>
                    <a:lstStyle/>
                    <a:p>
                      <a:pPr algn="ctr" fontAlgn="t"/>
                      <a:r>
                        <a:rPr lang="en-US" sz="1000" u="none" strike="noStrike">
                          <a:effectLst/>
                        </a:rPr>
                        <a:t>13-18 population</a:t>
                      </a:r>
                      <a:endParaRPr lang="en-US" sz="1000" b="0" i="0" u="none" strike="noStrike">
                        <a:solidFill>
                          <a:srgbClr val="000000"/>
                        </a:solidFill>
                        <a:effectLst/>
                        <a:latin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r>
              <a:tr h="241959">
                <a:tc vMerge="1">
                  <a:txBody>
                    <a:bodyPr/>
                    <a:lstStyle/>
                    <a:p>
                      <a:endParaRPr lang="en-US"/>
                    </a:p>
                  </a:txBody>
                  <a:tcPr/>
                </a:tc>
                <a:tc>
                  <a:txBody>
                    <a:bodyPr/>
                    <a:lstStyle/>
                    <a:p>
                      <a:pPr algn="l" fontAlgn="t"/>
                      <a:r>
                        <a:rPr lang="en-US" sz="1000" u="none" strike="noStrike">
                          <a:effectLst/>
                        </a:rPr>
                        <a:t>Total</a:t>
                      </a:r>
                      <a:endParaRPr lang="en-US" sz="10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000" u="none" strike="noStrike">
                          <a:effectLst/>
                        </a:rPr>
                        <a:t>Urban</a:t>
                      </a:r>
                      <a:endParaRPr lang="en-US" sz="10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000" u="none" strike="noStrike">
                          <a:effectLst/>
                        </a:rPr>
                        <a:t>Rural</a:t>
                      </a:r>
                      <a:endParaRPr lang="en-US" sz="10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000" u="none" strike="noStrike">
                          <a:effectLst/>
                        </a:rPr>
                        <a:t>Total</a:t>
                      </a:r>
                      <a:endParaRPr lang="en-US" sz="10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000" u="none" strike="noStrike">
                          <a:effectLst/>
                        </a:rPr>
                        <a:t>Urban</a:t>
                      </a:r>
                      <a:endParaRPr lang="en-US" sz="10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000" u="none" strike="noStrike">
                          <a:effectLst/>
                        </a:rPr>
                        <a:t>Rural</a:t>
                      </a:r>
                      <a:endParaRPr lang="en-US" sz="1000" b="0" i="0" u="none" strike="noStrike">
                        <a:solidFill>
                          <a:srgbClr val="000000"/>
                        </a:solidFill>
                        <a:effectLst/>
                        <a:latin typeface="Times New Roman" panose="02020603050405020304" pitchFamily="18" charset="0"/>
                      </a:endParaRPr>
                    </a:p>
                  </a:txBody>
                  <a:tcPr marL="0" marR="0" marT="0" marB="0"/>
                </a:tc>
              </a:tr>
              <a:tr h="241959">
                <a:tc>
                  <a:txBody>
                    <a:bodyPr/>
                    <a:lstStyle/>
                    <a:p>
                      <a:pPr algn="l" fontAlgn="t"/>
                      <a:r>
                        <a:rPr lang="en-US" sz="1000" u="none" strike="noStrike">
                          <a:effectLst/>
                        </a:rPr>
                        <a:t>Total</a:t>
                      </a:r>
                      <a:endParaRPr lang="en-US" sz="1000" b="0" i="0" u="none" strike="noStrike">
                        <a:solidFill>
                          <a:srgbClr val="000000"/>
                        </a:solidFill>
                        <a:effectLst/>
                        <a:latin typeface="Times New Roman" panose="02020603050405020304" pitchFamily="18" charset="0"/>
                      </a:endParaRPr>
                    </a:p>
                  </a:txBody>
                  <a:tcPr marL="0" marR="0" marT="0" marB="0"/>
                </a:tc>
                <a:tc>
                  <a:txBody>
                    <a:bodyPr/>
                    <a:lstStyle/>
                    <a:p>
                      <a:pPr algn="ctr" fontAlgn="t"/>
                      <a:r>
                        <a:rPr lang="en-US" sz="1100" u="none" strike="noStrike">
                          <a:effectLst/>
                        </a:rPr>
                        <a:t>90.16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94.06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88.51</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66.26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dirty="0">
                          <a:effectLst/>
                        </a:rPr>
                        <a:t>76.1</a:t>
                      </a:r>
                      <a:endParaRPr lang="en-US" sz="11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60.82</a:t>
                      </a:r>
                      <a:endParaRPr lang="en-US" sz="1100" b="0" i="0" u="none" strike="noStrike">
                        <a:solidFill>
                          <a:srgbClr val="000000"/>
                        </a:solidFill>
                        <a:effectLst/>
                        <a:latin typeface="Calibri" panose="020F0502020204030204" pitchFamily="34" charset="0"/>
                      </a:endParaRPr>
                    </a:p>
                  </a:txBody>
                  <a:tcPr marL="0" marR="0" marT="0" marB="0"/>
                </a:tc>
              </a:tr>
              <a:tr h="241959">
                <a:tc gridSpan="7">
                  <a:txBody>
                    <a:bodyPr/>
                    <a:lstStyle/>
                    <a:p>
                      <a:pPr algn="l" fontAlgn="t"/>
                      <a:r>
                        <a:rPr lang="en-US" sz="1000" u="none" strike="noStrike">
                          <a:effectLst/>
                        </a:rPr>
                        <a:t>By Sex</a:t>
                      </a:r>
                      <a:endParaRPr lang="en-US" sz="1000" b="0" i="0" u="none" strike="noStrike">
                        <a:solidFill>
                          <a:srgbClr val="000000"/>
                        </a:solidFill>
                        <a:effectLst/>
                        <a:latin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959">
                <a:tc>
                  <a:txBody>
                    <a:bodyPr/>
                    <a:lstStyle/>
                    <a:p>
                      <a:pPr algn="r" fontAlgn="t"/>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91.14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94.43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89.77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67.89</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77.44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62.86</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89.07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93.65</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87.12</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64.51</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74.74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58.56</a:t>
                      </a:r>
                      <a:endParaRPr lang="en-US" sz="1100" b="0" i="0" u="none" strike="noStrike">
                        <a:solidFill>
                          <a:srgbClr val="000000"/>
                        </a:solidFill>
                        <a:effectLst/>
                        <a:latin typeface="Calibri" panose="020F0502020204030204" pitchFamily="34" charset="0"/>
                      </a:endParaRPr>
                    </a:p>
                  </a:txBody>
                  <a:tcPr marL="0" marR="0" marT="0" marB="0"/>
                </a:tc>
              </a:tr>
              <a:tr h="241959">
                <a:tc gridSpan="7">
                  <a:txBody>
                    <a:bodyPr/>
                    <a:lstStyle/>
                    <a:p>
                      <a:pPr algn="l" fontAlgn="t"/>
                      <a:r>
                        <a:rPr lang="en-US" sz="1000" u="none" strike="noStrike">
                          <a:effectLst/>
                        </a:rPr>
                        <a:t>Minority Status</a:t>
                      </a:r>
                      <a:endParaRPr lang="en-US" sz="1000" b="0" i="0" u="none" strike="noStrike">
                        <a:solidFill>
                          <a:srgbClr val="000000"/>
                        </a:solidFill>
                        <a:effectLst/>
                        <a:latin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959">
                <a:tc>
                  <a:txBody>
                    <a:bodyPr/>
                    <a:lstStyle/>
                    <a:p>
                      <a:pPr algn="l" fontAlgn="t"/>
                      <a:r>
                        <a:rPr lang="en-US" sz="1100" u="none" strike="noStrike">
                          <a:effectLst/>
                        </a:rPr>
                        <a:t>Han: Total</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91.07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94.18</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89.69</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67.5</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76.23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62.37</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91.94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94.52</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90.8</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69.17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77.63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64.43</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90.11</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93.81</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88.46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65.71</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74.81</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60.07</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l" fontAlgn="t"/>
                      <a:r>
                        <a:rPr lang="en-US" sz="1000" u="none" strike="noStrike">
                          <a:effectLst/>
                        </a:rPr>
                        <a:t>Minority: Total</a:t>
                      </a:r>
                      <a:endParaRPr lang="en-US" sz="1000" b="0" i="0" u="none" strike="noStrike">
                        <a:solidFill>
                          <a:srgbClr val="000000"/>
                        </a:solidFill>
                        <a:effectLst/>
                        <a:latin typeface="Times New Roman" panose="02020603050405020304" pitchFamily="18" charset="0"/>
                      </a:endParaRPr>
                    </a:p>
                  </a:txBody>
                  <a:tcPr marL="0" marR="0" marT="0" marB="0"/>
                </a:tc>
                <a:tc>
                  <a:txBody>
                    <a:bodyPr/>
                    <a:lstStyle/>
                    <a:p>
                      <a:pPr algn="ctr" fontAlgn="t"/>
                      <a:r>
                        <a:rPr lang="en-US" sz="1100" u="none" strike="noStrike">
                          <a:effectLst/>
                        </a:rPr>
                        <a:t>81.97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92.29</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79.43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55.45</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74.28</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49.83</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83.97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93.02</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81.8</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56.79</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74.7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51.65</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79.81</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91.54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76.84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54.01</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73.86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47.84</a:t>
                      </a:r>
                      <a:endParaRPr lang="en-US" sz="1100" b="0" i="0" u="none" strike="noStrike">
                        <a:solidFill>
                          <a:srgbClr val="000000"/>
                        </a:solidFill>
                        <a:effectLst/>
                        <a:latin typeface="Calibri" panose="020F0502020204030204" pitchFamily="34" charset="0"/>
                      </a:endParaRPr>
                    </a:p>
                  </a:txBody>
                  <a:tcPr marL="0" marR="0" marT="0" marB="0"/>
                </a:tc>
              </a:tr>
              <a:tr h="241959">
                <a:tc gridSpan="7">
                  <a:txBody>
                    <a:bodyPr/>
                    <a:lstStyle/>
                    <a:p>
                      <a:pPr algn="l" fontAlgn="t"/>
                      <a:r>
                        <a:rPr lang="en-US" sz="1000" u="none" strike="noStrike">
                          <a:effectLst/>
                        </a:rPr>
                        <a:t>By Region</a:t>
                      </a:r>
                      <a:endParaRPr lang="en-US" sz="1000" b="0" i="0" u="none" strike="noStrike">
                        <a:solidFill>
                          <a:srgbClr val="000000"/>
                        </a:solidFill>
                        <a:effectLst/>
                        <a:latin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959">
                <a:tc>
                  <a:txBody>
                    <a:bodyPr/>
                    <a:lstStyle/>
                    <a:p>
                      <a:pPr algn="r" fontAlgn="t"/>
                      <a:r>
                        <a:rPr lang="en-US" sz="1100" u="none" strike="noStrike">
                          <a:effectLst/>
                        </a:rPr>
                        <a:t>Region North</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91.85</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95.12</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90.38</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68.73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80.16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62.16</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Northeast</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88.67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93.87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84.23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63.90</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77.93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49.70</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East    </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91.26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94.22</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89.80</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68.20</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77.06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62.25</a:t>
                      </a:r>
                      <a:endParaRPr lang="en-US" sz="1100" b="0" i="0" u="none" strike="noStrike">
                        <a:solidFill>
                          <a:srgbClr val="000000"/>
                        </a:solidFill>
                        <a:effectLst/>
                        <a:latin typeface="Calibri" panose="020F0502020204030204" pitchFamily="34" charset="0"/>
                      </a:endParaRPr>
                    </a:p>
                  </a:txBody>
                  <a:tcPr marL="0" marR="0" marT="0" marB="0"/>
                </a:tc>
              </a:tr>
              <a:tr h="425848">
                <a:tc>
                  <a:txBody>
                    <a:bodyPr/>
                    <a:lstStyle/>
                    <a:p>
                      <a:pPr algn="r" fontAlgn="t"/>
                      <a:r>
                        <a:rPr lang="en-US" sz="1100" u="none" strike="noStrike">
                          <a:effectLst/>
                        </a:rPr>
                        <a:t>Central-South</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90.94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93.63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89.85</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65.94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71.62</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62.98</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Southwest</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86.09</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93.35</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84.20</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61.07</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77.06</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55.46</a:t>
                      </a:r>
                      <a:endParaRPr lang="en-US" sz="1100" b="0" i="0" u="none" strike="noStrike">
                        <a:solidFill>
                          <a:srgbClr val="000000"/>
                        </a:solidFill>
                        <a:effectLst/>
                        <a:latin typeface="Calibri" panose="020F0502020204030204" pitchFamily="34" charset="0"/>
                      </a:endParaRPr>
                    </a:p>
                  </a:txBody>
                  <a:tcPr marL="0" marR="0" marT="0" marB="0"/>
                </a:tc>
              </a:tr>
              <a:tr h="241959">
                <a:tc>
                  <a:txBody>
                    <a:bodyPr/>
                    <a:lstStyle/>
                    <a:p>
                      <a:pPr algn="r" fontAlgn="t"/>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89.60</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94.54</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88.13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67.93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a:effectLst/>
                        </a:rPr>
                        <a:t>79.23</a:t>
                      </a:r>
                      <a:endParaRPr lang="en-US"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100" u="none" strike="noStrike" dirty="0">
                          <a:effectLst/>
                        </a:rPr>
                        <a:t>64.04</a:t>
                      </a:r>
                      <a:endParaRPr lang="en-US" sz="1100" b="0" i="0" u="none" strike="noStrike" dirty="0">
                        <a:solidFill>
                          <a:srgbClr val="000000"/>
                        </a:solidFill>
                        <a:effectLst/>
                        <a:latin typeface="Calibri" panose="020F0502020204030204" pitchFamily="34" charset="0"/>
                      </a:endParaRPr>
                    </a:p>
                  </a:txBody>
                  <a:tcPr marL="0" marR="0" marT="0" marB="0"/>
                </a:tc>
              </a:tr>
            </a:tbl>
          </a:graphicData>
        </a:graphic>
      </p:graphicFrame>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220360" y="1371600"/>
              <a:ext cx="360" cy="360"/>
            </p14:xfrm>
          </p:contentPart>
        </mc:Choice>
        <mc:Fallback xmlns="">
          <p:pic>
            <p:nvPicPr>
              <p:cNvPr id="3" name="Ink 2"/>
              <p:cNvPicPr/>
              <p:nvPr/>
            </p:nvPicPr>
            <p:blipFill>
              <a:blip r:embed="rId3"/>
              <a:stretch>
                <a:fillRect/>
              </a:stretch>
            </p:blipFill>
            <p:spPr>
              <a:xfrm>
                <a:off x="5204520" y="1308240"/>
                <a:ext cx="324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5143320" y="1371600"/>
              <a:ext cx="480600" cy="17640"/>
            </p14:xfrm>
          </p:contentPart>
        </mc:Choice>
        <mc:Fallback xmlns="">
          <p:pic>
            <p:nvPicPr>
              <p:cNvPr id="4" name="Ink 3"/>
              <p:cNvPicPr/>
              <p:nvPr/>
            </p:nvPicPr>
            <p:blipFill>
              <a:blip r:embed="rId5"/>
              <a:stretch>
                <a:fillRect/>
              </a:stretch>
            </p:blipFill>
            <p:spPr>
              <a:xfrm>
                <a:off x="5127480" y="1308240"/>
                <a:ext cx="5122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6240600" y="1320120"/>
              <a:ext cx="514800" cy="17640"/>
            </p14:xfrm>
          </p:contentPart>
        </mc:Choice>
        <mc:Fallback xmlns="">
          <p:pic>
            <p:nvPicPr>
              <p:cNvPr id="5" name="Ink 4"/>
              <p:cNvPicPr/>
              <p:nvPr/>
            </p:nvPicPr>
            <p:blipFill>
              <a:blip r:embed="rId7"/>
              <a:stretch>
                <a:fillRect/>
              </a:stretch>
            </p:blipFill>
            <p:spPr>
              <a:xfrm>
                <a:off x="6224760" y="1256760"/>
                <a:ext cx="5464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7337880" y="1346040"/>
              <a:ext cx="411840" cy="171720"/>
            </p14:xfrm>
          </p:contentPart>
        </mc:Choice>
        <mc:Fallback xmlns="">
          <p:pic>
            <p:nvPicPr>
              <p:cNvPr id="6" name="Ink 5"/>
              <p:cNvPicPr/>
              <p:nvPr/>
            </p:nvPicPr>
            <p:blipFill>
              <a:blip r:embed="rId9"/>
              <a:stretch>
                <a:fillRect/>
              </a:stretch>
            </p:blipFill>
            <p:spPr>
              <a:xfrm>
                <a:off x="7322040" y="1282320"/>
                <a:ext cx="4435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2117160" y="1346040"/>
              <a:ext cx="437760" cy="17280"/>
            </p14:xfrm>
          </p:contentPart>
        </mc:Choice>
        <mc:Fallback xmlns="">
          <p:pic>
            <p:nvPicPr>
              <p:cNvPr id="7" name="Ink 6"/>
              <p:cNvPicPr/>
              <p:nvPr/>
            </p:nvPicPr>
            <p:blipFill>
              <a:blip r:embed="rId11"/>
              <a:stretch>
                <a:fillRect/>
              </a:stretch>
            </p:blipFill>
            <p:spPr>
              <a:xfrm>
                <a:off x="2101320" y="1282320"/>
                <a:ext cx="4694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p14:cNvContentPartPr/>
              <p14:nvPr/>
            </p14:nvContentPartPr>
            <p14:xfrm>
              <a:off x="3171600" y="1328760"/>
              <a:ext cx="411840" cy="25920"/>
            </p14:xfrm>
          </p:contentPart>
        </mc:Choice>
        <mc:Fallback xmlns="">
          <p:pic>
            <p:nvPicPr>
              <p:cNvPr id="8" name="Ink 7"/>
              <p:cNvPicPr/>
              <p:nvPr/>
            </p:nvPicPr>
            <p:blipFill>
              <a:blip r:embed="rId13"/>
              <a:stretch>
                <a:fillRect/>
              </a:stretch>
            </p:blipFill>
            <p:spPr>
              <a:xfrm>
                <a:off x="3155760" y="1265400"/>
                <a:ext cx="4435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p14:cNvContentPartPr/>
              <p14:nvPr/>
            </p14:nvContentPartPr>
            <p14:xfrm>
              <a:off x="4191840" y="1371600"/>
              <a:ext cx="411840" cy="17640"/>
            </p14:xfrm>
          </p:contentPart>
        </mc:Choice>
        <mc:Fallback xmlns="">
          <p:pic>
            <p:nvPicPr>
              <p:cNvPr id="9" name="Ink 8"/>
              <p:cNvPicPr/>
              <p:nvPr/>
            </p:nvPicPr>
            <p:blipFill>
              <a:blip r:embed="rId15"/>
              <a:stretch>
                <a:fillRect/>
              </a:stretch>
            </p:blipFill>
            <p:spPr>
              <a:xfrm>
                <a:off x="4176000" y="1308240"/>
                <a:ext cx="443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p14:cNvContentPartPr/>
              <p14:nvPr/>
            </p14:nvContentPartPr>
            <p14:xfrm>
              <a:off x="2031480" y="2494440"/>
              <a:ext cx="557640" cy="60480"/>
            </p14:xfrm>
          </p:contentPart>
        </mc:Choice>
        <mc:Fallback xmlns="">
          <p:pic>
            <p:nvPicPr>
              <p:cNvPr id="10" name="Ink 9"/>
              <p:cNvPicPr/>
              <p:nvPr/>
            </p:nvPicPr>
            <p:blipFill>
              <a:blip r:embed="rId17"/>
              <a:stretch>
                <a:fillRect/>
              </a:stretch>
            </p:blipFill>
            <p:spPr>
              <a:xfrm>
                <a:off x="2015640" y="2431080"/>
                <a:ext cx="5893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p14:cNvContentPartPr/>
              <p14:nvPr/>
            </p14:nvContentPartPr>
            <p14:xfrm>
              <a:off x="2091600" y="4466160"/>
              <a:ext cx="428760" cy="43200"/>
            </p14:xfrm>
          </p:contentPart>
        </mc:Choice>
        <mc:Fallback xmlns="">
          <p:pic>
            <p:nvPicPr>
              <p:cNvPr id="11" name="Ink 10"/>
              <p:cNvPicPr/>
              <p:nvPr/>
            </p:nvPicPr>
            <p:blipFill>
              <a:blip r:embed="rId19"/>
              <a:stretch>
                <a:fillRect/>
              </a:stretch>
            </p:blipFill>
            <p:spPr>
              <a:xfrm>
                <a:off x="2075760" y="4402800"/>
                <a:ext cx="4608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p14:cNvContentPartPr/>
              <p14:nvPr/>
            </p14:nvContentPartPr>
            <p14:xfrm>
              <a:off x="2082960" y="5349240"/>
              <a:ext cx="446040" cy="68760"/>
            </p14:xfrm>
          </p:contentPart>
        </mc:Choice>
        <mc:Fallback xmlns="">
          <p:pic>
            <p:nvPicPr>
              <p:cNvPr id="12" name="Ink 11"/>
              <p:cNvPicPr/>
              <p:nvPr/>
            </p:nvPicPr>
            <p:blipFill>
              <a:blip r:embed="rId21"/>
              <a:stretch>
                <a:fillRect/>
              </a:stretch>
            </p:blipFill>
            <p:spPr>
              <a:xfrm>
                <a:off x="2067120" y="5285880"/>
                <a:ext cx="4777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p14:cNvContentPartPr/>
              <p14:nvPr/>
            </p14:nvContentPartPr>
            <p14:xfrm>
              <a:off x="2100240" y="5683680"/>
              <a:ext cx="428760" cy="17280"/>
            </p14:xfrm>
          </p:contentPart>
        </mc:Choice>
        <mc:Fallback xmlns="">
          <p:pic>
            <p:nvPicPr>
              <p:cNvPr id="13" name="Ink 12"/>
              <p:cNvPicPr/>
              <p:nvPr/>
            </p:nvPicPr>
            <p:blipFill>
              <a:blip r:embed="rId23"/>
              <a:stretch>
                <a:fillRect/>
              </a:stretch>
            </p:blipFill>
            <p:spPr>
              <a:xfrm>
                <a:off x="2084400" y="5619960"/>
                <a:ext cx="460440" cy="144720"/>
              </a:xfrm>
              <a:prstGeom prst="rect">
                <a:avLst/>
              </a:prstGeom>
            </p:spPr>
          </p:pic>
        </mc:Fallback>
      </mc:AlternateContent>
    </p:spTree>
    <p:extLst>
      <p:ext uri="{BB962C8B-B14F-4D97-AF65-F5344CB8AC3E}">
        <p14:creationId xmlns:p14="http://schemas.microsoft.com/office/powerpoint/2010/main" val="4037517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82468941"/>
              </p:ext>
            </p:extLst>
          </p:nvPr>
        </p:nvGraphicFramePr>
        <p:xfrm>
          <a:off x="457200" y="1295400"/>
          <a:ext cx="7924800" cy="4648196"/>
        </p:xfrm>
        <a:graphic>
          <a:graphicData uri="http://schemas.openxmlformats.org/drawingml/2006/table">
            <a:tbl>
              <a:tblPr>
                <a:tableStyleId>{5C22544A-7EE6-4342-B048-85BDC9FD1C3A}</a:tableStyleId>
              </a:tblPr>
              <a:tblGrid>
                <a:gridCol w="2162123"/>
                <a:gridCol w="1179338"/>
                <a:gridCol w="857701"/>
                <a:gridCol w="857701"/>
                <a:gridCol w="1541181"/>
                <a:gridCol w="1326756"/>
              </a:tblGrid>
              <a:tr h="472388">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Overall </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Rural</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Urban</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Bottom 25 percent</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Top 25 percent</a:t>
                      </a:r>
                      <a:endParaRPr lang="en-US" sz="1100" b="1" i="0" u="none" strike="noStrike">
                        <a:solidFill>
                          <a:srgbClr val="000000"/>
                        </a:solidFill>
                        <a:effectLst/>
                        <a:latin typeface="Calibri"/>
                      </a:endParaRPr>
                    </a:p>
                  </a:txBody>
                  <a:tcPr marL="9525" marR="9525" marT="9525" marB="0" anchor="b"/>
                </a:tc>
              </a:tr>
              <a:tr h="260988">
                <a:tc gridSpan="6">
                  <a:txBody>
                    <a:bodyPr/>
                    <a:lstStyle/>
                    <a:p>
                      <a:pPr algn="l" fontAlgn="b"/>
                      <a:r>
                        <a:rPr lang="en-US" sz="1100" u="sng" strike="noStrike">
                          <a:effectLst/>
                        </a:rPr>
                        <a:t>Reading: Can read</a:t>
                      </a:r>
                      <a:endParaRPr lang="en-US" sz="1100" b="1" i="0" u="sng"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0988">
                <a:tc>
                  <a:txBody>
                    <a:bodyPr/>
                    <a:lstStyle/>
                    <a:p>
                      <a:pPr algn="r" fontAlgn="b"/>
                      <a:r>
                        <a:rPr lang="en-US" sz="1100" u="none" strike="noStrike">
                          <a:effectLst/>
                        </a:rPr>
                        <a:t>Story</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35.10</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32.51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43.53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23.33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51.86</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Paragraph</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21.63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20.81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24.28</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20.37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21.91</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Word</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20.47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21.51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17.12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24.21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15.00</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Letter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13.27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14.42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9.54</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17.06</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7.56</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Cannot Read</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9.52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10.75</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5.53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15.03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3.66</a:t>
                      </a:r>
                      <a:endParaRPr lang="en-US" sz="1100" b="0" i="0" u="none" strike="noStrike">
                        <a:solidFill>
                          <a:srgbClr val="000000"/>
                        </a:solidFill>
                        <a:effectLst/>
                        <a:latin typeface="Calibri"/>
                      </a:endParaRPr>
                    </a:p>
                  </a:txBody>
                  <a:tcPr marL="9525" marR="171450" marT="9525" marB="0" anchor="b"/>
                </a:tc>
              </a:tr>
              <a:tr h="260988">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0988">
                <a:tc gridSpan="6">
                  <a:txBody>
                    <a:bodyPr/>
                    <a:lstStyle/>
                    <a:p>
                      <a:pPr algn="l" fontAlgn="b"/>
                      <a:r>
                        <a:rPr lang="en-US" sz="1100" u="sng" strike="noStrike">
                          <a:effectLst/>
                        </a:rPr>
                        <a:t>Math: Can do</a:t>
                      </a:r>
                      <a:endParaRPr lang="en-US" sz="1100" b="1" i="0" u="sng"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0988">
                <a:tc>
                  <a:txBody>
                    <a:bodyPr/>
                    <a:lstStyle/>
                    <a:p>
                      <a:pPr algn="r" fontAlgn="b"/>
                      <a:r>
                        <a:rPr lang="en-US" sz="1100" u="none" strike="noStrike">
                          <a:effectLst/>
                        </a:rPr>
                        <a:t>Division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23.09</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20.47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31.62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14.08</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36.66</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Subtraction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27.02</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25.13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33.18</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21.64</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33.63</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Number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32.19</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34.61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24.34</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36.68</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22.64</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Cannot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17.70</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dirty="0">
                          <a:effectLst/>
                        </a:rPr>
                        <a:t>19.80</a:t>
                      </a:r>
                      <a:endParaRPr lang="en-US" sz="1100" b="0" i="0" u="none" strike="noStrike" dirty="0">
                        <a:solidFill>
                          <a:srgbClr val="000000"/>
                        </a:solidFill>
                        <a:effectLst/>
                        <a:latin typeface="Calibri"/>
                      </a:endParaRPr>
                    </a:p>
                  </a:txBody>
                  <a:tcPr marL="9525" marR="171450" marT="9525" marB="0" anchor="b"/>
                </a:tc>
                <a:tc>
                  <a:txBody>
                    <a:bodyPr/>
                    <a:lstStyle/>
                    <a:p>
                      <a:pPr algn="r" fontAlgn="b"/>
                      <a:r>
                        <a:rPr lang="en-US" sz="1100" u="none" strike="noStrike">
                          <a:effectLst/>
                        </a:rPr>
                        <a:t>10.86</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27.61</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7.07</a:t>
                      </a:r>
                      <a:endParaRPr lang="en-US" sz="1100" b="0" i="0" u="none" strike="noStrike">
                        <a:solidFill>
                          <a:srgbClr val="000000"/>
                        </a:solidFill>
                        <a:effectLst/>
                        <a:latin typeface="Calibri"/>
                      </a:endParaRPr>
                    </a:p>
                  </a:txBody>
                  <a:tcPr marL="9525" marR="171450" marT="9525" marB="0" anchor="b"/>
                </a:tc>
              </a:tr>
              <a:tr h="260988">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0988">
                <a:tc gridSpan="6">
                  <a:txBody>
                    <a:bodyPr/>
                    <a:lstStyle/>
                    <a:p>
                      <a:pPr algn="l" fontAlgn="b"/>
                      <a:r>
                        <a:rPr lang="en-US" sz="1100" u="sng" strike="noStrike">
                          <a:effectLst/>
                        </a:rPr>
                        <a:t>Writing skills: Writes with</a:t>
                      </a:r>
                      <a:endParaRPr lang="en-US" sz="1100" b="1" i="0" u="sng"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0988">
                <a:tc>
                  <a:txBody>
                    <a:bodyPr/>
                    <a:lstStyle/>
                    <a:p>
                      <a:pPr algn="r" fontAlgn="b"/>
                      <a:r>
                        <a:rPr lang="en-US" sz="1100" u="none" strike="noStrike">
                          <a:effectLst/>
                        </a:rPr>
                        <a:t>2 or less mistakes</a:t>
                      </a:r>
                      <a:endParaRPr lang="en-US" sz="1100" b="0" i="0" u="none" strike="noStrike">
                        <a:solidFill>
                          <a:srgbClr val="000000"/>
                        </a:solidFill>
                        <a:effectLst/>
                        <a:latin typeface="Arial"/>
                      </a:endParaRPr>
                    </a:p>
                  </a:txBody>
                  <a:tcPr marL="9525" marR="9525" marT="9525" marB="0" anchor="b"/>
                </a:tc>
                <a:tc>
                  <a:txBody>
                    <a:bodyPr/>
                    <a:lstStyle/>
                    <a:p>
                      <a:pPr algn="r" fontAlgn="b"/>
                      <a:r>
                        <a:rPr lang="en-US" sz="1100" u="none" strike="noStrike">
                          <a:effectLst/>
                        </a:rPr>
                        <a:t>68.77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65.54</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79.25</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57.43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82.05</a:t>
                      </a:r>
                      <a:endParaRPr lang="en-US" sz="1100" b="0" i="0" u="none" strike="noStrike">
                        <a:solidFill>
                          <a:srgbClr val="000000"/>
                        </a:solidFill>
                        <a:effectLst/>
                        <a:latin typeface="Calibri"/>
                      </a:endParaRPr>
                    </a:p>
                  </a:txBody>
                  <a:tcPr marL="9525" marR="171450" marT="9525" marB="0" anchor="b"/>
                </a:tc>
              </a:tr>
              <a:tr h="260988">
                <a:tc>
                  <a:txBody>
                    <a:bodyPr/>
                    <a:lstStyle/>
                    <a:p>
                      <a:pPr algn="r" fontAlgn="b"/>
                      <a:r>
                        <a:rPr lang="en-US" sz="1100" u="none" strike="noStrike">
                          <a:effectLst/>
                        </a:rPr>
                        <a:t>Cannot write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31.23</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34.46</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20.75</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a:effectLst/>
                        </a:rPr>
                        <a:t>42.57</a:t>
                      </a:r>
                      <a:endParaRPr lang="en-US" sz="1100" b="0" i="0" u="none" strike="noStrike">
                        <a:solidFill>
                          <a:srgbClr val="000000"/>
                        </a:solidFill>
                        <a:effectLst/>
                        <a:latin typeface="Calibri"/>
                      </a:endParaRPr>
                    </a:p>
                  </a:txBody>
                  <a:tcPr marL="9525" marR="171450" marT="9525" marB="0" anchor="b"/>
                </a:tc>
                <a:tc>
                  <a:txBody>
                    <a:bodyPr/>
                    <a:lstStyle/>
                    <a:p>
                      <a:pPr algn="r" fontAlgn="b"/>
                      <a:r>
                        <a:rPr lang="en-US" sz="1100" u="none" strike="noStrike" dirty="0">
                          <a:effectLst/>
                        </a:rPr>
                        <a:t>17.95</a:t>
                      </a:r>
                      <a:endParaRPr lang="en-US" sz="1100" b="0" i="0" u="none" strike="noStrike" dirty="0">
                        <a:solidFill>
                          <a:srgbClr val="000000"/>
                        </a:solidFill>
                        <a:effectLst/>
                        <a:latin typeface="Calibri"/>
                      </a:endParaRPr>
                    </a:p>
                  </a:txBody>
                  <a:tcPr marL="9525" marR="171450" marT="9525" marB="0" anchor="b"/>
                </a:tc>
              </a:tr>
            </a:tbl>
          </a:graphicData>
        </a:graphic>
      </p:graphicFrame>
      <p:sp>
        <p:nvSpPr>
          <p:cNvPr id="3" name="Title 2"/>
          <p:cNvSpPr>
            <a:spLocks noGrp="1"/>
          </p:cNvSpPr>
          <p:nvPr>
            <p:ph type="title"/>
          </p:nvPr>
        </p:nvSpPr>
        <p:spPr>
          <a:xfrm>
            <a:off x="76200" y="304800"/>
            <a:ext cx="8763000" cy="1143000"/>
          </a:xfrm>
        </p:spPr>
        <p:txBody>
          <a:bodyPr>
            <a:normAutofit/>
          </a:bodyPr>
          <a:lstStyle/>
          <a:p>
            <a:r>
              <a:rPr lang="en-US" sz="2000" dirty="0"/>
              <a:t>Table1 :Reading, writing and math score distributions of Elementary school children of ages 6-11 for various </a:t>
            </a:r>
            <a:r>
              <a:rPr lang="en-US" sz="2000" dirty="0" smtClean="0"/>
              <a:t>groups (percent)</a:t>
            </a:r>
            <a:endParaRPr lang="en-US" sz="20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123080" y="4783320"/>
              <a:ext cx="386280" cy="17640"/>
            </p14:xfrm>
          </p:contentPart>
        </mc:Choice>
        <mc:Fallback xmlns="">
          <p:pic>
            <p:nvPicPr>
              <p:cNvPr id="2" name="Ink 1"/>
              <p:cNvPicPr/>
              <p:nvPr/>
            </p:nvPicPr>
            <p:blipFill>
              <a:blip r:embed="rId3"/>
              <a:stretch>
                <a:fillRect/>
              </a:stretch>
            </p:blipFill>
            <p:spPr>
              <a:xfrm>
                <a:off x="4107240" y="4719960"/>
                <a:ext cx="417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6480720" y="4809240"/>
              <a:ext cx="454680" cy="17280"/>
            </p14:xfrm>
          </p:contentPart>
        </mc:Choice>
        <mc:Fallback xmlns="">
          <p:pic>
            <p:nvPicPr>
              <p:cNvPr id="5" name="Ink 4"/>
              <p:cNvPicPr/>
              <p:nvPr/>
            </p:nvPicPr>
            <p:blipFill>
              <a:blip r:embed="rId5"/>
              <a:stretch>
                <a:fillRect/>
              </a:stretch>
            </p:blipFill>
            <p:spPr>
              <a:xfrm>
                <a:off x="6464880" y="4745520"/>
                <a:ext cx="4863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4054680" y="3206160"/>
              <a:ext cx="463320" cy="17280"/>
            </p14:xfrm>
          </p:contentPart>
        </mc:Choice>
        <mc:Fallback xmlns="">
          <p:pic>
            <p:nvPicPr>
              <p:cNvPr id="6" name="Ink 5"/>
              <p:cNvPicPr/>
              <p:nvPr/>
            </p:nvPicPr>
            <p:blipFill>
              <a:blip r:embed="rId7"/>
              <a:stretch>
                <a:fillRect/>
              </a:stretch>
            </p:blipFill>
            <p:spPr>
              <a:xfrm>
                <a:off x="4038840" y="3142440"/>
                <a:ext cx="4950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6489360" y="3188880"/>
              <a:ext cx="463320" cy="9000"/>
            </p14:xfrm>
          </p:contentPart>
        </mc:Choice>
        <mc:Fallback xmlns="">
          <p:pic>
            <p:nvPicPr>
              <p:cNvPr id="7" name="Ink 6"/>
              <p:cNvPicPr/>
              <p:nvPr/>
            </p:nvPicPr>
            <p:blipFill>
              <a:blip r:embed="rId9"/>
              <a:stretch>
                <a:fillRect/>
              </a:stretch>
            </p:blipFill>
            <p:spPr>
              <a:xfrm>
                <a:off x="6473520" y="3125520"/>
                <a:ext cx="4950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4106160" y="5820840"/>
              <a:ext cx="437400" cy="8640"/>
            </p14:xfrm>
          </p:contentPart>
        </mc:Choice>
        <mc:Fallback xmlns="">
          <p:pic>
            <p:nvPicPr>
              <p:cNvPr id="8" name="Ink 7"/>
              <p:cNvPicPr/>
              <p:nvPr/>
            </p:nvPicPr>
            <p:blipFill>
              <a:blip r:embed="rId11"/>
              <a:stretch>
                <a:fillRect/>
              </a:stretch>
            </p:blipFill>
            <p:spPr>
              <a:xfrm>
                <a:off x="4090320" y="5757120"/>
                <a:ext cx="469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6480720" y="5829120"/>
              <a:ext cx="480240" cy="43560"/>
            </p14:xfrm>
          </p:contentPart>
        </mc:Choice>
        <mc:Fallback xmlns="">
          <p:pic>
            <p:nvPicPr>
              <p:cNvPr id="9" name="Ink 8"/>
              <p:cNvPicPr/>
              <p:nvPr/>
            </p:nvPicPr>
            <p:blipFill>
              <a:blip r:embed="rId13"/>
              <a:stretch>
                <a:fillRect/>
              </a:stretch>
            </p:blipFill>
            <p:spPr>
              <a:xfrm>
                <a:off x="6464880" y="5765760"/>
                <a:ext cx="5119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7809480" y="5803560"/>
              <a:ext cx="403200" cy="137520"/>
            </p14:xfrm>
          </p:contentPart>
        </mc:Choice>
        <mc:Fallback xmlns="">
          <p:pic>
            <p:nvPicPr>
              <p:cNvPr id="10" name="Ink 9"/>
              <p:cNvPicPr/>
              <p:nvPr/>
            </p:nvPicPr>
            <p:blipFill>
              <a:blip r:embed="rId15"/>
              <a:stretch>
                <a:fillRect/>
              </a:stretch>
            </p:blipFill>
            <p:spPr>
              <a:xfrm>
                <a:off x="7793640" y="5740200"/>
                <a:ext cx="434880" cy="264240"/>
              </a:xfrm>
              <a:prstGeom prst="rect">
                <a:avLst/>
              </a:prstGeom>
            </p:spPr>
          </p:pic>
        </mc:Fallback>
      </mc:AlternateContent>
    </p:spTree>
    <p:extLst>
      <p:ext uri="{BB962C8B-B14F-4D97-AF65-F5344CB8AC3E}">
        <p14:creationId xmlns:p14="http://schemas.microsoft.com/office/powerpoint/2010/main" val="3095978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smtClean="0"/>
              <a:t>Teacher is the main source of student success. So they focused on careful selection of teachers, train them - High quality Teacher Training</a:t>
            </a:r>
          </a:p>
          <a:p>
            <a:r>
              <a:rPr lang="en-US" sz="3200" dirty="0" smtClean="0"/>
              <a:t>Teachers spend more time and resources for low performing students, NOT abandon them.</a:t>
            </a:r>
          </a:p>
          <a:p>
            <a:r>
              <a:rPr lang="en-US" sz="3200" dirty="0"/>
              <a:t>Grouping low performing schools with high performing schools to improve teaching techniques.</a:t>
            </a:r>
          </a:p>
          <a:p>
            <a:endParaRPr lang="en-US" sz="3200" dirty="0"/>
          </a:p>
        </p:txBody>
      </p:sp>
      <p:sp>
        <p:nvSpPr>
          <p:cNvPr id="3" name="Title 2"/>
          <p:cNvSpPr>
            <a:spLocks noGrp="1"/>
          </p:cNvSpPr>
          <p:nvPr>
            <p:ph type="title"/>
          </p:nvPr>
        </p:nvSpPr>
        <p:spPr/>
        <p:txBody>
          <a:bodyPr/>
          <a:lstStyle/>
          <a:p>
            <a:r>
              <a:rPr lang="en-US" dirty="0" smtClean="0"/>
              <a:t>Shanghai-China’s techniques</a:t>
            </a:r>
            <a:endParaRPr lang="en-US" dirty="0"/>
          </a:p>
        </p:txBody>
      </p:sp>
    </p:spTree>
    <p:extLst>
      <p:ext uri="{BB962C8B-B14F-4D97-AF65-F5344CB8AC3E}">
        <p14:creationId xmlns:p14="http://schemas.microsoft.com/office/powerpoint/2010/main" val="4087244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570</TotalTime>
  <Words>2457</Words>
  <Application>Microsoft Office PowerPoint</Application>
  <PresentationFormat>On-screen Show (4:3)</PresentationFormat>
  <Paragraphs>691</Paragraphs>
  <Slides>17</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Lucida Sans Unicode</vt:lpstr>
      <vt:lpstr>Times New Roman</vt:lpstr>
      <vt:lpstr>Verdana</vt:lpstr>
      <vt:lpstr>Wingdings 2</vt:lpstr>
      <vt:lpstr>Wingdings 3</vt:lpstr>
      <vt:lpstr>Concourse</vt:lpstr>
      <vt:lpstr>Equation</vt:lpstr>
      <vt:lpstr>Globalization, Quality and Inequity in Education and Economic Growth - Lessons for India from China</vt:lpstr>
      <vt:lpstr>Disclaimer</vt:lpstr>
      <vt:lpstr>Main Issues</vt:lpstr>
      <vt:lpstr>Sources of Growth and  Capital Flow</vt:lpstr>
      <vt:lpstr>Main issues (contined)</vt:lpstr>
      <vt:lpstr>Main issues - Inequality</vt:lpstr>
      <vt:lpstr>PowerPoint Presentation</vt:lpstr>
      <vt:lpstr>Table1 :Reading, writing and math score distributions of Elementary school children of ages 6-11 for various groups (percent)</vt:lpstr>
      <vt:lpstr>Shanghai-China’s techniques</vt:lpstr>
      <vt:lpstr>Statistical learning within India</vt:lpstr>
      <vt:lpstr>Dataset</vt:lpstr>
      <vt:lpstr>Variables</vt:lpstr>
      <vt:lpstr>Main Findings and Policy Suggestions</vt:lpstr>
      <vt:lpstr>Table 2: Determinants of Reading scores of Elementary school children of ages 6-11 for various groups (ordered Logit Model)</vt:lpstr>
      <vt:lpstr>Table 3: Determinants of Math scores of Elementary school children of ages 6-11 for various groups</vt:lpstr>
      <vt:lpstr>Table 3: Determinants of Writing scores of Elementary school children of ages 6-11 for various groups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of Human Capital Accumulation and Sustained Economic Growth - Lessons from China for India</dc:title>
  <dc:creator>Raut, Lakshmi</dc:creator>
  <cp:lastModifiedBy>Lakshmi</cp:lastModifiedBy>
  <cp:revision>49</cp:revision>
  <dcterms:created xsi:type="dcterms:W3CDTF">2006-08-16T00:00:00Z</dcterms:created>
  <dcterms:modified xsi:type="dcterms:W3CDTF">2015-02-12T09:44:14Z</dcterms:modified>
</cp:coreProperties>
</file>