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8" r:id="rId2"/>
    <p:sldMasterId id="2147483705" r:id="rId3"/>
  </p:sldMasterIdLst>
  <p:notesMasterIdLst>
    <p:notesMasterId r:id="rId22"/>
  </p:notesMasterIdLst>
  <p:handoutMasterIdLst>
    <p:handoutMasterId r:id="rId23"/>
  </p:handoutMasterIdLst>
  <p:sldIdLst>
    <p:sldId id="320" r:id="rId4"/>
    <p:sldId id="319" r:id="rId5"/>
    <p:sldId id="329" r:id="rId6"/>
    <p:sldId id="321" r:id="rId7"/>
    <p:sldId id="322" r:id="rId8"/>
    <p:sldId id="324" r:id="rId9"/>
    <p:sldId id="325" r:id="rId10"/>
    <p:sldId id="328" r:id="rId11"/>
    <p:sldId id="333" r:id="rId12"/>
    <p:sldId id="330" r:id="rId13"/>
    <p:sldId id="327" r:id="rId14"/>
    <p:sldId id="331" r:id="rId15"/>
    <p:sldId id="299" r:id="rId16"/>
    <p:sldId id="300" r:id="rId17"/>
    <p:sldId id="317" r:id="rId18"/>
    <p:sldId id="332" r:id="rId19"/>
    <p:sldId id="310" r:id="rId20"/>
    <p:sldId id="311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90D"/>
    <a:srgbClr val="FF0000"/>
    <a:srgbClr val="66FF33"/>
    <a:srgbClr val="CCFFFF"/>
    <a:srgbClr val="FFF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181" autoAdjust="0"/>
  </p:normalViewPr>
  <p:slideViewPr>
    <p:cSldViewPr>
      <p:cViewPr>
        <p:scale>
          <a:sx n="66" d="100"/>
          <a:sy n="66" d="100"/>
        </p:scale>
        <p:origin x="6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9" tIns="48324" rIns="96649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F62668-29BE-4083-BEE3-A8BCFD9C9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2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defTabSz="960438" eaLnBrk="0" hangingPunct="0">
              <a:defRPr sz="13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 defTabSz="960438" eaLnBrk="0" hangingPunct="0">
              <a:defRPr sz="13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defTabSz="960438" eaLnBrk="0" hangingPunct="0">
              <a:defRPr sz="13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 defTabSz="960438" eaLnBrk="0" hangingPunct="0">
              <a:defRPr sz="1300"/>
            </a:lvl1pPr>
          </a:lstStyle>
          <a:p>
            <a:fld id="{113EBDF6-76F3-4F49-BCBA-11FEFD7FA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1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BDF6-76F3-4F49-BCBA-11FEFD7FA5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01231-F4E5-4565-B4AC-EB1236CD1DB0}" type="slidenum">
              <a:rPr lang="en-US"/>
              <a:pPr/>
              <a:t>18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9E2E4-5A30-4CB0-89C2-E5317B64168E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http://www.oecd.org/unitedstates/Tackling-high-inequalities.pdf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BDF6-76F3-4F49-BCBA-11FEFD7FA5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 in</a:t>
            </a:r>
          </a:p>
          <a:p>
            <a:r>
              <a:rPr lang="en-US" dirty="0" smtClean="0"/>
              <a:t>http://www.oecd.org/unitedstates/Tackling-high-inequalities.pdf</a:t>
            </a:r>
          </a:p>
          <a:p>
            <a:r>
              <a:rPr lang="en-US" dirty="0" smtClean="0"/>
              <a:t>OECD_2014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BDF6-76F3-4F49-BCBA-11FEFD7FA5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Autor_2014, Fig1</a:t>
            </a:r>
            <a:endParaRPr lang="en-US" dirty="0" smtClean="0"/>
          </a:p>
          <a:p>
            <a:r>
              <a:rPr lang="en-US" dirty="0" smtClean="0"/>
              <a:t>http://dx.doi.org/10.1126/science.1251868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BDF6-76F3-4F49-BCBA-11FEFD7FA5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32584-4AC9-4ECD-9BD9-3823C19D017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8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616BD-F392-4B40-B781-E61348F03476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792AE-B489-4636-9AC1-74E076FCE4C7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DCC03-9EE5-4591-B1BB-8426CCD0B339}" type="slidenum">
              <a:rPr lang="en-US"/>
              <a:pPr/>
              <a:t>17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7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C0F9-3958-4ED0-BF7D-49294A39E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140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allAtOnce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6AE-B215-4C1F-ABF1-17CF36E9E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945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A3B5-D758-472B-A38F-F49E72885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9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BCC-8FAE-442D-941A-64B526BF2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569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BA78-69E9-4D44-97E7-CC56E889A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93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179-CC6D-4920-BD5C-F93911434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331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7303-9185-48B8-AB37-23292483E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13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D58C-8608-4AAC-9E2A-49046D474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846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7223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8A5-1C5B-4F77-A187-991C0FF48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208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182-4CBB-497D-9018-B3DC4F0F2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2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182-4CBB-497D-9018-B3DC4F0F2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07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182-4CBB-497D-9018-B3DC4F0F2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182-4CBB-497D-9018-B3DC4F0F2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63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182-4CBB-497D-9018-B3DC4F0F2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1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3052-E17E-4F86-BF0A-D7CDFDB43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823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3330-8318-42C8-8ED3-4699788BD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999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>
                <a:solidFill>
                  <a:srgbClr val="EAEAEA"/>
                </a:solidFill>
              </a:endParaRPr>
            </a:p>
          </p:txBody>
        </p:sp>
        <p:pic>
          <p:nvPicPr>
            <p:cNvPr id="6149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5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anose="05050102010706020507" pitchFamily="1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D3DC667-EB91-4949-9539-A16FAC740874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92240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0" grpId="1"/>
      <p:bldP spid="6150" grpId="2"/>
      <p:bldP spid="61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51" grpId="1" build="allAtOnce">
        <p:tmplLst>
          <p:tmpl lvl="1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61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10462-57BD-4AF3-8977-4C20D6B0669B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77935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1811D-9191-4A7D-BD47-AA1FBF5B4877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02607"/>
      </p:ext>
    </p:extLst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028C-F8FA-44C8-8181-B7F4BE539D18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49083"/>
      </p:ext>
    </p:extLst>
  </p:cSld>
  <p:clrMapOvr>
    <a:masterClrMapping/>
  </p:clrMapOvr>
  <p:transition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C5AAB-E636-4760-B10E-F8134CE052F9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35315"/>
      </p:ext>
    </p:extLst>
  </p:cSld>
  <p:clrMapOvr>
    <a:masterClrMapping/>
  </p:clrMapOvr>
  <p:transition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C19EA-DDEA-49DD-B490-A5759928B282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50067"/>
      </p:ext>
    </p:extLst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12CEE-5841-4998-B3C1-573B2A7E30F3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93168"/>
      </p:ext>
    </p:extLst>
  </p:cSld>
  <p:clrMapOvr>
    <a:masterClrMapping/>
  </p:clrMapOvr>
  <p:transition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A676F-A0B3-42C3-BA3F-E25F311431CD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13239"/>
      </p:ext>
    </p:extLst>
  </p:cSld>
  <p:clrMapOvr>
    <a:masterClrMapping/>
  </p:clrMapOvr>
  <p:transition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4BE5B-116C-47F2-A47C-3462B7514F03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76986"/>
      </p:ext>
    </p:extLst>
  </p:cSld>
  <p:clrMapOvr>
    <a:masterClrMapping/>
  </p:clrMapOvr>
  <p:transition>
    <p:pull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5C689-81F5-4957-89A5-3548A78A83CB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51371"/>
      </p:ext>
    </p:extLst>
  </p:cSld>
  <p:clrMapOvr>
    <a:masterClrMapping/>
  </p:clrMapOvr>
  <p:transition>
    <p:pull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80ED2-AADF-43C2-A00C-E3C504457CB5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74348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379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96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8698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1/3/2016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6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1/3/2016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/>
                </a:solidFill>
                <a:latin typeface="Lucida Sans Unicode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1/3/2016</a:t>
            </a:fld>
            <a:endParaRPr lang="en-US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Lucida Sans Unicode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7178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/>
                </a:solidFill>
                <a:latin typeface="Lucida Sans Unicode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1/3/2016</a:t>
            </a:fld>
            <a:endParaRPr lang="en-US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Lucida Sans Unicode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9986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allAtOnce"/>
    </p:bld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14166" t="5554" r="835" b="7777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>
                <a:solidFill>
                  <a:srgbClr val="EAEAEA"/>
                </a:solidFill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>
                <a:solidFill>
                  <a:srgbClr val="EAEAEA"/>
                </a:solidFill>
              </a:endParaRPr>
            </a:p>
          </p:txBody>
        </p:sp>
        <p:pic>
          <p:nvPicPr>
            <p:cNvPr id="5125" name="Pictur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F3264C-D976-48C9-BAB3-D443070A03B1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719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6" grpId="1"/>
      <p:bldP spid="5126" grpId="2"/>
      <p:bldP spid="51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27" grpId="1" build="allAtOnce">
        <p:tmplLst>
          <p:tmpl lvl="1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722" y="228600"/>
            <a:ext cx="7772400" cy="251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i="1" dirty="0"/>
              <a:t>Intergenerational Long Term Effects of Preschool -Estimates from a Structural Dynamic Programming Model</a:t>
            </a:r>
            <a:r>
              <a:rPr lang="en-US" sz="3600" dirty="0"/>
              <a:t>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229600" cy="2513638"/>
          </a:xfrm>
        </p:spPr>
        <p:txBody>
          <a:bodyPr>
            <a:normAutofit/>
          </a:bodyPr>
          <a:lstStyle/>
          <a:p>
            <a:endParaRPr lang="en-US" sz="2800" u="sng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400" dirty="0"/>
              <a:t>James Heckman, University of Chicago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and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 Lakshmi K. Raut, Social Security </a:t>
            </a:r>
            <a:r>
              <a:rPr lang="en-US" sz="2400" dirty="0" smtClean="0"/>
              <a:t>Administration</a:t>
            </a:r>
          </a:p>
          <a:p>
            <a:pPr algn="ctr">
              <a:lnSpc>
                <a:spcPct val="80000"/>
              </a:lnSpc>
            </a:pPr>
            <a:endParaRPr lang="en-US" sz="2400" dirty="0" smtClean="0"/>
          </a:p>
          <a:p>
            <a:pPr algn="l">
              <a:lnSpc>
                <a:spcPct val="8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Based on Heckman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Raut[2016,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J. Econometrics,191:164-175, NBER 2013}, Raut{2003]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1"/>
            <a:ext cx="8868600" cy="65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23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796" y="-23845"/>
            <a:ext cx="8509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Boosting  personality and cognitive skill formations with preschool intervention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185" y="813383"/>
            <a:ext cx="85155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 Development is a dynamic process – Interaction of genetic programs and experience-dependent plasticity, </a:t>
            </a:r>
            <a:r>
              <a:rPr lang="en-US" dirty="0">
                <a:solidFill>
                  <a:srgbClr val="C00000"/>
                </a:solidFill>
              </a:rPr>
              <a:t>see, Noble et al (2012, Developmental Science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49" y="1975429"/>
            <a:ext cx="5593500" cy="253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" y="2378756"/>
            <a:ext cx="278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fMRI shows effects of language &amp; stress on development of  regions of prefrontal cortex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6008" y="4513429"/>
            <a:ext cx="86679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Perry Preschool (see </a:t>
            </a:r>
            <a:r>
              <a:rPr lang="en-US" sz="2000" dirty="0" err="1"/>
              <a:t>Schweinhart</a:t>
            </a:r>
            <a:r>
              <a:rPr lang="en-US" sz="2000" dirty="0"/>
              <a:t>, 2002,Online Res. Bulletin)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Mind Tools Program  (see Diamond et al, 2007</a:t>
            </a:r>
            <a:r>
              <a:rPr lang="en-US" b="1" dirty="0"/>
              <a:t>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Evidence from NLSY, </a:t>
            </a:r>
            <a:r>
              <a:rPr lang="en-US" u="sng" dirty="0">
                <a:solidFill>
                  <a:srgbClr val="C00000"/>
                </a:solidFill>
              </a:rPr>
              <a:t>I present the findings from our paper, Heckman and Raut [2016] and my earlier paper Raut[2003].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91733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810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31968" cy="13208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An altruistic Model of </a:t>
            </a:r>
            <a:r>
              <a:rPr lang="en-US" sz="3200" dirty="0" smtClean="0">
                <a:solidFill>
                  <a:srgbClr val="C00000"/>
                </a:solidFill>
              </a:rPr>
              <a:t>parental preschool investment, Raut[2003] and Heckman and Raut[2016]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447801"/>
            <a:ext cx="85725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Observable states of an individual:</a:t>
            </a:r>
          </a:p>
          <a:p>
            <a:r>
              <a:rPr lang="en-US" sz="2800" dirty="0"/>
              <a:t>x = (</a:t>
            </a:r>
            <a:r>
              <a:rPr lang="en-US" sz="2800" i="1" dirty="0"/>
              <a:t>τ</a:t>
            </a:r>
            <a:r>
              <a:rPr lang="en-US" sz="2800" dirty="0"/>
              <a:t>, </a:t>
            </a:r>
            <a:r>
              <a:rPr lang="en-US" sz="2800" i="1" dirty="0"/>
              <a:t>σ</a:t>
            </a:r>
            <a:r>
              <a:rPr lang="en-US" sz="2800" dirty="0"/>
              <a:t>, </a:t>
            </a:r>
            <a:r>
              <a:rPr lang="en-US" sz="2800" i="1" dirty="0"/>
              <a:t>μ</a:t>
            </a:r>
            <a:r>
              <a:rPr lang="en-US" sz="2800" dirty="0"/>
              <a:t>, </a:t>
            </a:r>
            <a:r>
              <a:rPr lang="en-US" sz="2800" i="1" dirty="0"/>
              <a:t>η</a:t>
            </a:r>
            <a:r>
              <a:rPr lang="en-US" sz="2800" dirty="0"/>
              <a:t>, </a:t>
            </a:r>
            <a:r>
              <a:rPr lang="en-US" sz="2800" i="1" dirty="0"/>
              <a:t>φ</a:t>
            </a:r>
            <a:r>
              <a:rPr lang="en-US" sz="2800" dirty="0"/>
              <a:t>, s)</a:t>
            </a:r>
          </a:p>
          <a:p>
            <a:pPr lvl="1"/>
            <a:r>
              <a:rPr lang="en-US" sz="2800" i="1" dirty="0"/>
              <a:t>τ : talent, </a:t>
            </a:r>
            <a:endParaRPr lang="en-US" sz="2800" i="1" dirty="0" smtClean="0"/>
          </a:p>
          <a:p>
            <a:pPr lvl="1"/>
            <a:r>
              <a:rPr lang="en-US" sz="2800" i="1" dirty="0" smtClean="0"/>
              <a:t>σ </a:t>
            </a:r>
            <a:r>
              <a:rPr lang="en-US" sz="2800" i="1" dirty="0"/>
              <a:t>: socialization, </a:t>
            </a:r>
            <a:endParaRPr lang="en-US" sz="2800" i="1" dirty="0" smtClean="0"/>
          </a:p>
          <a:p>
            <a:pPr lvl="1"/>
            <a:r>
              <a:rPr lang="en-US" sz="2800" i="1" dirty="0" smtClean="0"/>
              <a:t>μ </a:t>
            </a:r>
            <a:r>
              <a:rPr lang="en-US" sz="2800" i="1" dirty="0"/>
              <a:t>: motivation, </a:t>
            </a:r>
            <a:endParaRPr lang="en-US" sz="2800" i="1" dirty="0" smtClean="0"/>
          </a:p>
          <a:p>
            <a:pPr lvl="1"/>
            <a:r>
              <a:rPr lang="en-US" sz="2800" i="1" dirty="0" smtClean="0"/>
              <a:t>η </a:t>
            </a:r>
            <a:r>
              <a:rPr lang="en-US" sz="2800" i="1" dirty="0"/>
              <a:t>: Self-esteem (Rosenberg measure), </a:t>
            </a:r>
            <a:endParaRPr lang="en-US" sz="2800" i="1" dirty="0" smtClean="0"/>
          </a:p>
          <a:p>
            <a:pPr lvl="1"/>
            <a:r>
              <a:rPr lang="en-US" sz="2800" i="1" dirty="0" smtClean="0"/>
              <a:t>φ </a:t>
            </a:r>
            <a:r>
              <a:rPr lang="en-US" sz="2800" i="1" dirty="0"/>
              <a:t>: Internal self-control (</a:t>
            </a:r>
            <a:r>
              <a:rPr lang="en-US" sz="2800" i="1" dirty="0" err="1" smtClean="0"/>
              <a:t>Perlin</a:t>
            </a:r>
            <a:r>
              <a:rPr lang="en-US" sz="2800" i="1" dirty="0" smtClean="0"/>
              <a:t> </a:t>
            </a:r>
            <a:r>
              <a:rPr lang="en-US" sz="2800" i="1" dirty="0"/>
              <a:t>measure</a:t>
            </a:r>
            <a:r>
              <a:rPr lang="en-US" sz="2800" i="1" dirty="0" smtClean="0"/>
              <a:t>)</a:t>
            </a:r>
          </a:p>
          <a:p>
            <a:pPr lvl="1"/>
            <a:r>
              <a:rPr lang="en-US" sz="2800" i="1" dirty="0" smtClean="0"/>
              <a:t>S : Schooling level</a:t>
            </a:r>
            <a:endParaRPr lang="en-US" sz="2800" dirty="0"/>
          </a:p>
          <a:p>
            <a:r>
              <a:rPr lang="en-US" sz="2800" dirty="0"/>
              <a:t>z = (x, </a:t>
            </a:r>
            <a:r>
              <a:rPr lang="en-US" sz="2800" i="1" dirty="0"/>
              <a:t>ε</a:t>
            </a:r>
            <a:r>
              <a:rPr lang="en-US" sz="2800" dirty="0"/>
              <a:t>),   </a:t>
            </a:r>
            <a:r>
              <a:rPr lang="en-US" sz="2800" i="1" dirty="0"/>
              <a:t>ε : taste shifter and random factors affecting permanent income, school outcome given observable inputs.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Structural Dynamic Programming Model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sz="2400" dirty="0"/>
              <a:t>Parent of type (x, </a:t>
            </a:r>
            <a:r>
              <a:rPr lang="en-US" sz="2400" i="1" dirty="0"/>
              <a:t>ε</a:t>
            </a:r>
            <a:r>
              <a:rPr lang="en-US" sz="2400" dirty="0"/>
              <a:t>), earns w (x, </a:t>
            </a:r>
            <a:r>
              <a:rPr lang="en-US" sz="2400" i="1" dirty="0"/>
              <a:t>ε</a:t>
            </a:r>
            <a:r>
              <a:rPr lang="en-US" sz="2400" dirty="0"/>
              <a:t>), decides preschool investment a</a:t>
            </a:r>
            <a:r>
              <a:rPr lang="en-US" sz="2400" i="1" dirty="0"/>
              <a:t> in</a:t>
            </a:r>
            <a:r>
              <a:rPr lang="en-US" sz="2400" dirty="0"/>
              <a:t> A(x).  -&gt; Determines</a:t>
            </a:r>
          </a:p>
          <a:p>
            <a:r>
              <a:rPr lang="en-US" sz="2400" dirty="0"/>
              <a:t>Consumption  c (w, a) </a:t>
            </a:r>
            <a:r>
              <a:rPr lang="en-US" sz="2400" i="1" dirty="0"/>
              <a:t> = </a:t>
            </a:r>
            <a:r>
              <a:rPr lang="en-US" sz="2400" dirty="0"/>
              <a:t>w </a:t>
            </a:r>
            <a:r>
              <a:rPr lang="en-US" sz="2400" i="1" dirty="0" smtClean="0"/>
              <a:t>– θ a</a:t>
            </a:r>
            <a:r>
              <a:rPr lang="en-US" sz="2400" dirty="0" smtClean="0"/>
              <a:t>, a = 0, 1.</a:t>
            </a:r>
            <a:endParaRPr lang="en-US" sz="2400" dirty="0"/>
          </a:p>
          <a:p>
            <a:r>
              <a:rPr lang="en-US" sz="2400" dirty="0"/>
              <a:t>Transition probability : p(x’,</a:t>
            </a:r>
            <a:r>
              <a:rPr lang="en-US" sz="2400" dirty="0" err="1"/>
              <a:t>d</a:t>
            </a:r>
            <a:r>
              <a:rPr lang="en-US" sz="2400" i="1" dirty="0" err="1"/>
              <a:t>ε</a:t>
            </a:r>
            <a:r>
              <a:rPr lang="en-US" sz="2400" i="1" dirty="0"/>
              <a:t>’|x, </a:t>
            </a:r>
            <a:r>
              <a:rPr lang="en-US" sz="2400" i="1" dirty="0" err="1"/>
              <a:t>ε,a</a:t>
            </a:r>
            <a:r>
              <a:rPr lang="en-US" sz="2400" i="1" dirty="0"/>
              <a:t>)</a:t>
            </a:r>
            <a:endParaRPr lang="en-US" sz="2400" dirty="0"/>
          </a:p>
          <a:p>
            <a:r>
              <a:rPr lang="en-US" sz="2400" dirty="0"/>
              <a:t>Bellman equation of the choice problem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 smtClean="0"/>
              <a:t>Optimal solution: a(x</a:t>
            </a:r>
            <a:r>
              <a:rPr lang="en-US" sz="2400" i="1" dirty="0"/>
              <a:t>, </a:t>
            </a:r>
            <a:r>
              <a:rPr lang="en-US" sz="2400" i="1" dirty="0" smtClean="0"/>
              <a:t>ε). </a:t>
            </a:r>
          </a:p>
          <a:p>
            <a:r>
              <a:rPr lang="en-US" sz="2400" i="1" dirty="0" smtClean="0"/>
              <a:t>Structural </a:t>
            </a:r>
            <a:r>
              <a:rPr lang="en-US" sz="2400" i="1" dirty="0"/>
              <a:t>Parameters:                               </a:t>
            </a:r>
            <a:r>
              <a:rPr lang="en-US" sz="2400" i="1" dirty="0" smtClean="0"/>
              <a:t>  where </a:t>
            </a:r>
            <a:r>
              <a:rPr lang="en-US" sz="2400" i="1" dirty="0" err="1"/>
              <a:t>ξ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 : parameters characterizing transition probabilities</a:t>
            </a:r>
          </a:p>
          <a:p>
            <a:r>
              <a:rPr lang="en-US" sz="2400" dirty="0"/>
              <a:t>Data: </a:t>
            </a:r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4" y="3356811"/>
            <a:ext cx="882808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81049"/>
            <a:ext cx="2667000" cy="42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54315"/>
            <a:ext cx="3633534" cy="60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4" name="Picture 6" descr="Macrodyna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705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991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90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Intergenerational Effects of Free preschool to children of poor 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991600" cy="5943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From estimated optimal transition probability matrix p(x’|</a:t>
            </a:r>
            <a:r>
              <a:rPr lang="en-US" sz="2600" dirty="0" err="1"/>
              <a:t>x,a</a:t>
            </a:r>
            <a:r>
              <a:rPr lang="en-US" sz="2600" dirty="0"/>
              <a:t>(x)), x in X, </a:t>
            </a:r>
            <a:r>
              <a:rPr lang="en-US" sz="2600" dirty="0" smtClean="0"/>
              <a:t>calculated </a:t>
            </a:r>
            <a:r>
              <a:rPr lang="en-US" sz="2600" dirty="0"/>
              <a:t>Intergenerational </a:t>
            </a:r>
            <a:r>
              <a:rPr lang="en-US" sz="2600" u="sng" dirty="0"/>
              <a:t>mobility measure</a:t>
            </a:r>
            <a:r>
              <a:rPr lang="en-US" sz="2600" dirty="0"/>
              <a:t>:   1-</a:t>
            </a:r>
            <a:r>
              <a:rPr lang="en-US" sz="2600" i="1" dirty="0"/>
              <a:t> </a:t>
            </a:r>
            <a:r>
              <a:rPr lang="en-US" sz="2600" i="1" dirty="0" err="1"/>
              <a:t>λ</a:t>
            </a:r>
            <a:r>
              <a:rPr lang="en-US" sz="2600" baseline="-25000" dirty="0" err="1"/>
              <a:t>max</a:t>
            </a:r>
            <a:r>
              <a:rPr lang="en-US" sz="2600" baseline="-25000" dirty="0"/>
              <a:t>: </a:t>
            </a:r>
            <a:r>
              <a:rPr lang="en-US" sz="2600" dirty="0"/>
              <a:t>Invariant population distribution</a:t>
            </a:r>
          </a:p>
          <a:p>
            <a:pPr>
              <a:lnSpc>
                <a:spcPct val="80000"/>
              </a:lnSpc>
            </a:pPr>
            <a:r>
              <a:rPr lang="en-US" sz="2800" b="1" u="sng" dirty="0"/>
              <a:t>College Mobility</a:t>
            </a:r>
            <a:r>
              <a:rPr lang="en-US" sz="28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Before: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After Policy: </a:t>
            </a:r>
          </a:p>
          <a:p>
            <a:pPr>
              <a:lnSpc>
                <a:spcPct val="80000"/>
              </a:lnSpc>
            </a:pPr>
            <a:r>
              <a:rPr lang="en-US" sz="2800" b="1" u="sng" dirty="0"/>
              <a:t>Social mobility</a:t>
            </a:r>
            <a:r>
              <a:rPr lang="en-US" sz="28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before the policy: 0.5945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After the policy: 0.6465</a:t>
            </a:r>
          </a:p>
          <a:p>
            <a:pPr>
              <a:lnSpc>
                <a:spcPct val="80000"/>
              </a:lnSpc>
            </a:pPr>
            <a:r>
              <a:rPr lang="en-US" sz="2800" b="1" u="sng" dirty="0"/>
              <a:t>Income Inequality (</a:t>
            </a:r>
            <a:r>
              <a:rPr lang="en-US" sz="2800" b="1" u="sng" dirty="0" err="1"/>
              <a:t>Gini</a:t>
            </a:r>
            <a:r>
              <a:rPr lang="en-US" sz="2800" b="1" u="sng" dirty="0"/>
              <a:t> Coefficient):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Before the policy:0.2363, percent in poor SES: 36 , w = 5622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After the policy: 0.2335, percent in poor SES: 30, w = 5735</a:t>
            </a:r>
          </a:p>
          <a:p>
            <a:pPr>
              <a:lnSpc>
                <a:spcPct val="80000"/>
              </a:lnSpc>
            </a:pPr>
            <a:r>
              <a:rPr lang="en-US" sz="2800" b="1" u="sng" dirty="0"/>
              <a:t>Tax Burden of the Social Contract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anose="05000000000000000000" pitchFamily="2" charset="2"/>
              </a:rPr>
              <a:t>Per capita gain in average after tax earnings == $113 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35" y="2830010"/>
            <a:ext cx="594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you…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Lakshmi K. Raut is an Economist at the Social Security Administration (SSA). This paper is prepared at his personal time, and the analysis and conclusions expressed are those of </a:t>
            </a:r>
            <a:r>
              <a:rPr lang="en-US"/>
              <a:t>the </a:t>
            </a:r>
            <a:r>
              <a:rPr lang="en-US" smtClean="0"/>
              <a:t>authors </a:t>
            </a:r>
            <a:r>
              <a:rPr lang="en-US" dirty="0"/>
              <a:t>and not necessarily those of SSA.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38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5791200" cy="3048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5956" y="0"/>
            <a:ext cx="9019880" cy="6858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Economic Issues:</a:t>
            </a:r>
            <a:r>
              <a:rPr lang="en-US" sz="1600" dirty="0">
                <a:solidFill>
                  <a:srgbClr val="CCFF33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rgbClr val="5D090D"/>
                </a:solidFill>
              </a:rPr>
              <a:t>Skills such as </a:t>
            </a:r>
            <a:r>
              <a:rPr lang="en-US" sz="1600" dirty="0"/>
              <a:t>social, motivational and cognitive skills are important for school </a:t>
            </a:r>
            <a:r>
              <a:rPr lang="en-US" sz="1600" dirty="0" smtClean="0"/>
              <a:t>and </a:t>
            </a:r>
            <a:r>
              <a:rPr lang="en-US" sz="1600" dirty="0"/>
              <a:t>labor market </a:t>
            </a:r>
            <a:r>
              <a:rPr lang="en-US" sz="1600" dirty="0" smtClean="0"/>
              <a:t>success. Inequality in these skills could be an important source of inequality and social mobility.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Where are they produced? R</a:t>
            </a:r>
            <a:r>
              <a:rPr lang="en-US" sz="1600" dirty="0" smtClean="0"/>
              <a:t>ole </a:t>
            </a:r>
            <a:r>
              <a:rPr lang="en-US" sz="1600" dirty="0"/>
              <a:t>of </a:t>
            </a:r>
            <a:r>
              <a:rPr lang="en-US" sz="1600" dirty="0">
                <a:solidFill>
                  <a:srgbClr val="5D090D"/>
                </a:solidFill>
              </a:rPr>
              <a:t>preschool inputs.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Children of poor SES lack those skills,  </a:t>
            </a:r>
            <a:r>
              <a:rPr lang="en-US" sz="1600" dirty="0" smtClean="0"/>
              <a:t>leading </a:t>
            </a:r>
            <a:r>
              <a:rPr lang="en-US" sz="1600" dirty="0"/>
              <a:t>to lack of demand for higher education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Methodology: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Equilibrium Markov Process arising from an altruistic model of parental preschool investment within a structural dynamic programming </a:t>
            </a:r>
            <a:r>
              <a:rPr lang="en-US" sz="1600" dirty="0" smtClean="0"/>
              <a:t>framework, featuring stochastic production processes of various skills and individual choices. Use nationally representative survey dataset NLSY79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Policy:</a:t>
            </a:r>
            <a:r>
              <a:rPr lang="en-US" sz="1600" dirty="0"/>
              <a:t> </a:t>
            </a:r>
            <a:r>
              <a:rPr lang="en-US" sz="1600" dirty="0" smtClean="0"/>
              <a:t>We estimate the effect </a:t>
            </a:r>
            <a:r>
              <a:rPr lang="en-US" sz="1600" dirty="0"/>
              <a:t>of a publicly provided preschool to disadvantaged children as a “social contract” for every </a:t>
            </a:r>
            <a:r>
              <a:rPr lang="en-US" sz="1600" dirty="0" smtClean="0"/>
              <a:t>generation, especially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u="sng" dirty="0"/>
              <a:t>Within generation effect</a:t>
            </a:r>
            <a:r>
              <a:rPr lang="en-US" sz="1600" dirty="0"/>
              <a:t>: educational and labor market achievements, earnings distribution</a:t>
            </a:r>
          </a:p>
          <a:p>
            <a:pPr lvl="1">
              <a:lnSpc>
                <a:spcPct val="80000"/>
              </a:lnSpc>
            </a:pPr>
            <a:r>
              <a:rPr lang="en-US" sz="1600" u="sng" dirty="0"/>
              <a:t>Intergenerational effect</a:t>
            </a:r>
            <a:r>
              <a:rPr lang="en-US" sz="1600" dirty="0"/>
              <a:t>: Social </a:t>
            </a:r>
            <a:r>
              <a:rPr lang="en-US" sz="1600" dirty="0" smtClean="0"/>
              <a:t>(lifetime </a:t>
            </a:r>
            <a:r>
              <a:rPr lang="en-US" sz="1600" dirty="0"/>
              <a:t>earnings) mobility </a:t>
            </a:r>
            <a:r>
              <a:rPr lang="en-US" sz="1600" dirty="0" smtClean="0"/>
              <a:t>and </a:t>
            </a:r>
            <a:r>
              <a:rPr lang="en-US" sz="1600" dirty="0"/>
              <a:t>schooling mobility. </a:t>
            </a:r>
          </a:p>
          <a:p>
            <a:pPr lvl="1">
              <a:lnSpc>
                <a:spcPct val="80000"/>
              </a:lnSpc>
            </a:pPr>
            <a:r>
              <a:rPr lang="en-US" sz="1600" u="sng" dirty="0" smtClean="0"/>
              <a:t>Estimate general equilibrium tax </a:t>
            </a:r>
            <a:r>
              <a:rPr lang="en-US" sz="1600" u="sng" dirty="0"/>
              <a:t>burden</a:t>
            </a:r>
            <a:r>
              <a:rPr lang="en-US" sz="1600" dirty="0"/>
              <a:t> of such a social contract </a:t>
            </a:r>
            <a:r>
              <a:rPr lang="en-US" sz="1600" dirty="0" smtClean="0"/>
              <a:t>policy.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Findings:</a:t>
            </a:r>
            <a:r>
              <a:rPr lang="en-US" sz="1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Preschool has significantly positive effects on production of social, motivational and cognitive skills.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These skills have significantly positive effects on school and labor market outcomes.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conventional estimate of </a:t>
            </a:r>
            <a:r>
              <a:rPr lang="en-US" sz="1600" dirty="0" smtClean="0"/>
              <a:t>the rate </a:t>
            </a:r>
            <a:r>
              <a:rPr lang="en-US" sz="1600" dirty="0"/>
              <a:t>of returns to schooling </a:t>
            </a:r>
            <a:r>
              <a:rPr lang="en-US" sz="1600" dirty="0" smtClean="0"/>
              <a:t>without including the other skills overestimates it by around one </a:t>
            </a:r>
            <a:r>
              <a:rPr lang="en-US" sz="1600" dirty="0"/>
              <a:t>percent.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gains </a:t>
            </a:r>
            <a:r>
              <a:rPr lang="en-US" sz="1600" dirty="0" smtClean="0"/>
              <a:t>to </a:t>
            </a:r>
            <a:r>
              <a:rPr lang="en-US" sz="1600" dirty="0"/>
              <a:t>the society exceed the </a:t>
            </a:r>
            <a:r>
              <a:rPr lang="en-US" sz="1600" dirty="0" smtClean="0"/>
              <a:t>cost of such a policy.  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The positive effects on social mobility, college mobility and income inequality are </a:t>
            </a:r>
            <a:r>
              <a:rPr lang="en-US" sz="1600" dirty="0" smtClean="0"/>
              <a:t>	not </a:t>
            </a:r>
            <a:r>
              <a:rPr lang="en-US" sz="1600" dirty="0"/>
              <a:t>dramatic but </a:t>
            </a:r>
            <a:r>
              <a:rPr lang="en-US" sz="1600" dirty="0" smtClean="0"/>
              <a:t>significant. The estimates are based on </a:t>
            </a:r>
            <a:r>
              <a:rPr lang="en-US" sz="1600" dirty="0"/>
              <a:t>the </a:t>
            </a:r>
            <a:r>
              <a:rPr lang="en-US" sz="1600" dirty="0" smtClean="0"/>
              <a:t>qualities </a:t>
            </a:r>
            <a:r>
              <a:rPr lang="en-US" sz="1600" dirty="0"/>
              <a:t>of </a:t>
            </a:r>
            <a:r>
              <a:rPr lang="en-US" sz="1600" dirty="0" smtClean="0"/>
              <a:t>                       			preschools in </a:t>
            </a:r>
            <a:r>
              <a:rPr lang="en-US" sz="1600" dirty="0"/>
              <a:t>the </a:t>
            </a:r>
            <a:r>
              <a:rPr lang="en-US" sz="1600" dirty="0" smtClean="0"/>
              <a:t>sixties. Higher economy-wide returns 			      expected from better quality preschool programs such				 as Perry and Abecedarian  preschool programs.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8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873" y="609600"/>
            <a:ext cx="8991600" cy="5791200"/>
          </a:xfrm>
        </p:spPr>
        <p:txBody>
          <a:bodyPr>
            <a:normAutofit fontScale="77500" lnSpcReduction="20000"/>
          </a:bodyPr>
          <a:lstStyle/>
          <a:p>
            <a:pPr marL="109728" indent="0">
              <a:lnSpc>
                <a:spcPct val="80000"/>
              </a:lnSpc>
              <a:buNone/>
            </a:pPr>
            <a:endParaRPr lang="en-US" sz="1800" dirty="0">
              <a:solidFill>
                <a:srgbClr val="CCFF33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/>
              <a:t>First I show a few stylized facts about growing inequality and low social mobility, high premium for college graduation in the labor market. </a:t>
            </a:r>
            <a:r>
              <a:rPr lang="en-US" sz="2600" b="1" dirty="0" smtClean="0"/>
              <a:t>Questions: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In spite of high premiums for college, why children from poor SES do not complete college?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What skills are important for labor market and school success?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b="1" u="sng" dirty="0" smtClean="0"/>
              <a:t>Then I will show that personality skills </a:t>
            </a:r>
            <a:r>
              <a:rPr lang="en-US" sz="2600" dirty="0" smtClean="0"/>
              <a:t>such as Big Five including social</a:t>
            </a:r>
            <a:r>
              <a:rPr lang="en-US" sz="2600" dirty="0"/>
              <a:t>, motivational and cognitive skills are important for school and labor market </a:t>
            </a:r>
            <a:r>
              <a:rPr lang="en-US" sz="2600" dirty="0" smtClean="0"/>
              <a:t>success.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/>
              <a:t>Sources of Inequality: Globalization, Labor market practices, our focus is  on inequality at birth in terms of development in health, and human capital including cognitive and non-cognitive skills.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/>
              <a:t>We formulate </a:t>
            </a:r>
            <a:r>
              <a:rPr lang="en-US" sz="2600" dirty="0" smtClean="0"/>
              <a:t>the  production process of these skills, parental choice problem and estimation method and the results.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4000" cy="60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4" y="440505"/>
            <a:ext cx="8898751" cy="5579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5990706"/>
            <a:ext cx="6324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Autor</a:t>
            </a:r>
            <a:r>
              <a:rPr lang="en-US" dirty="0" smtClean="0"/>
              <a:t> [2014, Science]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Important Skills: Cognitive and Personality traits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82507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Cognitive Skills: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Intelligence, schooling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Big Five Personality skills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Self-control, Executive Function (EF), Social and Motivational skills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21499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Evidence on the effects of these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Stanford Marshmallow Test (see Walter </a:t>
            </a:r>
            <a:r>
              <a:rPr lang="en-US" dirty="0" err="1" smtClean="0"/>
              <a:t>Mischel</a:t>
            </a:r>
            <a:r>
              <a:rPr lang="en-US" dirty="0" smtClean="0"/>
              <a:t>, 2014 book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U.S.Census</a:t>
            </a:r>
            <a:r>
              <a:rPr lang="en-US" dirty="0" smtClean="0"/>
              <a:t> </a:t>
            </a:r>
            <a:r>
              <a:rPr lang="en-US" dirty="0"/>
              <a:t>Bureau </a:t>
            </a:r>
            <a:r>
              <a:rPr lang="en-US" sz="2000" dirty="0"/>
              <a:t>interviewed 3,000 employers (1 to 5 very important): skill </a:t>
            </a:r>
            <a:r>
              <a:rPr lang="en-US" sz="2000" dirty="0" smtClean="0"/>
              <a:t>credentials - 3.2</a:t>
            </a:r>
            <a:r>
              <a:rPr lang="en-US" sz="2000" dirty="0"/>
              <a:t>, years of schooling </a:t>
            </a:r>
            <a:r>
              <a:rPr lang="en-US" sz="2000" dirty="0" smtClean="0"/>
              <a:t>- 2.9</a:t>
            </a:r>
            <a:r>
              <a:rPr lang="en-US" sz="2000" dirty="0"/>
              <a:t>, scores on employer given test </a:t>
            </a:r>
            <a:r>
              <a:rPr lang="en-US" sz="2000" dirty="0" smtClean="0"/>
              <a:t>and </a:t>
            </a:r>
            <a:r>
              <a:rPr lang="en-US" sz="2000" dirty="0"/>
              <a:t>academic </a:t>
            </a:r>
            <a:r>
              <a:rPr lang="en-US" sz="2000" dirty="0" smtClean="0"/>
              <a:t>performance- each 2.5</a:t>
            </a:r>
            <a:r>
              <a:rPr lang="en-US" sz="2000" dirty="0"/>
              <a:t>, </a:t>
            </a:r>
            <a:r>
              <a:rPr lang="en-US" sz="2000" b="1" dirty="0"/>
              <a:t>attitude </a:t>
            </a:r>
            <a:r>
              <a:rPr lang="en-US" sz="2000" b="1" dirty="0" smtClean="0"/>
              <a:t>- 4.6 </a:t>
            </a:r>
            <a:r>
              <a:rPr lang="en-US" sz="2000" b="1" dirty="0"/>
              <a:t>and communication </a:t>
            </a:r>
            <a:r>
              <a:rPr lang="en-US" sz="2000" b="1" dirty="0" smtClean="0"/>
              <a:t>- 4.2</a:t>
            </a:r>
            <a:r>
              <a:rPr lang="en-US" sz="2000" b="1" dirty="0"/>
              <a:t>.</a:t>
            </a:r>
            <a:r>
              <a:rPr lang="en-US" sz="2000" dirty="0"/>
              <a:t>(</a:t>
            </a:r>
            <a:r>
              <a:rPr lang="en-US" sz="2000" dirty="0" smtClean="0"/>
              <a:t>see Bowles et al (2001, JEL)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empirical evidence using the NLSY 79 data</a:t>
            </a:r>
          </a:p>
        </p:txBody>
      </p:sp>
    </p:spTree>
    <p:extLst>
      <p:ext uri="{BB962C8B-B14F-4D97-AF65-F5344CB8AC3E}">
        <p14:creationId xmlns:p14="http://schemas.microsoft.com/office/powerpoint/2010/main" val="30769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" y="18326"/>
            <a:ext cx="9091760" cy="68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13038</TotalTime>
  <Words>993</Words>
  <Application>Microsoft Office PowerPoint</Application>
  <PresentationFormat>On-screen Show (4:3)</PresentationFormat>
  <Paragraphs>103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Lucida Sans Unicode</vt:lpstr>
      <vt:lpstr>Symbol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Facet</vt:lpstr>
      <vt:lpstr>Lock And Key</vt:lpstr>
      <vt:lpstr>Intergenerational Long Term Effects of Preschool -Estimates from a Structural Dynamic Programming Model </vt:lpstr>
      <vt:lpstr>Disclaimer</vt:lpstr>
      <vt:lpstr>Summary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altruistic Model of parental preschool investment, Raut[2003] and Heckman and Raut[2016]</vt:lpstr>
      <vt:lpstr>Structural Dynamic Programming Model </vt:lpstr>
      <vt:lpstr>PowerPoint Presentation</vt:lpstr>
      <vt:lpstr>PowerPoint Presentation</vt:lpstr>
      <vt:lpstr>Intergenerational Effects of Free preschool to children of poor SES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</dc:creator>
  <cp:lastModifiedBy>Lakshmi Raut</cp:lastModifiedBy>
  <cp:revision>232</cp:revision>
  <cp:lastPrinted>2002-04-11T00:27:57Z</cp:lastPrinted>
  <dcterms:created xsi:type="dcterms:W3CDTF">1601-01-01T00:00:00Z</dcterms:created>
  <dcterms:modified xsi:type="dcterms:W3CDTF">2016-01-03T20:57:54Z</dcterms:modified>
</cp:coreProperties>
</file>