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8" r:id="rId2"/>
  </p:sldMasterIdLst>
  <p:notesMasterIdLst>
    <p:notesMasterId r:id="rId21"/>
  </p:notesMasterIdLst>
  <p:handoutMasterIdLst>
    <p:handoutMasterId r:id="rId22"/>
  </p:handoutMasterIdLst>
  <p:sldIdLst>
    <p:sldId id="320" r:id="rId3"/>
    <p:sldId id="319" r:id="rId4"/>
    <p:sldId id="321" r:id="rId5"/>
    <p:sldId id="323" r:id="rId6"/>
    <p:sldId id="322" r:id="rId7"/>
    <p:sldId id="324" r:id="rId8"/>
    <p:sldId id="325" r:id="rId9"/>
    <p:sldId id="326" r:id="rId10"/>
    <p:sldId id="328" r:id="rId11"/>
    <p:sldId id="307" r:id="rId12"/>
    <p:sldId id="314" r:id="rId13"/>
    <p:sldId id="315" r:id="rId14"/>
    <p:sldId id="327" r:id="rId15"/>
    <p:sldId id="299" r:id="rId16"/>
    <p:sldId id="300" r:id="rId17"/>
    <p:sldId id="317" r:id="rId18"/>
    <p:sldId id="310" r:id="rId19"/>
    <p:sldId id="311" r:id="rId2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33"/>
    <a:srgbClr val="CCFFFF"/>
    <a:srgbClr val="FFFF00"/>
    <a:srgbClr val="5D090D"/>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59" d="100"/>
          <a:sy n="59" d="100"/>
        </p:scale>
        <p:origin x="122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t" anchorCtr="0" compatLnSpc="1">
            <a:prstTxWarp prst="textNoShape">
              <a:avLst/>
            </a:prstTxWarp>
          </a:bodyPr>
          <a:lstStyle>
            <a:lvl1pPr defTabSz="966788">
              <a:defRPr sz="1300"/>
            </a:lvl1pPr>
          </a:lstStyle>
          <a:p>
            <a:endParaRPr lang="en-US"/>
          </a:p>
        </p:txBody>
      </p:sp>
      <p:sp>
        <p:nvSpPr>
          <p:cNvPr id="18435" name="Rectangle 3"/>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t" anchorCtr="0" compatLnSpc="1">
            <a:prstTxWarp prst="textNoShape">
              <a:avLst/>
            </a:prstTxWarp>
          </a:bodyPr>
          <a:lstStyle>
            <a:lvl1pPr algn="r" defTabSz="966788">
              <a:defRPr sz="1300"/>
            </a:lvl1pPr>
          </a:lstStyle>
          <a:p>
            <a:endParaRPr lang="en-US"/>
          </a:p>
        </p:txBody>
      </p:sp>
      <p:sp>
        <p:nvSpPr>
          <p:cNvPr id="18436" name="Rectangle 4"/>
          <p:cNvSpPr>
            <a:spLocks noGrp="1" noChangeArrowheads="1"/>
          </p:cNvSpPr>
          <p:nvPr>
            <p:ph type="ftr" sz="quarter" idx="2"/>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b" anchorCtr="0" compatLnSpc="1">
            <a:prstTxWarp prst="textNoShape">
              <a:avLst/>
            </a:prstTxWarp>
          </a:bodyPr>
          <a:lstStyle>
            <a:lvl1pPr defTabSz="966788">
              <a:defRPr sz="1300"/>
            </a:lvl1pPr>
          </a:lstStyle>
          <a:p>
            <a:endParaRPr lang="en-US"/>
          </a:p>
        </p:txBody>
      </p:sp>
      <p:sp>
        <p:nvSpPr>
          <p:cNvPr id="18437" name="Rectangle 5"/>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9" tIns="48324" rIns="96649" bIns="48324" numCol="1" anchor="b" anchorCtr="0" compatLnSpc="1">
            <a:prstTxWarp prst="textNoShape">
              <a:avLst/>
            </a:prstTxWarp>
          </a:bodyPr>
          <a:lstStyle>
            <a:lvl1pPr algn="r" defTabSz="966788">
              <a:defRPr sz="1300"/>
            </a:lvl1pPr>
          </a:lstStyle>
          <a:p>
            <a:fld id="{E4F62668-29BE-4083-BEE3-A8BCFD9C9743}" type="slidenum">
              <a:rPr lang="en-US"/>
              <a:pPr/>
              <a:t>‹#›</a:t>
            </a:fld>
            <a:endParaRPr lang="en-US"/>
          </a:p>
        </p:txBody>
      </p:sp>
    </p:spTree>
    <p:extLst>
      <p:ext uri="{BB962C8B-B14F-4D97-AF65-F5344CB8AC3E}">
        <p14:creationId xmlns:p14="http://schemas.microsoft.com/office/powerpoint/2010/main" val="454092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defTabSz="960438" eaLnBrk="0" hangingPunct="0">
              <a:defRPr sz="1300"/>
            </a:lvl1pPr>
          </a:lstStyle>
          <a:p>
            <a:endParaRPr lang="en-US"/>
          </a:p>
        </p:txBody>
      </p:sp>
      <p:sp>
        <p:nvSpPr>
          <p:cNvPr id="77827"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lvl1pPr algn="r" defTabSz="960438" eaLnBrk="0" hangingPunct="0">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defTabSz="960438" eaLnBrk="0" hangingPunct="0">
              <a:defRPr sz="1300"/>
            </a:lvl1pPr>
          </a:lstStyle>
          <a:p>
            <a:endParaRPr lang="en-US"/>
          </a:p>
        </p:txBody>
      </p:sp>
      <p:sp>
        <p:nvSpPr>
          <p:cNvPr id="77831"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03" tIns="48052" rIns="96103" bIns="48052" numCol="1" anchor="b" anchorCtr="0" compatLnSpc="1">
            <a:prstTxWarp prst="textNoShape">
              <a:avLst/>
            </a:prstTxWarp>
          </a:bodyPr>
          <a:lstStyle>
            <a:lvl1pPr algn="r" defTabSz="960438" eaLnBrk="0" hangingPunct="0">
              <a:defRPr sz="1300"/>
            </a:lvl1pPr>
          </a:lstStyle>
          <a:p>
            <a:fld id="{113EBDF6-76F3-4F49-BCBA-11FEFD7FA591}" type="slidenum">
              <a:rPr lang="en-US"/>
              <a:pPr/>
              <a:t>‹#›</a:t>
            </a:fld>
            <a:endParaRPr lang="en-US"/>
          </a:p>
        </p:txBody>
      </p:sp>
    </p:spTree>
    <p:extLst>
      <p:ext uri="{BB962C8B-B14F-4D97-AF65-F5344CB8AC3E}">
        <p14:creationId xmlns:p14="http://schemas.microsoft.com/office/powerpoint/2010/main" val="4029861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5751E-197B-4543-89DD-6DFE51454AAA}" type="slidenum">
              <a:rPr lang="en-US"/>
              <a:pPr/>
              <a:t>10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714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616BD-F392-4B40-B781-E61348F03476}" type="slidenum">
              <a:rPr lang="en-US"/>
              <a:pPr/>
              <a:t>14</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6808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792AE-B489-4636-9AC1-74E076FCE4C7}" type="slidenum">
              <a:rPr lang="en-US"/>
              <a:pPr/>
              <a:t>15</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797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DCC03-9EE5-4591-B1BB-8426CCD0B339}" type="slidenum">
              <a:rPr lang="en-US"/>
              <a:pPr/>
              <a:t>17</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196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01231-F4E5-4565-B4AC-EB1236CD1DB0}" type="slidenum">
              <a:rPr lang="en-US"/>
              <a:pPr/>
              <a:t>18</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4621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pPr>
            <a:endParaRPr lang="en-US" sz="18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auto">
                <a:spcBef>
                  <a:spcPts val="0"/>
                </a:spcBef>
                <a:spcAft>
                  <a:spcPts val="0"/>
                </a:spcAft>
              </a:pP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6/1/2015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extLst>
      <p:ext uri="{BB962C8B-B14F-4D97-AF65-F5344CB8AC3E}">
        <p14:creationId xmlns:p14="http://schemas.microsoft.com/office/powerpoint/2010/main" val="285213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6/1/2015</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9909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6/1/2015</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9877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1C0F9-3958-4ED0-BF7D-49294A39E1D7}" type="slidenum">
              <a:rPr lang="en-US" smtClean="0"/>
              <a:pPr/>
              <a:t>‹#›</a:t>
            </a:fld>
            <a:endParaRPr lang="en-US"/>
          </a:p>
        </p:txBody>
      </p:sp>
    </p:spTree>
    <p:extLst>
      <p:ext uri="{BB962C8B-B14F-4D97-AF65-F5344CB8AC3E}">
        <p14:creationId xmlns:p14="http://schemas.microsoft.com/office/powerpoint/2010/main" val="92237140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autoRev="1" fill="hold" grpId="1" nodeType="clickEffect">
                                  <p:stCondLst>
                                    <p:cond delay="0"/>
                                  </p:stCondLst>
                                  <p:childTnLst>
                                    <p:animScale>
                                      <p:cBhvr>
                                        <p:cTn id="14" dur="449" fill="hold">
                                          <p:stCondLst>
                                            <p:cond delay="0"/>
                                          </p:stCondLst>
                                        </p:cTn>
                                        <p:tgtEl>
                                          <p:spTgt spid="2"/>
                                        </p:tgtEl>
                                      </p:cBhvr>
                                      <p:to x="150000" y="150000"/>
                                    </p:animScale>
                                  </p:childTnLst>
                                </p:cTn>
                              </p:par>
                              <p:par>
                                <p:cTn id="15" presetID="23" presetClass="entr" presetSubtype="16" fill="hold" grpId="0" nodeType="withEffect">
                                  <p:stCondLst>
                                    <p:cond delay="40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xit" presetSubtype="32" fill="hold" grpId="2" nodeType="clickEffect">
                                  <p:stCondLst>
                                    <p:cond delay="0"/>
                                  </p:stCondLst>
                                  <p:childTnLst>
                                    <p:anim calcmode="lin" valueType="num">
                                      <p:cBhvr>
                                        <p:cTn id="22" dur="500" fill="hold"/>
                                        <p:tgtEl>
                                          <p:spTgt spid="2"/>
                                        </p:tgtEl>
                                        <p:attrNameLst>
                                          <p:attrName>ppt_w</p:attrName>
                                        </p:attrNameLst>
                                      </p:cBhvr>
                                      <p:tavLst>
                                        <p:tav tm="0">
                                          <p:val>
                                            <p:strVal val="ppt_w"/>
                                          </p:val>
                                        </p:tav>
                                        <p:tav tm="100000">
                                          <p:val>
                                            <p:fltVal val="0"/>
                                          </p:val>
                                        </p:tav>
                                      </p:tavLst>
                                    </p:anim>
                                    <p:anim calcmode="lin" valueType="num">
                                      <p:cBhvr>
                                        <p:cTn id="23" dur="500" fill="hold"/>
                                        <p:tgtEl>
                                          <p:spTgt spid="2"/>
                                        </p:tgtEl>
                                        <p:attrNameLst>
                                          <p:attrName>ppt_h</p:attrName>
                                        </p:attrNameLst>
                                      </p:cBhvr>
                                      <p:tavLst>
                                        <p:tav tm="0">
                                          <p:val>
                                            <p:strVal val="ppt_h"/>
                                          </p:val>
                                        </p:tav>
                                        <p:tav tm="100000">
                                          <p:val>
                                            <p:fltVal val="0"/>
                                          </p:val>
                                        </p:tav>
                                      </p:tavLst>
                                    </p:anim>
                                    <p:set>
                                      <p:cBhvr>
                                        <p:cTn id="24" dur="1" fill="hold">
                                          <p:stCondLst>
                                            <p:cond delay="499"/>
                                          </p:stCondLst>
                                        </p:cTn>
                                        <p:tgtEl>
                                          <p:spTgt spid="2"/>
                                        </p:tgtEl>
                                        <p:attrNameLst>
                                          <p:attrName>style.visibility</p:attrName>
                                        </p:attrNameLst>
                                      </p:cBhvr>
                                      <p:to>
                                        <p:strVal val="hidden"/>
                                      </p:to>
                                    </p:set>
                                  </p:childTnLst>
                                </p:cTn>
                              </p:par>
                              <p:par>
                                <p:cTn id="25" presetID="23" presetClass="exit" presetSubtype="32" fill="hold" grpId="1" nodeType="withEffect">
                                  <p:stCondLst>
                                    <p:cond delay="0"/>
                                  </p:stCondLst>
                                  <p:childTnLst>
                                    <p:anim calcmode="lin" valueType="num">
                                      <p:cBhvr>
                                        <p:cTn id="26" dur="500" fill="hold"/>
                                        <p:tgtEl>
                                          <p:spTgt spid="3">
                                            <p:txEl>
                                              <p:pRg st="0" end="0"/>
                                            </p:txEl>
                                          </p:spTgt>
                                        </p:tgtEl>
                                        <p:attrNameLst>
                                          <p:attrName>ppt_w</p:attrName>
                                        </p:attrNameLst>
                                      </p:cBhvr>
                                      <p:tavLst>
                                        <p:tav tm="0">
                                          <p:val>
                                            <p:strVal val="ppt_w"/>
                                          </p:val>
                                        </p:tav>
                                        <p:tav tm="100000">
                                          <p:val>
                                            <p:fltVal val="0"/>
                                          </p:val>
                                        </p:tav>
                                      </p:tavLst>
                                    </p:anim>
                                    <p:anim calcmode="lin" valueType="num">
                                      <p:cBhvr>
                                        <p:cTn id="27" dur="500" fill="hold"/>
                                        <p:tgtEl>
                                          <p:spTgt spid="3">
                                            <p:txEl>
                                              <p:pRg st="0" end="0"/>
                                            </p:txEl>
                                          </p:spTgt>
                                        </p:tgtEl>
                                        <p:attrNameLst>
                                          <p:attrName>ppt_h</p:attrName>
                                        </p:attrNameLst>
                                      </p:cBhvr>
                                      <p:tavLst>
                                        <p:tav tm="0">
                                          <p:val>
                                            <p:strVal val="ppt_h"/>
                                          </p:val>
                                        </p:tav>
                                        <p:tav tm="100000">
                                          <p:val>
                                            <p:fltVal val="0"/>
                                          </p:val>
                                        </p:tav>
                                      </p:tavLst>
                                    </p:anim>
                                    <p:set>
                                      <p:cBhvr>
                                        <p:cTn id="2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p"/>
      <p:bldP spid="3" grpId="1" build="allAtOnce"/>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186AE-B215-4C1F-ABF1-17CF36E9EE44}" type="slidenum">
              <a:rPr lang="en-US" smtClean="0"/>
              <a:pPr/>
              <a:t>‹#›</a:t>
            </a:fld>
            <a:endParaRPr lang="en-US"/>
          </a:p>
        </p:txBody>
      </p:sp>
    </p:spTree>
    <p:extLst>
      <p:ext uri="{BB962C8B-B14F-4D97-AF65-F5344CB8AC3E}">
        <p14:creationId xmlns:p14="http://schemas.microsoft.com/office/powerpoint/2010/main" val="2427419452"/>
      </p:ext>
    </p:extLst>
  </p:cSld>
  <p:clrMapOvr>
    <a:masterClrMapping/>
  </p:clrMapOvr>
  <p:transition>
    <p:pull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EA3B5-D758-472B-A38F-F49E728850C1}" type="slidenum">
              <a:rPr lang="en-US" smtClean="0"/>
              <a:pPr/>
              <a:t>‹#›</a:t>
            </a:fld>
            <a:endParaRPr lang="en-US"/>
          </a:p>
        </p:txBody>
      </p:sp>
    </p:spTree>
    <p:extLst>
      <p:ext uri="{BB962C8B-B14F-4D97-AF65-F5344CB8AC3E}">
        <p14:creationId xmlns:p14="http://schemas.microsoft.com/office/powerpoint/2010/main" val="956506944"/>
      </p:ext>
    </p:extLst>
  </p:cSld>
  <p:clrMapOvr>
    <a:masterClrMapping/>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37BCC-8FAE-442D-941A-64B526BF2C64}" type="slidenum">
              <a:rPr lang="en-US" smtClean="0"/>
              <a:pPr/>
              <a:t>‹#›</a:t>
            </a:fld>
            <a:endParaRPr lang="en-US"/>
          </a:p>
        </p:txBody>
      </p:sp>
    </p:spTree>
    <p:extLst>
      <p:ext uri="{BB962C8B-B14F-4D97-AF65-F5344CB8AC3E}">
        <p14:creationId xmlns:p14="http://schemas.microsoft.com/office/powerpoint/2010/main" val="1886805698"/>
      </p:ext>
    </p:extLst>
  </p:cSld>
  <p:clrMapOvr>
    <a:masterClrMapping/>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8BA78-69E9-4D44-97E7-CC56E889A19F}" type="slidenum">
              <a:rPr lang="en-US" smtClean="0"/>
              <a:pPr/>
              <a:t>‹#›</a:t>
            </a:fld>
            <a:endParaRPr lang="en-US"/>
          </a:p>
        </p:txBody>
      </p:sp>
    </p:spTree>
    <p:extLst>
      <p:ext uri="{BB962C8B-B14F-4D97-AF65-F5344CB8AC3E}">
        <p14:creationId xmlns:p14="http://schemas.microsoft.com/office/powerpoint/2010/main" val="3658959381"/>
      </p:ext>
    </p:extLst>
  </p:cSld>
  <p:clrMapOvr>
    <a:masterClrMapping/>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35179-CC6D-4920-BD5C-F9391143433D}" type="slidenum">
              <a:rPr lang="en-US" smtClean="0"/>
              <a:pPr/>
              <a:t>‹#›</a:t>
            </a:fld>
            <a:endParaRPr lang="en-US"/>
          </a:p>
        </p:txBody>
      </p:sp>
    </p:spTree>
    <p:extLst>
      <p:ext uri="{BB962C8B-B14F-4D97-AF65-F5344CB8AC3E}">
        <p14:creationId xmlns:p14="http://schemas.microsoft.com/office/powerpoint/2010/main" val="1538023319"/>
      </p:ext>
    </p:extLst>
  </p:cSld>
  <p:clrMapOvr>
    <a:masterClrMapping/>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47303-9185-48B8-AB37-23292483E946}" type="slidenum">
              <a:rPr lang="en-US" smtClean="0"/>
              <a:pPr/>
              <a:t>‹#›</a:t>
            </a:fld>
            <a:endParaRPr lang="en-US"/>
          </a:p>
        </p:txBody>
      </p:sp>
    </p:spTree>
    <p:extLst>
      <p:ext uri="{BB962C8B-B14F-4D97-AF65-F5344CB8AC3E}">
        <p14:creationId xmlns:p14="http://schemas.microsoft.com/office/powerpoint/2010/main" val="3545551360"/>
      </p:ext>
    </p:extLst>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D58C-8608-4AAC-9E2A-49046D4746FA}" type="slidenum">
              <a:rPr lang="en-US" smtClean="0"/>
              <a:pPr/>
              <a:t>‹#›</a:t>
            </a:fld>
            <a:endParaRPr lang="en-US"/>
          </a:p>
        </p:txBody>
      </p:sp>
    </p:spTree>
    <p:extLst>
      <p:ext uri="{BB962C8B-B14F-4D97-AF65-F5344CB8AC3E}">
        <p14:creationId xmlns:p14="http://schemas.microsoft.com/office/powerpoint/2010/main" val="1104918462"/>
      </p:ext>
    </p:extLst>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black"/>
                </a:solidFill>
              </a:rPr>
              <a:pPr/>
              <a:t>6/1/2015</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727223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D08A5-1C5B-4F77-A187-991C0FF48117}" type="slidenum">
              <a:rPr lang="en-US" smtClean="0"/>
              <a:pPr/>
              <a:t>‹#›</a:t>
            </a:fld>
            <a:endParaRPr lang="en-US"/>
          </a:p>
        </p:txBody>
      </p:sp>
    </p:spTree>
    <p:extLst>
      <p:ext uri="{BB962C8B-B14F-4D97-AF65-F5344CB8AC3E}">
        <p14:creationId xmlns:p14="http://schemas.microsoft.com/office/powerpoint/2010/main" val="1726282086"/>
      </p:ext>
    </p:extLst>
  </p:cSld>
  <p:clrMapOvr>
    <a:masterClrMapping/>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Tree>
    <p:extLst>
      <p:ext uri="{BB962C8B-B14F-4D97-AF65-F5344CB8AC3E}">
        <p14:creationId xmlns:p14="http://schemas.microsoft.com/office/powerpoint/2010/main" val="1548862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70740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Tree>
    <p:extLst>
      <p:ext uri="{BB962C8B-B14F-4D97-AF65-F5344CB8AC3E}">
        <p14:creationId xmlns:p14="http://schemas.microsoft.com/office/powerpoint/2010/main" val="37201993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5630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1182-4CBB-497D-9018-B3DC4F0F26A1}" type="slidenum">
              <a:rPr lang="en-US" smtClean="0"/>
              <a:pPr/>
              <a:t>‹#›</a:t>
            </a:fld>
            <a:endParaRPr lang="en-US"/>
          </a:p>
        </p:txBody>
      </p:sp>
    </p:spTree>
    <p:extLst>
      <p:ext uri="{BB962C8B-B14F-4D97-AF65-F5344CB8AC3E}">
        <p14:creationId xmlns:p14="http://schemas.microsoft.com/office/powerpoint/2010/main" val="2733461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E3052-E17E-4F86-BF0A-D7CDFDB43D81}" type="slidenum">
              <a:rPr lang="en-US" smtClean="0"/>
              <a:pPr/>
              <a:t>‹#›</a:t>
            </a:fld>
            <a:endParaRPr lang="en-US"/>
          </a:p>
        </p:txBody>
      </p:sp>
    </p:spTree>
    <p:extLst>
      <p:ext uri="{BB962C8B-B14F-4D97-AF65-F5344CB8AC3E}">
        <p14:creationId xmlns:p14="http://schemas.microsoft.com/office/powerpoint/2010/main" val="3603758231"/>
      </p:ext>
    </p:extLst>
  </p:cSld>
  <p:clrMapOvr>
    <a:masterClrMapping/>
  </p:clrMapOvr>
  <p:transition>
    <p:pull dir="rd"/>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3330-8318-42C8-8ED3-4699788BD40E}" type="slidenum">
              <a:rPr lang="en-US" smtClean="0"/>
              <a:pPr/>
              <a:t>‹#›</a:t>
            </a:fld>
            <a:endParaRPr lang="en-US"/>
          </a:p>
        </p:txBody>
      </p:sp>
    </p:spTree>
    <p:extLst>
      <p:ext uri="{BB962C8B-B14F-4D97-AF65-F5344CB8AC3E}">
        <p14:creationId xmlns:p14="http://schemas.microsoft.com/office/powerpoint/2010/main" val="1120019999"/>
      </p:ext>
    </p:extLst>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prstClr val="white"/>
                </a:solidFill>
              </a:rPr>
              <a:pPr/>
              <a:t>6/1/2015</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108829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prstClr val="white"/>
                </a:solidFill>
              </a:rPr>
              <a:pPr/>
              <a:t>6/1/2015</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1137996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prstClr val="black"/>
                </a:solidFill>
              </a:rPr>
              <a:pPr/>
              <a:t>6/1/2015</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4699678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solidFill>
                  <a:prstClr val="white"/>
                </a:solidFill>
              </a:rPr>
              <a:pPr/>
              <a:t>6/1/2015</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94869877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solidFill>
                  <a:prstClr val="black"/>
                </a:solidFill>
              </a:rPr>
              <a:pPr/>
              <a:t>6/1/2015</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1578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solidFill>
                  <a:prstClr val="black"/>
                </a:solidFill>
              </a:rPr>
              <a:pPr/>
              <a:t>6/1/2015</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366456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solidFill>
                  <a:prstClr val="white"/>
                </a:solidFill>
              </a:rPr>
              <a:pPr/>
              <a:t>6/1/2015</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white"/>
              </a:solidFill>
              <a:latin typeface="Lucida Sans Unicode"/>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white"/>
              </a:solidFill>
              <a:latin typeface="Lucida Sans Unicode"/>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auto">
              <a:spcBef>
                <a:spcPts val="0"/>
              </a:spcBef>
              <a:spcAft>
                <a:spcPts val="0"/>
              </a:spcAft>
            </a:pPr>
            <a:endParaRPr lang="en-US" sz="1800">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3172744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fontAlgn="auto">
              <a:spcBef>
                <a:spcPts val="0"/>
              </a:spcBef>
              <a:spcAft>
                <a:spcPts val="0"/>
              </a:spcAft>
            </a:pPr>
            <a:endParaRPr lang="en-US" sz="180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fontAlgn="auto">
              <a:spcBef>
                <a:spcPts val="0"/>
              </a:spcBef>
              <a:spcAft>
                <a:spcPts val="0"/>
              </a:spcAft>
            </a:pP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fontAlgn="auto">
              <a:spcBef>
                <a:spcPts val="0"/>
              </a:spcBef>
              <a:spcAft>
                <a:spcPts val="0"/>
              </a:spcAft>
            </a:pPr>
            <a:fld id="{1D8BD707-D9CF-40AE-B4C6-C98DA3205C09}" type="datetimeFigureOut">
              <a:rPr lang="en-US" smtClean="0">
                <a:solidFill>
                  <a:prstClr val="black"/>
                </a:solidFill>
                <a:latin typeface="Lucida Sans Unicode"/>
              </a:rPr>
              <a:pPr fontAlgn="auto">
                <a:spcBef>
                  <a:spcPts val="0"/>
                </a:spcBef>
                <a:spcAft>
                  <a:spcPts val="0"/>
                </a:spcAft>
              </a:pPr>
              <a:t>6/1/2015</a:t>
            </a:fld>
            <a:endParaRPr lang="en-US">
              <a:solidFill>
                <a:prstClr val="black"/>
              </a:solidFill>
              <a:latin typeface="Lucida Sans Unicode"/>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fontAlgn="auto">
              <a:spcBef>
                <a:spcPts val="0"/>
              </a:spcBef>
              <a:spcAft>
                <a:spcPts val="0"/>
              </a:spcAft>
            </a:pPr>
            <a:endParaRPr lang="en-US">
              <a:solidFill>
                <a:prstClr val="black"/>
              </a:solidFill>
              <a:latin typeface="Lucida Sans Unicode"/>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fontAlgn="auto">
              <a:spcBef>
                <a:spcPts val="0"/>
              </a:spcBef>
              <a:spcAft>
                <a:spcPts val="0"/>
              </a:spcAft>
            </a:pPr>
            <a:fld id="{B6F15528-21DE-4FAA-801E-634DDDAF4B2B}" type="slidenum">
              <a:rPr lang="en-US" smtClean="0">
                <a:solidFill>
                  <a:prstClr val="black"/>
                </a:solidFill>
                <a:latin typeface="Lucida Sans Unicode"/>
              </a:rPr>
              <a:pPr fontAlgn="auto">
                <a:spcBef>
                  <a:spcPts val="0"/>
                </a:spcBef>
                <a:spcAft>
                  <a:spcPts val="0"/>
                </a:spcAft>
              </a:pPr>
              <a:t>‹#›</a:t>
            </a:fld>
            <a:endParaRPr lang="en-US">
              <a:solidFill>
                <a:prstClr val="black"/>
              </a:solidFill>
              <a:latin typeface="Lucida Sans Unicode"/>
            </a:endParaRPr>
          </a:p>
        </p:txBody>
      </p:sp>
    </p:spTree>
    <p:extLst>
      <p:ext uri="{BB962C8B-B14F-4D97-AF65-F5344CB8AC3E}">
        <p14:creationId xmlns:p14="http://schemas.microsoft.com/office/powerpoint/2010/main" val="37178559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1D8BD707-D9CF-40AE-B4C6-C98DA3205C09}" type="datetimeFigureOut">
              <a:rPr lang="en-US" smtClean="0">
                <a:solidFill>
                  <a:prstClr val="black"/>
                </a:solidFill>
                <a:latin typeface="Lucida Sans Unicode"/>
              </a:rPr>
              <a:pPr fontAlgn="auto">
                <a:spcBef>
                  <a:spcPts val="0"/>
                </a:spcBef>
                <a:spcAft>
                  <a:spcPts val="0"/>
                </a:spcAft>
              </a:pPr>
              <a:t>6/1/2015</a:t>
            </a:fld>
            <a:endParaRPr lang="en-US">
              <a:solidFill>
                <a:prstClr val="black"/>
              </a:solidFill>
              <a:latin typeface="Lucida Sans Unicode"/>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endParaRPr lang="en-US">
              <a:solidFill>
                <a:prstClr val="black"/>
              </a:solidFill>
              <a:latin typeface="Lucida Sans Unicode"/>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fontAlgn="auto">
              <a:spcBef>
                <a:spcPts val="0"/>
              </a:spcBef>
              <a:spcAft>
                <a:spcPts val="0"/>
              </a:spcAft>
            </a:pPr>
            <a:fld id="{B6F15528-21DE-4FAA-801E-634DDDAF4B2B}" type="slidenum">
              <a:rPr lang="en-US" smtClean="0">
                <a:solidFill>
                  <a:prstClr val="black"/>
                </a:solidFill>
                <a:latin typeface="Lucida Sans Unicode"/>
              </a:rPr>
              <a:pPr fontAlgn="auto">
                <a:spcBef>
                  <a:spcPts val="0"/>
                </a:spcBef>
                <a:spcAft>
                  <a:spcPts val="0"/>
                </a:spcAft>
              </a:pPr>
              <a:t>‹#›</a:t>
            </a:fld>
            <a:endParaRPr lang="en-US">
              <a:solidFill>
                <a:prstClr val="black"/>
              </a:solidFill>
              <a:latin typeface="Lucida Sans Unicode"/>
            </a:endParaRPr>
          </a:p>
        </p:txBody>
      </p:sp>
    </p:spTree>
    <p:extLst>
      <p:ext uri="{BB962C8B-B14F-4D97-AF65-F5344CB8AC3E}">
        <p14:creationId xmlns:p14="http://schemas.microsoft.com/office/powerpoint/2010/main" val="19986581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autoRev="1" fill="hold" grpId="1" nodeType="clickEffect">
                                  <p:stCondLst>
                                    <p:cond delay="0"/>
                                  </p:stCondLst>
                                  <p:childTnLst>
                                    <p:animScale>
                                      <p:cBhvr>
                                        <p:cTn id="14" dur="449" fill="hold">
                                          <p:stCondLst>
                                            <p:cond delay="0"/>
                                          </p:stCondLst>
                                        </p:cTn>
                                        <p:tgtEl>
                                          <p:spTgt spid="2"/>
                                        </p:tgtEl>
                                      </p:cBhvr>
                                      <p:to x="150000" y="150000"/>
                                    </p:animScale>
                                  </p:childTnLst>
                                </p:cTn>
                              </p:par>
                              <p:par>
                                <p:cTn id="15" presetID="23" presetClass="entr" presetSubtype="16" fill="hold" grpId="0" nodeType="withEffect">
                                  <p:stCondLst>
                                    <p:cond delay="40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40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40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40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40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xit" presetSubtype="32" fill="hold" grpId="2" nodeType="clickEffect">
                                  <p:stCondLst>
                                    <p:cond delay="0"/>
                                  </p:stCondLst>
                                  <p:childTnLst>
                                    <p:anim calcmode="lin" valueType="num">
                                      <p:cBhvr>
                                        <p:cTn id="38" dur="500" fill="hold"/>
                                        <p:tgtEl>
                                          <p:spTgt spid="2"/>
                                        </p:tgtEl>
                                        <p:attrNameLst>
                                          <p:attrName>ppt_w</p:attrName>
                                        </p:attrNameLst>
                                      </p:cBhvr>
                                      <p:tavLst>
                                        <p:tav tm="0">
                                          <p:val>
                                            <p:strVal val="ppt_w"/>
                                          </p:val>
                                        </p:tav>
                                        <p:tav tm="100000">
                                          <p:val>
                                            <p:fltVal val="0"/>
                                          </p:val>
                                        </p:tav>
                                      </p:tavLst>
                                    </p:anim>
                                    <p:anim calcmode="lin" valueType="num">
                                      <p:cBhvr>
                                        <p:cTn id="39" dur="500" fill="hold"/>
                                        <p:tgtEl>
                                          <p:spTgt spid="2"/>
                                        </p:tgtEl>
                                        <p:attrNameLst>
                                          <p:attrName>ppt_h</p:attrName>
                                        </p:attrNameLst>
                                      </p:cBhvr>
                                      <p:tavLst>
                                        <p:tav tm="0">
                                          <p:val>
                                            <p:strVal val="ppt_h"/>
                                          </p:val>
                                        </p:tav>
                                        <p:tav tm="100000">
                                          <p:val>
                                            <p:fltVal val="0"/>
                                          </p:val>
                                        </p:tav>
                                      </p:tavLst>
                                    </p:anim>
                                    <p:set>
                                      <p:cBhvr>
                                        <p:cTn id="40" dur="1" fill="hold">
                                          <p:stCondLst>
                                            <p:cond delay="499"/>
                                          </p:stCondLst>
                                        </p:cTn>
                                        <p:tgtEl>
                                          <p:spTgt spid="2"/>
                                        </p:tgtEl>
                                        <p:attrNameLst>
                                          <p:attrName>style.visibility</p:attrName>
                                        </p:attrNameLst>
                                      </p:cBhvr>
                                      <p:to>
                                        <p:strVal val="hidden"/>
                                      </p:to>
                                    </p:set>
                                  </p:childTnLst>
                                </p:cTn>
                              </p:par>
                              <p:par>
                                <p:cTn id="41" presetID="23" presetClass="exit" presetSubtype="32" fill="hold" grpId="1" nodeType="withEffect">
                                  <p:stCondLst>
                                    <p:cond delay="0"/>
                                  </p:stCondLst>
                                  <p:childTnLst>
                                    <p:anim calcmode="lin" valueType="num">
                                      <p:cBhvr>
                                        <p:cTn id="42" dur="500" fill="hold"/>
                                        <p:tgtEl>
                                          <p:spTgt spid="3">
                                            <p:txEl>
                                              <p:pRg st="0" end="0"/>
                                            </p:txEl>
                                          </p:spTgt>
                                        </p:tgtEl>
                                        <p:attrNameLst>
                                          <p:attrName>ppt_w</p:attrName>
                                        </p:attrNameLst>
                                      </p:cBhvr>
                                      <p:tavLst>
                                        <p:tav tm="0">
                                          <p:val>
                                            <p:strVal val="ppt_w"/>
                                          </p:val>
                                        </p:tav>
                                        <p:tav tm="100000">
                                          <p:val>
                                            <p:fltVal val="0"/>
                                          </p:val>
                                        </p:tav>
                                      </p:tavLst>
                                    </p:anim>
                                    <p:anim calcmode="lin" valueType="num">
                                      <p:cBhvr>
                                        <p:cTn id="43" dur="500" fill="hold"/>
                                        <p:tgtEl>
                                          <p:spTgt spid="3">
                                            <p:txEl>
                                              <p:pRg st="0" end="0"/>
                                            </p:txEl>
                                          </p:spTgt>
                                        </p:tgtEl>
                                        <p:attrNameLst>
                                          <p:attrName>ppt_h</p:attrName>
                                        </p:attrNameLst>
                                      </p:cBhvr>
                                      <p:tavLst>
                                        <p:tav tm="0">
                                          <p:val>
                                            <p:strVal val="ppt_h"/>
                                          </p:val>
                                        </p:tav>
                                        <p:tav tm="100000">
                                          <p:val>
                                            <p:fltVal val="0"/>
                                          </p:val>
                                        </p:tav>
                                      </p:tavLst>
                                    </p:anim>
                                    <p:set>
                                      <p:cBhvr>
                                        <p:cTn id="44" dur="1" fill="hold">
                                          <p:stCondLst>
                                            <p:cond delay="499"/>
                                          </p:stCondLst>
                                        </p:cTn>
                                        <p:tgtEl>
                                          <p:spTgt spid="3">
                                            <p:txEl>
                                              <p:pRg st="0" end="0"/>
                                            </p:txEl>
                                          </p:spTgt>
                                        </p:tgtEl>
                                        <p:attrNameLst>
                                          <p:attrName>style.visibility</p:attrName>
                                        </p:attrNameLst>
                                      </p:cBhvr>
                                      <p:to>
                                        <p:strVal val="hidden"/>
                                      </p:to>
                                    </p:set>
                                  </p:childTnLst>
                                </p:cTn>
                              </p:par>
                              <p:par>
                                <p:cTn id="45" presetID="23" presetClass="exit" presetSubtype="32" fill="hold" grpId="1" nodeType="withEffect">
                                  <p:stCondLst>
                                    <p:cond delay="0"/>
                                  </p:stCondLst>
                                  <p:childTnLst>
                                    <p:anim calcmode="lin" valueType="num">
                                      <p:cBhvr>
                                        <p:cTn id="46" dur="500" fill="hold"/>
                                        <p:tgtEl>
                                          <p:spTgt spid="3">
                                            <p:txEl>
                                              <p:pRg st="1" end="1"/>
                                            </p:txEl>
                                          </p:spTgt>
                                        </p:tgtEl>
                                        <p:attrNameLst>
                                          <p:attrName>ppt_w</p:attrName>
                                        </p:attrNameLst>
                                      </p:cBhvr>
                                      <p:tavLst>
                                        <p:tav tm="0">
                                          <p:val>
                                            <p:strVal val="ppt_w"/>
                                          </p:val>
                                        </p:tav>
                                        <p:tav tm="100000">
                                          <p:val>
                                            <p:fltVal val="0"/>
                                          </p:val>
                                        </p:tav>
                                      </p:tavLst>
                                    </p:anim>
                                    <p:anim calcmode="lin" valueType="num">
                                      <p:cBhvr>
                                        <p:cTn id="47" dur="500" fill="hold"/>
                                        <p:tgtEl>
                                          <p:spTgt spid="3">
                                            <p:txEl>
                                              <p:pRg st="1" end="1"/>
                                            </p:txEl>
                                          </p:spTgt>
                                        </p:tgtEl>
                                        <p:attrNameLst>
                                          <p:attrName>ppt_h</p:attrName>
                                        </p:attrNameLst>
                                      </p:cBhvr>
                                      <p:tavLst>
                                        <p:tav tm="0">
                                          <p:val>
                                            <p:strVal val="ppt_h"/>
                                          </p:val>
                                        </p:tav>
                                        <p:tav tm="100000">
                                          <p:val>
                                            <p:fltVal val="0"/>
                                          </p:val>
                                        </p:tav>
                                      </p:tavLst>
                                    </p:anim>
                                    <p:set>
                                      <p:cBhvr>
                                        <p:cTn id="48" dur="1" fill="hold">
                                          <p:stCondLst>
                                            <p:cond delay="499"/>
                                          </p:stCondLst>
                                        </p:cTn>
                                        <p:tgtEl>
                                          <p:spTgt spid="3">
                                            <p:txEl>
                                              <p:pRg st="1" end="1"/>
                                            </p:txEl>
                                          </p:spTgt>
                                        </p:tgtEl>
                                        <p:attrNameLst>
                                          <p:attrName>style.visibility</p:attrName>
                                        </p:attrNameLst>
                                      </p:cBhvr>
                                      <p:to>
                                        <p:strVal val="hidden"/>
                                      </p:to>
                                    </p:set>
                                  </p:childTnLst>
                                </p:cTn>
                              </p:par>
                              <p:par>
                                <p:cTn id="49" presetID="23" presetClass="exit" presetSubtype="32" fill="hold" grpId="1" nodeType="withEffect">
                                  <p:stCondLst>
                                    <p:cond delay="0"/>
                                  </p:stCondLst>
                                  <p:childTnLst>
                                    <p:anim calcmode="lin" valueType="num">
                                      <p:cBhvr>
                                        <p:cTn id="50" dur="500" fill="hold"/>
                                        <p:tgtEl>
                                          <p:spTgt spid="3">
                                            <p:txEl>
                                              <p:pRg st="2" end="2"/>
                                            </p:txEl>
                                          </p:spTgt>
                                        </p:tgtEl>
                                        <p:attrNameLst>
                                          <p:attrName>ppt_w</p:attrName>
                                        </p:attrNameLst>
                                      </p:cBhvr>
                                      <p:tavLst>
                                        <p:tav tm="0">
                                          <p:val>
                                            <p:strVal val="ppt_w"/>
                                          </p:val>
                                        </p:tav>
                                        <p:tav tm="100000">
                                          <p:val>
                                            <p:fltVal val="0"/>
                                          </p:val>
                                        </p:tav>
                                      </p:tavLst>
                                    </p:anim>
                                    <p:anim calcmode="lin" valueType="num">
                                      <p:cBhvr>
                                        <p:cTn id="51" dur="500" fill="hold"/>
                                        <p:tgtEl>
                                          <p:spTgt spid="3">
                                            <p:txEl>
                                              <p:pRg st="2" end="2"/>
                                            </p:txEl>
                                          </p:spTgt>
                                        </p:tgtEl>
                                        <p:attrNameLst>
                                          <p:attrName>ppt_h</p:attrName>
                                        </p:attrNameLst>
                                      </p:cBhvr>
                                      <p:tavLst>
                                        <p:tav tm="0">
                                          <p:val>
                                            <p:strVal val="ppt_h"/>
                                          </p:val>
                                        </p:tav>
                                        <p:tav tm="100000">
                                          <p:val>
                                            <p:fltVal val="0"/>
                                          </p:val>
                                        </p:tav>
                                      </p:tavLst>
                                    </p:anim>
                                    <p:set>
                                      <p:cBhvr>
                                        <p:cTn id="52" dur="1" fill="hold">
                                          <p:stCondLst>
                                            <p:cond delay="499"/>
                                          </p:stCondLst>
                                        </p:cTn>
                                        <p:tgtEl>
                                          <p:spTgt spid="3">
                                            <p:txEl>
                                              <p:pRg st="2" end="2"/>
                                            </p:txEl>
                                          </p:spTgt>
                                        </p:tgtEl>
                                        <p:attrNameLst>
                                          <p:attrName>style.visibility</p:attrName>
                                        </p:attrNameLst>
                                      </p:cBhvr>
                                      <p:to>
                                        <p:strVal val="hidden"/>
                                      </p:to>
                                    </p:set>
                                  </p:childTnLst>
                                </p:cTn>
                              </p:par>
                              <p:par>
                                <p:cTn id="53" presetID="23" presetClass="exit" presetSubtype="32" fill="hold" grpId="1" nodeType="withEffect">
                                  <p:stCondLst>
                                    <p:cond delay="0"/>
                                  </p:stCondLst>
                                  <p:childTnLst>
                                    <p:anim calcmode="lin" valueType="num">
                                      <p:cBhvr>
                                        <p:cTn id="54" dur="500" fill="hold"/>
                                        <p:tgtEl>
                                          <p:spTgt spid="3">
                                            <p:txEl>
                                              <p:pRg st="3" end="3"/>
                                            </p:txEl>
                                          </p:spTgt>
                                        </p:tgtEl>
                                        <p:attrNameLst>
                                          <p:attrName>ppt_w</p:attrName>
                                        </p:attrNameLst>
                                      </p:cBhvr>
                                      <p:tavLst>
                                        <p:tav tm="0">
                                          <p:val>
                                            <p:strVal val="ppt_w"/>
                                          </p:val>
                                        </p:tav>
                                        <p:tav tm="100000">
                                          <p:val>
                                            <p:fltVal val="0"/>
                                          </p:val>
                                        </p:tav>
                                      </p:tavLst>
                                    </p:anim>
                                    <p:anim calcmode="lin" valueType="num">
                                      <p:cBhvr>
                                        <p:cTn id="55" dur="500" fill="hold"/>
                                        <p:tgtEl>
                                          <p:spTgt spid="3">
                                            <p:txEl>
                                              <p:pRg st="3" end="3"/>
                                            </p:txEl>
                                          </p:spTgt>
                                        </p:tgtEl>
                                        <p:attrNameLst>
                                          <p:attrName>ppt_h</p:attrName>
                                        </p:attrNameLst>
                                      </p:cBhvr>
                                      <p:tavLst>
                                        <p:tav tm="0">
                                          <p:val>
                                            <p:strVal val="ppt_h"/>
                                          </p:val>
                                        </p:tav>
                                        <p:tav tm="100000">
                                          <p:val>
                                            <p:fltVal val="0"/>
                                          </p:val>
                                        </p:tav>
                                      </p:tavLst>
                                    </p:anim>
                                    <p:set>
                                      <p:cBhvr>
                                        <p:cTn id="56" dur="1" fill="hold">
                                          <p:stCondLst>
                                            <p:cond delay="499"/>
                                          </p:stCondLst>
                                        </p:cTn>
                                        <p:tgtEl>
                                          <p:spTgt spid="3">
                                            <p:txEl>
                                              <p:pRg st="3" end="3"/>
                                            </p:txEl>
                                          </p:spTgt>
                                        </p:tgtEl>
                                        <p:attrNameLst>
                                          <p:attrName>style.visibility</p:attrName>
                                        </p:attrNameLst>
                                      </p:cBhvr>
                                      <p:to>
                                        <p:strVal val="hidden"/>
                                      </p:to>
                                    </p:set>
                                  </p:childTnLst>
                                </p:cTn>
                              </p:par>
                              <p:par>
                                <p:cTn id="57" presetID="23" presetClass="exit" presetSubtype="32" fill="hold" grpId="1" nodeType="withEffect">
                                  <p:stCondLst>
                                    <p:cond delay="0"/>
                                  </p:stCondLst>
                                  <p:childTnLst>
                                    <p:anim calcmode="lin" valueType="num">
                                      <p:cBhvr>
                                        <p:cTn id="58" dur="500" fill="hold"/>
                                        <p:tgtEl>
                                          <p:spTgt spid="3">
                                            <p:txEl>
                                              <p:pRg st="4" end="4"/>
                                            </p:txEl>
                                          </p:spTgt>
                                        </p:tgtEl>
                                        <p:attrNameLst>
                                          <p:attrName>ppt_w</p:attrName>
                                        </p:attrNameLst>
                                      </p:cBhvr>
                                      <p:tavLst>
                                        <p:tav tm="0">
                                          <p:val>
                                            <p:strVal val="ppt_w"/>
                                          </p:val>
                                        </p:tav>
                                        <p:tav tm="100000">
                                          <p:val>
                                            <p:fltVal val="0"/>
                                          </p:val>
                                        </p:tav>
                                      </p:tavLst>
                                    </p:anim>
                                    <p:anim calcmode="lin" valueType="num">
                                      <p:cBhvr>
                                        <p:cTn id="59" dur="500" fill="hold"/>
                                        <p:tgtEl>
                                          <p:spTgt spid="3">
                                            <p:txEl>
                                              <p:pRg st="4" end="4"/>
                                            </p:txEl>
                                          </p:spTgt>
                                        </p:tgtEl>
                                        <p:attrNameLst>
                                          <p:attrName>ppt_h</p:attrName>
                                        </p:attrNameLst>
                                      </p:cBhvr>
                                      <p:tavLst>
                                        <p:tav tm="0">
                                          <p:val>
                                            <p:strVal val="ppt_h"/>
                                          </p:val>
                                        </p:tav>
                                        <p:tav tm="100000">
                                          <p:val>
                                            <p:fltVal val="0"/>
                                          </p:val>
                                        </p:tav>
                                      </p:tavLst>
                                    </p:anim>
                                    <p:set>
                                      <p:cBhvr>
                                        <p:cTn id="6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p"/>
      <p:bldP spid="3" grpId="1" build="allAtOnce"/>
    </p:bld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wmf"/><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4000" i="1" dirty="0"/>
              <a:t>Preschool Investment,  E</a:t>
            </a:r>
            <a:r>
              <a:rPr lang="en-US" sz="4000" i="1" dirty="0" smtClean="0"/>
              <a:t>arnings Inequality </a:t>
            </a:r>
            <a:r>
              <a:rPr lang="en-US" sz="4000" i="1" dirty="0"/>
              <a:t>and Social </a:t>
            </a:r>
            <a:r>
              <a:rPr lang="en-US" sz="4000" i="1" dirty="0" smtClean="0"/>
              <a:t>Mobility </a:t>
            </a:r>
            <a:endParaRPr lang="en-US" sz="4000" dirty="0"/>
          </a:p>
        </p:txBody>
      </p:sp>
      <p:sp>
        <p:nvSpPr>
          <p:cNvPr id="3" name="Subtitle 2"/>
          <p:cNvSpPr>
            <a:spLocks noGrp="1"/>
          </p:cNvSpPr>
          <p:nvPr>
            <p:ph type="subTitle" idx="1"/>
          </p:nvPr>
        </p:nvSpPr>
        <p:spPr>
          <a:xfrm>
            <a:off x="228600" y="3611606"/>
            <a:ext cx="8229600" cy="1493793"/>
          </a:xfrm>
        </p:spPr>
        <p:txBody>
          <a:bodyPr>
            <a:normAutofit fontScale="92500"/>
          </a:bodyPr>
          <a:lstStyle/>
          <a:p>
            <a:r>
              <a:rPr lang="en-US" sz="2600" i="1" u="sng" dirty="0" smtClean="0">
                <a:solidFill>
                  <a:schemeClr val="accent2"/>
                </a:solidFill>
              </a:rPr>
              <a:t>Also Heckman </a:t>
            </a:r>
            <a:r>
              <a:rPr lang="en-US" sz="2600" i="1" u="sng" dirty="0">
                <a:solidFill>
                  <a:schemeClr val="accent2"/>
                </a:solidFill>
              </a:rPr>
              <a:t>and Raut[2013] </a:t>
            </a:r>
            <a:r>
              <a:rPr lang="en-US" sz="2600" i="1" u="sng" dirty="0" smtClean="0">
                <a:solidFill>
                  <a:schemeClr val="accent2"/>
                </a:solidFill>
              </a:rPr>
              <a:t>and Raut[2003] results</a:t>
            </a:r>
          </a:p>
          <a:p>
            <a:endParaRPr lang="en-US" sz="2800" u="sng" dirty="0" smtClean="0">
              <a:solidFill>
                <a:schemeClr val="accent2"/>
              </a:solidFill>
            </a:endParaRPr>
          </a:p>
          <a:p>
            <a:r>
              <a:rPr lang="en-US" sz="2400" dirty="0" smtClean="0"/>
              <a:t>Lakshmi </a:t>
            </a:r>
            <a:r>
              <a:rPr lang="en-US" sz="2400" dirty="0"/>
              <a:t>K. Raut, Social Security Administration</a:t>
            </a:r>
          </a:p>
          <a:p>
            <a:endParaRPr lang="en-US" dirty="0"/>
          </a:p>
        </p:txBody>
      </p:sp>
    </p:spTree>
    <p:extLst>
      <p:ext uri="{BB962C8B-B14F-4D97-AF65-F5344CB8AC3E}">
        <p14:creationId xmlns:p14="http://schemas.microsoft.com/office/powerpoint/2010/main" val="600337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0"/>
            <a:ext cx="8991600" cy="685800"/>
          </a:xfrm>
        </p:spPr>
        <p:txBody>
          <a:bodyPr>
            <a:normAutofit fontScale="90000"/>
          </a:bodyPr>
          <a:lstStyle/>
          <a:p>
            <a:r>
              <a:rPr lang="en-US" sz="2200" dirty="0">
                <a:solidFill>
                  <a:srgbClr val="C00000"/>
                </a:solidFill>
              </a:rPr>
              <a:t>Table 1: Determinants of earnings -- role of cognitive and non-cognitive skills</a:t>
            </a:r>
          </a:p>
        </p:txBody>
      </p:sp>
      <p:pic>
        <p:nvPicPr>
          <p:cNvPr id="111635" name="Picture 1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 y="533400"/>
            <a:ext cx="8915400" cy="6096000"/>
          </a:xfrm>
          <a:noFill/>
          <a:ln/>
          <a:extLs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8" name="Text Box 6"/>
          <p:cNvSpPr txBox="1">
            <a:spLocks noChangeArrowheads="1"/>
          </p:cNvSpPr>
          <p:nvPr/>
        </p:nvSpPr>
        <p:spPr bwMode="auto">
          <a:xfrm>
            <a:off x="1203325" y="41275"/>
            <a:ext cx="7940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t>Table 2: Determinants of schooling</a:t>
            </a:r>
          </a:p>
        </p:txBody>
      </p:sp>
      <p:pic>
        <p:nvPicPr>
          <p:cNvPr id="1259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8915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3058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685800" y="381000"/>
            <a:ext cx="7924800" cy="1384995"/>
          </a:xfrm>
          <a:prstGeom prst="rect">
            <a:avLst/>
          </a:prstGeom>
        </p:spPr>
        <p:txBody>
          <a:bodyPr wrap="square">
            <a:spAutoFit/>
          </a:bodyPr>
          <a:lstStyle/>
          <a:p>
            <a:r>
              <a:rPr lang="en-US" sz="2800" dirty="0" smtClean="0">
                <a:solidFill>
                  <a:srgbClr val="C00000"/>
                </a:solidFill>
              </a:rPr>
              <a:t>Why Preschool? Mechanism of personality and cognitive skill formations: Neuroscience Research (see, Noble et al (2012, Developmental Science)</a:t>
            </a:r>
            <a:endParaRPr lang="en-US" dirty="0">
              <a:solidFill>
                <a:srgbClr val="C00000"/>
              </a:solidFill>
            </a:endParaRPr>
          </a:p>
        </p:txBody>
      </p:sp>
      <p:sp>
        <p:nvSpPr>
          <p:cNvPr id="4" name="Rectangle 3"/>
          <p:cNvSpPr/>
          <p:nvPr/>
        </p:nvSpPr>
        <p:spPr>
          <a:xfrm>
            <a:off x="495300" y="1697331"/>
            <a:ext cx="8305800" cy="3046988"/>
          </a:xfrm>
          <a:prstGeom prst="rect">
            <a:avLst/>
          </a:prstGeom>
        </p:spPr>
        <p:txBody>
          <a:bodyPr wrap="square">
            <a:spAutoFit/>
          </a:bodyPr>
          <a:lstStyle/>
          <a:p>
            <a:pPr marL="342900" indent="-342900">
              <a:buFont typeface="Arial" panose="020B0604020202020204" pitchFamily="34" charset="0"/>
              <a:buChar char="•"/>
            </a:pPr>
            <a:r>
              <a:rPr lang="en-US" dirty="0" smtClean="0"/>
              <a:t>Cognitive Neuroscience Approach to brain development: </a:t>
            </a:r>
          </a:p>
          <a:p>
            <a:pPr marL="342900" indent="-342900">
              <a:buFont typeface="Arial" panose="020B0604020202020204" pitchFamily="34" charset="0"/>
              <a:buChar char="•"/>
            </a:pPr>
            <a:r>
              <a:rPr lang="en-US" dirty="0" smtClean="0"/>
              <a:t>It </a:t>
            </a:r>
            <a:r>
              <a:rPr lang="en-US" dirty="0"/>
              <a:t>is known that human brain develops between age 0-8 and almost at the speed of light between age 2-3. The stimulus that is given to a child during this time is most important for the child’s later </a:t>
            </a:r>
            <a:r>
              <a:rPr lang="en-US" dirty="0" smtClean="0"/>
              <a:t>development.</a:t>
            </a:r>
          </a:p>
          <a:p>
            <a:pPr marL="342900" indent="-342900">
              <a:buFont typeface="Arial" panose="020B0604020202020204" pitchFamily="34" charset="0"/>
              <a:buChar char="•"/>
            </a:pPr>
            <a:r>
              <a:rPr lang="en-US" dirty="0" smtClean="0"/>
              <a:t>Brain Development is a dynamic process – Interaction of genetic programs and experience-dependent plasticity</a:t>
            </a:r>
          </a:p>
          <a:p>
            <a:r>
              <a:rPr lang="en-US" dirty="0" smtClean="0"/>
              <a:t> </a:t>
            </a:r>
            <a:endParaRPr lang="en-US" dirty="0"/>
          </a:p>
        </p:txBody>
      </p:sp>
      <p:pic>
        <p:nvPicPr>
          <p:cNvPr id="6" name="Picture 5"/>
          <p:cNvPicPr>
            <a:picLocks noChangeAspect="1"/>
          </p:cNvPicPr>
          <p:nvPr/>
        </p:nvPicPr>
        <p:blipFill>
          <a:blip r:embed="rId2"/>
          <a:stretch>
            <a:fillRect/>
          </a:stretch>
        </p:blipFill>
        <p:spPr>
          <a:xfrm>
            <a:off x="3017100" y="4287916"/>
            <a:ext cx="5593500" cy="2538000"/>
          </a:xfrm>
          <a:prstGeom prst="rect">
            <a:avLst/>
          </a:prstGeom>
        </p:spPr>
      </p:pic>
      <p:sp>
        <p:nvSpPr>
          <p:cNvPr id="7" name="TextBox 6"/>
          <p:cNvSpPr txBox="1"/>
          <p:nvPr/>
        </p:nvSpPr>
        <p:spPr>
          <a:xfrm>
            <a:off x="228600" y="4744319"/>
            <a:ext cx="2788500" cy="1323439"/>
          </a:xfrm>
          <a:prstGeom prst="rect">
            <a:avLst/>
          </a:prstGeom>
          <a:noFill/>
        </p:spPr>
        <p:txBody>
          <a:bodyPr wrap="square" rtlCol="0">
            <a:spAutoFit/>
          </a:bodyPr>
          <a:lstStyle/>
          <a:p>
            <a:r>
              <a:rPr lang="en-US" sz="2000" dirty="0" smtClean="0"/>
              <a:t>fMRI shows effects of </a:t>
            </a:r>
            <a:r>
              <a:rPr lang="en-US" sz="2000" dirty="0" err="1" smtClean="0"/>
              <a:t>lang</a:t>
            </a:r>
            <a:r>
              <a:rPr lang="en-US" sz="2000" dirty="0" smtClean="0"/>
              <a:t> &amp; stress on development of  regions of prefrontal cortex</a:t>
            </a:r>
            <a:endParaRPr lang="en-US" sz="2000" dirty="0"/>
          </a:p>
        </p:txBody>
      </p:sp>
    </p:spTree>
    <p:extLst>
      <p:ext uri="{BB962C8B-B14F-4D97-AF65-F5344CB8AC3E}">
        <p14:creationId xmlns:p14="http://schemas.microsoft.com/office/powerpoint/2010/main" val="24594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304800"/>
            <a:ext cx="9131968" cy="1320800"/>
          </a:xfrm>
        </p:spPr>
        <p:txBody>
          <a:bodyPr>
            <a:normAutofit fontScale="90000"/>
          </a:bodyPr>
          <a:lstStyle/>
          <a:p>
            <a:r>
              <a:rPr lang="en-US" sz="3200" dirty="0">
                <a:solidFill>
                  <a:srgbClr val="C00000"/>
                </a:solidFill>
              </a:rPr>
              <a:t>An altruistic Model of </a:t>
            </a:r>
            <a:r>
              <a:rPr lang="en-US" sz="3200" dirty="0" smtClean="0">
                <a:solidFill>
                  <a:srgbClr val="C00000"/>
                </a:solidFill>
              </a:rPr>
              <a:t>parental preschool investment, Raut[2003] and Heckman and Raut[2013]</a:t>
            </a:r>
            <a:endParaRPr lang="en-US" sz="3200" dirty="0">
              <a:solidFill>
                <a:srgbClr val="C00000"/>
              </a:solidFill>
            </a:endParaRPr>
          </a:p>
        </p:txBody>
      </p:sp>
      <p:sp>
        <p:nvSpPr>
          <p:cNvPr id="71683" name="Rectangle 3"/>
          <p:cNvSpPr>
            <a:spLocks noGrp="1" noChangeArrowheads="1"/>
          </p:cNvSpPr>
          <p:nvPr>
            <p:ph idx="1"/>
          </p:nvPr>
        </p:nvSpPr>
        <p:spPr>
          <a:xfrm>
            <a:off x="495299" y="1839493"/>
            <a:ext cx="8153401" cy="4789907"/>
          </a:xfrm>
        </p:spPr>
        <p:txBody>
          <a:bodyPr>
            <a:normAutofit/>
          </a:bodyPr>
          <a:lstStyle/>
          <a:p>
            <a:r>
              <a:rPr lang="en-US" sz="2800" dirty="0"/>
              <a:t>Observable states of an individual:</a:t>
            </a:r>
          </a:p>
          <a:p>
            <a:r>
              <a:rPr lang="en-US" sz="2800" dirty="0"/>
              <a:t>x = (</a:t>
            </a:r>
            <a:r>
              <a:rPr lang="en-US" sz="2800" i="1" dirty="0"/>
              <a:t>τ</a:t>
            </a:r>
            <a:r>
              <a:rPr lang="en-US" sz="2800" dirty="0"/>
              <a:t>, </a:t>
            </a:r>
            <a:r>
              <a:rPr lang="en-US" sz="2800" i="1" dirty="0"/>
              <a:t>σ</a:t>
            </a:r>
            <a:r>
              <a:rPr lang="en-US" sz="2800" dirty="0"/>
              <a:t>, </a:t>
            </a:r>
            <a:r>
              <a:rPr lang="en-US" sz="2800" i="1" dirty="0"/>
              <a:t>μ</a:t>
            </a:r>
            <a:r>
              <a:rPr lang="en-US" sz="2800" dirty="0"/>
              <a:t>, </a:t>
            </a:r>
            <a:r>
              <a:rPr lang="en-US" sz="2800" i="1" dirty="0"/>
              <a:t>η</a:t>
            </a:r>
            <a:r>
              <a:rPr lang="en-US" sz="2800" dirty="0"/>
              <a:t>, </a:t>
            </a:r>
            <a:r>
              <a:rPr lang="en-US" sz="2800" i="1" dirty="0"/>
              <a:t>φ</a:t>
            </a:r>
            <a:r>
              <a:rPr lang="en-US" sz="2800" dirty="0"/>
              <a:t>, s)</a:t>
            </a:r>
          </a:p>
          <a:p>
            <a:pPr lvl="1"/>
            <a:r>
              <a:rPr lang="en-US" sz="2800" i="1" dirty="0"/>
              <a:t>τ : talent, σ : socialization, </a:t>
            </a:r>
            <a:endParaRPr lang="en-US" sz="2800" i="1" dirty="0" smtClean="0"/>
          </a:p>
          <a:p>
            <a:pPr lvl="1"/>
            <a:r>
              <a:rPr lang="en-US" sz="2800" i="1" dirty="0" smtClean="0"/>
              <a:t>μ </a:t>
            </a:r>
            <a:r>
              <a:rPr lang="en-US" sz="2800" i="1" dirty="0"/>
              <a:t>: motivation, </a:t>
            </a:r>
            <a:endParaRPr lang="en-US" sz="2800" i="1" dirty="0" smtClean="0"/>
          </a:p>
          <a:p>
            <a:pPr lvl="1"/>
            <a:r>
              <a:rPr lang="en-US" sz="2800" i="1" dirty="0" smtClean="0"/>
              <a:t>η </a:t>
            </a:r>
            <a:r>
              <a:rPr lang="en-US" sz="2800" i="1" dirty="0"/>
              <a:t>: Self-esteem (Rosenberg measure), </a:t>
            </a:r>
            <a:endParaRPr lang="en-US" sz="2800" i="1" dirty="0" smtClean="0"/>
          </a:p>
          <a:p>
            <a:pPr lvl="1"/>
            <a:r>
              <a:rPr lang="en-US" sz="2800" i="1" dirty="0" smtClean="0"/>
              <a:t>φ </a:t>
            </a:r>
            <a:r>
              <a:rPr lang="en-US" sz="2800" i="1" dirty="0"/>
              <a:t>: Internal self-control (</a:t>
            </a:r>
            <a:r>
              <a:rPr lang="en-US" sz="2800" i="1" dirty="0" err="1" smtClean="0"/>
              <a:t>Perlin</a:t>
            </a:r>
            <a:r>
              <a:rPr lang="en-US" sz="2800" i="1" dirty="0" smtClean="0"/>
              <a:t> </a:t>
            </a:r>
            <a:r>
              <a:rPr lang="en-US" sz="2800" i="1" dirty="0"/>
              <a:t>measure)</a:t>
            </a:r>
            <a:endParaRPr lang="en-US" sz="2800" dirty="0"/>
          </a:p>
          <a:p>
            <a:r>
              <a:rPr lang="en-US" sz="2800" dirty="0"/>
              <a:t>z = (x, </a:t>
            </a:r>
            <a:r>
              <a:rPr lang="en-US" sz="2800" i="1" dirty="0"/>
              <a:t>ε</a:t>
            </a:r>
            <a:r>
              <a:rPr lang="en-US" sz="2800" dirty="0"/>
              <a:t>),   </a:t>
            </a:r>
            <a:r>
              <a:rPr lang="en-US" sz="2800" i="1" dirty="0"/>
              <a:t>ε : taste shifter and random factors affecting permanent income, school outcome given observable inputs.</a:t>
            </a:r>
          </a:p>
        </p:txBody>
      </p:sp>
      <p:sp>
        <p:nvSpPr>
          <p:cNvPr id="716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8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152400"/>
            <a:ext cx="8991600" cy="762000"/>
          </a:xfrm>
        </p:spPr>
        <p:txBody>
          <a:bodyPr>
            <a:normAutofit fontScale="90000"/>
          </a:bodyPr>
          <a:lstStyle/>
          <a:p>
            <a:r>
              <a:rPr lang="en-US" sz="4000" dirty="0">
                <a:solidFill>
                  <a:srgbClr val="C00000"/>
                </a:solidFill>
              </a:rPr>
              <a:t>Structural Dynamic Programming Model </a:t>
            </a:r>
          </a:p>
        </p:txBody>
      </p:sp>
      <p:sp>
        <p:nvSpPr>
          <p:cNvPr id="72707" name="Rectangle 3"/>
          <p:cNvSpPr>
            <a:spLocks noGrp="1" noChangeArrowheads="1"/>
          </p:cNvSpPr>
          <p:nvPr>
            <p:ph idx="1"/>
          </p:nvPr>
        </p:nvSpPr>
        <p:spPr>
          <a:xfrm>
            <a:off x="0" y="914400"/>
            <a:ext cx="9144000" cy="5943600"/>
          </a:xfrm>
        </p:spPr>
        <p:txBody>
          <a:bodyPr/>
          <a:lstStyle/>
          <a:p>
            <a:r>
              <a:rPr lang="en-US" sz="2400" dirty="0"/>
              <a:t>Parent of type (x, </a:t>
            </a:r>
            <a:r>
              <a:rPr lang="en-US" sz="2400" i="1" dirty="0"/>
              <a:t>ε</a:t>
            </a:r>
            <a:r>
              <a:rPr lang="en-US" sz="2400" dirty="0"/>
              <a:t>), earns w (x, </a:t>
            </a:r>
            <a:r>
              <a:rPr lang="en-US" sz="2400" i="1" dirty="0"/>
              <a:t>ε</a:t>
            </a:r>
            <a:r>
              <a:rPr lang="en-US" sz="2400" dirty="0"/>
              <a:t>), decides preschool investment a</a:t>
            </a:r>
            <a:r>
              <a:rPr lang="en-US" sz="2400" i="1" dirty="0"/>
              <a:t> in</a:t>
            </a:r>
            <a:r>
              <a:rPr lang="en-US" sz="2400" dirty="0"/>
              <a:t> A(x).  -&gt; Determines</a:t>
            </a:r>
          </a:p>
          <a:p>
            <a:r>
              <a:rPr lang="en-US" sz="2400" dirty="0"/>
              <a:t>Consumption  c (w, a) </a:t>
            </a:r>
            <a:r>
              <a:rPr lang="en-US" sz="2400" i="1" dirty="0"/>
              <a:t> = </a:t>
            </a:r>
            <a:r>
              <a:rPr lang="en-US" sz="2400" dirty="0"/>
              <a:t>w </a:t>
            </a:r>
            <a:r>
              <a:rPr lang="en-US" sz="2400" i="1" dirty="0"/>
              <a:t>- θ </a:t>
            </a:r>
            <a:r>
              <a:rPr lang="en-US" sz="2400" dirty="0"/>
              <a:t>(a), utility: u(x, </a:t>
            </a:r>
            <a:r>
              <a:rPr lang="en-US" sz="2400" i="1" dirty="0" err="1"/>
              <a:t>ε,a</a:t>
            </a:r>
            <a:r>
              <a:rPr lang="en-US" sz="2400" i="1" dirty="0"/>
              <a:t>)</a:t>
            </a:r>
            <a:endParaRPr lang="en-US" sz="2400" dirty="0"/>
          </a:p>
          <a:p>
            <a:r>
              <a:rPr lang="en-US" sz="2400" dirty="0"/>
              <a:t>Transition probability : p(x’,</a:t>
            </a:r>
            <a:r>
              <a:rPr lang="en-US" sz="2400" dirty="0" err="1"/>
              <a:t>d</a:t>
            </a:r>
            <a:r>
              <a:rPr lang="en-US" sz="2400" i="1" dirty="0" err="1"/>
              <a:t>ε</a:t>
            </a:r>
            <a:r>
              <a:rPr lang="en-US" sz="2400" i="1" dirty="0"/>
              <a:t>’|x, </a:t>
            </a:r>
            <a:r>
              <a:rPr lang="en-US" sz="2400" i="1" dirty="0" err="1"/>
              <a:t>ε,a</a:t>
            </a:r>
            <a:r>
              <a:rPr lang="en-US" sz="2400" i="1" dirty="0"/>
              <a:t>)</a:t>
            </a:r>
            <a:endParaRPr lang="en-US" sz="2400" dirty="0"/>
          </a:p>
          <a:p>
            <a:r>
              <a:rPr lang="en-US" sz="2400" dirty="0"/>
              <a:t>Bellman equation of the choice problem</a:t>
            </a:r>
            <a:r>
              <a:rPr lang="en-US" sz="2400" dirty="0" smtClean="0"/>
              <a:t>:</a:t>
            </a:r>
          </a:p>
          <a:p>
            <a:endParaRPr lang="en-US" sz="2400" dirty="0"/>
          </a:p>
          <a:p>
            <a:endParaRPr lang="en-US" sz="2400" dirty="0"/>
          </a:p>
          <a:p>
            <a:endParaRPr lang="en-US" sz="2400" dirty="0"/>
          </a:p>
          <a:p>
            <a:r>
              <a:rPr lang="en-US" sz="2400" i="1" dirty="0"/>
              <a:t>Structural Parameters:                               </a:t>
            </a:r>
            <a:r>
              <a:rPr lang="en-US" sz="2400" i="1" dirty="0" smtClean="0"/>
              <a:t>  where </a:t>
            </a:r>
            <a:r>
              <a:rPr lang="en-US" sz="2400" i="1" dirty="0" err="1"/>
              <a:t>ξ</a:t>
            </a:r>
            <a:r>
              <a:rPr lang="en-US" sz="2400" i="1" baseline="-25000" dirty="0" err="1"/>
              <a:t>p</a:t>
            </a:r>
            <a:r>
              <a:rPr lang="en-US" sz="2400" i="1" dirty="0"/>
              <a:t> </a:t>
            </a:r>
            <a:r>
              <a:rPr lang="en-US" sz="2400" dirty="0"/>
              <a:t> : parameters characterizing transition probabilities</a:t>
            </a:r>
          </a:p>
          <a:p>
            <a:r>
              <a:rPr lang="en-US" sz="2400" dirty="0"/>
              <a:t>Data: </a:t>
            </a:r>
          </a:p>
          <a:p>
            <a:endParaRPr lang="en-US" dirty="0"/>
          </a:p>
        </p:txBody>
      </p:sp>
      <p:pic>
        <p:nvPicPr>
          <p:cNvPr id="7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24" y="3356811"/>
            <a:ext cx="8828087"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648200"/>
            <a:ext cx="2625896" cy="48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516" y="5549566"/>
            <a:ext cx="3633534" cy="60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0054" name="Picture 6" descr="Macro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91600" cy="6705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304800"/>
            <a:ext cx="9144000" cy="457200"/>
          </a:xfrm>
        </p:spPr>
        <p:txBody>
          <a:bodyPr>
            <a:noAutofit/>
          </a:bodyPr>
          <a:lstStyle/>
          <a:p>
            <a:r>
              <a:rPr lang="en-US" sz="2200" dirty="0">
                <a:solidFill>
                  <a:srgbClr val="C00000"/>
                </a:solidFill>
              </a:rPr>
              <a:t>Intergenerational Effects of Free preschool to children of poor SES</a:t>
            </a:r>
          </a:p>
        </p:txBody>
      </p:sp>
      <p:sp>
        <p:nvSpPr>
          <p:cNvPr id="117763" name="Rectangle 3"/>
          <p:cNvSpPr>
            <a:spLocks noGrp="1" noChangeArrowheads="1"/>
          </p:cNvSpPr>
          <p:nvPr>
            <p:ph idx="1"/>
          </p:nvPr>
        </p:nvSpPr>
        <p:spPr>
          <a:xfrm>
            <a:off x="0" y="914400"/>
            <a:ext cx="8991600" cy="5943600"/>
          </a:xfrm>
        </p:spPr>
        <p:txBody>
          <a:bodyPr>
            <a:normAutofit fontScale="92500" lnSpcReduction="10000"/>
          </a:bodyPr>
          <a:lstStyle/>
          <a:p>
            <a:pPr>
              <a:lnSpc>
                <a:spcPct val="80000"/>
              </a:lnSpc>
            </a:pPr>
            <a:r>
              <a:rPr lang="en-US" sz="2800" dirty="0"/>
              <a:t>From estimated optimal transition probability matrix p(x’|</a:t>
            </a:r>
            <a:r>
              <a:rPr lang="en-US" sz="2800" dirty="0" err="1"/>
              <a:t>x,a</a:t>
            </a:r>
            <a:r>
              <a:rPr lang="en-US" sz="2800" dirty="0"/>
              <a:t>(x)), x in X, </a:t>
            </a:r>
            <a:r>
              <a:rPr lang="en-US" sz="2800" dirty="0" err="1"/>
              <a:t>calculateed</a:t>
            </a:r>
            <a:r>
              <a:rPr lang="en-US" sz="2800" dirty="0"/>
              <a:t> Intergenerational </a:t>
            </a:r>
            <a:r>
              <a:rPr lang="en-US" sz="2800" u="sng" dirty="0"/>
              <a:t>mobility measure</a:t>
            </a:r>
            <a:r>
              <a:rPr lang="en-US" sz="2800" dirty="0"/>
              <a:t>:   1-</a:t>
            </a:r>
            <a:r>
              <a:rPr lang="en-US" sz="2800" i="1" dirty="0"/>
              <a:t> </a:t>
            </a:r>
            <a:r>
              <a:rPr lang="en-US" sz="2800" i="1" dirty="0" err="1"/>
              <a:t>λ</a:t>
            </a:r>
            <a:r>
              <a:rPr lang="en-US" sz="2800" baseline="-25000" dirty="0" err="1"/>
              <a:t>max</a:t>
            </a:r>
            <a:r>
              <a:rPr lang="en-US" sz="2800" baseline="-25000" dirty="0"/>
              <a:t>: </a:t>
            </a:r>
            <a:r>
              <a:rPr lang="en-US" sz="2800" dirty="0"/>
              <a:t>Invariant population distribution</a:t>
            </a:r>
          </a:p>
          <a:p>
            <a:pPr>
              <a:lnSpc>
                <a:spcPct val="80000"/>
              </a:lnSpc>
            </a:pPr>
            <a:r>
              <a:rPr lang="en-US" sz="2800" b="1" u="sng" dirty="0"/>
              <a:t>College Mobility</a:t>
            </a:r>
            <a:r>
              <a:rPr lang="en-US" sz="2800" dirty="0"/>
              <a:t>: </a:t>
            </a:r>
          </a:p>
          <a:p>
            <a:pPr lvl="1">
              <a:lnSpc>
                <a:spcPct val="80000"/>
              </a:lnSpc>
            </a:pPr>
            <a:r>
              <a:rPr lang="en-US" sz="2400" dirty="0"/>
              <a:t>Before:</a:t>
            </a:r>
          </a:p>
          <a:p>
            <a:pPr lvl="1">
              <a:lnSpc>
                <a:spcPct val="80000"/>
              </a:lnSpc>
            </a:pPr>
            <a:endParaRPr lang="en-US" sz="2400" dirty="0"/>
          </a:p>
          <a:p>
            <a:pPr lvl="1">
              <a:lnSpc>
                <a:spcPct val="80000"/>
              </a:lnSpc>
            </a:pPr>
            <a:r>
              <a:rPr lang="en-US" sz="2400" dirty="0"/>
              <a:t>After Policy: </a:t>
            </a:r>
          </a:p>
          <a:p>
            <a:pPr>
              <a:lnSpc>
                <a:spcPct val="80000"/>
              </a:lnSpc>
            </a:pPr>
            <a:r>
              <a:rPr lang="en-US" sz="2800" b="1" u="sng" dirty="0"/>
              <a:t>Social mobility</a:t>
            </a:r>
            <a:r>
              <a:rPr lang="en-US" sz="2800" dirty="0"/>
              <a:t>: </a:t>
            </a:r>
          </a:p>
          <a:p>
            <a:pPr lvl="1">
              <a:lnSpc>
                <a:spcPct val="80000"/>
              </a:lnSpc>
            </a:pPr>
            <a:r>
              <a:rPr lang="en-US" sz="2400" dirty="0"/>
              <a:t>before the policy: 0.5945</a:t>
            </a:r>
          </a:p>
          <a:p>
            <a:pPr lvl="1">
              <a:lnSpc>
                <a:spcPct val="80000"/>
              </a:lnSpc>
            </a:pPr>
            <a:r>
              <a:rPr lang="en-US" sz="2400" dirty="0"/>
              <a:t>After the policy: 0.6465</a:t>
            </a:r>
          </a:p>
          <a:p>
            <a:pPr>
              <a:lnSpc>
                <a:spcPct val="80000"/>
              </a:lnSpc>
            </a:pPr>
            <a:r>
              <a:rPr lang="en-US" sz="2800" b="1" u="sng" dirty="0"/>
              <a:t>Income Inequality (</a:t>
            </a:r>
            <a:r>
              <a:rPr lang="en-US" sz="2800" b="1" u="sng" dirty="0" err="1"/>
              <a:t>Gini</a:t>
            </a:r>
            <a:r>
              <a:rPr lang="en-US" sz="2800" b="1" u="sng" dirty="0"/>
              <a:t> Coefficient):</a:t>
            </a:r>
          </a:p>
          <a:p>
            <a:pPr lvl="1">
              <a:lnSpc>
                <a:spcPct val="80000"/>
              </a:lnSpc>
            </a:pPr>
            <a:r>
              <a:rPr lang="en-US" sz="2400" dirty="0"/>
              <a:t>Before the policy:0.2363, percent in poor SES: 36 , w = 5622</a:t>
            </a:r>
          </a:p>
          <a:p>
            <a:pPr lvl="1">
              <a:lnSpc>
                <a:spcPct val="80000"/>
              </a:lnSpc>
            </a:pPr>
            <a:r>
              <a:rPr lang="en-US" sz="2400" dirty="0"/>
              <a:t>After the policy: 0.2335, percent in poor SES: 30, w = 5735</a:t>
            </a:r>
          </a:p>
          <a:p>
            <a:pPr>
              <a:lnSpc>
                <a:spcPct val="80000"/>
              </a:lnSpc>
            </a:pPr>
            <a:r>
              <a:rPr lang="en-US" sz="2800" b="1" u="sng" dirty="0"/>
              <a:t>Tax Burden of the Social Contract</a:t>
            </a:r>
          </a:p>
          <a:p>
            <a:pPr lvl="1">
              <a:lnSpc>
                <a:spcPct val="80000"/>
              </a:lnSpc>
              <a:buFontTx/>
              <a:buNone/>
            </a:pPr>
            <a:r>
              <a:rPr lang="en-US" sz="2400" dirty="0">
                <a:sym typeface="Wingdings" panose="05000000000000000000" pitchFamily="2" charset="2"/>
              </a:rPr>
              <a:t>Per capita gain in average after tax earnings == $113 </a:t>
            </a:r>
          </a:p>
        </p:txBody>
      </p:sp>
      <p:sp>
        <p:nvSpPr>
          <p:cNvPr id="1177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1177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09800"/>
            <a:ext cx="617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7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971800"/>
            <a:ext cx="617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solidFill>
                  <a:srgbClr val="FF0000"/>
                </a:solidFill>
              </a:rPr>
              <a:t>Thank you…</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 Lakshmi K. Raut is an Economist at the Social Security Administration (SSA). This paper is prepared at his personal time, and the analysis and conclusions expressed are those of the author and not necessarily those of SSA.</a:t>
            </a:r>
          </a:p>
          <a:p>
            <a:pPr marL="109728" indent="0">
              <a:buNone/>
            </a:pPr>
            <a:endParaRPr lang="en-US" dirty="0"/>
          </a:p>
        </p:txBody>
      </p:sp>
      <p:sp>
        <p:nvSpPr>
          <p:cNvPr id="3" name="Title 2"/>
          <p:cNvSpPr>
            <a:spLocks noGrp="1"/>
          </p:cNvSpPr>
          <p:nvPr>
            <p:ph type="title"/>
          </p:nvPr>
        </p:nvSpPr>
        <p:spPr/>
        <p:txBody>
          <a:bodyPr/>
          <a:lstStyle/>
          <a:p>
            <a:r>
              <a:rPr lang="en-US" dirty="0" smtClean="0"/>
              <a:t>Disclaimer</a:t>
            </a:r>
            <a:endParaRPr lang="en-US" dirty="0"/>
          </a:p>
        </p:txBody>
      </p:sp>
    </p:spTree>
    <p:extLst>
      <p:ext uri="{BB962C8B-B14F-4D97-AF65-F5344CB8AC3E}">
        <p14:creationId xmlns:p14="http://schemas.microsoft.com/office/powerpoint/2010/main" val="269753870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8991600" cy="5791200"/>
          </a:xfrm>
        </p:spPr>
        <p:txBody>
          <a:bodyPr>
            <a:normAutofit fontScale="92500" lnSpcReduction="10000"/>
          </a:bodyPr>
          <a:lstStyle/>
          <a:p>
            <a:pPr marL="109728" indent="0">
              <a:lnSpc>
                <a:spcPct val="80000"/>
              </a:lnSpc>
              <a:buNone/>
            </a:pPr>
            <a:endParaRPr lang="en-US" sz="1800" dirty="0">
              <a:solidFill>
                <a:srgbClr val="CCFF33"/>
              </a:solidFill>
            </a:endParaRPr>
          </a:p>
          <a:p>
            <a:pPr>
              <a:lnSpc>
                <a:spcPct val="80000"/>
              </a:lnSpc>
            </a:pPr>
            <a:r>
              <a:rPr lang="en-US" sz="2600" dirty="0" smtClean="0"/>
              <a:t>First show stylized facts about growing inequality and low social mobility, high premium for college graduation in the labor market but children from poor SES lagging fails to complete college and have low earnings </a:t>
            </a:r>
          </a:p>
          <a:p>
            <a:pPr>
              <a:lnSpc>
                <a:spcPct val="80000"/>
              </a:lnSpc>
            </a:pPr>
            <a:r>
              <a:rPr lang="en-US" sz="2600" b="1" u="sng" dirty="0" smtClean="0"/>
              <a:t>Personality skills </a:t>
            </a:r>
            <a:r>
              <a:rPr lang="en-US" sz="2600" dirty="0" smtClean="0"/>
              <a:t>such as Big Five including social</a:t>
            </a:r>
            <a:r>
              <a:rPr lang="en-US" sz="2600" dirty="0"/>
              <a:t>, motivational and </a:t>
            </a:r>
            <a:r>
              <a:rPr lang="en-US" sz="2600" b="1" u="sng" dirty="0"/>
              <a:t>cognitive skills </a:t>
            </a:r>
            <a:r>
              <a:rPr lang="en-US" sz="2600" dirty="0"/>
              <a:t>are important for school and labor market success</a:t>
            </a:r>
          </a:p>
          <a:p>
            <a:pPr>
              <a:lnSpc>
                <a:spcPct val="80000"/>
              </a:lnSpc>
            </a:pPr>
            <a:r>
              <a:rPr lang="en-US" sz="2600" dirty="0"/>
              <a:t>Where are they produced? </a:t>
            </a:r>
            <a:r>
              <a:rPr lang="en-US" sz="2600" dirty="0">
                <a:sym typeface="Wingdings" panose="05000000000000000000" pitchFamily="2" charset="2"/>
              </a:rPr>
              <a:t> Home, neighborhood  </a:t>
            </a:r>
            <a:r>
              <a:rPr lang="en-US" sz="2600" dirty="0"/>
              <a:t>role of preschool </a:t>
            </a:r>
            <a:r>
              <a:rPr lang="en-US" sz="2600" dirty="0" smtClean="0"/>
              <a:t>inputs</a:t>
            </a:r>
            <a:r>
              <a:rPr lang="en-US" sz="2600" dirty="0"/>
              <a:t> </a:t>
            </a:r>
            <a:endParaRPr lang="en-US" sz="2600" dirty="0" smtClean="0"/>
          </a:p>
          <a:p>
            <a:pPr>
              <a:lnSpc>
                <a:spcPct val="80000"/>
              </a:lnSpc>
            </a:pPr>
            <a:r>
              <a:rPr lang="en-US" sz="2600" dirty="0" smtClean="0"/>
              <a:t>Draw from various studies including Neuroscience Approach to Brain Development, I will show how children of poor SES are adversely affected:</a:t>
            </a:r>
            <a:endParaRPr lang="en-US" sz="2600" dirty="0"/>
          </a:p>
          <a:p>
            <a:pPr>
              <a:lnSpc>
                <a:spcPct val="80000"/>
              </a:lnSpc>
            </a:pPr>
            <a:r>
              <a:rPr lang="en-US" sz="2600" dirty="0" smtClean="0"/>
              <a:t>I will then present the evidence from Heckman and Raut[2013, NBER] to show preschool has positive effect on reducing earnings inequality and improving social mobility.</a:t>
            </a:r>
          </a:p>
          <a:p>
            <a:pPr>
              <a:lnSpc>
                <a:spcPct val="80000"/>
              </a:lnSpc>
            </a:pPr>
            <a:r>
              <a:rPr lang="en-US" sz="2600" dirty="0" smtClean="0"/>
              <a:t>Providing quality Preschool to children of poor SES is important for Inequality, Social Mobility</a:t>
            </a:r>
            <a:endParaRPr lang="en-US" sz="2600" dirty="0"/>
          </a:p>
        </p:txBody>
      </p:sp>
      <p:sp>
        <p:nvSpPr>
          <p:cNvPr id="3" name="Title 2"/>
          <p:cNvSpPr>
            <a:spLocks noGrp="1"/>
          </p:cNvSpPr>
          <p:nvPr>
            <p:ph type="title"/>
          </p:nvPr>
        </p:nvSpPr>
        <p:spPr>
          <a:xfrm>
            <a:off x="457200" y="274638"/>
            <a:ext cx="8229600" cy="411162"/>
          </a:xfrm>
        </p:spPr>
        <p:txBody>
          <a:bodyPr>
            <a:normAutofit fontScale="90000"/>
          </a:bodyPr>
          <a:lstStyle/>
          <a:p>
            <a:r>
              <a:rPr lang="en-US" dirty="0" smtClean="0"/>
              <a:t>Outline</a:t>
            </a:r>
            <a:endParaRPr lang="en-US" dirty="0"/>
          </a:p>
        </p:txBody>
      </p:sp>
    </p:spTree>
    <p:extLst>
      <p:ext uri="{BB962C8B-B14F-4D97-AF65-F5344CB8AC3E}">
        <p14:creationId xmlns:p14="http://schemas.microsoft.com/office/powerpoint/2010/main" val="3103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049" y="4156"/>
            <a:ext cx="8971951" cy="6396644"/>
          </a:xfrm>
          <a:prstGeom prst="rect">
            <a:avLst/>
          </a:prstGeom>
        </p:spPr>
      </p:pic>
    </p:spTree>
    <p:extLst>
      <p:ext uri="{BB962C8B-B14F-4D97-AF65-F5344CB8AC3E}">
        <p14:creationId xmlns:p14="http://schemas.microsoft.com/office/powerpoint/2010/main" val="3098048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1000" y="609600"/>
            <a:ext cx="10820400" cy="5923573"/>
          </a:xfrm>
          <a:prstGeom prst="rect">
            <a:avLst/>
          </a:prstGeom>
        </p:spPr>
      </p:pic>
    </p:spTree>
    <p:extLst>
      <p:ext uri="{BB962C8B-B14F-4D97-AF65-F5344CB8AC3E}">
        <p14:creationId xmlns:p14="http://schemas.microsoft.com/office/powerpoint/2010/main" val="671980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28600"/>
            <a:ext cx="9144000" cy="6400800"/>
          </a:xfrm>
          <a:prstGeom prst="rect">
            <a:avLst/>
          </a:prstGeom>
        </p:spPr>
      </p:pic>
    </p:spTree>
    <p:extLst>
      <p:ext uri="{BB962C8B-B14F-4D97-AF65-F5344CB8AC3E}">
        <p14:creationId xmlns:p14="http://schemas.microsoft.com/office/powerpoint/2010/main" val="757286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624" y="440505"/>
            <a:ext cx="8898751" cy="5579296"/>
          </a:xfrm>
          <a:prstGeom prst="rect">
            <a:avLst/>
          </a:prstGeom>
        </p:spPr>
      </p:pic>
      <p:sp>
        <p:nvSpPr>
          <p:cNvPr id="4" name="TextBox 3"/>
          <p:cNvSpPr txBox="1"/>
          <p:nvPr/>
        </p:nvSpPr>
        <p:spPr>
          <a:xfrm>
            <a:off x="3200400" y="5990706"/>
            <a:ext cx="6324600" cy="457200"/>
          </a:xfrm>
          <a:prstGeom prst="rect">
            <a:avLst/>
          </a:prstGeom>
          <a:noFill/>
        </p:spPr>
        <p:txBody>
          <a:bodyPr wrap="square" rtlCol="0">
            <a:spAutoFit/>
          </a:bodyPr>
          <a:lstStyle/>
          <a:p>
            <a:r>
              <a:rPr lang="en-US" dirty="0" smtClean="0"/>
              <a:t>Source: </a:t>
            </a:r>
            <a:r>
              <a:rPr lang="en-US" dirty="0" err="1" smtClean="0"/>
              <a:t>Autor</a:t>
            </a:r>
            <a:r>
              <a:rPr lang="en-US" dirty="0" smtClean="0"/>
              <a:t> [2014, Science]</a:t>
            </a:r>
            <a:endParaRPr lang="en-US" dirty="0"/>
          </a:p>
        </p:txBody>
      </p:sp>
    </p:spTree>
    <p:extLst>
      <p:ext uri="{BB962C8B-B14F-4D97-AF65-F5344CB8AC3E}">
        <p14:creationId xmlns:p14="http://schemas.microsoft.com/office/powerpoint/2010/main" val="61501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609600" y="152400"/>
            <a:ext cx="8534400" cy="584775"/>
          </a:xfrm>
          <a:prstGeom prst="rect">
            <a:avLst/>
          </a:prstGeom>
          <a:noFill/>
        </p:spPr>
        <p:txBody>
          <a:bodyPr wrap="square" rtlCol="0">
            <a:spAutoFit/>
          </a:bodyPr>
          <a:lstStyle/>
          <a:p>
            <a:r>
              <a:rPr lang="en-US" sz="3200" dirty="0" smtClean="0">
                <a:solidFill>
                  <a:srgbClr val="C00000"/>
                </a:solidFill>
              </a:rPr>
              <a:t>Sources of Inequality</a:t>
            </a:r>
            <a:endParaRPr lang="en-US" sz="3200" dirty="0">
              <a:solidFill>
                <a:srgbClr val="C00000"/>
              </a:solidFill>
            </a:endParaRPr>
          </a:p>
        </p:txBody>
      </p:sp>
      <p:sp>
        <p:nvSpPr>
          <p:cNvPr id="5" name="TextBox 4"/>
          <p:cNvSpPr txBox="1"/>
          <p:nvPr/>
        </p:nvSpPr>
        <p:spPr>
          <a:xfrm>
            <a:off x="609600" y="2057400"/>
            <a:ext cx="8382000" cy="2677656"/>
          </a:xfrm>
          <a:prstGeom prst="rect">
            <a:avLst/>
          </a:prstGeom>
          <a:noFill/>
        </p:spPr>
        <p:txBody>
          <a:bodyPr wrap="square" rtlCol="0">
            <a:spAutoFit/>
          </a:bodyPr>
          <a:lstStyle/>
          <a:p>
            <a:pPr marL="342900" indent="-342900">
              <a:buFont typeface="Arial" panose="020B0604020202020204" pitchFamily="34" charset="0"/>
              <a:buChar char="•"/>
            </a:pPr>
            <a:r>
              <a:rPr lang="en-US" dirty="0" smtClean="0"/>
              <a:t>Globalization, </a:t>
            </a:r>
          </a:p>
          <a:p>
            <a:pPr marL="342900" indent="-342900">
              <a:buFont typeface="Arial" panose="020B0604020202020204" pitchFamily="34" charset="0"/>
              <a:buChar char="•"/>
            </a:pPr>
            <a:r>
              <a:rPr lang="en-US" dirty="0" smtClean="0"/>
              <a:t>Skill biased technological change, knowledge based technology</a:t>
            </a:r>
          </a:p>
          <a:p>
            <a:pPr marL="342900" indent="-342900">
              <a:buFont typeface="Arial" panose="020B0604020202020204" pitchFamily="34" charset="0"/>
              <a:buChar char="•"/>
            </a:pPr>
            <a:r>
              <a:rPr lang="en-US" dirty="0" smtClean="0"/>
              <a:t>Policy induced, </a:t>
            </a:r>
          </a:p>
          <a:p>
            <a:pPr marL="800100" lvl="1" indent="-342900">
              <a:buFont typeface="Arial" panose="020B0604020202020204" pitchFamily="34" charset="0"/>
              <a:buChar char="•"/>
            </a:pPr>
            <a:r>
              <a:rPr lang="en-US" dirty="0" smtClean="0"/>
              <a:t>China (</a:t>
            </a:r>
            <a:r>
              <a:rPr lang="en-US" dirty="0" err="1" smtClean="0"/>
              <a:t>Hukou</a:t>
            </a:r>
            <a:r>
              <a:rPr lang="en-US" dirty="0" smtClean="0"/>
              <a:t> and decentralization education financing</a:t>
            </a:r>
          </a:p>
          <a:p>
            <a:pPr marL="800100" lvl="1" indent="-342900">
              <a:buFont typeface="Arial" panose="020B0604020202020204" pitchFamily="34" charset="0"/>
              <a:buChar char="•"/>
            </a:pPr>
            <a:r>
              <a:rPr lang="en-US" dirty="0" smtClean="0"/>
              <a:t>India, subsidies for Higher Education, encouraging education for the elite class that British created)</a:t>
            </a:r>
          </a:p>
          <a:p>
            <a:pPr marL="800100" lvl="1" indent="-342900">
              <a:buFont typeface="Arial" panose="020B0604020202020204" pitchFamily="34" charset="0"/>
              <a:buChar char="•"/>
            </a:pPr>
            <a:r>
              <a:rPr lang="en-US" dirty="0" smtClean="0"/>
              <a:t>Poverty breeds poverty</a:t>
            </a:r>
            <a:endParaRPr lang="en-US" dirty="0"/>
          </a:p>
        </p:txBody>
      </p:sp>
    </p:spTree>
    <p:extLst>
      <p:ext uri="{BB962C8B-B14F-4D97-AF65-F5344CB8AC3E}">
        <p14:creationId xmlns:p14="http://schemas.microsoft.com/office/powerpoint/2010/main" val="29352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381000" y="152400"/>
            <a:ext cx="8763000" cy="584775"/>
          </a:xfrm>
          <a:prstGeom prst="rect">
            <a:avLst/>
          </a:prstGeom>
          <a:noFill/>
        </p:spPr>
        <p:txBody>
          <a:bodyPr wrap="square" rtlCol="0">
            <a:spAutoFit/>
          </a:bodyPr>
          <a:lstStyle/>
          <a:p>
            <a:r>
              <a:rPr lang="en-US" sz="3200" dirty="0" smtClean="0">
                <a:solidFill>
                  <a:srgbClr val="C00000"/>
                </a:solidFill>
              </a:rPr>
              <a:t>Important Skills: Cognitive and Personality traits</a:t>
            </a:r>
            <a:endParaRPr lang="en-US" sz="3200" dirty="0">
              <a:solidFill>
                <a:srgbClr val="C00000"/>
              </a:solidFill>
            </a:endParaRPr>
          </a:p>
        </p:txBody>
      </p:sp>
      <p:sp>
        <p:nvSpPr>
          <p:cNvPr id="5" name="TextBox 4"/>
          <p:cNvSpPr txBox="1"/>
          <p:nvPr/>
        </p:nvSpPr>
        <p:spPr>
          <a:xfrm>
            <a:off x="381000" y="782507"/>
            <a:ext cx="8382000" cy="1938992"/>
          </a:xfrm>
          <a:prstGeom prst="rect">
            <a:avLst/>
          </a:prstGeom>
          <a:noFill/>
        </p:spPr>
        <p:txBody>
          <a:bodyPr wrap="square" rtlCol="0">
            <a:spAutoFit/>
          </a:bodyPr>
          <a:lstStyle/>
          <a:p>
            <a:pPr marL="342900" indent="-342900">
              <a:buFont typeface="Arial" panose="020B0604020202020204" pitchFamily="34" charset="0"/>
              <a:buChar char="•"/>
            </a:pPr>
            <a:r>
              <a:rPr lang="en-US" dirty="0" smtClean="0"/>
              <a:t>Cognitive Skills: </a:t>
            </a:r>
          </a:p>
          <a:p>
            <a:pPr marL="800100" lvl="1" indent="-342900">
              <a:buFont typeface="Arial" panose="020B0604020202020204" pitchFamily="34" charset="0"/>
              <a:buChar char="•"/>
            </a:pPr>
            <a:r>
              <a:rPr lang="en-US" dirty="0" smtClean="0"/>
              <a:t>Intelligence, schooling level</a:t>
            </a:r>
          </a:p>
          <a:p>
            <a:pPr marL="342900" indent="-342900">
              <a:buFont typeface="Arial" panose="020B0604020202020204" pitchFamily="34" charset="0"/>
              <a:buChar char="•"/>
            </a:pPr>
            <a:r>
              <a:rPr lang="en-US" dirty="0" smtClean="0"/>
              <a:t>Big Five Personality skills :</a:t>
            </a:r>
          </a:p>
          <a:p>
            <a:pPr marL="800100" lvl="1" indent="-342900">
              <a:buFont typeface="Arial" panose="020B0604020202020204" pitchFamily="34" charset="0"/>
              <a:buChar char="•"/>
            </a:pPr>
            <a:r>
              <a:rPr lang="en-US" dirty="0" smtClean="0"/>
              <a:t>Self-control, Executive Function (EF), Social and Motivational skills </a:t>
            </a:r>
            <a:endParaRPr lang="en-US" dirty="0"/>
          </a:p>
        </p:txBody>
      </p:sp>
      <p:sp>
        <p:nvSpPr>
          <p:cNvPr id="6" name="TextBox 5"/>
          <p:cNvSpPr txBox="1"/>
          <p:nvPr/>
        </p:nvSpPr>
        <p:spPr>
          <a:xfrm>
            <a:off x="0" y="2721499"/>
            <a:ext cx="9144000" cy="397031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Evidence</a:t>
            </a:r>
          </a:p>
          <a:p>
            <a:pPr marL="800100" lvl="1" indent="-342900">
              <a:buFont typeface="Arial" panose="020B0604020202020204" pitchFamily="34" charset="0"/>
              <a:buChar char="•"/>
            </a:pPr>
            <a:r>
              <a:rPr lang="en-US" dirty="0" smtClean="0"/>
              <a:t>Stanford Marshmallow Test (see Walter </a:t>
            </a:r>
            <a:r>
              <a:rPr lang="en-US" dirty="0" err="1" smtClean="0"/>
              <a:t>Mischel</a:t>
            </a:r>
            <a:r>
              <a:rPr lang="en-US" dirty="0" smtClean="0"/>
              <a:t>, 2014 book )</a:t>
            </a:r>
          </a:p>
          <a:p>
            <a:pPr marL="800100" lvl="1" indent="-342900">
              <a:buFont typeface="Arial" panose="020B0604020202020204" pitchFamily="34" charset="0"/>
              <a:buChar char="•"/>
            </a:pPr>
            <a:r>
              <a:rPr lang="en-US" dirty="0" smtClean="0"/>
              <a:t>Perry Preschool (see </a:t>
            </a:r>
            <a:r>
              <a:rPr lang="en-US" dirty="0" err="1" smtClean="0"/>
              <a:t>Schweinhart</a:t>
            </a:r>
            <a:r>
              <a:rPr lang="en-US" dirty="0" smtClean="0"/>
              <a:t>, 2002,Online Res. Bulletin)</a:t>
            </a:r>
          </a:p>
          <a:p>
            <a:pPr marL="800100" lvl="1" indent="-342900">
              <a:buFont typeface="Arial" panose="020B0604020202020204" pitchFamily="34" charset="0"/>
              <a:buChar char="•"/>
            </a:pPr>
            <a:r>
              <a:rPr lang="en-US" dirty="0" err="1" smtClean="0"/>
              <a:t>U.S.Census</a:t>
            </a:r>
            <a:r>
              <a:rPr lang="en-US" dirty="0" smtClean="0"/>
              <a:t> </a:t>
            </a:r>
            <a:r>
              <a:rPr lang="en-US" dirty="0"/>
              <a:t>Bureau </a:t>
            </a:r>
            <a:r>
              <a:rPr lang="en-US" sz="2000" dirty="0"/>
              <a:t>interviewed 3,000 employers (1 to 5 very important): skill </a:t>
            </a:r>
            <a:r>
              <a:rPr lang="en-US" sz="2000" dirty="0" err="1" smtClean="0"/>
              <a:t>crentials</a:t>
            </a:r>
            <a:r>
              <a:rPr lang="en-US" sz="2000" dirty="0" smtClean="0"/>
              <a:t> - 3.2</a:t>
            </a:r>
            <a:r>
              <a:rPr lang="en-US" sz="2000" dirty="0"/>
              <a:t>, years of schooling </a:t>
            </a:r>
            <a:r>
              <a:rPr lang="en-US" sz="2000" dirty="0" smtClean="0"/>
              <a:t>- 2.9</a:t>
            </a:r>
            <a:r>
              <a:rPr lang="en-US" sz="2000" dirty="0"/>
              <a:t>, scores on employer given test </a:t>
            </a:r>
            <a:r>
              <a:rPr lang="en-US" sz="2000" dirty="0" smtClean="0"/>
              <a:t>and </a:t>
            </a:r>
            <a:r>
              <a:rPr lang="en-US" sz="2000" dirty="0"/>
              <a:t>academic </a:t>
            </a:r>
            <a:r>
              <a:rPr lang="en-US" sz="2000" dirty="0" smtClean="0"/>
              <a:t>performance- each 2.5</a:t>
            </a:r>
            <a:r>
              <a:rPr lang="en-US" sz="2000" dirty="0"/>
              <a:t>, </a:t>
            </a:r>
            <a:r>
              <a:rPr lang="en-US" sz="2000" b="1" dirty="0"/>
              <a:t>attitude </a:t>
            </a:r>
            <a:r>
              <a:rPr lang="en-US" sz="2000" b="1" dirty="0" smtClean="0"/>
              <a:t>- 4.6 </a:t>
            </a:r>
            <a:r>
              <a:rPr lang="en-US" sz="2000" b="1" dirty="0"/>
              <a:t>and communication </a:t>
            </a:r>
            <a:r>
              <a:rPr lang="en-US" sz="2000" b="1" dirty="0" smtClean="0"/>
              <a:t>- 4.2</a:t>
            </a:r>
            <a:r>
              <a:rPr lang="en-US" sz="2000" b="1" dirty="0"/>
              <a:t>.</a:t>
            </a:r>
            <a:r>
              <a:rPr lang="en-US" sz="2000" dirty="0"/>
              <a:t>(</a:t>
            </a:r>
            <a:r>
              <a:rPr lang="en-US" sz="2000" dirty="0" smtClean="0"/>
              <a:t>see Bowles et al (2001, JEL)</a:t>
            </a:r>
          </a:p>
          <a:p>
            <a:pPr marL="800100" lvl="1" indent="-342900">
              <a:buFont typeface="Arial" panose="020B0604020202020204" pitchFamily="34" charset="0"/>
              <a:buChar char="•"/>
            </a:pPr>
            <a:r>
              <a:rPr lang="en-US" dirty="0" smtClean="0"/>
              <a:t>The Mind Tools Program  (see Diamond et al, 2007</a:t>
            </a:r>
            <a:r>
              <a:rPr lang="en-US" b="1" dirty="0" smtClean="0"/>
              <a:t>)</a:t>
            </a:r>
            <a:endParaRPr lang="en-US" dirty="0" smtClean="0"/>
          </a:p>
          <a:p>
            <a:pPr marL="800100" lvl="1" indent="-342900">
              <a:buFont typeface="Arial" panose="020B0604020202020204" pitchFamily="34" charset="0"/>
              <a:buChar char="•"/>
            </a:pPr>
            <a:r>
              <a:rPr lang="en-US" dirty="0" smtClean="0"/>
              <a:t>Evidence from NLSY, </a:t>
            </a:r>
            <a:r>
              <a:rPr lang="en-US" u="sng" dirty="0" smtClean="0">
                <a:solidFill>
                  <a:srgbClr val="C00000"/>
                </a:solidFill>
              </a:rPr>
              <a:t>I present the findings from Raut[2003] and Heckman and Raut [2013] </a:t>
            </a:r>
            <a:r>
              <a:rPr lang="en-US" dirty="0" smtClean="0"/>
              <a:t>for Head Start see Currie and Thomas (1995)</a:t>
            </a:r>
            <a:endParaRPr lang="en-US" dirty="0"/>
          </a:p>
        </p:txBody>
      </p:sp>
    </p:spTree>
    <p:extLst>
      <p:ext uri="{BB962C8B-B14F-4D97-AF65-F5344CB8AC3E}">
        <p14:creationId xmlns:p14="http://schemas.microsoft.com/office/powerpoint/2010/main" val="307699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12632</TotalTime>
  <Words>805</Words>
  <Application>Microsoft Office PowerPoint</Application>
  <PresentationFormat>On-screen Show (4:3)</PresentationFormat>
  <Paragraphs>79</Paragraphs>
  <Slides>18</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Lucida Sans Unicode</vt:lpstr>
      <vt:lpstr>Times New Roman</vt:lpstr>
      <vt:lpstr>Trebuchet MS</vt:lpstr>
      <vt:lpstr>Verdana</vt:lpstr>
      <vt:lpstr>Wingdings</vt:lpstr>
      <vt:lpstr>Wingdings 2</vt:lpstr>
      <vt:lpstr>Wingdings 3</vt:lpstr>
      <vt:lpstr>Concourse</vt:lpstr>
      <vt:lpstr>Facet</vt:lpstr>
      <vt:lpstr>Preschool Investment,  Earnings Inequality and Social Mobility </vt:lpstr>
      <vt:lpstr>Disclaimer</vt:lpstr>
      <vt:lpstr>Outline</vt:lpstr>
      <vt:lpstr>PowerPoint Presentation</vt:lpstr>
      <vt:lpstr>PowerPoint Presentation</vt:lpstr>
      <vt:lpstr>PowerPoint Presentation</vt:lpstr>
      <vt:lpstr>PowerPoint Presentation</vt:lpstr>
      <vt:lpstr>PowerPoint Presentation</vt:lpstr>
      <vt:lpstr>PowerPoint Presentation</vt:lpstr>
      <vt:lpstr>Table 1: Determinants of earnings -- role of cognitive and non-cognitive skills</vt:lpstr>
      <vt:lpstr>PowerPoint Presentation</vt:lpstr>
      <vt:lpstr>PowerPoint Presentation</vt:lpstr>
      <vt:lpstr>PowerPoint Presentation</vt:lpstr>
      <vt:lpstr>An altruistic Model of parental preschool investment, Raut[2003] and Heckman and Raut[2013]</vt:lpstr>
      <vt:lpstr>Structural Dynamic Programming Model </vt:lpstr>
      <vt:lpstr>PowerPoint Presentation</vt:lpstr>
      <vt:lpstr>Intergenerational Effects of Free preschool to children of poor SES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dc:creator>
  <cp:lastModifiedBy>Lakshmi</cp:lastModifiedBy>
  <cp:revision>193</cp:revision>
  <cp:lastPrinted>2002-04-11T00:27:57Z</cp:lastPrinted>
  <dcterms:created xsi:type="dcterms:W3CDTF">1601-01-01T00:00:00Z</dcterms:created>
  <dcterms:modified xsi:type="dcterms:W3CDTF">2015-06-01T21:33:30Z</dcterms:modified>
</cp:coreProperties>
</file>