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B9A22F-859C-41D6-9EE4-B7844D55C47D}">
  <a:tblStyle styleId="{6EB9A22F-859C-41D6-9EE4-B7844D55C47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7EB7B829-23EF-483B-892E-A74DA4B26FB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0E1FDFF-619C-4143-980A-054F0480B28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79cc170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79cc17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79cc1702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79cc170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79cc1702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79cc170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79cc1702_4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79cc1702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79cc1702_4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79cc1702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45150" y="1480250"/>
            <a:ext cx="115017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6746627" y="662550"/>
            <a:ext cx="4645250" cy="2889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IN">
                <a:solidFill>
                  <a:schemeClr val="lt1"/>
                </a:solidFill>
              </a:rPr>
              <a:t>InstaCart Data </a:t>
            </a:r>
            <a:r>
              <a:rPr lang="en-IN">
                <a:solidFill>
                  <a:schemeClr val="lt1"/>
                </a:solidFill>
              </a:rPr>
              <a:t>Warehouse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46627" y="3667761"/>
            <a:ext cx="4645250" cy="22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IN" sz="1850">
                <a:solidFill>
                  <a:schemeClr val="lt1"/>
                </a:solidFill>
              </a:rPr>
              <a:t>Sarthak Killedar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IN" sz="1850">
                <a:solidFill>
                  <a:schemeClr val="lt1"/>
                </a:solidFill>
              </a:rPr>
              <a:t>Rupali Shyam</a:t>
            </a:r>
            <a:endParaRPr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IN" sz="1850">
                <a:solidFill>
                  <a:schemeClr val="lt1"/>
                </a:solidFill>
              </a:rPr>
              <a:t>Dilisha Naidu</a:t>
            </a:r>
            <a:endParaRPr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IN" sz="1850">
                <a:solidFill>
                  <a:schemeClr val="lt1"/>
                </a:solidFill>
              </a:rPr>
              <a:t>Sayantani Bhattacharjee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IN" sz="1850">
                <a:solidFill>
                  <a:schemeClr val="lt1"/>
                </a:solidFill>
              </a:rPr>
              <a:t>Lakshmi Ravichandran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IN" sz="1850">
                <a:solidFill>
                  <a:schemeClr val="lt1"/>
                </a:solidFill>
              </a:rPr>
              <a:t>Sanzil Madye</a:t>
            </a:r>
            <a:endParaRPr sz="1850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instacart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382" y="1677280"/>
            <a:ext cx="4047843" cy="2135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flipH="1" rot="10800000">
            <a:off x="-1" y="-1"/>
            <a:ext cx="4403709" cy="6858001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96" name="Google Shape;96;p1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7" name="Google Shape;97;p1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8" name="Google Shape;98;p1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9" name="Google Shape;99;p1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</p:sp>
        <p:sp>
          <p:nvSpPr>
            <p:cNvPr id="100" name="Google Shape;100;p1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pSp>
        <p:nvGrpSpPr>
          <p:cNvPr id="102" name="Google Shape;102;p14"/>
          <p:cNvGrpSpPr/>
          <p:nvPr/>
        </p:nvGrpSpPr>
        <p:grpSpPr>
          <a:xfrm>
            <a:off x="5010150" y="685800"/>
            <a:ext cx="6492875" cy="5105400"/>
            <a:chOff x="0" y="0"/>
            <a:chExt cx="6492875" cy="5105400"/>
          </a:xfrm>
        </p:grpSpPr>
        <p:cxnSp>
          <p:nvCxnSpPr>
            <p:cNvPr id="103" name="Google Shape;103;p14"/>
            <p:cNvCxnSpPr/>
            <p:nvPr/>
          </p:nvCxnSpPr>
          <p:spPr>
            <a:xfrm>
              <a:off x="0" y="0"/>
              <a:ext cx="6492875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0" y="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0" y="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make use of the instaCart dataset to perform certain analysis on the data. This can help gain useful insight on the working and performance of a business. 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" name="Google Shape;106;p14"/>
            <p:cNvCxnSpPr/>
            <p:nvPr/>
          </p:nvCxnSpPr>
          <p:spPr>
            <a:xfrm>
              <a:off x="0" y="1276350"/>
              <a:ext cx="6492875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7" name="Google Shape;107;p14"/>
            <p:cNvSpPr/>
            <p:nvPr/>
          </p:nvSpPr>
          <p:spPr>
            <a:xfrm>
              <a:off x="0" y="127635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0" y="127635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 required by the project, the analysis is done using three different databases, relational DB, MongoDB and Neo4j.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Google Shape;109;p14"/>
            <p:cNvCxnSpPr/>
            <p:nvPr/>
          </p:nvCxnSpPr>
          <p:spPr>
            <a:xfrm>
              <a:off x="0" y="2552700"/>
              <a:ext cx="6492875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0" name="Google Shape;110;p14"/>
            <p:cNvSpPr/>
            <p:nvPr/>
          </p:nvSpPr>
          <p:spPr>
            <a:xfrm>
              <a:off x="0" y="255270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0" y="255270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Since the data is available in terms of tables/relations, the relational database would be an ideal choice.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14"/>
            <p:cNvCxnSpPr/>
            <p:nvPr/>
          </p:nvCxnSpPr>
          <p:spPr>
            <a:xfrm>
              <a:off x="0" y="3829050"/>
              <a:ext cx="6492875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3" name="Google Shape;113;p14"/>
            <p:cNvSpPr/>
            <p:nvPr/>
          </p:nvSpPr>
          <p:spPr>
            <a:xfrm>
              <a:off x="0" y="382905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0" y="382905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make use of 5 dimensional table such as Orders, Products, Aisle, Departments and Order Details to create the Fact Tables.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887340" y="1866529"/>
            <a:ext cx="1953513" cy="2900780"/>
            <a:chOff x="365444" y="685799"/>
            <a:chExt cx="1734506" cy="2552701"/>
          </a:xfrm>
        </p:grpSpPr>
        <p:pic>
          <p:nvPicPr>
            <p:cNvPr descr="Image result for mongodb" id="116" name="Google Shape;11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5444" y="2767648"/>
              <a:ext cx="1734506" cy="470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eo4j logo" id="117" name="Google Shape;11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5444" y="2184400"/>
              <a:ext cx="1734506" cy="583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MSSQL" id="118" name="Google Shape;118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5444" y="685799"/>
              <a:ext cx="1734506" cy="14985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Product Fact Table</a:t>
            </a:r>
            <a:endParaRPr/>
          </a:p>
        </p:txBody>
      </p:sp>
      <p:graphicFrame>
        <p:nvGraphicFramePr>
          <p:cNvPr id="124" name="Google Shape;124;p15"/>
          <p:cNvGraphicFramePr/>
          <p:nvPr/>
        </p:nvGraphicFramePr>
        <p:xfrm>
          <a:off x="838200" y="36848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{6EB9A22F-859C-41D6-9EE4-B7844D55C47D}</a:tableStyleId>
              </a:tblPr>
              <a:tblGrid>
                <a:gridCol w="1574850"/>
                <a:gridCol w="1574850"/>
                <a:gridCol w="1574850"/>
                <a:gridCol w="15748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Product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DepartmentID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AisleID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Quantity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5" name="Google Shape;125;p15"/>
          <p:cNvGraphicFramePr/>
          <p:nvPr/>
        </p:nvGraphicFramePr>
        <p:xfrm>
          <a:off x="989121" y="15187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{7EB7B829-23EF-483B-892E-A74DA4B26FB5}</a:tableStyleId>
              </a:tblPr>
              <a:tblGrid>
                <a:gridCol w="490225"/>
                <a:gridCol w="378225"/>
                <a:gridCol w="673475"/>
                <a:gridCol w="419000"/>
              </a:tblGrid>
              <a:tr h="1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600"/>
                        <a:t>ProductID</a:t>
                      </a:r>
                      <a:endParaRPr sz="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6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600"/>
                        <a:t>Department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600"/>
                        <a:t>Aisle 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6" name="Google Shape;126;p15"/>
          <p:cNvGraphicFramePr/>
          <p:nvPr/>
        </p:nvGraphicFramePr>
        <p:xfrm>
          <a:off x="1997229" y="49416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{7EB7B829-23EF-483B-892E-A74DA4B26FB5}</a:tableStyleId>
              </a:tblPr>
              <a:tblGrid>
                <a:gridCol w="1053875"/>
                <a:gridCol w="1053875"/>
              </a:tblGrid>
              <a:tr h="23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600"/>
                        <a:t>Department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600"/>
                        <a:t>Department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7" name="Google Shape;127;p15"/>
          <p:cNvGraphicFramePr/>
          <p:nvPr/>
        </p:nvGraphicFramePr>
        <p:xfrm>
          <a:off x="4764349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{7EB7B829-23EF-483B-892E-A74DA4B26FB5}</a:tableStyleId>
              </a:tblPr>
              <a:tblGrid>
                <a:gridCol w="681625"/>
                <a:gridCol w="1426100"/>
              </a:tblGrid>
              <a:tr h="23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600"/>
                        <a:t>Aisle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600"/>
                        <a:t>Aisle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28" name="Google Shape;128;p15"/>
          <p:cNvCxnSpPr/>
          <p:nvPr/>
        </p:nvCxnSpPr>
        <p:spPr>
          <a:xfrm rot="5400000">
            <a:off x="4820399" y="3116360"/>
            <a:ext cx="666300" cy="47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5"/>
          <p:cNvCxnSpPr/>
          <p:nvPr/>
        </p:nvCxnSpPr>
        <p:spPr>
          <a:xfrm flipH="1" rot="-5400000">
            <a:off x="1218396" y="2905907"/>
            <a:ext cx="794400" cy="76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15"/>
          <p:cNvCxnSpPr/>
          <p:nvPr/>
        </p:nvCxnSpPr>
        <p:spPr>
          <a:xfrm rot="-5400000">
            <a:off x="2446768" y="4245639"/>
            <a:ext cx="885900" cy="50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15"/>
          <p:cNvSpPr txBox="1"/>
          <p:nvPr/>
        </p:nvSpPr>
        <p:spPr>
          <a:xfrm>
            <a:off x="7533444" y="2412889"/>
            <a:ext cx="4367073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[dbo].[ProductStarFact](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 [ProductId] [int] NOT NULL,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 [DepartmentId] [int] NOT NULL,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 [AisleId] [int] NOT NULL,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 [Quantity] [int] NOT NULL,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[PK_ProductStarFact] PRIMARY KEY CLUSTERED ([ProductId] ASC)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501025" y="1545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MongoDb Structure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45150" y="1480250"/>
            <a:ext cx="11501700" cy="520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Product ID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DepartmentID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AisleID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Quantity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16"/>
          <p:cNvGraphicFramePr/>
          <p:nvPr/>
        </p:nvGraphicFramePr>
        <p:xfrm>
          <a:off x="501025" y="19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{E0E1FDFF-619C-4143-980A-054F0480B28D}</a:tableStyleId>
              </a:tblPr>
              <a:tblGrid>
                <a:gridCol w="2713200"/>
                <a:gridCol w="2562700"/>
                <a:gridCol w="2863700"/>
                <a:gridCol w="2713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product_id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product_name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department [department_name]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aisle [aisle_name]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6"/>
          <p:cNvGraphicFramePr/>
          <p:nvPr/>
        </p:nvGraphicFramePr>
        <p:xfrm>
          <a:off x="8659700" y="289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{E0E1FDFF-619C-4143-980A-054F0480B28D}</a:tableStyleId>
              </a:tblPr>
              <a:tblGrid>
                <a:gridCol w="1719875"/>
              </a:tblGrid>
              <a:tr h="37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aisles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6"/>
          <p:cNvGraphicFramePr/>
          <p:nvPr/>
        </p:nvGraphicFramePr>
        <p:xfrm>
          <a:off x="6103300" y="289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{E0E1FDFF-619C-4143-980A-054F0480B28D}</a:tableStyleId>
              </a:tblPr>
              <a:tblGrid>
                <a:gridCol w="1719875"/>
              </a:tblGrid>
              <a:tr h="37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departments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6"/>
          <p:cNvGraphicFramePr/>
          <p:nvPr/>
        </p:nvGraphicFramePr>
        <p:xfrm>
          <a:off x="501025" y="38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{E0E1FDFF-619C-4143-980A-054F0480B28D}</a:tableStyleId>
              </a:tblPr>
              <a:tblGrid>
                <a:gridCol w="2713200"/>
                <a:gridCol w="2713200"/>
                <a:gridCol w="2713200"/>
                <a:gridCol w="2713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order_id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product_id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re-ordered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add_to_cart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6"/>
          <p:cNvGraphicFramePr/>
          <p:nvPr/>
        </p:nvGraphicFramePr>
        <p:xfrm>
          <a:off x="501025" y="51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{E0E1FDFF-619C-4143-980A-054F0480B28D}</a:tableStyleId>
              </a:tblPr>
              <a:tblGrid>
                <a:gridCol w="2713200"/>
                <a:gridCol w="2713200"/>
                <a:gridCol w="2713200"/>
                <a:gridCol w="2713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order_id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user_id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order_dow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rgbClr val="FFFFFF"/>
                          </a:solidFill>
                        </a:rPr>
                        <a:t>order_hour_of_day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143" name="Google Shape;143;p16"/>
          <p:cNvCxnSpPr/>
          <p:nvPr/>
        </p:nvCxnSpPr>
        <p:spPr>
          <a:xfrm>
            <a:off x="6836500" y="262280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9375225" y="261490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6"/>
          <p:cNvSpPr txBox="1"/>
          <p:nvPr/>
        </p:nvSpPr>
        <p:spPr>
          <a:xfrm>
            <a:off x="537450" y="1483400"/>
            <a:ext cx="2558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Products Collection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501025" y="3353338"/>
            <a:ext cx="3454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Order-Product Collection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37450" y="4772650"/>
            <a:ext cx="27948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Orders Collection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50" y="358624"/>
            <a:ext cx="2243250" cy="11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Neo4J (Graph Database)   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45150" y="1480250"/>
            <a:ext cx="11501700" cy="520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b="0" lang="en-IN">
                <a:latin typeface="Arial"/>
                <a:ea typeface="Arial"/>
                <a:cs typeface="Arial"/>
                <a:sym typeface="Arial"/>
              </a:rPr>
              <a:t>For the right use case, relational databases are powerful tools. But today’s users are asking for </a:t>
            </a:r>
            <a:r>
              <a:rPr b="0" i="1" lang="en-IN"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lang="en-IN">
                <a:latin typeface="Arial"/>
                <a:ea typeface="Arial"/>
                <a:cs typeface="Arial"/>
                <a:sym typeface="Arial"/>
              </a:rPr>
              <a:t> than an RDBMS can handle. More features, more data, more speed and – most importantly – </a:t>
            </a:r>
            <a:r>
              <a:rPr b="0" i="1" lang="en-IN">
                <a:latin typeface="Arial"/>
                <a:ea typeface="Arial"/>
                <a:cs typeface="Arial"/>
                <a:sym typeface="Arial"/>
              </a:rPr>
              <a:t>more connections.</a:t>
            </a:r>
            <a:endParaRPr b="0" i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lang="en-IN">
                <a:latin typeface="Arial"/>
                <a:ea typeface="Arial"/>
                <a:cs typeface="Arial"/>
                <a:sym typeface="Arial"/>
              </a:rPr>
              <a:t>Property graph model and Cypher query language makes it easy to understand a database.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lang="en-IN">
                <a:latin typeface="Arial"/>
                <a:ea typeface="Arial"/>
                <a:cs typeface="Arial"/>
                <a:sym typeface="Arial"/>
              </a:rPr>
              <a:t>Neo4j delivers the lightning-fast read and write performance you need, while still protecting your 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data integrity</a:t>
            </a:r>
            <a:r>
              <a:rPr b="0" lang="en-IN">
                <a:latin typeface="Arial"/>
                <a:ea typeface="Arial"/>
                <a:cs typeface="Arial"/>
                <a:sym typeface="Arial"/>
              </a:rPr>
              <a:t>. It is the only 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enterprise-strength graph database</a:t>
            </a:r>
            <a:r>
              <a:rPr b="0" lang="en-IN">
                <a:latin typeface="Arial"/>
                <a:ea typeface="Arial"/>
                <a:cs typeface="Arial"/>
                <a:sym typeface="Arial"/>
              </a:rPr>
              <a:t> that combines 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native graph</a:t>
            </a:r>
            <a:r>
              <a:rPr b="0" lang="en-IN">
                <a:latin typeface="Arial"/>
                <a:ea typeface="Arial"/>
                <a:cs typeface="Arial"/>
                <a:sym typeface="Arial"/>
              </a:rPr>
              <a:t> storage, 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b="0" lang="en-IN">
                <a:latin typeface="Arial"/>
                <a:ea typeface="Arial"/>
                <a:cs typeface="Arial"/>
                <a:sym typeface="Arial"/>
              </a:rPr>
              <a:t> architecture optimized for speed, and 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ACID</a:t>
            </a:r>
            <a:r>
              <a:rPr b="0" lang="en-IN">
                <a:latin typeface="Arial"/>
                <a:ea typeface="Arial"/>
                <a:cs typeface="Arial"/>
                <a:sym typeface="Arial"/>
              </a:rPr>
              <a:t> compliance to ensure predictability of relationship-based queries. 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lang="en-IN">
                <a:latin typeface="Arial"/>
                <a:ea typeface="Arial"/>
                <a:cs typeface="Arial"/>
                <a:sym typeface="Arial"/>
              </a:rPr>
              <a:t>Competitive advantage in business using Neo4j like ebay’s competitive advantage in same-day delivery.</a:t>
            </a:r>
            <a:r>
              <a:rPr b="0" lang="en-I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425" y="117700"/>
            <a:ext cx="3870976" cy="2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Relations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ON relation </a:t>
            </a:r>
            <a:endParaRPr/>
          </a:p>
        </p:txBody>
      </p:sp>
      <p:sp>
        <p:nvSpPr>
          <p:cNvPr id="162" name="Google Shape;162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IN relation</a:t>
            </a:r>
            <a:endParaRPr/>
          </a:p>
        </p:txBody>
      </p:sp>
      <p:sp>
        <p:nvSpPr>
          <p:cNvPr id="164" name="Google Shape;164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0" y="2504975"/>
            <a:ext cx="4658325" cy="36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2505075"/>
            <a:ext cx="4782589" cy="36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Relations -contd.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ORDERED	</a:t>
            </a:r>
            <a:endParaRPr/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IN-ORDER</a:t>
            </a:r>
            <a:endParaRPr/>
          </a:p>
        </p:txBody>
      </p:sp>
      <p:sp>
        <p:nvSpPr>
          <p:cNvPr id="175" name="Google Shape;175;p1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2504975"/>
            <a:ext cx="5034175" cy="35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00" y="2504288"/>
            <a:ext cx="35814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Graph Model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45150" y="1480250"/>
            <a:ext cx="11501700" cy="520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50" y="1480250"/>
            <a:ext cx="9455287" cy="52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