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9" r:id="rId14"/>
    <p:sldId id="270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6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-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59E6D6-0C7B-4052-970B-372CE809503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870EC9-3B1A-494C-BE9D-8895CA1B1C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Cavolini" panose="03000502040302020204" pitchFamily="66" charset="0"/>
              <a:cs typeface="Cavolini" panose="03000502040302020204" pitchFamily="66" charset="0"/>
            </a:rPr>
            <a:t>The datasets consist of 11 physicochemical properties as input variables</a:t>
          </a:r>
          <a:endParaRPr lang="en-US" dirty="0">
            <a:latin typeface="Cavolini" panose="03000502040302020204" pitchFamily="66" charset="0"/>
            <a:cs typeface="Cavolini" panose="03000502040302020204" pitchFamily="66" charset="0"/>
          </a:endParaRPr>
        </a:p>
      </dgm:t>
    </dgm:pt>
    <dgm:pt modelId="{E6321687-DF82-49C7-B67B-F75CF607AA3F}" type="parTrans" cxnId="{EF32057F-ADB0-4E93-A77E-891565D57D35}">
      <dgm:prSet/>
      <dgm:spPr/>
      <dgm:t>
        <a:bodyPr/>
        <a:lstStyle/>
        <a:p>
          <a:endParaRPr lang="en-US"/>
        </a:p>
      </dgm:t>
    </dgm:pt>
    <dgm:pt modelId="{F4D683A9-A9EC-486A-8D49-8C00B9FC52E0}" type="sibTrans" cxnId="{EF32057F-ADB0-4E93-A77E-891565D57D35}">
      <dgm:prSet/>
      <dgm:spPr/>
      <dgm:t>
        <a:bodyPr/>
        <a:lstStyle/>
        <a:p>
          <a:endParaRPr lang="en-US"/>
        </a:p>
      </dgm:t>
    </dgm:pt>
    <dgm:pt modelId="{077BE5CA-338A-464E-903D-A2990D71E9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Cavolini" panose="03000502040302020204" pitchFamily="66" charset="0"/>
              <a:cs typeface="Cavolini" panose="03000502040302020204" pitchFamily="66" charset="0"/>
            </a:rPr>
            <a:t>The quality rating of the wine is the 12th variable, which serves as the output variable</a:t>
          </a:r>
          <a:endParaRPr lang="en-US" dirty="0">
            <a:latin typeface="Cavolini" panose="03000502040302020204" pitchFamily="66" charset="0"/>
            <a:cs typeface="Cavolini" panose="03000502040302020204" pitchFamily="66" charset="0"/>
          </a:endParaRPr>
        </a:p>
      </dgm:t>
    </dgm:pt>
    <dgm:pt modelId="{644888E4-63D8-45B7-9B32-1FB331E3693D}" type="parTrans" cxnId="{27CCE7F4-1436-48C9-B218-56E59BA71F59}">
      <dgm:prSet/>
      <dgm:spPr/>
      <dgm:t>
        <a:bodyPr/>
        <a:lstStyle/>
        <a:p>
          <a:endParaRPr lang="en-US"/>
        </a:p>
      </dgm:t>
    </dgm:pt>
    <dgm:pt modelId="{04470F25-3D7E-44DA-8908-815B62F3F5EC}" type="sibTrans" cxnId="{27CCE7F4-1436-48C9-B218-56E59BA71F59}">
      <dgm:prSet/>
      <dgm:spPr/>
      <dgm:t>
        <a:bodyPr/>
        <a:lstStyle/>
        <a:p>
          <a:endParaRPr lang="en-US"/>
        </a:p>
      </dgm:t>
    </dgm:pt>
    <dgm:pt modelId="{E4326F5C-C669-4157-BC31-254C3FB7E9E0}" type="pres">
      <dgm:prSet presAssocID="{C759E6D6-0C7B-4052-970B-372CE8095035}" presName="root" presStyleCnt="0">
        <dgm:presLayoutVars>
          <dgm:dir/>
          <dgm:resizeHandles val="exact"/>
        </dgm:presLayoutVars>
      </dgm:prSet>
      <dgm:spPr/>
    </dgm:pt>
    <dgm:pt modelId="{F18F215A-ED5A-4F92-9D1C-CFB2EE992C0E}" type="pres">
      <dgm:prSet presAssocID="{25870EC9-3B1A-494C-BE9D-8895CA1B1C4D}" presName="compNode" presStyleCnt="0"/>
      <dgm:spPr/>
    </dgm:pt>
    <dgm:pt modelId="{95AA5E34-EE0F-4FF5-A447-29276E8EDA8B}" type="pres">
      <dgm:prSet presAssocID="{25870EC9-3B1A-494C-BE9D-8895CA1B1C4D}" presName="bgRect" presStyleLbl="bgShp" presStyleIdx="0" presStyleCnt="2" custLinFactNeighborX="12255" custLinFactNeighborY="5057"/>
      <dgm:spPr/>
    </dgm:pt>
    <dgm:pt modelId="{931034CF-F458-4F32-970E-33CCCA700B05}" type="pres">
      <dgm:prSet presAssocID="{25870EC9-3B1A-494C-BE9D-8895CA1B1C4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E6E17C9-7CAD-45E8-B994-F5C01CA63443}" type="pres">
      <dgm:prSet presAssocID="{25870EC9-3B1A-494C-BE9D-8895CA1B1C4D}" presName="spaceRect" presStyleCnt="0"/>
      <dgm:spPr/>
    </dgm:pt>
    <dgm:pt modelId="{C390039B-A3E6-499C-AC7A-444667C6B3C0}" type="pres">
      <dgm:prSet presAssocID="{25870EC9-3B1A-494C-BE9D-8895CA1B1C4D}" presName="parTx" presStyleLbl="revTx" presStyleIdx="0" presStyleCnt="2">
        <dgm:presLayoutVars>
          <dgm:chMax val="0"/>
          <dgm:chPref val="0"/>
        </dgm:presLayoutVars>
      </dgm:prSet>
      <dgm:spPr/>
    </dgm:pt>
    <dgm:pt modelId="{F3A1A628-CCD2-47D2-9B72-B6DC79F2F33D}" type="pres">
      <dgm:prSet presAssocID="{F4D683A9-A9EC-486A-8D49-8C00B9FC52E0}" presName="sibTrans" presStyleCnt="0"/>
      <dgm:spPr/>
    </dgm:pt>
    <dgm:pt modelId="{29658438-B00A-41D3-BCDD-2A3715497140}" type="pres">
      <dgm:prSet presAssocID="{077BE5CA-338A-464E-903D-A2990D71E99B}" presName="compNode" presStyleCnt="0"/>
      <dgm:spPr/>
    </dgm:pt>
    <dgm:pt modelId="{928E3D9F-93E8-4C55-8924-D4A01DE5E907}" type="pres">
      <dgm:prSet presAssocID="{077BE5CA-338A-464E-903D-A2990D71E99B}" presName="bgRect" presStyleLbl="bgShp" presStyleIdx="1" presStyleCnt="2"/>
      <dgm:spPr/>
    </dgm:pt>
    <dgm:pt modelId="{C119F63D-0946-4AF8-A90F-A6352AD80979}" type="pres">
      <dgm:prSet presAssocID="{077BE5CA-338A-464E-903D-A2990D71E9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02333874-3B76-4F8D-909E-4A445639B7C9}" type="pres">
      <dgm:prSet presAssocID="{077BE5CA-338A-464E-903D-A2990D71E99B}" presName="spaceRect" presStyleCnt="0"/>
      <dgm:spPr/>
    </dgm:pt>
    <dgm:pt modelId="{737F0D8F-7F82-43FB-A5F4-F6D357E36978}" type="pres">
      <dgm:prSet presAssocID="{077BE5CA-338A-464E-903D-A2990D71E99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8114418-7D7B-4460-8D93-4D5B1D91CAE7}" type="presOf" srcId="{C759E6D6-0C7B-4052-970B-372CE8095035}" destId="{E4326F5C-C669-4157-BC31-254C3FB7E9E0}" srcOrd="0" destOrd="0" presId="urn:microsoft.com/office/officeart/2018/2/layout/IconVerticalSolidList"/>
    <dgm:cxn modelId="{EF32057F-ADB0-4E93-A77E-891565D57D35}" srcId="{C759E6D6-0C7B-4052-970B-372CE8095035}" destId="{25870EC9-3B1A-494C-BE9D-8895CA1B1C4D}" srcOrd="0" destOrd="0" parTransId="{E6321687-DF82-49C7-B67B-F75CF607AA3F}" sibTransId="{F4D683A9-A9EC-486A-8D49-8C00B9FC52E0}"/>
    <dgm:cxn modelId="{DA8D53CB-F4B0-42F4-A2AE-5703241E355A}" type="presOf" srcId="{25870EC9-3B1A-494C-BE9D-8895CA1B1C4D}" destId="{C390039B-A3E6-499C-AC7A-444667C6B3C0}" srcOrd="0" destOrd="0" presId="urn:microsoft.com/office/officeart/2018/2/layout/IconVerticalSolidList"/>
    <dgm:cxn modelId="{E692F6CF-5C9C-47D8-9B29-C94D2E65F84E}" type="presOf" srcId="{077BE5CA-338A-464E-903D-A2990D71E99B}" destId="{737F0D8F-7F82-43FB-A5F4-F6D357E36978}" srcOrd="0" destOrd="0" presId="urn:microsoft.com/office/officeart/2018/2/layout/IconVerticalSolidList"/>
    <dgm:cxn modelId="{27CCE7F4-1436-48C9-B218-56E59BA71F59}" srcId="{C759E6D6-0C7B-4052-970B-372CE8095035}" destId="{077BE5CA-338A-464E-903D-A2990D71E99B}" srcOrd="1" destOrd="0" parTransId="{644888E4-63D8-45B7-9B32-1FB331E3693D}" sibTransId="{04470F25-3D7E-44DA-8908-815B62F3F5EC}"/>
    <dgm:cxn modelId="{09EE128C-B19B-4BA5-A4D8-DFC0B07F74AB}" type="presParOf" srcId="{E4326F5C-C669-4157-BC31-254C3FB7E9E0}" destId="{F18F215A-ED5A-4F92-9D1C-CFB2EE992C0E}" srcOrd="0" destOrd="0" presId="urn:microsoft.com/office/officeart/2018/2/layout/IconVerticalSolidList"/>
    <dgm:cxn modelId="{FD4BD6ED-2910-4761-9AAE-4A5F9C293302}" type="presParOf" srcId="{F18F215A-ED5A-4F92-9D1C-CFB2EE992C0E}" destId="{95AA5E34-EE0F-4FF5-A447-29276E8EDA8B}" srcOrd="0" destOrd="0" presId="urn:microsoft.com/office/officeart/2018/2/layout/IconVerticalSolidList"/>
    <dgm:cxn modelId="{6D31505B-8ABE-4DB6-8B3A-38A5EC76B508}" type="presParOf" srcId="{F18F215A-ED5A-4F92-9D1C-CFB2EE992C0E}" destId="{931034CF-F458-4F32-970E-33CCCA700B05}" srcOrd="1" destOrd="0" presId="urn:microsoft.com/office/officeart/2018/2/layout/IconVerticalSolidList"/>
    <dgm:cxn modelId="{00E09FF5-8F9F-49DA-8475-B5CAC0F3D71D}" type="presParOf" srcId="{F18F215A-ED5A-4F92-9D1C-CFB2EE992C0E}" destId="{5E6E17C9-7CAD-45E8-B994-F5C01CA63443}" srcOrd="2" destOrd="0" presId="urn:microsoft.com/office/officeart/2018/2/layout/IconVerticalSolidList"/>
    <dgm:cxn modelId="{BC522073-F07E-467C-9468-6431A92EC24E}" type="presParOf" srcId="{F18F215A-ED5A-4F92-9D1C-CFB2EE992C0E}" destId="{C390039B-A3E6-499C-AC7A-444667C6B3C0}" srcOrd="3" destOrd="0" presId="urn:microsoft.com/office/officeart/2018/2/layout/IconVerticalSolidList"/>
    <dgm:cxn modelId="{5814DF7C-8E80-477B-B125-77D4BD1E49CC}" type="presParOf" srcId="{E4326F5C-C669-4157-BC31-254C3FB7E9E0}" destId="{F3A1A628-CCD2-47D2-9B72-B6DC79F2F33D}" srcOrd="1" destOrd="0" presId="urn:microsoft.com/office/officeart/2018/2/layout/IconVerticalSolidList"/>
    <dgm:cxn modelId="{46879991-6F37-43D7-AA02-326875B6CA9E}" type="presParOf" srcId="{E4326F5C-C669-4157-BC31-254C3FB7E9E0}" destId="{29658438-B00A-41D3-BCDD-2A3715497140}" srcOrd="2" destOrd="0" presId="urn:microsoft.com/office/officeart/2018/2/layout/IconVerticalSolidList"/>
    <dgm:cxn modelId="{7E16DD16-421C-4A7D-97A6-37863BE88969}" type="presParOf" srcId="{29658438-B00A-41D3-BCDD-2A3715497140}" destId="{928E3D9F-93E8-4C55-8924-D4A01DE5E907}" srcOrd="0" destOrd="0" presId="urn:microsoft.com/office/officeart/2018/2/layout/IconVerticalSolidList"/>
    <dgm:cxn modelId="{DDFCFC5B-BC07-4378-83C3-438535A6ECF8}" type="presParOf" srcId="{29658438-B00A-41D3-BCDD-2A3715497140}" destId="{C119F63D-0946-4AF8-A90F-A6352AD80979}" srcOrd="1" destOrd="0" presId="urn:microsoft.com/office/officeart/2018/2/layout/IconVerticalSolidList"/>
    <dgm:cxn modelId="{151475F8-3252-440C-99AF-1767D31FC95A}" type="presParOf" srcId="{29658438-B00A-41D3-BCDD-2A3715497140}" destId="{02333874-3B76-4F8D-909E-4A445639B7C9}" srcOrd="2" destOrd="0" presId="urn:microsoft.com/office/officeart/2018/2/layout/IconVerticalSolidList"/>
    <dgm:cxn modelId="{C037A335-5D1C-4CE5-A557-CBF9CD394C39}" type="presParOf" srcId="{29658438-B00A-41D3-BCDD-2A3715497140}" destId="{737F0D8F-7F82-43FB-A5F4-F6D357E369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5BC70E-0E0F-4D9D-8940-D503E64224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2E6285-C820-460D-84E9-F3066F9FC1FB}">
      <dgm:prSet/>
      <dgm:spPr/>
      <dgm:t>
        <a:bodyPr/>
        <a:lstStyle/>
        <a:p>
          <a:r>
            <a:rPr lang="en-US" dirty="0"/>
            <a:t>The datasets consist of 12 physicochemical properties as input variables </a:t>
          </a:r>
        </a:p>
      </dgm:t>
    </dgm:pt>
    <dgm:pt modelId="{13A397D9-147F-4A63-91E7-A007BA94EA9A}" type="parTrans" cxnId="{48BD670E-0779-4DB0-9058-100C3EADEBEB}">
      <dgm:prSet/>
      <dgm:spPr/>
      <dgm:t>
        <a:bodyPr/>
        <a:lstStyle/>
        <a:p>
          <a:endParaRPr lang="en-US"/>
        </a:p>
      </dgm:t>
    </dgm:pt>
    <dgm:pt modelId="{7C1BD3AB-9E99-44AB-B426-AF98521502E2}" type="sibTrans" cxnId="{48BD670E-0779-4DB0-9058-100C3EADEBEB}">
      <dgm:prSet/>
      <dgm:spPr/>
      <dgm:t>
        <a:bodyPr/>
        <a:lstStyle/>
        <a:p>
          <a:endParaRPr lang="en-US"/>
        </a:p>
      </dgm:t>
    </dgm:pt>
    <dgm:pt modelId="{27886895-5A73-4705-BCD8-5BC19BCE1E0C}">
      <dgm:prSet/>
      <dgm:spPr/>
      <dgm:t>
        <a:bodyPr/>
        <a:lstStyle/>
        <a:p>
          <a:r>
            <a:rPr lang="en-US" dirty="0"/>
            <a:t>The output variable is the type of wine (red wine or white wine)</a:t>
          </a:r>
        </a:p>
      </dgm:t>
    </dgm:pt>
    <dgm:pt modelId="{0FF04EBE-B6EC-493F-9C6F-1ADDB30F5F19}" type="parTrans" cxnId="{7C56EE1A-65B9-4E80-B998-42CD9F02BE50}">
      <dgm:prSet/>
      <dgm:spPr/>
      <dgm:t>
        <a:bodyPr/>
        <a:lstStyle/>
        <a:p>
          <a:endParaRPr lang="en-US"/>
        </a:p>
      </dgm:t>
    </dgm:pt>
    <dgm:pt modelId="{CBD50E21-02B6-43B1-BB93-9853F7D6ABC4}" type="sibTrans" cxnId="{7C56EE1A-65B9-4E80-B998-42CD9F02BE50}">
      <dgm:prSet/>
      <dgm:spPr/>
      <dgm:t>
        <a:bodyPr/>
        <a:lstStyle/>
        <a:p>
          <a:endParaRPr lang="en-US"/>
        </a:p>
      </dgm:t>
    </dgm:pt>
    <dgm:pt modelId="{8ACE369C-AA8C-466D-AE93-E04EA3FA7E86}" type="pres">
      <dgm:prSet presAssocID="{315BC70E-0E0F-4D9D-8940-D503E64224F1}" presName="Name0" presStyleCnt="0">
        <dgm:presLayoutVars>
          <dgm:dir/>
          <dgm:resizeHandles val="exact"/>
        </dgm:presLayoutVars>
      </dgm:prSet>
      <dgm:spPr/>
    </dgm:pt>
    <dgm:pt modelId="{1FE1354F-2ECD-4BA0-A93E-8CCCF2865E24}" type="pres">
      <dgm:prSet presAssocID="{602E6285-C820-460D-84E9-F3066F9FC1FB}" presName="parTxOnly" presStyleLbl="node1" presStyleIdx="0" presStyleCnt="2" custLinFactNeighborX="-12874" custLinFactNeighborY="-1564">
        <dgm:presLayoutVars>
          <dgm:bulletEnabled val="1"/>
        </dgm:presLayoutVars>
      </dgm:prSet>
      <dgm:spPr/>
    </dgm:pt>
    <dgm:pt modelId="{531D32E3-EAE0-44E1-8F16-3EFB33992016}" type="pres">
      <dgm:prSet presAssocID="{7C1BD3AB-9E99-44AB-B426-AF98521502E2}" presName="parSpace" presStyleCnt="0"/>
      <dgm:spPr/>
    </dgm:pt>
    <dgm:pt modelId="{E6237022-694B-4A3D-83A7-0973F7781C85}" type="pres">
      <dgm:prSet presAssocID="{27886895-5A73-4705-BCD8-5BC19BCE1E0C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48BD670E-0779-4DB0-9058-100C3EADEBEB}" srcId="{315BC70E-0E0F-4D9D-8940-D503E64224F1}" destId="{602E6285-C820-460D-84E9-F3066F9FC1FB}" srcOrd="0" destOrd="0" parTransId="{13A397D9-147F-4A63-91E7-A007BA94EA9A}" sibTransId="{7C1BD3AB-9E99-44AB-B426-AF98521502E2}"/>
    <dgm:cxn modelId="{7C56EE1A-65B9-4E80-B998-42CD9F02BE50}" srcId="{315BC70E-0E0F-4D9D-8940-D503E64224F1}" destId="{27886895-5A73-4705-BCD8-5BC19BCE1E0C}" srcOrd="1" destOrd="0" parTransId="{0FF04EBE-B6EC-493F-9C6F-1ADDB30F5F19}" sibTransId="{CBD50E21-02B6-43B1-BB93-9853F7D6ABC4}"/>
    <dgm:cxn modelId="{820E161C-4189-44AF-85AF-B01224B28247}" type="presOf" srcId="{315BC70E-0E0F-4D9D-8940-D503E64224F1}" destId="{8ACE369C-AA8C-466D-AE93-E04EA3FA7E86}" srcOrd="0" destOrd="0" presId="urn:microsoft.com/office/officeart/2005/8/layout/hChevron3"/>
    <dgm:cxn modelId="{C9FB9A38-E9FD-4AE8-B408-EC5F304BBE3A}" type="presOf" srcId="{27886895-5A73-4705-BCD8-5BC19BCE1E0C}" destId="{E6237022-694B-4A3D-83A7-0973F7781C85}" srcOrd="0" destOrd="0" presId="urn:microsoft.com/office/officeart/2005/8/layout/hChevron3"/>
    <dgm:cxn modelId="{15801385-B3EA-4349-8857-9AA89C174F8A}" type="presOf" srcId="{602E6285-C820-460D-84E9-F3066F9FC1FB}" destId="{1FE1354F-2ECD-4BA0-A93E-8CCCF2865E24}" srcOrd="0" destOrd="0" presId="urn:microsoft.com/office/officeart/2005/8/layout/hChevron3"/>
    <dgm:cxn modelId="{C2A4D555-40ED-4A25-A3BE-B7AB708F99FB}" type="presParOf" srcId="{8ACE369C-AA8C-466D-AE93-E04EA3FA7E86}" destId="{1FE1354F-2ECD-4BA0-A93E-8CCCF2865E24}" srcOrd="0" destOrd="0" presId="urn:microsoft.com/office/officeart/2005/8/layout/hChevron3"/>
    <dgm:cxn modelId="{6438E52E-10F4-47F9-80B9-CCF861391B6B}" type="presParOf" srcId="{8ACE369C-AA8C-466D-AE93-E04EA3FA7E86}" destId="{531D32E3-EAE0-44E1-8F16-3EFB33992016}" srcOrd="1" destOrd="0" presId="urn:microsoft.com/office/officeart/2005/8/layout/hChevron3"/>
    <dgm:cxn modelId="{3486ACC6-9C48-4AC6-9ACB-51150BE01A06}" type="presParOf" srcId="{8ACE369C-AA8C-466D-AE93-E04EA3FA7E86}" destId="{E6237022-694B-4A3D-83A7-0973F7781C85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A5E34-EE0F-4FF5-A447-29276E8EDA8B}">
      <dsp:nvSpPr>
        <dsp:cNvPr id="0" name=""/>
        <dsp:cNvSpPr/>
      </dsp:nvSpPr>
      <dsp:spPr>
        <a:xfrm>
          <a:off x="0" y="630353"/>
          <a:ext cx="4818888" cy="10643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034CF-F458-4F32-970E-33CCCA700B05}">
      <dsp:nvSpPr>
        <dsp:cNvPr id="0" name=""/>
        <dsp:cNvSpPr/>
      </dsp:nvSpPr>
      <dsp:spPr>
        <a:xfrm>
          <a:off x="321969" y="816010"/>
          <a:ext cx="585398" cy="5853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0039B-A3E6-499C-AC7A-444667C6B3C0}">
      <dsp:nvSpPr>
        <dsp:cNvPr id="0" name=""/>
        <dsp:cNvSpPr/>
      </dsp:nvSpPr>
      <dsp:spPr>
        <a:xfrm>
          <a:off x="1229337" y="576529"/>
          <a:ext cx="3589550" cy="1064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45" tIns="112645" rIns="112645" bIns="11264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Cavolini" panose="03000502040302020204" pitchFamily="66" charset="0"/>
              <a:cs typeface="Cavolini" panose="03000502040302020204" pitchFamily="66" charset="0"/>
            </a:rPr>
            <a:t>The datasets consist of 11 physicochemical properties as input variables</a:t>
          </a:r>
          <a:endParaRPr lang="en-US" sz="1500" kern="1200" dirty="0">
            <a:latin typeface="Cavolini" panose="03000502040302020204" pitchFamily="66" charset="0"/>
            <a:cs typeface="Cavolini" panose="03000502040302020204" pitchFamily="66" charset="0"/>
          </a:endParaRPr>
        </a:p>
      </dsp:txBody>
      <dsp:txXfrm>
        <a:off x="1229337" y="576529"/>
        <a:ext cx="3589550" cy="1064361"/>
      </dsp:txXfrm>
    </dsp:sp>
    <dsp:sp modelId="{928E3D9F-93E8-4C55-8924-D4A01DE5E907}">
      <dsp:nvSpPr>
        <dsp:cNvPr id="0" name=""/>
        <dsp:cNvSpPr/>
      </dsp:nvSpPr>
      <dsp:spPr>
        <a:xfrm>
          <a:off x="0" y="1906981"/>
          <a:ext cx="4818888" cy="10643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9F63D-0946-4AF8-A90F-A6352AD80979}">
      <dsp:nvSpPr>
        <dsp:cNvPr id="0" name=""/>
        <dsp:cNvSpPr/>
      </dsp:nvSpPr>
      <dsp:spPr>
        <a:xfrm>
          <a:off x="321969" y="2146462"/>
          <a:ext cx="585398" cy="5853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F0D8F-7F82-43FB-A5F4-F6D357E36978}">
      <dsp:nvSpPr>
        <dsp:cNvPr id="0" name=""/>
        <dsp:cNvSpPr/>
      </dsp:nvSpPr>
      <dsp:spPr>
        <a:xfrm>
          <a:off x="1229337" y="1906981"/>
          <a:ext cx="3589550" cy="1064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45" tIns="112645" rIns="112645" bIns="11264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Cavolini" panose="03000502040302020204" pitchFamily="66" charset="0"/>
              <a:cs typeface="Cavolini" panose="03000502040302020204" pitchFamily="66" charset="0"/>
            </a:rPr>
            <a:t>The quality rating of the wine is the 12th variable, which serves as the output variable</a:t>
          </a:r>
          <a:endParaRPr lang="en-US" sz="1500" kern="1200" dirty="0">
            <a:latin typeface="Cavolini" panose="03000502040302020204" pitchFamily="66" charset="0"/>
            <a:cs typeface="Cavolini" panose="03000502040302020204" pitchFamily="66" charset="0"/>
          </a:endParaRPr>
        </a:p>
      </dsp:txBody>
      <dsp:txXfrm>
        <a:off x="1229337" y="1906981"/>
        <a:ext cx="3589550" cy="10643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1354F-2ECD-4BA0-A93E-8CCCF2865E24}">
      <dsp:nvSpPr>
        <dsp:cNvPr id="0" name=""/>
        <dsp:cNvSpPr/>
      </dsp:nvSpPr>
      <dsp:spPr>
        <a:xfrm>
          <a:off x="0" y="933017"/>
          <a:ext cx="3459712" cy="138388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datasets consist of 12 physicochemical properties as input variables </a:t>
          </a:r>
        </a:p>
      </dsp:txBody>
      <dsp:txXfrm>
        <a:off x="0" y="933017"/>
        <a:ext cx="3113741" cy="1383885"/>
      </dsp:txXfrm>
    </dsp:sp>
    <dsp:sp modelId="{E6237022-694B-4A3D-83A7-0973F7781C85}">
      <dsp:nvSpPr>
        <dsp:cNvPr id="0" name=""/>
        <dsp:cNvSpPr/>
      </dsp:nvSpPr>
      <dsp:spPr>
        <a:xfrm>
          <a:off x="2772643" y="954661"/>
          <a:ext cx="3459712" cy="13838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output variable is the type of wine (red wine or white wine)</a:t>
          </a:r>
        </a:p>
      </dsp:txBody>
      <dsp:txXfrm>
        <a:off x="3464586" y="954661"/>
        <a:ext cx="2075827" cy="1383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F778-0FB8-DFE8-558B-E0486ECEF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39D08-53BD-D0C6-36B4-DBB039AF1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6333A-5CB1-E139-0E97-815655CE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33BC-7829-4DA7-BBE7-28A03497D57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A1E3D-BA2A-8C95-D8A8-46776425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427DB-FD71-CED5-752D-6AF32A11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EB6F-F821-494C-9D37-7900B37B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1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341E-8BC5-4083-60DE-EBC1B9D2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12850-E78B-B73A-BBC7-3A428DEAB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9CB19-9715-85AE-E176-CFAE227D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33BC-7829-4DA7-BBE7-28A03497D57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F519-FF08-88FB-1D24-9C8A7FB5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8D67-7913-6987-216E-BAE24F1A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EB6F-F821-494C-9D37-7900B37B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8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F357E-BDD8-3936-EFED-523B162EF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499AF-6C6B-8CC1-019D-C6457FF32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1A18-1B8A-803A-83A4-044F3357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33BC-7829-4DA7-BBE7-28A03497D57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9628B-1056-68CD-A80E-5243C56E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FDD7D-1A3F-EB28-7D26-CB03DF98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EB6F-F821-494C-9D37-7900B37B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0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AB80-AE10-791E-FE5C-D855FD9B2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47C0-303C-F15F-2F45-7EB2C22B2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7E1B1-2520-072D-0268-0C0EB0B0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33BC-7829-4DA7-BBE7-28A03497D57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E53F-B0F7-5459-C869-0AF8C0A8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FD016-ED03-DEA6-747B-855225B2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EB6F-F821-494C-9D37-7900B37B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1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26D4-CEF4-DDDC-D0C4-3D5E94982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4780E-E47F-442D-01B9-F6F91620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EF0F0-83C4-3CC1-21AD-E3571E4F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33BC-7829-4DA7-BBE7-28A03497D57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15A33-9CDD-8F27-8119-4A8B6CD0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5756F-165C-1CB5-6C8C-747B1388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EB6F-F821-494C-9D37-7900B37B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F6A6-E529-504F-9D10-CC0415D9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0E45B-06BA-D00E-C361-E9447FFE6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97C11-5A92-A478-BB42-449759329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FD962-C81B-6338-DC44-2097C7DE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33BC-7829-4DA7-BBE7-28A03497D57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383DA-CC72-BE0D-176C-EA2843A2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4C44D-4C4F-E863-FBD2-378ADDAB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EB6F-F821-494C-9D37-7900B37B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7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AD80-5FA8-11F7-EE9B-A4471AC1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C6F1F-0A24-AA13-9034-6D757BD16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818B5-37EF-CE83-BBC6-D3388C4F0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37E82-E13C-A2E4-4548-26E03C04B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A1823-B0FF-4442-3A3A-71628AAA7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AA47A-661D-F536-2073-20D9277F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33BC-7829-4DA7-BBE7-28A03497D57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94CAF-B26E-D78C-A865-D7B3C271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703AA-AD57-4BE4-2A73-28EF32E8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EB6F-F821-494C-9D37-7900B37B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7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6CC9-5930-4095-AD8C-82201DF8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54AF5-6F20-2918-4868-E95B0BA8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33BC-7829-4DA7-BBE7-28A03497D57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F7DF6-CAA5-B7DF-1D4C-F490E271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C2E4D-C0ED-2349-F756-185419EF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EB6F-F821-494C-9D37-7900B37B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4C581-F240-BCAF-A806-F4CD7410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33BC-7829-4DA7-BBE7-28A03497D57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B4D51-5CB9-A632-BAFB-C0CF2D9E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09632-5E8C-FE96-40E3-182CE913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EB6F-F821-494C-9D37-7900B37B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8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BF53-8EDC-32C1-94F5-1DB00F76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A9603-1C17-BE55-BC4E-177143FA5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6EA98-EE6C-331B-05B7-570B2311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B3083-5D40-8ECD-CE3B-9F080192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33BC-7829-4DA7-BBE7-28A03497D57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CABD1-BC02-B73C-0C7C-CE58B61B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83BE4-46E8-3CE2-4C59-29ACD10C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EB6F-F821-494C-9D37-7900B37B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5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CC20-E213-D3BA-2BDC-2CC33026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FECCB-C5CF-8EB0-4CEC-D0C1BF67C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1D6AB-F06C-A41D-E79C-D50F6F295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9B370-2821-6EA8-A9C1-FCC204BF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33BC-7829-4DA7-BBE7-28A03497D57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47A97-B1D3-4A1A-F88F-53C0E7BE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1A74E-8FEF-B5BD-C554-87577D75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EB6F-F821-494C-9D37-7900B37B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6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F8AE2-A0BE-2EEA-7035-4AEE0DC7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701F0-8BAA-0CF9-4C8E-4FAC9719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321D4-8D67-1F40-EFBF-A82C38A6B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033BC-7829-4DA7-BBE7-28A03497D57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088C7-6E9A-1211-0765-8121D0CBA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5C22E-AA9F-E364-2CB3-F5AEFFE1E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8EB6F-F821-494C-9D37-7900B37BF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9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597B30-9296-058A-25A6-24A7DF618134}"/>
              </a:ext>
            </a:extLst>
          </p:cNvPr>
          <p:cNvSpPr txBox="1"/>
          <p:nvPr/>
        </p:nvSpPr>
        <p:spPr>
          <a:xfrm>
            <a:off x="481013" y="3752849"/>
            <a:ext cx="1155637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100" b="1" dirty="0">
                <a:solidFill>
                  <a:srgbClr val="D46112"/>
                </a:solidFill>
                <a:effectLst/>
                <a:latin typeface="Cavolini" panose="03000502040302020204" pitchFamily="66" charset="0"/>
                <a:ea typeface="+mj-ea"/>
                <a:cs typeface="Cavolini" panose="03000502040302020204" pitchFamily="66" charset="0"/>
              </a:rPr>
              <a:t>Multivariate Analysis of Physicochemical Properties for Wine quality dataset</a:t>
            </a:r>
            <a:endParaRPr lang="en-US" sz="3100" dirty="0">
              <a:solidFill>
                <a:srgbClr val="D46112"/>
              </a:solidFill>
              <a:effectLst/>
              <a:latin typeface="Cavolini" panose="03000502040302020204" pitchFamily="66" charset="0"/>
              <a:ea typeface="+mj-ea"/>
              <a:cs typeface="Cavolini" panose="03000502040302020204" pitchFamily="66" charset="0"/>
            </a:endParaRPr>
          </a:p>
        </p:txBody>
      </p:sp>
      <p:pic>
        <p:nvPicPr>
          <p:cNvPr id="12" name="Picture 11" descr="A group of wine glasses&#10;&#10;Description automatically generated with low confidence">
            <a:extLst>
              <a:ext uri="{FF2B5EF4-FFF2-40B4-BE49-F238E27FC236}">
                <a16:creationId xmlns:a16="http://schemas.microsoft.com/office/drawing/2014/main" id="{747873B6-37F3-414B-59F1-80810F3340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" b="394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AD22F1-C598-EAC7-E05C-3C10C45650A9}"/>
              </a:ext>
            </a:extLst>
          </p:cNvPr>
          <p:cNvSpPr txBox="1"/>
          <p:nvPr/>
        </p:nvSpPr>
        <p:spPr>
          <a:xfrm>
            <a:off x="7126357" y="5054876"/>
            <a:ext cx="4911029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RAVURI LAKSHMI</a:t>
            </a:r>
            <a:endParaRPr lang="en-US" sz="1600" dirty="0">
              <a:effectLst/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77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FD945-6131-8083-A538-82822DF0D322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b="1" dirty="0">
                <a:latin typeface="Cavolini" panose="03000502040302020204" pitchFamily="66" charset="0"/>
                <a:cs typeface="Cavolini" panose="03000502040302020204" pitchFamily="66" charset="0"/>
              </a:rPr>
              <a:t>With PCA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81B64A-BF19-71B3-CDC6-D92C56F032CB}"/>
              </a:ext>
            </a:extLst>
          </p:cNvPr>
          <p:cNvSpPr txBox="1"/>
          <p:nvPr/>
        </p:nvSpPr>
        <p:spPr>
          <a:xfrm>
            <a:off x="303298" y="3386417"/>
            <a:ext cx="3935053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57784">
              <a:spcAft>
                <a:spcPts val="600"/>
              </a:spcAft>
            </a:pPr>
            <a:r>
              <a:rPr lang="en-US" sz="2500" kern="12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Random forest model worked better </a:t>
            </a:r>
          </a:p>
          <a:p>
            <a:pPr defTabSz="557784">
              <a:spcAft>
                <a:spcPts val="600"/>
              </a:spcAft>
            </a:pPr>
            <a:r>
              <a:rPr lang="en-US" sz="2500" kern="12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Comparing without PCA and PCA, using PCA gave a better model</a:t>
            </a:r>
            <a:endParaRPr lang="en-US" sz="25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5EAB9D-0941-7B8B-7F51-37C1447B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587" y="2011680"/>
            <a:ext cx="3721823" cy="42432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D11A23-EC8E-4516-43EB-D5613B2B6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652" y="2125101"/>
            <a:ext cx="3913414" cy="4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7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6727B-F5D5-1CD2-D15C-2DA9BEB5FE2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volini" panose="03000502040302020204" pitchFamily="66" charset="0"/>
                <a:cs typeface="Cavolini" panose="03000502040302020204" pitchFamily="66" charset="0"/>
              </a:rPr>
              <a:t>Linear regression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volini" panose="03000502040302020204" pitchFamily="66" charset="0"/>
                <a:cs typeface="Cavolini" panose="03000502040302020204" pitchFamily="66" charset="0"/>
              </a:rPr>
              <a:t>6 principal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F5897-A94E-821C-5A0C-1EBB15C7C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028" y="1192410"/>
            <a:ext cx="4344161" cy="1845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842A5-EC8B-2FBB-8410-32EEAF276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972" y="1366157"/>
            <a:ext cx="3540623" cy="1666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8F6858-1D68-E609-19B7-73BFF0BE9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263" y="3429001"/>
            <a:ext cx="4541914" cy="21015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E61590-47D0-7474-1847-0AC470DF8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133" y="3401469"/>
            <a:ext cx="3784462" cy="17834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1B668D-51D3-5581-58DB-DCC68BF2F753}"/>
              </a:ext>
            </a:extLst>
          </p:cNvPr>
          <p:cNvSpPr txBox="1"/>
          <p:nvPr/>
        </p:nvSpPr>
        <p:spPr>
          <a:xfrm>
            <a:off x="168884" y="5840285"/>
            <a:ext cx="121920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7784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PC3 had a significant relationship with quality comparatively, but even that is negligible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CBC69AF-AE9D-43C7-A183-244646418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Many question marks on black background">
            <a:extLst>
              <a:ext uri="{FF2B5EF4-FFF2-40B4-BE49-F238E27FC236}">
                <a16:creationId xmlns:a16="http://schemas.microsoft.com/office/drawing/2014/main" id="{4D586568-5D94-859E-44A1-EB9A1A63E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27" r="2" b="2"/>
          <a:stretch/>
        </p:blipFill>
        <p:spPr>
          <a:xfrm>
            <a:off x="0" y="10"/>
            <a:ext cx="4977364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BE64232A-D912-4882-BF58-104918115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218905"/>
            <a:ext cx="5625863" cy="208931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8E4E9D8-6D9C-4646-83A2-11844D84E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5574" y="3876005"/>
            <a:ext cx="4848225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E5717-854C-A38A-34A0-7A671684A787}"/>
              </a:ext>
            </a:extLst>
          </p:cNvPr>
          <p:cNvSpPr txBox="1"/>
          <p:nvPr/>
        </p:nvSpPr>
        <p:spPr>
          <a:xfrm>
            <a:off x="6422516" y="3876005"/>
            <a:ext cx="4324351" cy="539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Classification</a:t>
            </a:r>
            <a:r>
              <a:rPr lang="en-US" sz="2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86C84-97C3-58E1-0687-372E1CFBC362}"/>
              </a:ext>
            </a:extLst>
          </p:cNvPr>
          <p:cNvSpPr txBox="1"/>
          <p:nvPr/>
        </p:nvSpPr>
        <p:spPr>
          <a:xfrm>
            <a:off x="6431138" y="4697298"/>
            <a:ext cx="5040034" cy="1435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Classes are imbalanced. Weights assigned:</a:t>
            </a:r>
          </a:p>
          <a:p>
            <a:pPr algn="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700" dirty="0"/>
              <a:t>                                                  3 for red                                                 1 for white</a:t>
            </a:r>
            <a:endParaRPr lang="en-US" sz="1700" b="0" i="0" dirty="0">
              <a:effectLst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543D3EC-1F1F-7352-08C2-F0F3BA01E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37" y="2484783"/>
            <a:ext cx="4260330" cy="2331785"/>
          </a:xfrm>
          <a:prstGeom prst="rect">
            <a:avLst/>
          </a:prstGeom>
        </p:spPr>
      </p:pic>
      <p:graphicFrame>
        <p:nvGraphicFramePr>
          <p:cNvPr id="45" name="TextBox 4">
            <a:extLst>
              <a:ext uri="{FF2B5EF4-FFF2-40B4-BE49-F238E27FC236}">
                <a16:creationId xmlns:a16="http://schemas.microsoft.com/office/drawing/2014/main" id="{90B5E048-EBA9-F48E-01EC-13BA982A3B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8175447"/>
              </p:ext>
            </p:extLst>
          </p:nvPr>
        </p:nvGraphicFramePr>
        <p:xfrm>
          <a:off x="5693189" y="509644"/>
          <a:ext cx="6237229" cy="329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74403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580714-1BA3-2147-81BC-3221AA843977}"/>
              </a:ext>
            </a:extLst>
          </p:cNvPr>
          <p:cNvGrpSpPr/>
          <p:nvPr/>
        </p:nvGrpSpPr>
        <p:grpSpPr>
          <a:xfrm>
            <a:off x="1006821" y="887142"/>
            <a:ext cx="9637987" cy="5083715"/>
            <a:chOff x="-279247" y="424670"/>
            <a:chExt cx="12226386" cy="64490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DCEA593-E93B-F903-E4F8-D8C9D8491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5027" y="3465226"/>
              <a:ext cx="4479217" cy="283060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88466C-81D0-E5DB-A39F-7CF6C25E4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0737" y="3510184"/>
              <a:ext cx="4761771" cy="29165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F79851-8414-0C42-AED9-00E802D8C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9090" y="632245"/>
              <a:ext cx="4671093" cy="276269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ED9EA1F-F1B0-FC6D-06BB-431F17056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06692" y="535375"/>
              <a:ext cx="4671093" cy="293858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5FEA85-DFDE-935E-F905-7D1132DE92EF}"/>
                </a:ext>
              </a:extLst>
            </p:cNvPr>
            <p:cNvSpPr txBox="1"/>
            <p:nvPr/>
          </p:nvSpPr>
          <p:spPr>
            <a:xfrm>
              <a:off x="-279247" y="424670"/>
              <a:ext cx="2404439" cy="409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13232">
                <a:spcAft>
                  <a:spcPts val="600"/>
                </a:spcAft>
              </a:pPr>
              <a:r>
                <a:rPr lang="en-US" sz="1500" kern="1200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Without PCA</a:t>
              </a:r>
              <a:endParaRPr lang="en-US" sz="1500" dirty="0">
                <a:latin typeface="Cavolini" panose="03000502040302020204" pitchFamily="66" charset="0"/>
                <a:cs typeface="Cavolini" panose="03000502040302020204" pitchFamily="66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F8CFC1-C4FB-1E2F-D8EE-9E5D35108685}"/>
                </a:ext>
              </a:extLst>
            </p:cNvPr>
            <p:cNvSpPr txBox="1"/>
            <p:nvPr/>
          </p:nvSpPr>
          <p:spPr>
            <a:xfrm>
              <a:off x="1887414" y="6366114"/>
              <a:ext cx="10059725" cy="507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13232">
                <a:spcAft>
                  <a:spcPts val="600"/>
                </a:spcAft>
              </a:pPr>
              <a:r>
                <a:rPr lang="en-US" sz="2000" kern="1200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random forest performed best and naïve bayes worst</a:t>
              </a:r>
              <a:endParaRPr lang="en-US" sz="2000" dirty="0">
                <a:latin typeface="Cavolini" panose="03000502040302020204" pitchFamily="66" charset="0"/>
                <a:cs typeface="Cavolini" panose="0300050204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2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BF8F4C-20CE-D315-551C-1569C33A6699}"/>
              </a:ext>
            </a:extLst>
          </p:cNvPr>
          <p:cNvGrpSpPr/>
          <p:nvPr/>
        </p:nvGrpSpPr>
        <p:grpSpPr>
          <a:xfrm>
            <a:off x="954157" y="930529"/>
            <a:ext cx="7146234" cy="5443883"/>
            <a:chOff x="-1673635" y="258428"/>
            <a:chExt cx="9572962" cy="742523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FF1915-180D-14C0-EAD3-FFF8C16A08EF}"/>
                </a:ext>
              </a:extLst>
            </p:cNvPr>
            <p:cNvSpPr txBox="1"/>
            <p:nvPr/>
          </p:nvSpPr>
          <p:spPr>
            <a:xfrm>
              <a:off x="-1461035" y="258428"/>
              <a:ext cx="6097248" cy="6296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67512">
                <a:spcAft>
                  <a:spcPts val="600"/>
                </a:spcAft>
              </a:pPr>
              <a:r>
                <a:rPr lang="en-US" sz="2400" kern="1200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With PCA</a:t>
              </a:r>
              <a:endParaRPr lang="en-US" sz="2400" dirty="0">
                <a:latin typeface="Cavolini" panose="03000502040302020204" pitchFamily="66" charset="0"/>
                <a:cs typeface="Cavolini" panose="03000502040302020204" pitchFamily="66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47AFAB-7B63-F750-E54B-E45E24122B55}"/>
                </a:ext>
              </a:extLst>
            </p:cNvPr>
            <p:cNvSpPr txBox="1"/>
            <p:nvPr/>
          </p:nvSpPr>
          <p:spPr>
            <a:xfrm>
              <a:off x="-1673635" y="5752610"/>
              <a:ext cx="9572962" cy="1931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67512">
                <a:spcAft>
                  <a:spcPts val="600"/>
                </a:spcAft>
              </a:pPr>
              <a:r>
                <a:rPr lang="en-US" sz="1200" kern="1200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Random forest and </a:t>
              </a:r>
              <a:r>
                <a:rPr lang="en-US" sz="1200" kern="1200" dirty="0" err="1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svm</a:t>
              </a:r>
              <a:r>
                <a:rPr lang="en-US" sz="1200" kern="1200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 performed better</a:t>
              </a:r>
            </a:p>
            <a:p>
              <a:pPr defTabSz="667512">
                <a:spcAft>
                  <a:spcPts val="600"/>
                </a:spcAft>
              </a:pPr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Naïve bayes also gave some performance</a:t>
              </a:r>
              <a:endParaRPr lang="en-US" sz="1200" kern="12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endParaRPr>
            </a:p>
            <a:p>
              <a:pPr defTabSz="667512">
                <a:spcAft>
                  <a:spcPts val="600"/>
                </a:spcAft>
              </a:pPr>
              <a:r>
                <a:rPr lang="en-US" sz="1200" kern="1200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Similar to without PCA </a:t>
              </a:r>
            </a:p>
            <a:p>
              <a:pPr defTabSz="667512">
                <a:spcAft>
                  <a:spcPts val="600"/>
                </a:spcAft>
              </a:pPr>
              <a:r>
                <a:rPr lang="en-US" sz="1200" kern="1200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Reducing dimensions did affect the model performances</a:t>
              </a:r>
            </a:p>
            <a:p>
              <a:pPr>
                <a:spcAft>
                  <a:spcPts val="600"/>
                </a:spcAft>
              </a:pPr>
              <a:endParaRPr lang="en-US" dirty="0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C7E0833-AC99-A120-FF5C-078312A3C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203" y="860204"/>
            <a:ext cx="3032034" cy="21204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F9A9EA-CE72-26AF-58C8-08AFDBB60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437" y="904557"/>
            <a:ext cx="3053396" cy="21541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4E34367-0C9A-7A77-C1E4-5E55189C0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5221" y="3050985"/>
            <a:ext cx="3101688" cy="184039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499BB3-6873-1ACB-8AAB-3AE2E301F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696" y="3130064"/>
            <a:ext cx="3315127" cy="183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71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C9B5A241-CA0E-0C26-522D-0B21C04EB906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volini" panose="03000502040302020204" pitchFamily="66" charset="0"/>
                <a:cs typeface="Cavolini" panose="03000502040302020204" pitchFamily="66" charset="0"/>
              </a:rPr>
              <a:t>Accuracies for  random forest (without PCA- 0.995, with PCA- 0.88 )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volini" panose="03000502040302020204" pitchFamily="66" charset="0"/>
                <a:cs typeface="Cavolini" panose="03000502040302020204" pitchFamily="66" charset="0"/>
              </a:rPr>
              <a:t>The random forest model in regression(r2 without PCA – 0.514, r2 with PCA – 0.684)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PCA showed better performance in regression compared to using all variables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Random forest model performed well in both regression and classification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However, PCA had a slightly negative effect in classification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Overall, PCA demonstrated a positive impact on regression analysis</a:t>
            </a:r>
            <a:endParaRPr lang="en-US" sz="20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PCA can be an effective technique to address multicollinearity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Random forest model shows promise in dealing with multicollinearity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597E026-1064-373C-76B4-172140815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9006C2-673C-6DC6-8680-A97567D1B2F3}"/>
              </a:ext>
            </a:extLst>
          </p:cNvPr>
          <p:cNvSpPr txBox="1"/>
          <p:nvPr/>
        </p:nvSpPr>
        <p:spPr>
          <a:xfrm>
            <a:off x="560279" y="2225028"/>
            <a:ext cx="3713547" cy="649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latin typeface="Cavolini" panose="03000502040302020204" pitchFamily="66" charset="0"/>
                <a:cs typeface="Cavolini" panose="03000502040302020204" pitchFamily="66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38638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C8DF1-9D2D-E5FE-C10C-9F7893E984D8}"/>
              </a:ext>
            </a:extLst>
          </p:cNvPr>
          <p:cNvSpPr txBox="1"/>
          <p:nvPr/>
        </p:nvSpPr>
        <p:spPr>
          <a:xfrm>
            <a:off x="1823735" y="2055926"/>
            <a:ext cx="442555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5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5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5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dirty="0">
                <a:solidFill>
                  <a:srgbClr val="FFFFFF"/>
                </a:solidFill>
                <a:latin typeface="Cavolini" panose="03000502040302020204" pitchFamily="66" charset="0"/>
                <a:ea typeface="+mj-ea"/>
                <a:cs typeface="Cavolini" panose="03000502040302020204" pitchFamily="66" charset="0"/>
              </a:rPr>
              <a:t>THANK YOU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000" b="1" dirty="0">
              <a:solidFill>
                <a:srgbClr val="FFFFFF"/>
              </a:solidFill>
              <a:latin typeface="Cavolini" panose="03000502040302020204" pitchFamily="66" charset="0"/>
              <a:ea typeface="+mj-ea"/>
              <a:cs typeface="Cavolini" panose="03000502040302020204" pitchFamily="66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000" b="1" dirty="0">
              <a:solidFill>
                <a:srgbClr val="FFFFFF"/>
              </a:solidFill>
              <a:latin typeface="Cavolini" panose="03000502040302020204" pitchFamily="66" charset="0"/>
              <a:ea typeface="+mj-ea"/>
              <a:cs typeface="Cavolini" panose="03000502040302020204" pitchFamily="66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dirty="0">
                <a:solidFill>
                  <a:srgbClr val="FFFFFF"/>
                </a:solidFill>
                <a:latin typeface="Cavolini" panose="03000502040302020204" pitchFamily="66" charset="0"/>
                <a:ea typeface="+mj-ea"/>
                <a:cs typeface="Cavolini" panose="03000502040302020204" pitchFamily="66" charset="0"/>
              </a:rPr>
              <a:t>Any questions?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0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2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50D8304D-C65B-79CD-FF06-090E24AAD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286" y="270180"/>
            <a:ext cx="2709367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6" name="Picture 5" descr="A picture containing wine glass, drink, glass, stemware&#10;&#10;Description automatically generated">
            <a:extLst>
              <a:ext uri="{FF2B5EF4-FFF2-40B4-BE49-F238E27FC236}">
                <a16:creationId xmlns:a16="http://schemas.microsoft.com/office/drawing/2014/main" id="{DD0577CB-317E-7EE4-1CCA-FD9B17B2A1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4" b="22952"/>
          <a:stretch/>
        </p:blipFill>
        <p:spPr>
          <a:xfrm>
            <a:off x="8331680" y="4273768"/>
            <a:ext cx="3536200" cy="1988746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4009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0C28A69-9B26-45AC-AFF7-719A7A50A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B3DA6-6777-C1F9-6E10-8A7A1DD224C4}"/>
              </a:ext>
            </a:extLst>
          </p:cNvPr>
          <p:cNvSpPr txBox="1"/>
          <p:nvPr/>
        </p:nvSpPr>
        <p:spPr>
          <a:xfrm>
            <a:off x="7145654" y="991443"/>
            <a:ext cx="4646295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dirty="0">
                <a:latin typeface="Cavolini" panose="03000502040302020204" pitchFamily="66" charset="0"/>
                <a:ea typeface="+mj-ea"/>
                <a:cs typeface="Cavolini" panose="03000502040302020204" pitchFamily="66" charset="0"/>
              </a:rPr>
              <a:t>DATA PREPROCESSING</a:t>
            </a:r>
          </a:p>
        </p:txBody>
      </p:sp>
      <p:pic>
        <p:nvPicPr>
          <p:cNvPr id="24" name="Picture 23" descr="Laid wine bottles, glass and grapes">
            <a:extLst>
              <a:ext uri="{FF2B5EF4-FFF2-40B4-BE49-F238E27FC236}">
                <a16:creationId xmlns:a16="http://schemas.microsoft.com/office/drawing/2014/main" id="{69B7B9A4-53CE-1664-7F8C-1C809FF1B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899" b="-2"/>
          <a:stretch/>
        </p:blipFill>
        <p:spPr>
          <a:xfrm>
            <a:off x="0" y="0"/>
            <a:ext cx="6688434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7200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22C6B-1F47-740B-EF52-69FD3E030B63}"/>
              </a:ext>
            </a:extLst>
          </p:cNvPr>
          <p:cNvSpPr txBox="1"/>
          <p:nvPr/>
        </p:nvSpPr>
        <p:spPr>
          <a:xfrm>
            <a:off x="7071360" y="2510108"/>
            <a:ext cx="4646295" cy="34928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Dataset Overview: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Two datasets: red wine and white wine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Red Wine Dataset:</a:t>
            </a:r>
          </a:p>
          <a:p>
            <a:pPr marL="11430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Observations: 1599</a:t>
            </a:r>
          </a:p>
          <a:p>
            <a:pPr marL="11430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Variables: 12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White Wine Dataset:</a:t>
            </a:r>
          </a:p>
          <a:p>
            <a:pPr marL="11430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Observations: 4898</a:t>
            </a:r>
          </a:p>
          <a:p>
            <a:pPr marL="11430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Variables: 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Variables assumed as Independent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Numeric Variables</a:t>
            </a:r>
            <a:endParaRPr lang="en-US" sz="16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No Missing Values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volini" panose="03000502040302020204" pitchFamily="66" charset="0"/>
                <a:cs typeface="Cavolini" panose="03000502040302020204" pitchFamily="66" charset="0"/>
              </a:rPr>
              <a:t>A</a:t>
            </a:r>
            <a:r>
              <a:rPr lang="en-US" sz="1600" dirty="0">
                <a:effectLst/>
                <a:latin typeface="Cavolini" panose="03000502040302020204" pitchFamily="66" charset="0"/>
                <a:cs typeface="Cavolini" panose="03000502040302020204" pitchFamily="66" charset="0"/>
              </a:rPr>
              <a:t>pproached as both classification and regression.</a:t>
            </a:r>
          </a:p>
        </p:txBody>
      </p:sp>
    </p:spTree>
    <p:extLst>
      <p:ext uri="{BB962C8B-B14F-4D97-AF65-F5344CB8AC3E}">
        <p14:creationId xmlns:p14="http://schemas.microsoft.com/office/powerpoint/2010/main" val="411498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4C10CBC8-7837-4750-8EE9-B4C3D5048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9014793-11D4-4A17-9261-1A2E683AD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104482" y="-5104482"/>
            <a:ext cx="1983037" cy="12192001"/>
          </a:xfrm>
          <a:custGeom>
            <a:avLst/>
            <a:gdLst>
              <a:gd name="connsiteX0" fmla="*/ 0 w 1983037"/>
              <a:gd name="connsiteY0" fmla="*/ 0 h 12192001"/>
              <a:gd name="connsiteX1" fmla="*/ 0 w 1983037"/>
              <a:gd name="connsiteY1" fmla="*/ 12192001 h 12192001"/>
              <a:gd name="connsiteX2" fmla="*/ 1945626 w 1983037"/>
              <a:gd name="connsiteY2" fmla="*/ 12192001 h 12192001"/>
              <a:gd name="connsiteX3" fmla="*/ 1914883 w 1983037"/>
              <a:gd name="connsiteY3" fmla="*/ 11926947 h 12192001"/>
              <a:gd name="connsiteX4" fmla="*/ 1887405 w 1983037"/>
              <a:gd name="connsiteY4" fmla="*/ 10882179 h 12192001"/>
              <a:gd name="connsiteX5" fmla="*/ 1955094 w 1983037"/>
              <a:gd name="connsiteY5" fmla="*/ 9717835 h 12192001"/>
              <a:gd name="connsiteX6" fmla="*/ 1955094 w 1983037"/>
              <a:gd name="connsiteY6" fmla="*/ 9338013 h 12192001"/>
              <a:gd name="connsiteX7" fmla="*/ 1947423 w 1983037"/>
              <a:gd name="connsiteY7" fmla="*/ 8936699 h 12192001"/>
              <a:gd name="connsiteX8" fmla="*/ 1949002 w 1983037"/>
              <a:gd name="connsiteY8" fmla="*/ 7709920 h 12192001"/>
              <a:gd name="connsiteX9" fmla="*/ 1930276 w 1983037"/>
              <a:gd name="connsiteY9" fmla="*/ 6277504 h 12192001"/>
              <a:gd name="connsiteX10" fmla="*/ 1954643 w 1983037"/>
              <a:gd name="connsiteY10" fmla="*/ 5307481 h 12192001"/>
              <a:gd name="connsiteX11" fmla="*/ 1944941 w 1983037"/>
              <a:gd name="connsiteY11" fmla="*/ 4949831 h 12192001"/>
              <a:gd name="connsiteX12" fmla="*/ 1961187 w 1983037"/>
              <a:gd name="connsiteY12" fmla="*/ 4137481 h 12192001"/>
              <a:gd name="connsiteX13" fmla="*/ 1964118 w 1983037"/>
              <a:gd name="connsiteY13" fmla="*/ 3194148 h 12192001"/>
              <a:gd name="connsiteX14" fmla="*/ 1914708 w 1983037"/>
              <a:gd name="connsiteY14" fmla="*/ 1979808 h 12192001"/>
              <a:gd name="connsiteX15" fmla="*/ 1949679 w 1983037"/>
              <a:gd name="connsiteY15" fmla="*/ 1443897 h 12192001"/>
              <a:gd name="connsiteX16" fmla="*/ 1942685 w 1983037"/>
              <a:gd name="connsiteY16" fmla="*/ 749860 h 12192001"/>
              <a:gd name="connsiteX17" fmla="*/ 1933706 w 1983037"/>
              <a:gd name="connsiteY17" fmla="*/ 168558 h 12192001"/>
              <a:gd name="connsiteX18" fmla="*/ 1950785 w 1983037"/>
              <a:gd name="connsiteY18" fmla="*/ 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83037" h="12192001">
                <a:moveTo>
                  <a:pt x="0" y="0"/>
                </a:moveTo>
                <a:lnTo>
                  <a:pt x="0" y="12192001"/>
                </a:lnTo>
                <a:lnTo>
                  <a:pt x="1945626" y="12192001"/>
                </a:lnTo>
                <a:lnTo>
                  <a:pt x="1914883" y="11926947"/>
                </a:lnTo>
                <a:cubicBezTo>
                  <a:pt x="1884529" y="11579709"/>
                  <a:pt x="1881652" y="11231009"/>
                  <a:pt x="1887405" y="10882179"/>
                </a:cubicBezTo>
                <a:cubicBezTo>
                  <a:pt x="1893725" y="10493309"/>
                  <a:pt x="1911547" y="10104667"/>
                  <a:pt x="1955094" y="9717835"/>
                </a:cubicBezTo>
                <a:cubicBezTo>
                  <a:pt x="1966715" y="9591491"/>
                  <a:pt x="1966715" y="9464357"/>
                  <a:pt x="1955094" y="9338013"/>
                </a:cubicBezTo>
                <a:cubicBezTo>
                  <a:pt x="1945663" y="9204453"/>
                  <a:pt x="1943091" y="9070511"/>
                  <a:pt x="1947423" y="8936699"/>
                </a:cubicBezTo>
                <a:cubicBezTo>
                  <a:pt x="1960283" y="8527701"/>
                  <a:pt x="1930726" y="8118470"/>
                  <a:pt x="1949002" y="7709920"/>
                </a:cubicBezTo>
                <a:cubicBezTo>
                  <a:pt x="1970436" y="7231918"/>
                  <a:pt x="1945393" y="6755049"/>
                  <a:pt x="1930276" y="6277504"/>
                </a:cubicBezTo>
                <a:cubicBezTo>
                  <a:pt x="1920123" y="5954014"/>
                  <a:pt x="1913803" y="5630292"/>
                  <a:pt x="1954643" y="5307481"/>
                </a:cubicBezTo>
                <a:cubicBezTo>
                  <a:pt x="1969761" y="5188718"/>
                  <a:pt x="1956899" y="5068596"/>
                  <a:pt x="1944941" y="4949831"/>
                </a:cubicBezTo>
                <a:cubicBezTo>
                  <a:pt x="1917866" y="4678139"/>
                  <a:pt x="1932758" y="4407584"/>
                  <a:pt x="1961187" y="4137481"/>
                </a:cubicBezTo>
                <a:cubicBezTo>
                  <a:pt x="1994579" y="3823035"/>
                  <a:pt x="1984877" y="3508818"/>
                  <a:pt x="1964118" y="3194148"/>
                </a:cubicBezTo>
                <a:cubicBezTo>
                  <a:pt x="1937270" y="2789895"/>
                  <a:pt x="1903424" y="2387003"/>
                  <a:pt x="1914708" y="1979808"/>
                </a:cubicBezTo>
                <a:cubicBezTo>
                  <a:pt x="1919446" y="1800868"/>
                  <a:pt x="1935466" y="1622384"/>
                  <a:pt x="1949679" y="1443897"/>
                </a:cubicBezTo>
                <a:cubicBezTo>
                  <a:pt x="1964278" y="1212701"/>
                  <a:pt x="1961931" y="980722"/>
                  <a:pt x="1942685" y="749860"/>
                </a:cubicBezTo>
                <a:cubicBezTo>
                  <a:pt x="1929825" y="555933"/>
                  <a:pt x="1921533" y="362007"/>
                  <a:pt x="1933706" y="168558"/>
                </a:cubicBezTo>
                <a:lnTo>
                  <a:pt x="19507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FB491C-EA21-9805-DD56-64D79494DC61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Cavolini" panose="03000502040302020204" pitchFamily="66" charset="0"/>
                <a:ea typeface="+mj-ea"/>
                <a:cs typeface="Cavolini" panose="03000502040302020204" pitchFamily="66" charset="0"/>
              </a:rPr>
              <a:t>DATA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>
                <a:solidFill>
                  <a:srgbClr val="FFFFFF"/>
                </a:solidFill>
                <a:latin typeface="Cavolini" panose="03000502040302020204" pitchFamily="66" charset="0"/>
                <a:ea typeface="+mj-ea"/>
                <a:cs typeface="Cavolini" panose="03000502040302020204" pitchFamily="66" charset="0"/>
              </a:rPr>
              <a:t>VISUALIZATION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F7CE0B-CD41-6A15-BEE6-8E304B88DCEF}"/>
              </a:ext>
            </a:extLst>
          </p:cNvPr>
          <p:cNvGrpSpPr/>
          <p:nvPr/>
        </p:nvGrpSpPr>
        <p:grpSpPr>
          <a:xfrm>
            <a:off x="397565" y="2348161"/>
            <a:ext cx="11638722" cy="4340874"/>
            <a:chOff x="469127" y="1673972"/>
            <a:chExt cx="10914235" cy="484787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9D283F5-70D9-09F8-6296-2BAC75C4E1D2}"/>
                </a:ext>
              </a:extLst>
            </p:cNvPr>
            <p:cNvGrpSpPr/>
            <p:nvPr/>
          </p:nvGrpSpPr>
          <p:grpSpPr>
            <a:xfrm>
              <a:off x="469127" y="1673972"/>
              <a:ext cx="5877755" cy="4847878"/>
              <a:chOff x="255557" y="683175"/>
              <a:chExt cx="6907243" cy="5479907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8F167E6-6B58-1E74-2DA8-51D789F4807C}"/>
                  </a:ext>
                </a:extLst>
              </p:cNvPr>
              <p:cNvGrpSpPr/>
              <p:nvPr/>
            </p:nvGrpSpPr>
            <p:grpSpPr>
              <a:xfrm>
                <a:off x="255557" y="683175"/>
                <a:ext cx="6907243" cy="5479907"/>
                <a:chOff x="382557" y="1080457"/>
                <a:chExt cx="6589743" cy="5479907"/>
              </a:xfrm>
            </p:grpSpPr>
            <p:pic>
              <p:nvPicPr>
                <p:cNvPr id="69" name="Picture 68" descr="A picture containing text, screenshot, diagram, parallel&#10;&#10;Description automatically generated">
                  <a:extLst>
                    <a:ext uri="{FF2B5EF4-FFF2-40B4-BE49-F238E27FC236}">
                      <a16:creationId xmlns:a16="http://schemas.microsoft.com/office/drawing/2014/main" id="{7C20BA20-0B9B-665F-20E6-8FC98CB938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2557" y="1765300"/>
                  <a:ext cx="6589743" cy="4795064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8BC7A24-D1C6-1640-4A11-FEBB460820A0}"/>
                    </a:ext>
                  </a:extLst>
                </p:cNvPr>
                <p:cNvSpPr txBox="1"/>
                <p:nvPr/>
              </p:nvSpPr>
              <p:spPr>
                <a:xfrm>
                  <a:off x="2271222" y="1080457"/>
                  <a:ext cx="2895600" cy="4522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42204">
                    <a:spcAft>
                      <a:spcPts val="468"/>
                    </a:spcAft>
                  </a:pPr>
                  <a:r>
                    <a:rPr lang="en-US" sz="1560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rPr>
                    <a:t>Mosaic plot</a:t>
                  </a:r>
                  <a:endPara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67" name="Picture 66" descr="A picture containing text, font, design&#10;&#10;Description automatically generated">
                <a:extLst>
                  <a:ext uri="{FF2B5EF4-FFF2-40B4-BE49-F238E27FC236}">
                    <a16:creationId xmlns:a16="http://schemas.microsoft.com/office/drawing/2014/main" id="{C5300B3B-6D26-570B-F3C5-2A01A97C2D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5307" y="980775"/>
                <a:ext cx="585792" cy="552454"/>
              </a:xfrm>
              <a:prstGeom prst="rect">
                <a:avLst/>
              </a:prstGeom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2706D89-B47E-48A2-49AF-055389FEC5B3}"/>
                </a:ext>
              </a:extLst>
            </p:cNvPr>
            <p:cNvGrpSpPr/>
            <p:nvPr/>
          </p:nvGrpSpPr>
          <p:grpSpPr>
            <a:xfrm>
              <a:off x="5727295" y="1673972"/>
              <a:ext cx="5656067" cy="4806969"/>
              <a:chOff x="6324600" y="770919"/>
              <a:chExt cx="5746750" cy="5118706"/>
            </a:xfrm>
          </p:grpSpPr>
          <p:pic>
            <p:nvPicPr>
              <p:cNvPr id="61" name="Picture 60" descr="A picture containing plot, diagram, text&#10;&#10;Description automatically generated">
                <a:extLst>
                  <a:ext uri="{FF2B5EF4-FFF2-40B4-BE49-F238E27FC236}">
                    <a16:creationId xmlns:a16="http://schemas.microsoft.com/office/drawing/2014/main" id="{C3E670C0-55F7-21CE-7322-1BA8665EB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4600" y="1641475"/>
                <a:ext cx="5746750" cy="4248150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267F31-2460-023E-6DCB-4337C6ECAD06}"/>
                  </a:ext>
                </a:extLst>
              </p:cNvPr>
              <p:cNvSpPr txBox="1"/>
              <p:nvPr/>
            </p:nvSpPr>
            <p:spPr>
              <a:xfrm>
                <a:off x="8895271" y="770919"/>
                <a:ext cx="2724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713232">
                  <a:spcAft>
                    <a:spcPts val="600"/>
                  </a:spcAft>
                </a:pPr>
                <a:r>
                  <a:rPr lang="en-US" sz="1404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 plot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4187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52F69-B26B-BC97-99A5-4A661F0C3CEC}"/>
              </a:ext>
            </a:extLst>
          </p:cNvPr>
          <p:cNvSpPr txBox="1"/>
          <p:nvPr/>
        </p:nvSpPr>
        <p:spPr>
          <a:xfrm>
            <a:off x="630936" y="502920"/>
            <a:ext cx="341985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Cavolini" panose="03000502040302020204" pitchFamily="66" charset="0"/>
                <a:ea typeface="+mj-ea"/>
                <a:cs typeface="Cavolini" panose="03000502040302020204" pitchFamily="66" charset="0"/>
              </a:rPr>
              <a:t>OUTLIER DETECTION 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C9DFD-7B3F-A13F-2D01-CAED7761E75E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Cavolini" panose="03000502040302020204" pitchFamily="66" charset="0"/>
                <a:cs typeface="Cavolini" panose="03000502040302020204" pitchFamily="66" charset="0"/>
              </a:rPr>
              <a:t>Univariate: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245DC-CD0D-3739-94F5-C95A74381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2" y="2290936"/>
            <a:ext cx="10558275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1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B372E-3BAC-6037-5D08-429FC8C16E16}"/>
              </a:ext>
            </a:extLst>
          </p:cNvPr>
          <p:cNvSpPr txBox="1"/>
          <p:nvPr/>
        </p:nvSpPr>
        <p:spPr>
          <a:xfrm>
            <a:off x="838200" y="673771"/>
            <a:ext cx="3922643" cy="1492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Cavolini" panose="03000502040302020204" pitchFamily="66" charset="0"/>
                <a:ea typeface="+mj-ea"/>
                <a:cs typeface="Cavolini" panose="03000502040302020204" pitchFamily="66" charset="0"/>
              </a:rPr>
              <a:t>Multivariate: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DC801B-1B36-5174-0D06-7B771D441E60}"/>
              </a:ext>
            </a:extLst>
          </p:cNvPr>
          <p:cNvGrpSpPr/>
          <p:nvPr/>
        </p:nvGrpSpPr>
        <p:grpSpPr>
          <a:xfrm>
            <a:off x="7464808" y="1451113"/>
            <a:ext cx="4724144" cy="4519858"/>
            <a:chOff x="6282422" y="1466458"/>
            <a:chExt cx="5536753" cy="512237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953A02-4CFD-FF03-CD90-608F2087C3E7}"/>
                </a:ext>
              </a:extLst>
            </p:cNvPr>
            <p:cNvSpPr txBox="1"/>
            <p:nvPr/>
          </p:nvSpPr>
          <p:spPr>
            <a:xfrm>
              <a:off x="7180470" y="1466458"/>
              <a:ext cx="4145428" cy="366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23184">
                <a:spcAft>
                  <a:spcPts val="312"/>
                </a:spcAft>
              </a:pPr>
              <a:r>
                <a:rPr lang="en-US" sz="1500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White wine dataset- </a:t>
              </a:r>
              <a:r>
                <a:rPr lang="en-US" sz="1500" kern="12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mardia</a:t>
              </a:r>
              <a:r>
                <a:rPr lang="en-US" sz="1500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test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9" name="Picture 48" descr="A picture containing text, screenshot, line, plot&#10;&#10;Description automatically generated">
              <a:extLst>
                <a:ext uri="{FF2B5EF4-FFF2-40B4-BE49-F238E27FC236}">
                  <a16:creationId xmlns:a16="http://schemas.microsoft.com/office/drawing/2014/main" id="{25EF1B18-FA7D-D566-B7D3-7A8E81303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2422" y="2475463"/>
              <a:ext cx="5419505" cy="4113366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1F2707D-AADE-ABCB-8AE7-6C985B754727}"/>
                </a:ext>
              </a:extLst>
            </p:cNvPr>
            <p:cNvSpPr txBox="1"/>
            <p:nvPr/>
          </p:nvSpPr>
          <p:spPr>
            <a:xfrm>
              <a:off x="11289118" y="2773563"/>
              <a:ext cx="530057" cy="256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23184">
                <a:spcAft>
                  <a:spcPts val="312"/>
                </a:spcAft>
              </a:pPr>
              <a:r>
                <a:rPr lang="en-US" sz="46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2782</a:t>
              </a:r>
              <a:endParaRPr lang="en-US" sz="10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4EF60F5-E0D1-EF38-FFC5-EE0363B093AD}"/>
              </a:ext>
            </a:extLst>
          </p:cNvPr>
          <p:cNvGrpSpPr/>
          <p:nvPr/>
        </p:nvGrpSpPr>
        <p:grpSpPr>
          <a:xfrm>
            <a:off x="1547142" y="1451113"/>
            <a:ext cx="5251461" cy="5009321"/>
            <a:chOff x="490072" y="1527267"/>
            <a:chExt cx="5246699" cy="507632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DCCB3ED-F8DF-6659-04E2-0767C7DFCC43}"/>
                </a:ext>
              </a:extLst>
            </p:cNvPr>
            <p:cNvGrpSpPr/>
            <p:nvPr/>
          </p:nvGrpSpPr>
          <p:grpSpPr>
            <a:xfrm>
              <a:off x="490072" y="2329543"/>
              <a:ext cx="5246699" cy="4274049"/>
              <a:chOff x="816644" y="437322"/>
              <a:chExt cx="7777391" cy="5513127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7BD4769E-5F90-E114-BF0E-17BA4DBD3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644" y="437322"/>
                <a:ext cx="7777391" cy="5513127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27AEE8-5084-CDCB-B7CA-54CC970C1964}"/>
                  </a:ext>
                </a:extLst>
              </p:cNvPr>
              <p:cNvSpPr txBox="1"/>
              <p:nvPr/>
            </p:nvSpPr>
            <p:spPr>
              <a:xfrm>
                <a:off x="7353453" y="1382373"/>
                <a:ext cx="665166" cy="3176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defTabSz="475488">
                  <a:spcAft>
                    <a:spcPts val="600"/>
                  </a:spcAft>
                </a:pPr>
                <a:r>
                  <a:rPr lang="en-US" sz="5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259</a:t>
                </a:r>
                <a:endParaRPr lang="en-US" sz="10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1570D6-F2E0-E43D-F260-5AD52BF31F4D}"/>
                  </a:ext>
                </a:extLst>
              </p:cNvPr>
              <p:cNvSpPr txBox="1"/>
              <p:nvPr/>
            </p:nvSpPr>
            <p:spPr>
              <a:xfrm>
                <a:off x="7858329" y="909847"/>
                <a:ext cx="665164" cy="317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75488">
                  <a:spcAft>
                    <a:spcPts val="600"/>
                  </a:spcAft>
                </a:pPr>
                <a:r>
                  <a:rPr lang="en-US" sz="5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152</a:t>
                </a:r>
                <a:endParaRPr lang="en-US" sz="100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743C81-3DA5-A1C4-572F-A60D46DBC9F1}"/>
                </a:ext>
              </a:extLst>
            </p:cNvPr>
            <p:cNvSpPr txBox="1"/>
            <p:nvPr/>
          </p:nvSpPr>
          <p:spPr>
            <a:xfrm>
              <a:off x="1305740" y="1527267"/>
              <a:ext cx="4042850" cy="327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75488">
                <a:spcAft>
                  <a:spcPts val="600"/>
                </a:spcAft>
              </a:pPr>
              <a:r>
                <a:rPr lang="en-US" sz="1500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Red wine dataset- Royston test</a:t>
              </a:r>
              <a:endParaRPr lang="en-US" sz="1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41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4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3DEE2-5ADB-C120-BD7A-A2BA961A4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06" r="913" b="-1"/>
          <a:stretch/>
        </p:blipFill>
        <p:spPr>
          <a:xfrm>
            <a:off x="254184" y="1870544"/>
            <a:ext cx="4375808" cy="3935499"/>
          </a:xfrm>
          <a:prstGeom prst="rect">
            <a:avLst/>
          </a:prstGeom>
        </p:spPr>
      </p:pic>
      <p:sp>
        <p:nvSpPr>
          <p:cNvPr id="51" name="Freeform: Shape 46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1FDBC-6EA0-FDA4-17A3-C636FB7AD999}"/>
              </a:ext>
            </a:extLst>
          </p:cNvPr>
          <p:cNvSpPr txBox="1"/>
          <p:nvPr/>
        </p:nvSpPr>
        <p:spPr>
          <a:xfrm>
            <a:off x="5759354" y="457201"/>
            <a:ext cx="6058272" cy="18481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 dirty="0">
                <a:solidFill>
                  <a:srgbClr val="FFFFFF"/>
                </a:solidFill>
                <a:latin typeface="Cavolini" panose="03000502040302020204" pitchFamily="66" charset="0"/>
                <a:ea typeface="+mj-ea"/>
                <a:cs typeface="Cavolini" panose="03000502040302020204" pitchFamily="66" charset="0"/>
              </a:rPr>
              <a:t>Multicollinearity</a:t>
            </a:r>
          </a:p>
        </p:txBody>
      </p:sp>
      <p:sp>
        <p:nvSpPr>
          <p:cNvPr id="49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FB44F-D2E3-5256-63A0-691742253F33}"/>
              </a:ext>
            </a:extLst>
          </p:cNvPr>
          <p:cNvSpPr txBox="1"/>
          <p:nvPr/>
        </p:nvSpPr>
        <p:spPr>
          <a:xfrm>
            <a:off x="5759354" y="2798064"/>
            <a:ext cx="5899246" cy="39172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There are High non-negative and negative correlations are present showing high multicollinearity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900" dirty="0">
              <a:solidFill>
                <a:srgbClr val="FFFFFF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High linear relationship: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Density and Alcohol – High negative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Density and Residual Sugar – High positive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900" dirty="0">
              <a:solidFill>
                <a:srgbClr val="FFFFFF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No linear relationship: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Alcohol and volatile acidity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Density and volatile acidity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pH and volatile acidity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FFFFFF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Sulphates and alcohol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>
              <a:solidFill>
                <a:srgbClr val="FFFFFF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31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7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C8DF7-D303-3F4C-141C-22A6B6E29C68}"/>
              </a:ext>
            </a:extLst>
          </p:cNvPr>
          <p:cNvSpPr txBox="1"/>
          <p:nvPr/>
        </p:nvSpPr>
        <p:spPr>
          <a:xfrm>
            <a:off x="228600" y="755373"/>
            <a:ext cx="4108611" cy="5459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Cavolini" panose="03000502040302020204" pitchFamily="66" charset="0"/>
                <a:ea typeface="+mj-ea"/>
                <a:cs typeface="Cavolini" panose="03000502040302020204" pitchFamily="66" charset="0"/>
              </a:rPr>
              <a:t>Principal Component Analysis (Dimensionality reduction)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88A3406B-2894-2E94-3C73-F514B79D4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433"/>
            <a:ext cx="17634" cy="923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94F7107-B6FD-CCBB-6CBC-A0C810BF74EA}"/>
              </a:ext>
            </a:extLst>
          </p:cNvPr>
          <p:cNvGrpSpPr/>
          <p:nvPr/>
        </p:nvGrpSpPr>
        <p:grpSpPr>
          <a:xfrm>
            <a:off x="4770784" y="755374"/>
            <a:ext cx="7325138" cy="5734878"/>
            <a:chOff x="648782" y="1831814"/>
            <a:chExt cx="11113122" cy="451911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450961B-C40A-028A-184C-DCBEFE7DE121}"/>
                </a:ext>
              </a:extLst>
            </p:cNvPr>
            <p:cNvGrpSpPr/>
            <p:nvPr/>
          </p:nvGrpSpPr>
          <p:grpSpPr>
            <a:xfrm>
              <a:off x="648782" y="1831814"/>
              <a:ext cx="5161098" cy="4403523"/>
              <a:chOff x="699191" y="1817500"/>
              <a:chExt cx="4803229" cy="4924595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883C2ED6-92D2-141F-7098-5E05B7629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9191" y="2235756"/>
                <a:ext cx="4435516" cy="3028020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46F1DA1-2D5B-71ED-35F4-43185939A3B1}"/>
                  </a:ext>
                </a:extLst>
              </p:cNvPr>
              <p:cNvSpPr txBox="1"/>
              <p:nvPr/>
            </p:nvSpPr>
            <p:spPr>
              <a:xfrm>
                <a:off x="781671" y="1817500"/>
                <a:ext cx="4720749" cy="481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68686">
                  <a:spcAft>
                    <a:spcPts val="336"/>
                  </a:spcAft>
                </a:pPr>
                <a:r>
                  <a:rPr lang="en-US" sz="1232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Using 11 variables (excluding quality)</a:t>
                </a:r>
                <a:endParaRPr lang="en-US" sz="2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4F212FC-F118-F128-D486-B29A2FD2073F}"/>
                  </a:ext>
                </a:extLst>
              </p:cNvPr>
              <p:cNvSpPr txBox="1"/>
              <p:nvPr/>
            </p:nvSpPr>
            <p:spPr>
              <a:xfrm>
                <a:off x="1101969" y="5480211"/>
                <a:ext cx="4032738" cy="1261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368686">
                  <a:spcAft>
                    <a:spcPts val="336"/>
                  </a:spcAft>
                </a:pPr>
                <a:r>
                  <a:rPr lang="en-US" sz="1232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Component 6:</a:t>
                </a:r>
              </a:p>
              <a:p>
                <a:pPr defTabSz="368686">
                  <a:spcAft>
                    <a:spcPts val="336"/>
                  </a:spcAft>
                </a:pPr>
                <a:r>
                  <a:rPr lang="en-US" sz="1232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Standard deviation - </a:t>
                </a:r>
                <a:r>
                  <a:rPr lang="en-US" altLang="en-US" sz="1232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0.94572281</a:t>
                </a:r>
              </a:p>
              <a:p>
                <a:pPr defTabSz="368686">
                  <a:spcAft>
                    <a:spcPts val="336"/>
                  </a:spcAft>
                </a:pPr>
                <a:r>
                  <a:rPr lang="en-US" sz="1232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Cumulative Proportion -</a:t>
                </a:r>
                <a:r>
                  <a:rPr lang="en-US" altLang="en-US" sz="1232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0.77398018</a:t>
                </a:r>
                <a:r>
                  <a:rPr lang="en-US" sz="1232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en-US" sz="1232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25FC5BF-24FF-149C-F339-E3B8AAA2C032}"/>
                </a:ext>
              </a:extLst>
            </p:cNvPr>
            <p:cNvGrpSpPr/>
            <p:nvPr/>
          </p:nvGrpSpPr>
          <p:grpSpPr>
            <a:xfrm>
              <a:off x="6252146" y="1831814"/>
              <a:ext cx="5509758" cy="4519111"/>
              <a:chOff x="6381260" y="1774091"/>
              <a:chExt cx="5462489" cy="4721783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C9737237-A63A-CFD8-868F-D978A70E9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1260" y="2310641"/>
                <a:ext cx="4521202" cy="3094685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12663E-A401-659A-79CF-53FFB5D8C556}"/>
                  </a:ext>
                </a:extLst>
              </p:cNvPr>
              <p:cNvSpPr txBox="1"/>
              <p:nvPr/>
            </p:nvSpPr>
            <p:spPr>
              <a:xfrm>
                <a:off x="6673869" y="1774091"/>
                <a:ext cx="246966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2064">
                  <a:spcAft>
                    <a:spcPts val="600"/>
                  </a:spcAft>
                </a:pPr>
                <a:r>
                  <a:rPr lang="en-US" sz="1232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Using 12 variables</a:t>
                </a:r>
                <a:endParaRPr lang="en-US" sz="2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3494C90-09D9-4BDC-FBDB-88D9B712EE9C}"/>
                  </a:ext>
                </a:extLst>
              </p:cNvPr>
              <p:cNvSpPr txBox="1"/>
              <p:nvPr/>
            </p:nvSpPr>
            <p:spPr>
              <a:xfrm>
                <a:off x="6752023" y="5480211"/>
                <a:ext cx="509172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2064">
                  <a:spcAft>
                    <a:spcPts val="600"/>
                  </a:spcAft>
                </a:pPr>
                <a:r>
                  <a:rPr lang="en-US" sz="112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Component 6:</a:t>
                </a:r>
              </a:p>
              <a:p>
                <a:pPr defTabSz="512064">
                  <a:spcAft>
                    <a:spcPts val="600"/>
                  </a:spcAft>
                </a:pPr>
                <a:r>
                  <a:rPr lang="en-US" sz="112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Standard deviation - </a:t>
                </a:r>
                <a:r>
                  <a:rPr lang="en-US" altLang="en-US" sz="112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0.94309984</a:t>
                </a:r>
              </a:p>
              <a:p>
                <a:pPr defTabSz="512064">
                  <a:spcAft>
                    <a:spcPts val="600"/>
                  </a:spcAft>
                </a:pPr>
                <a:r>
                  <a:rPr lang="en-US" sz="112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Cumulative Proportion -</a:t>
                </a:r>
                <a:r>
                  <a:rPr lang="en-US" altLang="en-US" sz="112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0.77772465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953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130E2-7FC5-E661-6299-0995D42CA72E}"/>
              </a:ext>
            </a:extLst>
          </p:cNvPr>
          <p:cNvSpPr txBox="1"/>
          <p:nvPr/>
        </p:nvSpPr>
        <p:spPr>
          <a:xfrm>
            <a:off x="168317" y="1446645"/>
            <a:ext cx="3730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57784">
              <a:spcAft>
                <a:spcPts val="600"/>
              </a:spcAft>
            </a:pPr>
            <a:r>
              <a:rPr lang="en-US" sz="4000" b="1" kern="1200" dirty="0">
                <a:solidFill>
                  <a:schemeClr val="accent1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Regression</a:t>
            </a:r>
            <a:r>
              <a:rPr lang="en-US" sz="4000" kern="12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  <a:endParaRPr lang="en-US" sz="40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9FBFB-4B99-2458-FE09-E31EA377FAB0}"/>
              </a:ext>
            </a:extLst>
          </p:cNvPr>
          <p:cNvSpPr txBox="1"/>
          <p:nvPr/>
        </p:nvSpPr>
        <p:spPr>
          <a:xfrm>
            <a:off x="4502427" y="220720"/>
            <a:ext cx="257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57784">
              <a:spcAft>
                <a:spcPts val="600"/>
              </a:spcAft>
            </a:pPr>
            <a:r>
              <a:rPr lang="en-US" sz="2400" b="1" kern="12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Without PCA:</a:t>
            </a:r>
            <a:endParaRPr lang="en-US" sz="2400" b="1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F553935-A4E1-0943-466C-29DDEE023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870" y="222173"/>
            <a:ext cx="3850084" cy="30026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C2E84FE-EA3D-C3D1-CA20-4BA1385E0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922" y="3668102"/>
            <a:ext cx="3948560" cy="3150246"/>
          </a:xfrm>
          <a:prstGeom prst="rect">
            <a:avLst/>
          </a:prstGeom>
        </p:spPr>
      </p:pic>
      <p:graphicFrame>
        <p:nvGraphicFramePr>
          <p:cNvPr id="31" name="TextBox 4">
            <a:extLst>
              <a:ext uri="{FF2B5EF4-FFF2-40B4-BE49-F238E27FC236}">
                <a16:creationId xmlns:a16="http://schemas.microsoft.com/office/drawing/2014/main" id="{DA661614-3FB3-F89A-177B-E51B53AE5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4318644"/>
              </p:ext>
            </p:extLst>
          </p:nvPr>
        </p:nvGraphicFramePr>
        <p:xfrm>
          <a:off x="804464" y="2363046"/>
          <a:ext cx="4818888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B4E42FF-6B90-C288-77FC-2D25171363F1}"/>
              </a:ext>
            </a:extLst>
          </p:cNvPr>
          <p:cNvSpPr txBox="1"/>
          <p:nvPr/>
        </p:nvSpPr>
        <p:spPr>
          <a:xfrm>
            <a:off x="1116267" y="5724367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57784">
              <a:spcAft>
                <a:spcPts val="600"/>
              </a:spcAft>
            </a:pPr>
            <a:r>
              <a:rPr lang="en-US" sz="1800" kern="12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Only random forest model  gave better performance</a:t>
            </a:r>
            <a:endParaRPr lang="en-US" sz="18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75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142508D-DCB4-49FC-885E-2CF85330E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2791DBF5-3FCA-4011-AF8A-650D650F9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D964C04B-075F-470A-BC51-AF7231465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6CB4B-C6CA-0E3B-8FF4-3C7CCD94297D}"/>
              </a:ext>
            </a:extLst>
          </p:cNvPr>
          <p:cNvSpPr txBox="1"/>
          <p:nvPr/>
        </p:nvSpPr>
        <p:spPr>
          <a:xfrm>
            <a:off x="374904" y="1161287"/>
            <a:ext cx="4080768" cy="13541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latin typeface="Cavolini" panose="03000502040302020204" pitchFamily="66" charset="0"/>
                <a:ea typeface="+mj-ea"/>
                <a:cs typeface="Cavolini" panose="03000502040302020204" pitchFamily="66" charset="0"/>
              </a:rPr>
              <a:t>Linear regression – 11 variables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7AB58F-FDBA-4575-9E72-86B7F843F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90D78486-07CC-4AFC-93CC-B95A73D03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57E67-C8B6-7D18-7235-483C20849D84}"/>
              </a:ext>
            </a:extLst>
          </p:cNvPr>
          <p:cNvSpPr txBox="1"/>
          <p:nvPr/>
        </p:nvSpPr>
        <p:spPr>
          <a:xfrm>
            <a:off x="374904" y="2715768"/>
            <a:ext cx="3701796" cy="2700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Alcohol had a significant relationship with quality </a:t>
            </a:r>
            <a:r>
              <a:rPr lang="en-US" sz="2400" kern="1200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comparatively, but even that is negligible</a:t>
            </a:r>
            <a:endParaRPr lang="en-US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979868-8232-0402-62EA-0BEBAEE44DE1}"/>
              </a:ext>
            </a:extLst>
          </p:cNvPr>
          <p:cNvGrpSpPr/>
          <p:nvPr/>
        </p:nvGrpSpPr>
        <p:grpSpPr>
          <a:xfrm>
            <a:off x="4919120" y="439879"/>
            <a:ext cx="7201908" cy="5127938"/>
            <a:chOff x="4919120" y="439879"/>
            <a:chExt cx="7201908" cy="512793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29DFDC-BCDF-792C-2E88-1C63F2C4E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9120" y="439879"/>
              <a:ext cx="3507531" cy="11837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6DCCCB-8A8B-F597-3DB7-83DE2ED4B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3536" y="1792805"/>
              <a:ext cx="3659926" cy="135417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B715C5-38E1-F1E4-5826-CCF184F00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4434" y="1286101"/>
              <a:ext cx="3406594" cy="118379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7D2906C-CD32-BEDD-2C9E-3F39F5462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8170" y="3316114"/>
              <a:ext cx="6823341" cy="2251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65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441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Cavolini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Ravuri, Naga Lakshmi Chittitalli</dc:creator>
  <cp:lastModifiedBy>Ravuri, Naga Lakshmi Chittitalli</cp:lastModifiedBy>
  <cp:revision>6</cp:revision>
  <dcterms:created xsi:type="dcterms:W3CDTF">2023-06-22T07:22:39Z</dcterms:created>
  <dcterms:modified xsi:type="dcterms:W3CDTF">2025-08-17T06:31:13Z</dcterms:modified>
</cp:coreProperties>
</file>