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75" d="100"/>
          <a:sy n="75" d="100"/>
        </p:scale>
        <p:origin x="36"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BD52C-C5FF-42B5-8E7E-8EDC8C6796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72E991-0237-40BC-BCEE-0A3D04918CE1}">
      <dgm:prSet/>
      <dgm:spPr/>
      <dgm:t>
        <a:bodyPr/>
        <a:lstStyle/>
        <a:p>
          <a:r>
            <a:rPr lang="en-US" dirty="0">
              <a:latin typeface="Segoe"/>
            </a:rPr>
            <a:t>Microsoft Fabric is a comprehensive analytics solution designed for business enterprises. This platform encompasses a wide array of services, including data engineering, data integration, and data lakes, centralized in a single, cohesive environment.</a:t>
          </a:r>
        </a:p>
      </dgm:t>
    </dgm:pt>
    <dgm:pt modelId="{62B75E95-AD9D-4570-A178-DB1FCA99AEBE}" type="parTrans" cxnId="{A0C459BB-0561-48AC-925A-D25AE3CBFF50}">
      <dgm:prSet/>
      <dgm:spPr/>
      <dgm:t>
        <a:bodyPr/>
        <a:lstStyle/>
        <a:p>
          <a:endParaRPr lang="en-US"/>
        </a:p>
      </dgm:t>
    </dgm:pt>
    <dgm:pt modelId="{20292DC2-659B-4EF7-AF4A-BBD30A074A8B}" type="sibTrans" cxnId="{A0C459BB-0561-48AC-925A-D25AE3CBFF50}">
      <dgm:prSet/>
      <dgm:spPr/>
      <dgm:t>
        <a:bodyPr/>
        <a:lstStyle/>
        <a:p>
          <a:endParaRPr lang="en-US"/>
        </a:p>
      </dgm:t>
    </dgm:pt>
    <dgm:pt modelId="{7BF61919-5FEE-45B3-8EC4-370BD4E2AB96}">
      <dgm:prSet/>
      <dgm:spPr/>
      <dgm:t>
        <a:bodyPr/>
        <a:lstStyle/>
        <a:p>
          <a:r>
            <a:rPr lang="en-US" dirty="0">
              <a:latin typeface="Segoe"/>
            </a:rPr>
            <a:t>By using Fabric, enterprises no longer have to rely on multiple, disparate services from various vendors. Instead, they get to experience a unified, straightforward, and user-friendly product aimed at streamlining their analytics processes. </a:t>
          </a:r>
        </a:p>
      </dgm:t>
    </dgm:pt>
    <dgm:pt modelId="{4324FB06-E685-4151-80D3-2595108A8DDC}" type="parTrans" cxnId="{8720E383-7680-485B-8F32-78DC67CF0856}">
      <dgm:prSet/>
      <dgm:spPr/>
      <dgm:t>
        <a:bodyPr/>
        <a:lstStyle/>
        <a:p>
          <a:endParaRPr lang="en-US"/>
        </a:p>
      </dgm:t>
    </dgm:pt>
    <dgm:pt modelId="{8C8F24DE-E8C4-4E66-AF68-1E8F94C255F5}" type="sibTrans" cxnId="{8720E383-7680-485B-8F32-78DC67CF0856}">
      <dgm:prSet/>
      <dgm:spPr/>
      <dgm:t>
        <a:bodyPr/>
        <a:lstStyle/>
        <a:p>
          <a:endParaRPr lang="en-US"/>
        </a:p>
      </dgm:t>
    </dgm:pt>
    <dgm:pt modelId="{47A65203-DEA8-4B48-929C-4E108C8E381A}">
      <dgm:prSet/>
      <dgm:spPr/>
      <dgm:t>
        <a:bodyPr/>
        <a:lstStyle/>
        <a:p>
          <a:r>
            <a:rPr lang="en-US" dirty="0">
              <a:latin typeface="Segoe"/>
            </a:rPr>
            <a:t>Built on a Software as a Service (SaaS) foundation, Fabric emphasizes ease of integration and simplicity, significantly enhancing the user experience in enterprise analytics.</a:t>
          </a:r>
        </a:p>
      </dgm:t>
    </dgm:pt>
    <dgm:pt modelId="{D4015A9C-72E4-4C8D-8E0E-A2486B16627D}" type="parTrans" cxnId="{4725A379-D402-414C-BFC3-3096E0B2668D}">
      <dgm:prSet/>
      <dgm:spPr/>
      <dgm:t>
        <a:bodyPr/>
        <a:lstStyle/>
        <a:p>
          <a:endParaRPr lang="en-US"/>
        </a:p>
      </dgm:t>
    </dgm:pt>
    <dgm:pt modelId="{1AD4D595-F79E-4983-B896-0BE3D5A36E2D}" type="sibTrans" cxnId="{4725A379-D402-414C-BFC3-3096E0B2668D}">
      <dgm:prSet/>
      <dgm:spPr/>
      <dgm:t>
        <a:bodyPr/>
        <a:lstStyle/>
        <a:p>
          <a:endParaRPr lang="en-US"/>
        </a:p>
      </dgm:t>
    </dgm:pt>
    <dgm:pt modelId="{87196F10-7339-416F-8E7C-C3504FBBA0E2}" type="pres">
      <dgm:prSet presAssocID="{CA4BD52C-C5FF-42B5-8E7E-8EDC8C6796B6}" presName="root" presStyleCnt="0">
        <dgm:presLayoutVars>
          <dgm:dir/>
          <dgm:resizeHandles val="exact"/>
        </dgm:presLayoutVars>
      </dgm:prSet>
      <dgm:spPr/>
    </dgm:pt>
    <dgm:pt modelId="{2E3C534F-7B04-4B5B-8524-546B4BB63E7A}" type="pres">
      <dgm:prSet presAssocID="{EC72E991-0237-40BC-BCEE-0A3D04918CE1}" presName="compNode" presStyleCnt="0"/>
      <dgm:spPr/>
    </dgm:pt>
    <dgm:pt modelId="{FE06D483-2A4A-4E93-9BF8-476E8BC77627}" type="pres">
      <dgm:prSet presAssocID="{EC72E991-0237-40BC-BCEE-0A3D04918CE1}" presName="bgRect" presStyleLbl="bgShp" presStyleIdx="0" presStyleCnt="3"/>
      <dgm:spPr/>
    </dgm:pt>
    <dgm:pt modelId="{087DBD80-62F2-44DD-A344-2DC7BB2E42A8}" type="pres">
      <dgm:prSet presAssocID="{EC72E991-0237-40BC-BCEE-0A3D04918C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C36FD18-7FA5-427F-B263-E1C3E8062E92}" type="pres">
      <dgm:prSet presAssocID="{EC72E991-0237-40BC-BCEE-0A3D04918CE1}" presName="spaceRect" presStyleCnt="0"/>
      <dgm:spPr/>
    </dgm:pt>
    <dgm:pt modelId="{68A6E7B3-FEDC-4842-8115-78D6F7A6F630}" type="pres">
      <dgm:prSet presAssocID="{EC72E991-0237-40BC-BCEE-0A3D04918CE1}" presName="parTx" presStyleLbl="revTx" presStyleIdx="0" presStyleCnt="3">
        <dgm:presLayoutVars>
          <dgm:chMax val="0"/>
          <dgm:chPref val="0"/>
        </dgm:presLayoutVars>
      </dgm:prSet>
      <dgm:spPr/>
    </dgm:pt>
    <dgm:pt modelId="{0AE9C7B6-9188-4CF2-805A-5E73D9A7CDBF}" type="pres">
      <dgm:prSet presAssocID="{20292DC2-659B-4EF7-AF4A-BBD30A074A8B}" presName="sibTrans" presStyleCnt="0"/>
      <dgm:spPr/>
    </dgm:pt>
    <dgm:pt modelId="{0328D86D-CA62-4120-A85F-1CD307E379B0}" type="pres">
      <dgm:prSet presAssocID="{7BF61919-5FEE-45B3-8EC4-370BD4E2AB96}" presName="compNode" presStyleCnt="0"/>
      <dgm:spPr/>
    </dgm:pt>
    <dgm:pt modelId="{A9EAEEB4-53FC-4188-B681-6E3CF3C81FF1}" type="pres">
      <dgm:prSet presAssocID="{7BF61919-5FEE-45B3-8EC4-370BD4E2AB96}" presName="bgRect" presStyleLbl="bgShp" presStyleIdx="1" presStyleCnt="3"/>
      <dgm:spPr/>
    </dgm:pt>
    <dgm:pt modelId="{AB938C01-D76C-4F85-AA0C-64CF3D3A49CB}" type="pres">
      <dgm:prSet presAssocID="{7BF61919-5FEE-45B3-8EC4-370BD4E2AB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ext>
      </dgm:extLst>
    </dgm:pt>
    <dgm:pt modelId="{FC51488D-5F24-4839-8F93-12699E7ECE57}" type="pres">
      <dgm:prSet presAssocID="{7BF61919-5FEE-45B3-8EC4-370BD4E2AB96}" presName="spaceRect" presStyleCnt="0"/>
      <dgm:spPr/>
    </dgm:pt>
    <dgm:pt modelId="{0A9F401F-7E92-496C-B3F7-8AD4CFEAE039}" type="pres">
      <dgm:prSet presAssocID="{7BF61919-5FEE-45B3-8EC4-370BD4E2AB96}" presName="parTx" presStyleLbl="revTx" presStyleIdx="1" presStyleCnt="3">
        <dgm:presLayoutVars>
          <dgm:chMax val="0"/>
          <dgm:chPref val="0"/>
        </dgm:presLayoutVars>
      </dgm:prSet>
      <dgm:spPr/>
    </dgm:pt>
    <dgm:pt modelId="{E63200A2-86B0-46C7-A225-78F97E972999}" type="pres">
      <dgm:prSet presAssocID="{8C8F24DE-E8C4-4E66-AF68-1E8F94C255F5}" presName="sibTrans" presStyleCnt="0"/>
      <dgm:spPr/>
    </dgm:pt>
    <dgm:pt modelId="{A422B62C-221A-4F0B-96FC-F94C90AF9079}" type="pres">
      <dgm:prSet presAssocID="{47A65203-DEA8-4B48-929C-4E108C8E381A}" presName="compNode" presStyleCnt="0"/>
      <dgm:spPr/>
    </dgm:pt>
    <dgm:pt modelId="{C992DC60-DF55-49DA-8E84-CE4A1A0FCD56}" type="pres">
      <dgm:prSet presAssocID="{47A65203-DEA8-4B48-929C-4E108C8E381A}" presName="bgRect" presStyleLbl="bgShp" presStyleIdx="2" presStyleCnt="3"/>
      <dgm:spPr/>
    </dgm:pt>
    <dgm:pt modelId="{2CB6C24C-E19B-4608-BF8E-142BB6B270B5}" type="pres">
      <dgm:prSet presAssocID="{47A65203-DEA8-4B48-929C-4E108C8E38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54B0F12-A991-45D0-86B2-AF689D4932DE}" type="pres">
      <dgm:prSet presAssocID="{47A65203-DEA8-4B48-929C-4E108C8E381A}" presName="spaceRect" presStyleCnt="0"/>
      <dgm:spPr/>
    </dgm:pt>
    <dgm:pt modelId="{2953BA52-9DDB-46F9-8D7A-BFF5605B178D}" type="pres">
      <dgm:prSet presAssocID="{47A65203-DEA8-4B48-929C-4E108C8E381A}" presName="parTx" presStyleLbl="revTx" presStyleIdx="2" presStyleCnt="3">
        <dgm:presLayoutVars>
          <dgm:chMax val="0"/>
          <dgm:chPref val="0"/>
        </dgm:presLayoutVars>
      </dgm:prSet>
      <dgm:spPr/>
    </dgm:pt>
  </dgm:ptLst>
  <dgm:cxnLst>
    <dgm:cxn modelId="{4CD7871D-6E3D-4535-8500-E5ECC7AA3A7E}" type="presOf" srcId="{EC72E991-0237-40BC-BCEE-0A3D04918CE1}" destId="{68A6E7B3-FEDC-4842-8115-78D6F7A6F630}" srcOrd="0" destOrd="0" presId="urn:microsoft.com/office/officeart/2018/2/layout/IconVerticalSolidList"/>
    <dgm:cxn modelId="{AF11442D-D0E6-4CE1-A60D-3FF99598A152}" type="presOf" srcId="{7BF61919-5FEE-45B3-8EC4-370BD4E2AB96}" destId="{0A9F401F-7E92-496C-B3F7-8AD4CFEAE039}" srcOrd="0" destOrd="0" presId="urn:microsoft.com/office/officeart/2018/2/layout/IconVerticalSolidList"/>
    <dgm:cxn modelId="{4725A379-D402-414C-BFC3-3096E0B2668D}" srcId="{CA4BD52C-C5FF-42B5-8E7E-8EDC8C6796B6}" destId="{47A65203-DEA8-4B48-929C-4E108C8E381A}" srcOrd="2" destOrd="0" parTransId="{D4015A9C-72E4-4C8D-8E0E-A2486B16627D}" sibTransId="{1AD4D595-F79E-4983-B896-0BE3D5A36E2D}"/>
    <dgm:cxn modelId="{8720E383-7680-485B-8F32-78DC67CF0856}" srcId="{CA4BD52C-C5FF-42B5-8E7E-8EDC8C6796B6}" destId="{7BF61919-5FEE-45B3-8EC4-370BD4E2AB96}" srcOrd="1" destOrd="0" parTransId="{4324FB06-E685-4151-80D3-2595108A8DDC}" sibTransId="{8C8F24DE-E8C4-4E66-AF68-1E8F94C255F5}"/>
    <dgm:cxn modelId="{A0C459BB-0561-48AC-925A-D25AE3CBFF50}" srcId="{CA4BD52C-C5FF-42B5-8E7E-8EDC8C6796B6}" destId="{EC72E991-0237-40BC-BCEE-0A3D04918CE1}" srcOrd="0" destOrd="0" parTransId="{62B75E95-AD9D-4570-A178-DB1FCA99AEBE}" sibTransId="{20292DC2-659B-4EF7-AF4A-BBD30A074A8B}"/>
    <dgm:cxn modelId="{EC9BC3E0-5E5A-4D8A-B75F-12DECF140022}" type="presOf" srcId="{47A65203-DEA8-4B48-929C-4E108C8E381A}" destId="{2953BA52-9DDB-46F9-8D7A-BFF5605B178D}" srcOrd="0" destOrd="0" presId="urn:microsoft.com/office/officeart/2018/2/layout/IconVerticalSolidList"/>
    <dgm:cxn modelId="{979B90FB-8146-4165-BC6B-A0AAF4AEC514}" type="presOf" srcId="{CA4BD52C-C5FF-42B5-8E7E-8EDC8C6796B6}" destId="{87196F10-7339-416F-8E7C-C3504FBBA0E2}" srcOrd="0" destOrd="0" presId="urn:microsoft.com/office/officeart/2018/2/layout/IconVerticalSolidList"/>
    <dgm:cxn modelId="{2E45E689-AC9A-45E7-99F9-EC2D5E421E0B}" type="presParOf" srcId="{87196F10-7339-416F-8E7C-C3504FBBA0E2}" destId="{2E3C534F-7B04-4B5B-8524-546B4BB63E7A}" srcOrd="0" destOrd="0" presId="urn:microsoft.com/office/officeart/2018/2/layout/IconVerticalSolidList"/>
    <dgm:cxn modelId="{8092FF7F-A658-4046-8C86-7D93121A6D1E}" type="presParOf" srcId="{2E3C534F-7B04-4B5B-8524-546B4BB63E7A}" destId="{FE06D483-2A4A-4E93-9BF8-476E8BC77627}" srcOrd="0" destOrd="0" presId="urn:microsoft.com/office/officeart/2018/2/layout/IconVerticalSolidList"/>
    <dgm:cxn modelId="{9EC7FD06-0E08-4883-99AD-ADCCA3B2C542}" type="presParOf" srcId="{2E3C534F-7B04-4B5B-8524-546B4BB63E7A}" destId="{087DBD80-62F2-44DD-A344-2DC7BB2E42A8}" srcOrd="1" destOrd="0" presId="urn:microsoft.com/office/officeart/2018/2/layout/IconVerticalSolidList"/>
    <dgm:cxn modelId="{FD734886-4A5A-4C18-952C-912469826A03}" type="presParOf" srcId="{2E3C534F-7B04-4B5B-8524-546B4BB63E7A}" destId="{2C36FD18-7FA5-427F-B263-E1C3E8062E92}" srcOrd="2" destOrd="0" presId="urn:microsoft.com/office/officeart/2018/2/layout/IconVerticalSolidList"/>
    <dgm:cxn modelId="{B18DF6D5-3195-4D2B-B015-364A4EAAAE9F}" type="presParOf" srcId="{2E3C534F-7B04-4B5B-8524-546B4BB63E7A}" destId="{68A6E7B3-FEDC-4842-8115-78D6F7A6F630}" srcOrd="3" destOrd="0" presId="urn:microsoft.com/office/officeart/2018/2/layout/IconVerticalSolidList"/>
    <dgm:cxn modelId="{760A320E-A3C4-47F8-914F-8F76DBA5538F}" type="presParOf" srcId="{87196F10-7339-416F-8E7C-C3504FBBA0E2}" destId="{0AE9C7B6-9188-4CF2-805A-5E73D9A7CDBF}" srcOrd="1" destOrd="0" presId="urn:microsoft.com/office/officeart/2018/2/layout/IconVerticalSolidList"/>
    <dgm:cxn modelId="{8387480C-672C-45AA-B1E9-ED73F7BFC0C6}" type="presParOf" srcId="{87196F10-7339-416F-8E7C-C3504FBBA0E2}" destId="{0328D86D-CA62-4120-A85F-1CD307E379B0}" srcOrd="2" destOrd="0" presId="urn:microsoft.com/office/officeart/2018/2/layout/IconVerticalSolidList"/>
    <dgm:cxn modelId="{5B2F1FF8-3DC1-43B2-8937-71DA24C0511C}" type="presParOf" srcId="{0328D86D-CA62-4120-A85F-1CD307E379B0}" destId="{A9EAEEB4-53FC-4188-B681-6E3CF3C81FF1}" srcOrd="0" destOrd="0" presId="urn:microsoft.com/office/officeart/2018/2/layout/IconVerticalSolidList"/>
    <dgm:cxn modelId="{00DEABC9-B86A-4F64-A8B9-441501954BCC}" type="presParOf" srcId="{0328D86D-CA62-4120-A85F-1CD307E379B0}" destId="{AB938C01-D76C-4F85-AA0C-64CF3D3A49CB}" srcOrd="1" destOrd="0" presId="urn:microsoft.com/office/officeart/2018/2/layout/IconVerticalSolidList"/>
    <dgm:cxn modelId="{5F4429B0-B90E-4003-882A-3B699859ED1F}" type="presParOf" srcId="{0328D86D-CA62-4120-A85F-1CD307E379B0}" destId="{FC51488D-5F24-4839-8F93-12699E7ECE57}" srcOrd="2" destOrd="0" presId="urn:microsoft.com/office/officeart/2018/2/layout/IconVerticalSolidList"/>
    <dgm:cxn modelId="{D61F4781-8BA8-4DC6-B6B4-4FB99DD99274}" type="presParOf" srcId="{0328D86D-CA62-4120-A85F-1CD307E379B0}" destId="{0A9F401F-7E92-496C-B3F7-8AD4CFEAE039}" srcOrd="3" destOrd="0" presId="urn:microsoft.com/office/officeart/2018/2/layout/IconVerticalSolidList"/>
    <dgm:cxn modelId="{5A30D0C3-40DE-4E35-B62C-91481EB531AD}" type="presParOf" srcId="{87196F10-7339-416F-8E7C-C3504FBBA0E2}" destId="{E63200A2-86B0-46C7-A225-78F97E972999}" srcOrd="3" destOrd="0" presId="urn:microsoft.com/office/officeart/2018/2/layout/IconVerticalSolidList"/>
    <dgm:cxn modelId="{79F1EA32-12D2-4108-A3D8-D1D41334D79E}" type="presParOf" srcId="{87196F10-7339-416F-8E7C-C3504FBBA0E2}" destId="{A422B62C-221A-4F0B-96FC-F94C90AF9079}" srcOrd="4" destOrd="0" presId="urn:microsoft.com/office/officeart/2018/2/layout/IconVerticalSolidList"/>
    <dgm:cxn modelId="{2F574170-8F6C-4DE2-8B54-1A0CD30903BD}" type="presParOf" srcId="{A422B62C-221A-4F0B-96FC-F94C90AF9079}" destId="{C992DC60-DF55-49DA-8E84-CE4A1A0FCD56}" srcOrd="0" destOrd="0" presId="urn:microsoft.com/office/officeart/2018/2/layout/IconVerticalSolidList"/>
    <dgm:cxn modelId="{B01346F2-4776-45CC-8E3E-1028C5BFC239}" type="presParOf" srcId="{A422B62C-221A-4F0B-96FC-F94C90AF9079}" destId="{2CB6C24C-E19B-4608-BF8E-142BB6B270B5}" srcOrd="1" destOrd="0" presId="urn:microsoft.com/office/officeart/2018/2/layout/IconVerticalSolidList"/>
    <dgm:cxn modelId="{F3037190-0D32-473A-B24C-EEB81C5FE0DD}" type="presParOf" srcId="{A422B62C-221A-4F0B-96FC-F94C90AF9079}" destId="{954B0F12-A991-45D0-86B2-AF689D4932DE}" srcOrd="2" destOrd="0" presId="urn:microsoft.com/office/officeart/2018/2/layout/IconVerticalSolidList"/>
    <dgm:cxn modelId="{66A09649-6426-48CE-8E1B-298F37C0C81B}" type="presParOf" srcId="{A422B62C-221A-4F0B-96FC-F94C90AF9079}" destId="{2953BA52-9DDB-46F9-8D7A-BFF5605B17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6D483-2A4A-4E93-9BF8-476E8BC77627}">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DBD80-62F2-44DD-A344-2DC7BB2E42A8}">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6E7B3-FEDC-4842-8115-78D6F7A6F630}">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dirty="0">
              <a:latin typeface="Segoe"/>
            </a:rPr>
            <a:t>Microsoft Fabric is a comprehensive analytics solution designed for business enterprises. This platform encompasses a wide array of services, including data engineering, data integration, and data lakes, centralized in a single, cohesive environment.</a:t>
          </a:r>
        </a:p>
      </dsp:txBody>
      <dsp:txXfrm>
        <a:off x="1900154" y="703"/>
        <a:ext cx="4473659" cy="1645155"/>
      </dsp:txXfrm>
    </dsp:sp>
    <dsp:sp modelId="{A9EAEEB4-53FC-4188-B681-6E3CF3C81FF1}">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38C01-D76C-4F85-AA0C-64CF3D3A49CB}">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9F401F-7E92-496C-B3F7-8AD4CFEAE039}">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dirty="0">
              <a:latin typeface="Segoe"/>
            </a:rPr>
            <a:t>By using Fabric, enterprises no longer have to rely on multiple, disparate services from various vendors. Instead, they get to experience a unified, straightforward, and user-friendly product aimed at streamlining their analytics processes. </a:t>
          </a:r>
        </a:p>
      </dsp:txBody>
      <dsp:txXfrm>
        <a:off x="1900154" y="2057147"/>
        <a:ext cx="4473659" cy="1645155"/>
      </dsp:txXfrm>
    </dsp:sp>
    <dsp:sp modelId="{C992DC60-DF55-49DA-8E84-CE4A1A0FCD56}">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6C24C-E19B-4608-BF8E-142BB6B270B5}">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3BA52-9DDB-46F9-8D7A-BFF5605B178D}">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dirty="0">
              <a:latin typeface="Segoe"/>
            </a:rPr>
            <a:t>Built on a Software as a Service (SaaS) foundation, Fabric emphasizes ease of integration and simplicity, significantly enhancing the user experience in enterprise analytics.</a:t>
          </a:r>
        </a:p>
      </dsp:txBody>
      <dsp:txXfrm>
        <a:off x="1900154" y="4113591"/>
        <a:ext cx="4473659" cy="1645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August 17,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3621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August 17,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271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August 17,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60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August 17,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722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August 17,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182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August 17,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04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August 17,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527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August 17,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6172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August 17,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149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August 17,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3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August 17,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416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August 17,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37971538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hyperlink" Target="https://atlan.com/microsoft-fabric/"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azure.microsoft.com/en-us/blog/introducing-microsoft-fabric-data-analytics-for-the-era-of-ai/" TargetMode="External"/><Relationship Id="rId5" Type="http://schemas.openxmlformats.org/officeDocument/2006/relationships/hyperlink" Target="https://learn.microsoft.com/en-us/fabric/get-started/microsoft-fabric-overview" TargetMode="External"/><Relationship Id="rId4" Type="http://schemas.openxmlformats.org/officeDocument/2006/relationships/image" Target="../media/image32.gif"/></Relationships>
</file>

<file path=ppt/slides/_rels/slide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EF4014E5-0DBF-D27F-F428-FE91875ED31B}"/>
              </a:ext>
            </a:extLst>
          </p:cNvPr>
          <p:cNvSpPr>
            <a:spLocks noGrp="1"/>
          </p:cNvSpPr>
          <p:nvPr>
            <p:ph type="subTitle" idx="1"/>
          </p:nvPr>
        </p:nvSpPr>
        <p:spPr>
          <a:xfrm>
            <a:off x="6278459" y="1982436"/>
            <a:ext cx="5437187" cy="1592614"/>
          </a:xfrm>
        </p:spPr>
        <p:txBody>
          <a:bodyPr>
            <a:normAutofit/>
          </a:bodyPr>
          <a:lstStyle/>
          <a:p>
            <a:r>
              <a:rPr lang="en" sz="3000" b="1" dirty="0">
                <a:solidFill>
                  <a:schemeClr val="tx1">
                    <a:alpha val="60000"/>
                  </a:schemeClr>
                </a:solidFill>
                <a:latin typeface="Segoe"/>
                <a:ea typeface="ADLaM Display" panose="020F0502020204030204" pitchFamily="2" charset="0"/>
                <a:cs typeface="ADLaM Display" panose="020F0502020204030204" pitchFamily="2" charset="0"/>
              </a:rPr>
              <a:t>Microsoft Fabric</a:t>
            </a:r>
          </a:p>
          <a:p>
            <a:r>
              <a:rPr lang="en" b="1" dirty="0">
                <a:solidFill>
                  <a:schemeClr val="tx1">
                    <a:alpha val="60000"/>
                  </a:schemeClr>
                </a:solidFill>
                <a:latin typeface="Segoe"/>
                <a:ea typeface="ADLaM Display" panose="020F0502020204030204" pitchFamily="2" charset="0"/>
                <a:cs typeface="ADLaM Display" panose="020F0502020204030204" pitchFamily="2" charset="0"/>
              </a:rPr>
              <a:t>-</a:t>
            </a:r>
            <a:r>
              <a:rPr lang="en" b="1" dirty="0">
                <a:solidFill>
                  <a:schemeClr val="accent1">
                    <a:lumMod val="60000"/>
                    <a:lumOff val="40000"/>
                    <a:alpha val="60000"/>
                  </a:schemeClr>
                </a:solidFill>
                <a:latin typeface="Segoe"/>
                <a:ea typeface="ADLaM Display" panose="020F0502020204030204" pitchFamily="2" charset="0"/>
                <a:cs typeface="ADLaM Display" panose="020F0502020204030204" pitchFamily="2" charset="0"/>
              </a:rPr>
              <a:t>The data platform for the era of AI</a:t>
            </a:r>
          </a:p>
          <a:p>
            <a:endParaRPr lang="en-US" dirty="0">
              <a:solidFill>
                <a:schemeClr val="tx1">
                  <a:alpha val="60000"/>
                </a:schemeClr>
              </a:solidFill>
              <a:latin typeface="Segoe"/>
              <a:ea typeface="ADLaM Display" panose="020F0502020204030204" pitchFamily="2" charset="0"/>
              <a:cs typeface="ADLaM Display" panose="020F0502020204030204" pitchFamily="2" charset="0"/>
            </a:endParaRPr>
          </a:p>
        </p:txBody>
      </p:sp>
      <p:pic>
        <p:nvPicPr>
          <p:cNvPr id="4" name="Google Shape;136;p13">
            <a:extLst>
              <a:ext uri="{FF2B5EF4-FFF2-40B4-BE49-F238E27FC236}">
                <a16:creationId xmlns:a16="http://schemas.microsoft.com/office/drawing/2014/main" id="{74C73C17-D37B-0003-4E40-F882940FD780}"/>
              </a:ext>
            </a:extLst>
          </p:cNvPr>
          <p:cNvPicPr preferRelativeResize="0"/>
          <p:nvPr/>
        </p:nvPicPr>
        <p:blipFill rotWithShape="1">
          <a:blip r:embed="rId2"/>
          <a:srcRect t="9514" r="-2" b="1004"/>
          <a:stretch/>
        </p:blipFill>
        <p:spPr>
          <a:xfrm>
            <a:off x="957114" y="1568816"/>
            <a:ext cx="4364231" cy="3720367"/>
          </a:xfrm>
          <a:custGeom>
            <a:avLst/>
            <a:gdLst/>
            <a:ahLst/>
            <a:cxnLst/>
            <a:rect l="l" t="t" r="r" b="b"/>
            <a:pathLst>
              <a:path w="5437187" h="5761037">
                <a:moveTo>
                  <a:pt x="0" y="0"/>
                </a:moveTo>
                <a:lnTo>
                  <a:pt x="5437187" y="0"/>
                </a:lnTo>
                <a:lnTo>
                  <a:pt x="5437187" y="5761037"/>
                </a:lnTo>
                <a:lnTo>
                  <a:pt x="0" y="5761037"/>
                </a:lnTo>
                <a:close/>
              </a:path>
            </a:pathLst>
          </a:custGeom>
          <a:noFill/>
        </p:spPr>
      </p:pic>
      <p:sp>
        <p:nvSpPr>
          <p:cNvPr id="8" name="TextBox 7">
            <a:extLst>
              <a:ext uri="{FF2B5EF4-FFF2-40B4-BE49-F238E27FC236}">
                <a16:creationId xmlns:a16="http://schemas.microsoft.com/office/drawing/2014/main" id="{218C7B7E-FE07-702D-32F5-26E459716BE3}"/>
              </a:ext>
            </a:extLst>
          </p:cNvPr>
          <p:cNvSpPr txBox="1"/>
          <p:nvPr/>
        </p:nvSpPr>
        <p:spPr>
          <a:xfrm>
            <a:off x="7343637" y="4504727"/>
            <a:ext cx="6096000" cy="757130"/>
          </a:xfrm>
          <a:prstGeom prst="rect">
            <a:avLst/>
          </a:prstGeom>
          <a:noFill/>
        </p:spPr>
        <p:txBody>
          <a:bodyPr wrap="square">
            <a:spAutoFit/>
          </a:bodyPr>
          <a:lstStyle/>
          <a:p>
            <a:pPr marL="0" lvl="0" indent="0" algn="l" rtl="0">
              <a:lnSpc>
                <a:spcPct val="80000"/>
              </a:lnSpc>
              <a:spcBef>
                <a:spcPts val="0"/>
              </a:spcBef>
              <a:spcAft>
                <a:spcPts val="0"/>
              </a:spcAft>
              <a:buSzPts val="688"/>
              <a:buNone/>
            </a:pPr>
            <a:r>
              <a:rPr lang="en-US" sz="1800" dirty="0">
                <a:latin typeface="Segoe"/>
                <a:ea typeface="Montserrat"/>
                <a:cs typeface="Montserrat"/>
                <a:sym typeface="Montserrat"/>
              </a:rPr>
              <a:t>Group - 9: </a:t>
            </a:r>
          </a:p>
          <a:p>
            <a:pPr marL="0" lvl="0" indent="0" algn="l" rtl="0">
              <a:lnSpc>
                <a:spcPct val="80000"/>
              </a:lnSpc>
              <a:spcBef>
                <a:spcPts val="0"/>
              </a:spcBef>
              <a:spcAft>
                <a:spcPts val="0"/>
              </a:spcAft>
              <a:buSzPts val="688"/>
              <a:buNone/>
            </a:pPr>
            <a:endParaRPr lang="en-US" sz="1800" dirty="0">
              <a:latin typeface="Segoe"/>
              <a:ea typeface="Montserrat"/>
              <a:cs typeface="Montserrat"/>
              <a:sym typeface="Montserrat"/>
            </a:endParaRPr>
          </a:p>
          <a:p>
            <a:pPr marL="0" lvl="0" indent="0" algn="l" rtl="0">
              <a:lnSpc>
                <a:spcPct val="80000"/>
              </a:lnSpc>
              <a:spcBef>
                <a:spcPts val="0"/>
              </a:spcBef>
              <a:spcAft>
                <a:spcPts val="0"/>
              </a:spcAft>
              <a:buSzPts val="688"/>
              <a:buNone/>
            </a:pPr>
            <a:r>
              <a:rPr lang="en-US" sz="1800" dirty="0">
                <a:latin typeface="Segoe"/>
                <a:ea typeface="Montserrat"/>
                <a:cs typeface="Montserrat"/>
                <a:sym typeface="Montserrat"/>
              </a:rPr>
              <a:t>Lakshmi Ravuri</a:t>
            </a:r>
          </a:p>
        </p:txBody>
      </p:sp>
    </p:spTree>
    <p:extLst>
      <p:ext uri="{BB962C8B-B14F-4D97-AF65-F5344CB8AC3E}">
        <p14:creationId xmlns:p14="http://schemas.microsoft.com/office/powerpoint/2010/main" val="33927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E0F0DC-F792-F9FE-A7A3-E66615DCF011}"/>
              </a:ext>
            </a:extLst>
          </p:cNvPr>
          <p:cNvSpPr txBox="1"/>
          <p:nvPr/>
        </p:nvSpPr>
        <p:spPr>
          <a:xfrm>
            <a:off x="550863" y="549275"/>
            <a:ext cx="3781294" cy="5543549"/>
          </a:xfrm>
          <a:prstGeom prst="rect">
            <a:avLst/>
          </a:prstGeom>
        </p:spPr>
        <p:txBody>
          <a:bodyPr vert="horz" wrap="square" lIns="0" tIns="0" rIns="0" bIns="0" rtlCol="0" anchor="ctr" anchorCtr="0">
            <a:normAutofit/>
          </a:bodyPr>
          <a:lstStyle/>
          <a:p>
            <a:pPr>
              <a:spcBef>
                <a:spcPct val="0"/>
              </a:spcBef>
              <a:spcAft>
                <a:spcPts val="600"/>
              </a:spcAft>
            </a:pPr>
            <a:r>
              <a:rPr lang="en-US" sz="4800" b="1" dirty="0">
                <a:latin typeface="Segoe"/>
                <a:ea typeface="+mj-ea"/>
                <a:cs typeface="+mj-cs"/>
              </a:rPr>
              <a:t>Introduction</a:t>
            </a:r>
            <a:endParaRPr lang="en-US" sz="4800" dirty="0">
              <a:latin typeface="Segoe"/>
              <a:ea typeface="+mj-ea"/>
              <a:cs typeface="+mj-cs"/>
            </a:endParaRPr>
          </a:p>
        </p:txBody>
      </p:sp>
      <p:sp>
        <p:nvSpPr>
          <p:cNvPr id="16" name="Rectangle 15">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36;p13">
            <a:extLst>
              <a:ext uri="{FF2B5EF4-FFF2-40B4-BE49-F238E27FC236}">
                <a16:creationId xmlns:a16="http://schemas.microsoft.com/office/drawing/2014/main" id="{2A911685-2490-E5CB-E1D3-319545409EE6}"/>
              </a:ext>
            </a:extLst>
          </p:cNvPr>
          <p:cNvPicPr preferRelativeResize="0"/>
          <p:nvPr/>
        </p:nvPicPr>
        <p:blipFill>
          <a:blip r:embed="rId2">
            <a:alphaModFix/>
          </a:blip>
          <a:stretch>
            <a:fillRect/>
          </a:stretch>
        </p:blipFill>
        <p:spPr>
          <a:xfrm>
            <a:off x="385761" y="325360"/>
            <a:ext cx="847613" cy="790730"/>
          </a:xfrm>
          <a:prstGeom prst="rect">
            <a:avLst/>
          </a:prstGeom>
          <a:noFill/>
          <a:ln>
            <a:noFill/>
          </a:ln>
        </p:spPr>
      </p:pic>
      <p:graphicFrame>
        <p:nvGraphicFramePr>
          <p:cNvPr id="10" name="TextBox 6">
            <a:extLst>
              <a:ext uri="{FF2B5EF4-FFF2-40B4-BE49-F238E27FC236}">
                <a16:creationId xmlns:a16="http://schemas.microsoft.com/office/drawing/2014/main" id="{19C43390-70ED-8FAD-0340-BEF5D0C70254}"/>
              </a:ext>
            </a:extLst>
          </p:cNvPr>
          <p:cNvGraphicFramePr/>
          <p:nvPr>
            <p:extLst>
              <p:ext uri="{D42A27DB-BD31-4B8C-83A1-F6EECF244321}">
                <p14:modId xmlns:p14="http://schemas.microsoft.com/office/powerpoint/2010/main" val="331043179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Arrow Hamburg Sticker by HASPA - Hamburger Sparkasse">
            <a:extLst>
              <a:ext uri="{FF2B5EF4-FFF2-40B4-BE49-F238E27FC236}">
                <a16:creationId xmlns:a16="http://schemas.microsoft.com/office/drawing/2014/main" id="{C031B4B5-5437-965F-69B9-FB1996BDEA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297" y="2850187"/>
            <a:ext cx="4277210" cy="292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1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941435-33A8-157A-192F-2C23CA610CAF}"/>
              </a:ext>
            </a:extLst>
          </p:cNvPr>
          <p:cNvSpPr txBox="1"/>
          <p:nvPr/>
        </p:nvSpPr>
        <p:spPr>
          <a:xfrm>
            <a:off x="5134132" y="689548"/>
            <a:ext cx="5934840" cy="830756"/>
          </a:xfrm>
          <a:prstGeom prst="rect">
            <a:avLst/>
          </a:prstGeom>
        </p:spPr>
        <p:txBody>
          <a:bodyPr vert="horz" wrap="square" lIns="0" tIns="0" rIns="0" bIns="0" rtlCol="0" anchor="b" anchorCtr="0">
            <a:normAutofit/>
          </a:bodyPr>
          <a:lstStyle/>
          <a:p>
            <a:pPr>
              <a:spcBef>
                <a:spcPct val="0"/>
              </a:spcBef>
              <a:spcAft>
                <a:spcPts val="600"/>
              </a:spcAft>
            </a:pPr>
            <a:endParaRPr lang="en-US" sz="4800" dirty="0">
              <a:latin typeface="+mj-lt"/>
              <a:ea typeface="+mj-ea"/>
              <a:cs typeface="+mj-cs"/>
            </a:endParaRPr>
          </a:p>
        </p:txBody>
      </p:sp>
      <p:sp>
        <p:nvSpPr>
          <p:cNvPr id="65" name="TextBox 64">
            <a:extLst>
              <a:ext uri="{FF2B5EF4-FFF2-40B4-BE49-F238E27FC236}">
                <a16:creationId xmlns:a16="http://schemas.microsoft.com/office/drawing/2014/main" id="{653C515A-AC6E-48F3-4E55-876A2E4C7C16}"/>
              </a:ext>
            </a:extLst>
          </p:cNvPr>
          <p:cNvSpPr txBox="1">
            <a:spLocks noGrp="1" noRot="1" noMove="1" noResize="1" noEditPoints="1" noAdjustHandles="1" noChangeArrowheads="1" noChangeShapeType="1"/>
          </p:cNvSpPr>
          <p:nvPr/>
        </p:nvSpPr>
        <p:spPr>
          <a:xfrm>
            <a:off x="4305300" y="906844"/>
            <a:ext cx="7581900" cy="5550237"/>
          </a:xfrm>
          <a:prstGeom prst="rect">
            <a:avLst/>
          </a:prstGeom>
          <a:noFill/>
        </p:spPr>
        <p:txBody>
          <a:bodyPr wrap="square">
            <a:spAutoFit/>
          </a:bodyPr>
          <a:lstStyle/>
          <a:p>
            <a:pPr>
              <a:spcBef>
                <a:spcPct val="0"/>
              </a:spcBef>
              <a:spcAft>
                <a:spcPts val="600"/>
              </a:spcAft>
            </a:pPr>
            <a:r>
              <a:rPr lang="en-US" sz="3000" b="1" dirty="0">
                <a:latin typeface="Segoe"/>
                <a:ea typeface="+mj-ea"/>
                <a:cs typeface="+mj-cs"/>
              </a:rPr>
              <a:t>Pros</a:t>
            </a:r>
          </a:p>
          <a:p>
            <a:pPr>
              <a:spcBef>
                <a:spcPct val="0"/>
              </a:spcBef>
              <a:spcAft>
                <a:spcPts val="600"/>
              </a:spcAft>
            </a:pPr>
            <a:endParaRPr lang="en-US" b="1" dirty="0">
              <a:latin typeface="Segoe"/>
              <a:ea typeface="+mj-ea"/>
              <a:cs typeface="+mj-cs"/>
            </a:endParaRPr>
          </a:p>
          <a:p>
            <a:pPr lvl="0">
              <a:spcBef>
                <a:spcPts val="0"/>
              </a:spcBef>
              <a:spcAft>
                <a:spcPts val="800"/>
              </a:spcAft>
              <a:buSzPts val="605"/>
            </a:pPr>
            <a:r>
              <a:rPr lang="en-US" b="1" dirty="0">
                <a:solidFill>
                  <a:schemeClr val="tx1">
                    <a:alpha val="60000"/>
                  </a:schemeClr>
                </a:solidFill>
                <a:latin typeface="Segoe"/>
                <a:sym typeface="Montserrat"/>
              </a:rPr>
              <a:t>         Secure and Compliant: </a:t>
            </a:r>
            <a:r>
              <a:rPr lang="en-US" dirty="0">
                <a:solidFill>
                  <a:schemeClr val="tx1">
                    <a:alpha val="60000"/>
                  </a:schemeClr>
                </a:solidFill>
                <a:latin typeface="Segoe"/>
                <a:sym typeface="Montserrat"/>
              </a:rPr>
              <a:t>Microsoft Fabric ensures top-notch data security and compliance, featuring robust security measures like resiliency and conditional access for comprehensive data protection.</a:t>
            </a:r>
          </a:p>
          <a:p>
            <a:pPr lvl="0">
              <a:spcBef>
                <a:spcPts val="1200"/>
              </a:spcBef>
              <a:spcAft>
                <a:spcPts val="800"/>
              </a:spcAft>
              <a:buSzPts val="605"/>
            </a:pPr>
            <a:r>
              <a:rPr lang="en-US" b="1" dirty="0">
                <a:solidFill>
                  <a:schemeClr val="tx1">
                    <a:alpha val="60000"/>
                  </a:schemeClr>
                </a:solidFill>
                <a:latin typeface="Segoe"/>
                <a:sym typeface="Montserrat"/>
              </a:rPr>
              <a:t>            Scalable: </a:t>
            </a:r>
            <a:r>
              <a:rPr lang="en-US" dirty="0">
                <a:solidFill>
                  <a:schemeClr val="tx1">
                    <a:alpha val="60000"/>
                  </a:schemeClr>
                </a:solidFill>
                <a:latin typeface="Segoe"/>
                <a:sym typeface="Montserrat"/>
              </a:rPr>
              <a:t>Microsoft Fabric is scalable and can be used by organizations of any size. Organizations can scale up and down their resources based on changing needs with a pay-as-you-go model.</a:t>
            </a:r>
          </a:p>
          <a:p>
            <a:pPr lvl="0">
              <a:spcBef>
                <a:spcPts val="1200"/>
              </a:spcBef>
              <a:spcAft>
                <a:spcPts val="800"/>
              </a:spcAft>
              <a:buSzPts val="605"/>
            </a:pPr>
            <a:r>
              <a:rPr lang="en-US" b="1" dirty="0">
                <a:solidFill>
                  <a:schemeClr val="tx1">
                    <a:alpha val="60000"/>
                  </a:schemeClr>
                </a:solidFill>
                <a:latin typeface="Segoe"/>
                <a:sym typeface="Montserrat"/>
              </a:rPr>
              <a:t>            User-Friendly:</a:t>
            </a:r>
            <a:r>
              <a:rPr lang="en-US" dirty="0">
                <a:solidFill>
                  <a:schemeClr val="tx1">
                    <a:alpha val="60000"/>
                  </a:schemeClr>
                </a:solidFill>
                <a:latin typeface="Segoe"/>
                <a:sym typeface="Montserrat"/>
              </a:rPr>
              <a:t> Microsoft Fabric is intended to be simple to use, even for users with limited technical knowledge. It is an excellent choice for organizations that want to get started quickly and easily with data and analytics. One of the major issues it addresses is the consolidation of disparate services into a single product.</a:t>
            </a:r>
          </a:p>
          <a:p>
            <a:pPr lvl="0">
              <a:spcBef>
                <a:spcPts val="1200"/>
              </a:spcBef>
              <a:spcAft>
                <a:spcPts val="800"/>
              </a:spcAft>
              <a:buSzPts val="605"/>
            </a:pPr>
            <a:r>
              <a:rPr lang="en-US" b="1" dirty="0">
                <a:solidFill>
                  <a:schemeClr val="tx1">
                    <a:alpha val="60000"/>
                  </a:schemeClr>
                </a:solidFill>
                <a:latin typeface="Segoe"/>
                <a:sym typeface="Montserrat"/>
              </a:rPr>
              <a:t> </a:t>
            </a:r>
            <a:endParaRPr lang="en-US" sz="1400" dirty="0">
              <a:solidFill>
                <a:schemeClr val="tx1">
                  <a:alpha val="60000"/>
                </a:schemeClr>
              </a:solidFill>
              <a:latin typeface="Segoe"/>
              <a:sym typeface="Montserrat"/>
            </a:endParaRPr>
          </a:p>
          <a:p>
            <a:pPr lvl="0">
              <a:spcBef>
                <a:spcPts val="1200"/>
              </a:spcBef>
              <a:spcAft>
                <a:spcPts val="800"/>
              </a:spcAft>
              <a:buSzPts val="605"/>
            </a:pPr>
            <a:endParaRPr lang="en-US" sz="1400" dirty="0">
              <a:solidFill>
                <a:schemeClr val="tx1">
                  <a:alpha val="60000"/>
                </a:schemeClr>
              </a:solidFill>
              <a:latin typeface="Segoe"/>
              <a:sym typeface="Montserrat"/>
            </a:endParaRPr>
          </a:p>
        </p:txBody>
      </p:sp>
      <p:sp>
        <p:nvSpPr>
          <p:cNvPr id="72" name="Oval 71">
            <a:extLst>
              <a:ext uri="{FF2B5EF4-FFF2-40B4-BE49-F238E27FC236}">
                <a16:creationId xmlns:a16="http://schemas.microsoft.com/office/drawing/2014/main" id="{1931CC3C-01B0-A6DD-85D7-FB34EDB7F842}"/>
              </a:ext>
            </a:extLst>
          </p:cNvPr>
          <p:cNvSpPr/>
          <p:nvPr/>
        </p:nvSpPr>
        <p:spPr>
          <a:xfrm>
            <a:off x="304800" y="1111251"/>
            <a:ext cx="2370216" cy="2365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A green tick in a circle&#10;&#10;Description automatically generated">
            <a:extLst>
              <a:ext uri="{FF2B5EF4-FFF2-40B4-BE49-F238E27FC236}">
                <a16:creationId xmlns:a16="http://schemas.microsoft.com/office/drawing/2014/main" id="{06DD537D-39A1-6CF4-B487-9881B50A3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19" y="2180347"/>
            <a:ext cx="2927094" cy="2233750"/>
          </a:xfrm>
          <a:prstGeom prst="rect">
            <a:avLst/>
          </a:prstGeom>
          <a:solidFill>
            <a:schemeClr val="tx1"/>
          </a:solidFill>
          <a:ln>
            <a:solidFill>
              <a:schemeClr val="accent1"/>
            </a:solidFill>
          </a:ln>
        </p:spPr>
      </p:pic>
      <p:pic>
        <p:nvPicPr>
          <p:cNvPr id="1026" name="Picture 2">
            <a:extLst>
              <a:ext uri="{FF2B5EF4-FFF2-40B4-BE49-F238E27FC236}">
                <a16:creationId xmlns:a16="http://schemas.microsoft.com/office/drawing/2014/main" id="{9A07CA2F-7DAC-DE23-136D-7CC242FBC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768" y="2787385"/>
            <a:ext cx="365890" cy="365890"/>
          </a:xfrm>
          <a:prstGeom prst="rect">
            <a:avLst/>
          </a:prstGeom>
          <a:noFill/>
          <a:extLst>
            <a:ext uri="{909E8E84-426E-40DD-AFC4-6F175D3DCCD1}">
              <a14:hiddenFill xmlns:a14="http://schemas.microsoft.com/office/drawing/2010/main">
                <a:solidFill>
                  <a:srgbClr val="FFFFFF"/>
                </a:solidFill>
              </a14:hiddenFill>
            </a:ext>
          </a:extLst>
        </p:spPr>
      </p:pic>
      <p:pic>
        <p:nvPicPr>
          <p:cNvPr id="77" name="Graphic 76" descr="Lock outline">
            <a:extLst>
              <a:ext uri="{FF2B5EF4-FFF2-40B4-BE49-F238E27FC236}">
                <a16:creationId xmlns:a16="http://schemas.microsoft.com/office/drawing/2014/main" id="{D851C92C-C4E4-F0D0-CF5D-337267F680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9336" y="1734926"/>
            <a:ext cx="407322" cy="407322"/>
          </a:xfrm>
          <a:prstGeom prst="rect">
            <a:avLst/>
          </a:prstGeom>
        </p:spPr>
      </p:pic>
      <p:pic>
        <p:nvPicPr>
          <p:cNvPr id="79" name="Graphic 78" descr="Handshake outline">
            <a:extLst>
              <a:ext uri="{FF2B5EF4-FFF2-40B4-BE49-F238E27FC236}">
                <a16:creationId xmlns:a16="http://schemas.microsoft.com/office/drawing/2014/main" id="{47493A04-66C6-03FB-D1D9-551C69FBB2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79336" y="3841646"/>
            <a:ext cx="436945" cy="436945"/>
          </a:xfrm>
          <a:prstGeom prst="rect">
            <a:avLst/>
          </a:prstGeom>
        </p:spPr>
      </p:pic>
    </p:spTree>
    <p:extLst>
      <p:ext uri="{BB962C8B-B14F-4D97-AF65-F5344CB8AC3E}">
        <p14:creationId xmlns:p14="http://schemas.microsoft.com/office/powerpoint/2010/main" val="83003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933BE-0E2D-E340-DF83-50C892F203BF}"/>
              </a:ext>
            </a:extLst>
          </p:cNvPr>
          <p:cNvSpPr>
            <a:spLocks noGrp="1"/>
          </p:cNvSpPr>
          <p:nvPr>
            <p:ph idx="1"/>
          </p:nvPr>
        </p:nvSpPr>
        <p:spPr>
          <a:xfrm>
            <a:off x="1189434" y="1292803"/>
            <a:ext cx="10176472" cy="4928535"/>
          </a:xfrm>
        </p:spPr>
        <p:txBody>
          <a:bodyPr>
            <a:normAutofit/>
          </a:bodyPr>
          <a:lstStyle/>
          <a:p>
            <a:pPr marL="0" indent="0" rtl="0">
              <a:spcBef>
                <a:spcPts val="0"/>
              </a:spcBef>
              <a:spcAft>
                <a:spcPts val="1200"/>
              </a:spcAft>
              <a:buNone/>
            </a:pPr>
            <a:r>
              <a:rPr lang="en-US" sz="1800" b="1" i="0" u="none" strike="noStrike" dirty="0">
                <a:solidFill>
                  <a:srgbClr val="FFFFFF"/>
                </a:solidFill>
                <a:effectLst/>
                <a:latin typeface="Montserrat" panose="00000500000000000000" pitchFamily="2" charset="0"/>
              </a:rPr>
              <a:t>        </a:t>
            </a:r>
            <a:r>
              <a:rPr lang="en-US" sz="1800" b="1" i="0" u="none" strike="noStrike" dirty="0">
                <a:solidFill>
                  <a:srgbClr val="FFFFFF"/>
                </a:solidFill>
                <a:effectLst/>
                <a:latin typeface="Segoe"/>
              </a:rPr>
              <a:t>Unified Platform: </a:t>
            </a:r>
            <a:r>
              <a:rPr lang="en-US" sz="1800" b="0" i="0" u="none" strike="noStrike" dirty="0">
                <a:solidFill>
                  <a:srgbClr val="FFFFFF"/>
                </a:solidFill>
                <a:effectLst/>
                <a:latin typeface="Segoe"/>
              </a:rPr>
              <a:t>Microsoft Fabric integrates various data and analytics functions, streamlining the process from data movement to BI in one platform.</a:t>
            </a:r>
            <a:endParaRPr lang="en-US" sz="1800" dirty="0">
              <a:latin typeface="Segoe"/>
            </a:endParaRPr>
          </a:p>
          <a:p>
            <a:pPr marL="0" indent="0" rtl="0">
              <a:spcBef>
                <a:spcPts val="0"/>
              </a:spcBef>
              <a:spcAft>
                <a:spcPts val="1200"/>
              </a:spcAft>
              <a:buNone/>
            </a:pPr>
            <a:r>
              <a:rPr lang="en-US" sz="1800" b="1" i="0" u="none" strike="noStrike" dirty="0">
                <a:solidFill>
                  <a:srgbClr val="FFFFFF"/>
                </a:solidFill>
                <a:effectLst/>
                <a:latin typeface="Segoe"/>
              </a:rPr>
              <a:t>         </a:t>
            </a:r>
            <a:r>
              <a:rPr lang="en-US" sz="1800" b="1" i="0" u="none" strike="noStrike" dirty="0" err="1">
                <a:solidFill>
                  <a:srgbClr val="FFFFFF"/>
                </a:solidFill>
                <a:effectLst/>
                <a:latin typeface="Segoe"/>
              </a:rPr>
              <a:t>OneLake</a:t>
            </a:r>
            <a:r>
              <a:rPr lang="en-US" sz="1800" b="1" i="0" u="none" strike="noStrike" dirty="0">
                <a:solidFill>
                  <a:srgbClr val="FFFFFF"/>
                </a:solidFill>
                <a:effectLst/>
                <a:latin typeface="Segoe"/>
              </a:rPr>
              <a:t> Storage: </a:t>
            </a:r>
            <a:r>
              <a:rPr lang="en-US" sz="1800" b="0" i="0" u="none" strike="noStrike" dirty="0">
                <a:solidFill>
                  <a:srgbClr val="FFFFFF"/>
                </a:solidFill>
                <a:effectLst/>
                <a:latin typeface="Segoe"/>
              </a:rPr>
              <a:t>Centralizes data storage in a single unified data lake, enhancing data management and reducing duplication.</a:t>
            </a:r>
            <a:endParaRPr lang="en-US" sz="1800" b="0" dirty="0">
              <a:effectLst/>
              <a:latin typeface="Segoe"/>
            </a:endParaRPr>
          </a:p>
          <a:p>
            <a:pPr marL="0" indent="0">
              <a:buNone/>
            </a:pPr>
            <a:r>
              <a:rPr lang="en-US" sz="1800" b="1" i="0" u="none" strike="noStrike" dirty="0">
                <a:solidFill>
                  <a:srgbClr val="FFFFFF"/>
                </a:solidFill>
                <a:effectLst/>
                <a:latin typeface="Segoe"/>
              </a:rPr>
              <a:t>         Real-Time Analytics: </a:t>
            </a:r>
            <a:r>
              <a:rPr lang="en-US" sz="1800" b="0" i="0" u="none" strike="noStrike" dirty="0">
                <a:solidFill>
                  <a:srgbClr val="FFFFFF"/>
                </a:solidFill>
                <a:effectLst/>
                <a:latin typeface="Segoe"/>
              </a:rPr>
              <a:t>It offers Synapse Real-Time Analytics for dynamic, real-time data analysis and insights, ideal for complex and varied data sources.</a:t>
            </a:r>
          </a:p>
          <a:p>
            <a:pPr marL="0" indent="0">
              <a:buNone/>
            </a:pPr>
            <a:r>
              <a:rPr lang="en-US" sz="1800" b="0" i="0" u="none" strike="noStrike" dirty="0">
                <a:solidFill>
                  <a:srgbClr val="FFFFFF"/>
                </a:solidFill>
                <a:effectLst/>
                <a:latin typeface="Segoe"/>
              </a:rPr>
              <a:t>         </a:t>
            </a:r>
            <a:r>
              <a:rPr lang="en-US" sz="1800" b="1" i="0" u="none" strike="noStrike" dirty="0">
                <a:solidFill>
                  <a:srgbClr val="FFFFFF"/>
                </a:solidFill>
                <a:effectLst/>
                <a:latin typeface="Segoe"/>
              </a:rPr>
              <a:t>Cost-Effective: </a:t>
            </a:r>
            <a:r>
              <a:rPr lang="en-US" sz="1800" b="0" i="0" u="none" strike="noStrike" dirty="0">
                <a:solidFill>
                  <a:srgbClr val="FFFFFF"/>
                </a:solidFill>
                <a:effectLst/>
                <a:latin typeface="Segoe"/>
              </a:rPr>
              <a:t>Microsoft Fabric is a cost-effective solution, as it reduces storage and implementation costs, with pricing based on actual computing and storage and usage. This significantly reduces costs for organizations and eliminates the need for separate charges for different services. </a:t>
            </a:r>
          </a:p>
          <a:p>
            <a:pPr marL="0" indent="0" algn="just">
              <a:buNone/>
            </a:pPr>
            <a:r>
              <a:rPr lang="en-US" sz="1800" b="1" dirty="0">
                <a:solidFill>
                  <a:schemeClr val="tx1">
                    <a:alpha val="60000"/>
                  </a:schemeClr>
                </a:solidFill>
                <a:latin typeface="Segoe"/>
                <a:sym typeface="Montserrat"/>
              </a:rPr>
              <a:t>        </a:t>
            </a:r>
            <a:endParaRPr lang="en-US" sz="1800" dirty="0">
              <a:latin typeface="Segoe"/>
            </a:endParaRPr>
          </a:p>
        </p:txBody>
      </p:sp>
      <p:pic>
        <p:nvPicPr>
          <p:cNvPr id="4" name="Graphic 3" descr="Coins outline">
            <a:extLst>
              <a:ext uri="{FF2B5EF4-FFF2-40B4-BE49-F238E27FC236}">
                <a16:creationId xmlns:a16="http://schemas.microsoft.com/office/drawing/2014/main" id="{94F59201-07CF-B206-EA7C-ED6AD9CF68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338" y="3757070"/>
            <a:ext cx="365890" cy="365890"/>
          </a:xfrm>
          <a:prstGeom prst="rect">
            <a:avLst/>
          </a:prstGeom>
        </p:spPr>
      </p:pic>
      <p:pic>
        <p:nvPicPr>
          <p:cNvPr id="10244" name="Picture 4" descr="Transparent Graphical Analysis Icon Png 16314420 PNG">
            <a:extLst>
              <a:ext uri="{FF2B5EF4-FFF2-40B4-BE49-F238E27FC236}">
                <a16:creationId xmlns:a16="http://schemas.microsoft.com/office/drawing/2014/main" id="{7D35B88F-F2BC-C0B8-F59D-746987F87588}"/>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22338" y="2863090"/>
            <a:ext cx="365890" cy="36589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Free Data Storage Icon - Download in Glyph Style">
            <a:extLst>
              <a:ext uri="{FF2B5EF4-FFF2-40B4-BE49-F238E27FC236}">
                <a16:creationId xmlns:a16="http://schemas.microsoft.com/office/drawing/2014/main" id="{D9FF550C-2E55-56AB-300C-E0C41CDC9505}"/>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225186" y="1955310"/>
            <a:ext cx="365890" cy="36589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platform Icon - Free PNG &amp; SVG 3692323 - Noun Project">
            <a:extLst>
              <a:ext uri="{FF2B5EF4-FFF2-40B4-BE49-F238E27FC236}">
                <a16:creationId xmlns:a16="http://schemas.microsoft.com/office/drawing/2014/main" id="{74771CEB-FF85-6542-C9CE-1E582756727B}"/>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225186" y="1194072"/>
            <a:ext cx="365891" cy="36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87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FE4B864-934A-4FA2-BD41-97214DEE9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9763" y="1"/>
            <a:ext cx="1080000" cy="851695"/>
          </a:xfrm>
          <a:custGeom>
            <a:avLst/>
            <a:gdLst>
              <a:gd name="connsiteX0" fmla="*/ 100289 w 1080000"/>
              <a:gd name="connsiteY0" fmla="*/ 0 h 851695"/>
              <a:gd name="connsiteX1" fmla="*/ 979711 w 1080000"/>
              <a:gd name="connsiteY1" fmla="*/ 0 h 851695"/>
              <a:gd name="connsiteX2" fmla="*/ 987777 w 1080000"/>
              <a:gd name="connsiteY2" fmla="*/ 9776 h 851695"/>
              <a:gd name="connsiteX3" fmla="*/ 1080000 w 1080000"/>
              <a:gd name="connsiteY3" fmla="*/ 311695 h 851695"/>
              <a:gd name="connsiteX4" fmla="*/ 540000 w 1080000"/>
              <a:gd name="connsiteY4" fmla="*/ 851695 h 851695"/>
              <a:gd name="connsiteX5" fmla="*/ 0 w 1080000"/>
              <a:gd name="connsiteY5" fmla="*/ 311695 h 851695"/>
              <a:gd name="connsiteX6" fmla="*/ 92224 w 1080000"/>
              <a:gd name="connsiteY6" fmla="*/ 9776 h 85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0" h="851695">
                <a:moveTo>
                  <a:pt x="100289" y="0"/>
                </a:moveTo>
                <a:lnTo>
                  <a:pt x="979711" y="0"/>
                </a:lnTo>
                <a:lnTo>
                  <a:pt x="987777" y="9776"/>
                </a:lnTo>
                <a:cubicBezTo>
                  <a:pt x="1046002" y="95960"/>
                  <a:pt x="1080000" y="199857"/>
                  <a:pt x="1080000" y="311695"/>
                </a:cubicBezTo>
                <a:cubicBezTo>
                  <a:pt x="1080000" y="609929"/>
                  <a:pt x="838234" y="851695"/>
                  <a:pt x="540000" y="851695"/>
                </a:cubicBezTo>
                <a:cubicBezTo>
                  <a:pt x="241766" y="851695"/>
                  <a:pt x="0" y="609929"/>
                  <a:pt x="0" y="311695"/>
                </a:cubicBezTo>
                <a:cubicBezTo>
                  <a:pt x="0" y="199857"/>
                  <a:pt x="33998" y="95960"/>
                  <a:pt x="92224" y="9776"/>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6E724B59-C987-4078-AE71-65FA4BBEB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83665" y="3459490"/>
            <a:ext cx="3707936" cy="1853969"/>
          </a:xfrm>
          <a:custGeom>
            <a:avLst/>
            <a:gdLst>
              <a:gd name="connsiteX0" fmla="*/ 3707936 w 3707936"/>
              <a:gd name="connsiteY0" fmla="*/ 1853969 h 1853969"/>
              <a:gd name="connsiteX1" fmla="*/ 2780951 w 3707936"/>
              <a:gd name="connsiteY1" fmla="*/ 1853969 h 1853969"/>
              <a:gd name="connsiteX2" fmla="*/ 1853968 w 3707936"/>
              <a:gd name="connsiteY2" fmla="*/ 926985 h 1853969"/>
              <a:gd name="connsiteX3" fmla="*/ 926985 w 3707936"/>
              <a:gd name="connsiteY3" fmla="*/ 1853969 h 1853969"/>
              <a:gd name="connsiteX4" fmla="*/ 0 w 3707936"/>
              <a:gd name="connsiteY4" fmla="*/ 1853969 h 1853969"/>
              <a:gd name="connsiteX5" fmla="*/ 1853968 w 3707936"/>
              <a:gd name="connsiteY5" fmla="*/ 0 h 1853969"/>
              <a:gd name="connsiteX6" fmla="*/ 2227607 w 3707936"/>
              <a:gd name="connsiteY6" fmla="*/ 37666 h 1853969"/>
              <a:gd name="connsiteX7" fmla="*/ 2374682 w 3707936"/>
              <a:gd name="connsiteY7" fmla="*/ 75483 h 1853969"/>
              <a:gd name="connsiteX8" fmla="*/ 3632453 w 3707936"/>
              <a:gd name="connsiteY8" fmla="*/ 1333254 h 1853969"/>
              <a:gd name="connsiteX9" fmla="*/ 3670270 w 3707936"/>
              <a:gd name="connsiteY9" fmla="*/ 1480330 h 1853969"/>
              <a:gd name="connsiteX10" fmla="*/ 3707936 w 3707936"/>
              <a:gd name="connsiteY10"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1853969">
                <a:moveTo>
                  <a:pt x="3707936" y="1853969"/>
                </a:moveTo>
                <a:lnTo>
                  <a:pt x="2780951" y="1853969"/>
                </a:lnTo>
                <a:cubicBezTo>
                  <a:pt x="2780951" y="1342010"/>
                  <a:pt x="2365927" y="926985"/>
                  <a:pt x="1853968" y="926985"/>
                </a:cubicBezTo>
                <a:cubicBezTo>
                  <a:pt x="1342009" y="926985"/>
                  <a:pt x="926985" y="1342010"/>
                  <a:pt x="926985" y="1853969"/>
                </a:cubicBezTo>
                <a:lnTo>
                  <a:pt x="0" y="1853969"/>
                </a:lnTo>
                <a:cubicBezTo>
                  <a:pt x="0" y="830051"/>
                  <a:pt x="830050" y="0"/>
                  <a:pt x="1853968" y="0"/>
                </a:cubicBezTo>
                <a:cubicBezTo>
                  <a:pt x="1981958" y="0"/>
                  <a:pt x="2106918" y="12969"/>
                  <a:pt x="2227607" y="37666"/>
                </a:cubicBezTo>
                <a:lnTo>
                  <a:pt x="2374682" y="75483"/>
                </a:lnTo>
                <a:lnTo>
                  <a:pt x="3632453" y="1333254"/>
                </a:lnTo>
                <a:lnTo>
                  <a:pt x="3670270" y="1480330"/>
                </a:lnTo>
                <a:cubicBezTo>
                  <a:pt x="3694966" y="1601019"/>
                  <a:pt x="3707936" y="1725979"/>
                  <a:pt x="3707936" y="1853969"/>
                </a:cubicBezTo>
                <a:close/>
              </a:path>
            </a:pathLst>
          </a:custGeom>
          <a:gradFill flip="none" rotWithShape="1">
            <a:gsLst>
              <a:gs pos="97000">
                <a:schemeClr val="bg2"/>
              </a:gs>
              <a:gs pos="4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2" name="Freeform: Shape 61">
            <a:extLst>
              <a:ext uri="{FF2B5EF4-FFF2-40B4-BE49-F238E27FC236}">
                <a16:creationId xmlns:a16="http://schemas.microsoft.com/office/drawing/2014/main" id="{AA24D124-0A58-4832-8637-3B30AE719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779088" y="3226929"/>
            <a:ext cx="3707936" cy="2149759"/>
          </a:xfrm>
          <a:custGeom>
            <a:avLst/>
            <a:gdLst>
              <a:gd name="connsiteX0" fmla="*/ 3707936 w 3707936"/>
              <a:gd name="connsiteY0" fmla="*/ 2149759 h 2149759"/>
              <a:gd name="connsiteX1" fmla="*/ 2780951 w 3707936"/>
              <a:gd name="connsiteY1" fmla="*/ 2149759 h 2149759"/>
              <a:gd name="connsiteX2" fmla="*/ 1853968 w 3707936"/>
              <a:gd name="connsiteY2" fmla="*/ 1074880 h 2149759"/>
              <a:gd name="connsiteX3" fmla="*/ 926985 w 3707936"/>
              <a:gd name="connsiteY3" fmla="*/ 2149759 h 2149759"/>
              <a:gd name="connsiteX4" fmla="*/ 0 w 3707936"/>
              <a:gd name="connsiteY4" fmla="*/ 2149759 h 2149759"/>
              <a:gd name="connsiteX5" fmla="*/ 1853968 w 3707936"/>
              <a:gd name="connsiteY5" fmla="*/ 0 h 2149759"/>
              <a:gd name="connsiteX6" fmla="*/ 2227607 w 3707936"/>
              <a:gd name="connsiteY6" fmla="*/ 43676 h 2149759"/>
              <a:gd name="connsiteX7" fmla="*/ 2391840 w 3707936"/>
              <a:gd name="connsiteY7" fmla="*/ 92641 h 2149759"/>
              <a:gd name="connsiteX8" fmla="*/ 3526755 w 3707936"/>
              <a:gd name="connsiteY8" fmla="*/ 1227557 h 2149759"/>
              <a:gd name="connsiteX9" fmla="*/ 3562242 w 3707936"/>
              <a:gd name="connsiteY9" fmla="*/ 1312976 h 2149759"/>
              <a:gd name="connsiteX10" fmla="*/ 3707936 w 3707936"/>
              <a:gd name="connsiteY10"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936" h="2149759">
                <a:moveTo>
                  <a:pt x="3707936" y="2149759"/>
                </a:moveTo>
                <a:lnTo>
                  <a:pt x="2780951" y="2149759"/>
                </a:lnTo>
                <a:cubicBezTo>
                  <a:pt x="2780951" y="1556120"/>
                  <a:pt x="2365927" y="1074880"/>
                  <a:pt x="1853968" y="1074880"/>
                </a:cubicBezTo>
                <a:cubicBezTo>
                  <a:pt x="1342009" y="1074880"/>
                  <a:pt x="926985" y="1556120"/>
                  <a:pt x="926985" y="2149759"/>
                </a:cubicBezTo>
                <a:lnTo>
                  <a:pt x="0" y="2149759"/>
                </a:lnTo>
                <a:cubicBezTo>
                  <a:pt x="0" y="962480"/>
                  <a:pt x="830050" y="0"/>
                  <a:pt x="1853968" y="0"/>
                </a:cubicBezTo>
                <a:cubicBezTo>
                  <a:pt x="1981958" y="0"/>
                  <a:pt x="2106918" y="15039"/>
                  <a:pt x="2227607" y="43676"/>
                </a:cubicBezTo>
                <a:lnTo>
                  <a:pt x="2391840" y="92641"/>
                </a:lnTo>
                <a:lnTo>
                  <a:pt x="3526755" y="1227557"/>
                </a:lnTo>
                <a:lnTo>
                  <a:pt x="3562242" y="1312976"/>
                </a:lnTo>
                <a:cubicBezTo>
                  <a:pt x="3656058" y="1570170"/>
                  <a:pt x="3707936" y="1852939"/>
                  <a:pt x="3707936"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Oval 29">
            <a:extLst>
              <a:ext uri="{FF2B5EF4-FFF2-40B4-BE49-F238E27FC236}">
                <a16:creationId xmlns:a16="http://schemas.microsoft.com/office/drawing/2014/main" id="{4118B356-D175-4209-BEF2-024CCE89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540596" y="2280445"/>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CB542020-4D2E-46FE-A3F2-D57E8826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3905314" y="3027455"/>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lumMod val="95000"/>
                  <a:lumOff val="5000"/>
                </a:schemeClr>
              </a:gs>
            </a:gsLst>
            <a:lin ang="600000" scaled="0"/>
          </a:gradFill>
          <a:ln>
            <a:noFill/>
          </a:ln>
          <a:effectLst>
            <a:innerShdw blurRad="101600" dist="50800" dir="732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6F8FE930-94C1-41F5-91E7-AFEE93C81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912514" y="2945391"/>
            <a:ext cx="270000" cy="540001"/>
          </a:xfrm>
          <a:prstGeom prst="ellipse">
            <a:avLst/>
          </a:prstGeom>
          <a:gradFill>
            <a:gsLst>
              <a:gs pos="97000">
                <a:schemeClr val="bg2"/>
              </a:gs>
              <a:gs pos="0">
                <a:schemeClr val="bg2">
                  <a:lumMod val="90000"/>
                  <a:lumOff val="10000"/>
                </a:schemeClr>
              </a:gs>
            </a:gsLst>
            <a:lin ang="150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0302BC9-31AF-4AD2-AF80-D0AD26F6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2502647" y="4242496"/>
            <a:ext cx="214196" cy="933178"/>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A black background with a black square&#10;&#10;Description automatically generated with medium confidence">
            <a:extLst>
              <a:ext uri="{FF2B5EF4-FFF2-40B4-BE49-F238E27FC236}">
                <a16:creationId xmlns:a16="http://schemas.microsoft.com/office/drawing/2014/main" id="{745A82C9-03A0-8580-2267-E40377F09860}"/>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1647694" y="1295103"/>
            <a:ext cx="3251200" cy="3251200"/>
          </a:xfrm>
          <a:prstGeom prst="rect">
            <a:avLst/>
          </a:prstGeom>
        </p:spPr>
      </p:pic>
      <p:sp>
        <p:nvSpPr>
          <p:cNvPr id="8" name="TextBox 7">
            <a:extLst>
              <a:ext uri="{FF2B5EF4-FFF2-40B4-BE49-F238E27FC236}">
                <a16:creationId xmlns:a16="http://schemas.microsoft.com/office/drawing/2014/main" id="{3EE78343-6FB0-1BC2-8CB8-3B1FDA8724B5}"/>
              </a:ext>
            </a:extLst>
          </p:cNvPr>
          <p:cNvSpPr txBox="1"/>
          <p:nvPr/>
        </p:nvSpPr>
        <p:spPr>
          <a:xfrm>
            <a:off x="6374664" y="1470520"/>
            <a:ext cx="5575300" cy="4339650"/>
          </a:xfrm>
          <a:prstGeom prst="rect">
            <a:avLst/>
          </a:prstGeom>
          <a:noFill/>
        </p:spPr>
        <p:txBody>
          <a:bodyPr wrap="square">
            <a:spAutoFit/>
          </a:bodyPr>
          <a:lstStyle/>
          <a:p>
            <a:r>
              <a:rPr lang="en-US" sz="3000" b="1" dirty="0">
                <a:latin typeface="Segoe"/>
                <a:ea typeface="+mj-ea"/>
                <a:cs typeface="+mj-cs"/>
              </a:rPr>
              <a:t>Cons</a:t>
            </a:r>
          </a:p>
          <a:p>
            <a:pPr marL="0" lvl="0" indent="0" algn="l" rtl="0">
              <a:spcBef>
                <a:spcPts val="0"/>
              </a:spcBef>
              <a:spcAft>
                <a:spcPts val="0"/>
              </a:spcAft>
              <a:buNone/>
            </a:pPr>
            <a:endParaRPr lang="en-US" sz="1400" b="1" dirty="0">
              <a:latin typeface="Segoe"/>
              <a:ea typeface="Montserrat"/>
              <a:cs typeface="Montserrat"/>
              <a:sym typeface="Montserrat"/>
            </a:endParaRPr>
          </a:p>
          <a:p>
            <a:pPr marL="0" lvl="0" indent="0" algn="l" rtl="0">
              <a:spcBef>
                <a:spcPts val="0"/>
              </a:spcBef>
              <a:spcAft>
                <a:spcPts val="0"/>
              </a:spcAft>
              <a:buNone/>
            </a:pPr>
            <a:endParaRPr lang="en-US" sz="1400" b="1" dirty="0">
              <a:latin typeface="Segoe"/>
              <a:ea typeface="Montserrat"/>
              <a:cs typeface="Montserrat"/>
              <a:sym typeface="Montserrat"/>
            </a:endParaRPr>
          </a:p>
          <a:p>
            <a:pPr marL="0" lvl="0" indent="0" algn="l" rtl="0">
              <a:spcBef>
                <a:spcPts val="0"/>
              </a:spcBef>
              <a:spcAft>
                <a:spcPts val="0"/>
              </a:spcAft>
              <a:buNone/>
            </a:pPr>
            <a:r>
              <a:rPr lang="en-US" b="1" dirty="0">
                <a:latin typeface="Segoe"/>
                <a:ea typeface="Montserrat"/>
                <a:cs typeface="Montserrat"/>
                <a:sym typeface="Montserrat"/>
              </a:rPr>
              <a:t>Limited T-SQL Functionality:</a:t>
            </a:r>
            <a:r>
              <a:rPr lang="en-US" dirty="0">
                <a:latin typeface="Segoe"/>
                <a:ea typeface="Montserrat"/>
                <a:cs typeface="Montserrat"/>
                <a:sym typeface="Montserrat"/>
              </a:rPr>
              <a:t> There are limitations in T-SQL functionality within Microsoft Fabric, and certain commands can lead to warehouse corruption. This limitation might affect users who rely heavily on T-SQL for their data operations.</a:t>
            </a:r>
          </a:p>
          <a:p>
            <a:pPr marL="0" lvl="0" indent="0" algn="l" rtl="0">
              <a:spcBef>
                <a:spcPts val="0"/>
              </a:spcBef>
              <a:spcAft>
                <a:spcPts val="0"/>
              </a:spcAft>
              <a:buNone/>
            </a:pPr>
            <a:endParaRPr lang="en-US" dirty="0">
              <a:latin typeface="Segoe"/>
              <a:ea typeface="Montserrat"/>
              <a:cs typeface="Montserrat"/>
              <a:sym typeface="Montserrat"/>
            </a:endParaRPr>
          </a:p>
          <a:p>
            <a:pPr marL="0" lvl="0" indent="0" algn="l" rtl="0">
              <a:spcBef>
                <a:spcPts val="1200"/>
              </a:spcBef>
              <a:spcAft>
                <a:spcPts val="0"/>
              </a:spcAft>
              <a:buNone/>
            </a:pPr>
            <a:r>
              <a:rPr lang="en-US" b="1" dirty="0">
                <a:latin typeface="Segoe"/>
                <a:ea typeface="Montserrat"/>
                <a:cs typeface="Montserrat"/>
                <a:sym typeface="Montserrat"/>
              </a:rPr>
              <a:t>       </a:t>
            </a:r>
          </a:p>
          <a:p>
            <a:pPr marL="0" lvl="0" indent="0" algn="l" rtl="0">
              <a:spcBef>
                <a:spcPts val="1200"/>
              </a:spcBef>
              <a:spcAft>
                <a:spcPts val="0"/>
              </a:spcAft>
              <a:buNone/>
            </a:pPr>
            <a:r>
              <a:rPr lang="en-US" b="1" dirty="0">
                <a:latin typeface="Segoe"/>
                <a:ea typeface="Montserrat"/>
                <a:cs typeface="Montserrat"/>
                <a:sym typeface="Montserrat"/>
              </a:rPr>
              <a:t>Geographical Limitations:</a:t>
            </a:r>
            <a:r>
              <a:rPr lang="en-US" dirty="0">
                <a:latin typeface="Segoe"/>
                <a:ea typeface="Montserrat"/>
                <a:cs typeface="Montserrat"/>
                <a:sym typeface="Montserrat"/>
              </a:rPr>
              <a:t> Microsoft Fabric does not currently support data warehousing in multiple geographies, which could be a significant drawback for globally distributed organizations.</a:t>
            </a:r>
          </a:p>
        </p:txBody>
      </p:sp>
      <p:pic>
        <p:nvPicPr>
          <p:cNvPr id="9" name="Picture 2">
            <a:extLst>
              <a:ext uri="{FF2B5EF4-FFF2-40B4-BE49-F238E27FC236}">
                <a16:creationId xmlns:a16="http://schemas.microsoft.com/office/drawing/2014/main" id="{6BBBCE08-C47E-7E27-A933-4984F8193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482" y="2680424"/>
            <a:ext cx="876182" cy="79099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a:extLst>
              <a:ext uri="{FF2B5EF4-FFF2-40B4-BE49-F238E27FC236}">
                <a16:creationId xmlns:a16="http://schemas.microsoft.com/office/drawing/2014/main" id="{9E06B119-7877-A75C-9041-D3BEB2FD4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287" y="4830915"/>
            <a:ext cx="728038" cy="72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70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5"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TextBox 4">
            <a:extLst>
              <a:ext uri="{FF2B5EF4-FFF2-40B4-BE49-F238E27FC236}">
                <a16:creationId xmlns:a16="http://schemas.microsoft.com/office/drawing/2014/main" id="{44BF7A2E-30F4-1669-42C6-9380354C843C}"/>
              </a:ext>
            </a:extLst>
          </p:cNvPr>
          <p:cNvSpPr txBox="1"/>
          <p:nvPr/>
        </p:nvSpPr>
        <p:spPr>
          <a:xfrm>
            <a:off x="2009775" y="1143000"/>
            <a:ext cx="2314313" cy="1485900"/>
          </a:xfrm>
          <a:prstGeom prst="rect">
            <a:avLst/>
          </a:prstGeom>
        </p:spPr>
        <p:txBody>
          <a:bodyPr vert="horz" wrap="square" lIns="0" tIns="0" rIns="0" bIns="0" rtlCol="0" anchor="t">
            <a:normAutofit/>
          </a:bodyPr>
          <a:lstStyle/>
          <a:p>
            <a:pPr>
              <a:lnSpc>
                <a:spcPct val="110000"/>
              </a:lnSpc>
              <a:spcAft>
                <a:spcPts val="800"/>
              </a:spcAft>
            </a:pPr>
            <a:endParaRPr lang="en-US" dirty="0">
              <a:solidFill>
                <a:schemeClr val="tx1">
                  <a:lumMod val="95000"/>
                  <a:alpha val="60000"/>
                </a:schemeClr>
              </a:solidFill>
            </a:endParaRPr>
          </a:p>
        </p:txBody>
      </p:sp>
      <p:sp>
        <p:nvSpPr>
          <p:cNvPr id="6" name="TextBox 5">
            <a:extLst>
              <a:ext uri="{FF2B5EF4-FFF2-40B4-BE49-F238E27FC236}">
                <a16:creationId xmlns:a16="http://schemas.microsoft.com/office/drawing/2014/main" id="{8DF6B398-AAF5-F36D-53B4-E38BEA3BC832}"/>
              </a:ext>
            </a:extLst>
          </p:cNvPr>
          <p:cNvSpPr txBox="1"/>
          <p:nvPr/>
        </p:nvSpPr>
        <p:spPr>
          <a:xfrm>
            <a:off x="1906306" y="627271"/>
            <a:ext cx="8737600" cy="553998"/>
          </a:xfrm>
          <a:prstGeom prst="rect">
            <a:avLst/>
          </a:prstGeom>
          <a:noFill/>
        </p:spPr>
        <p:txBody>
          <a:bodyPr wrap="square" rtlCol="0">
            <a:spAutoFit/>
          </a:bodyPr>
          <a:lstStyle/>
          <a:p>
            <a:r>
              <a:rPr lang="en" sz="3000" b="1" dirty="0">
                <a:latin typeface="Segoe"/>
              </a:rPr>
              <a:t>Popular companies using Microsoft fabric</a:t>
            </a:r>
            <a:endParaRPr lang="en-US" sz="3000" dirty="0">
              <a:latin typeface="Segoe"/>
            </a:endParaRPr>
          </a:p>
        </p:txBody>
      </p:sp>
      <p:sp>
        <p:nvSpPr>
          <p:cNvPr id="8" name="TextBox 7">
            <a:extLst>
              <a:ext uri="{FF2B5EF4-FFF2-40B4-BE49-F238E27FC236}">
                <a16:creationId xmlns:a16="http://schemas.microsoft.com/office/drawing/2014/main" id="{CD8ACF00-111F-70C8-C693-8D4C7B26CC0E}"/>
              </a:ext>
            </a:extLst>
          </p:cNvPr>
          <p:cNvSpPr txBox="1"/>
          <p:nvPr/>
        </p:nvSpPr>
        <p:spPr>
          <a:xfrm>
            <a:off x="2009775" y="1469017"/>
            <a:ext cx="8737600" cy="4832092"/>
          </a:xfrm>
          <a:prstGeom prst="rect">
            <a:avLst/>
          </a:prstGeom>
          <a:noFill/>
        </p:spPr>
        <p:txBody>
          <a:bodyPr wrap="square">
            <a:spAutoFit/>
          </a:bodyPr>
          <a:lstStyle/>
          <a:p>
            <a:pPr marL="0" lvl="0" indent="0" algn="l" rtl="0">
              <a:spcBef>
                <a:spcPts val="0"/>
              </a:spcBef>
              <a:spcAft>
                <a:spcPts val="0"/>
              </a:spcAft>
              <a:buNone/>
            </a:pPr>
            <a:r>
              <a:rPr lang="en-US" dirty="0">
                <a:latin typeface="Segoe"/>
                <a:ea typeface="Montserrat"/>
                <a:cs typeface="Montserrat"/>
                <a:sym typeface="Montserrat"/>
              </a:rPr>
              <a:t>Microsoft Fabric is a popular tool among various leading companies, especially those seeking integration with Microsoft's extensive ecosystem. </a:t>
            </a:r>
          </a:p>
          <a:p>
            <a:pPr marL="0" lvl="0" indent="0" algn="l" rtl="0">
              <a:spcBef>
                <a:spcPts val="0"/>
              </a:spcBef>
              <a:spcAft>
                <a:spcPts val="0"/>
              </a:spcAft>
              <a:buNone/>
            </a:pPr>
            <a:endParaRPr lang="en-US" dirty="0">
              <a:latin typeface="Segoe"/>
              <a:ea typeface="Montserrat"/>
              <a:cs typeface="Montserrat"/>
              <a:sym typeface="Montserrat"/>
            </a:endParaRPr>
          </a:p>
          <a:p>
            <a:pPr marL="0" lvl="0" indent="0" algn="l" rtl="0">
              <a:spcBef>
                <a:spcPts val="1200"/>
              </a:spcBef>
              <a:spcAft>
                <a:spcPts val="0"/>
              </a:spcAft>
              <a:buNone/>
            </a:pPr>
            <a:r>
              <a:rPr lang="en-US" dirty="0">
                <a:latin typeface="Segoe"/>
                <a:ea typeface="Montserrat"/>
                <a:cs typeface="Montserrat"/>
                <a:sym typeface="Montserrat"/>
              </a:rPr>
              <a:t>Key customers include:</a:t>
            </a:r>
          </a:p>
          <a:p>
            <a:pPr marL="0" lvl="0" indent="0" algn="l" rtl="0">
              <a:spcBef>
                <a:spcPts val="1200"/>
              </a:spcBef>
              <a:spcAft>
                <a:spcPts val="0"/>
              </a:spcAft>
              <a:buNone/>
            </a:pPr>
            <a:endParaRPr lang="en-US" dirty="0">
              <a:latin typeface="Segoe"/>
              <a:ea typeface="Montserrat"/>
              <a:cs typeface="Montserrat"/>
              <a:sym typeface="Montserrat"/>
            </a:endParaRPr>
          </a:p>
          <a:p>
            <a:pPr marL="139700" lvl="0" algn="l" rtl="0">
              <a:spcBef>
                <a:spcPts val="1200"/>
              </a:spcBef>
              <a:spcAft>
                <a:spcPts val="0"/>
              </a:spcAft>
              <a:buSzPts val="1400"/>
            </a:pPr>
            <a:endParaRPr lang="en-US" dirty="0">
              <a:latin typeface="Segoe"/>
              <a:ea typeface="Montserrat"/>
              <a:cs typeface="Montserrat"/>
              <a:sym typeface="Montserrat"/>
            </a:endParaRPr>
          </a:p>
          <a:p>
            <a:pPr marL="139700">
              <a:spcBef>
                <a:spcPts val="1200"/>
              </a:spcBef>
              <a:buSzPts val="1400"/>
            </a:pPr>
            <a:r>
              <a:rPr lang="en-US" dirty="0">
                <a:latin typeface="Segoe"/>
                <a:ea typeface="Montserrat"/>
                <a:cs typeface="Montserrat"/>
                <a:sym typeface="Montserrat"/>
              </a:rPr>
              <a:t>Microsoft                      Ferguson                    T-Mobile                         Aon</a:t>
            </a:r>
          </a:p>
          <a:p>
            <a:pPr marL="139700">
              <a:spcBef>
                <a:spcPts val="1200"/>
              </a:spcBef>
              <a:buSzPts val="1400"/>
            </a:pPr>
            <a:endParaRPr lang="en-US" dirty="0">
              <a:latin typeface="Segoe"/>
              <a:ea typeface="Montserrat"/>
              <a:cs typeface="Montserrat"/>
              <a:sym typeface="Montserrat"/>
            </a:endParaRPr>
          </a:p>
          <a:p>
            <a:pPr marL="139700">
              <a:spcBef>
                <a:spcPts val="1200"/>
              </a:spcBef>
              <a:buSzPts val="1400"/>
            </a:pPr>
            <a:endParaRPr lang="en-US" dirty="0">
              <a:latin typeface="Segoe"/>
              <a:ea typeface="Montserrat"/>
              <a:cs typeface="Montserrat"/>
              <a:sym typeface="Montserrat"/>
            </a:endParaRPr>
          </a:p>
          <a:p>
            <a:pPr marL="139700" lvl="0" algn="l" rtl="0">
              <a:spcBef>
                <a:spcPts val="0"/>
              </a:spcBef>
              <a:spcAft>
                <a:spcPts val="0"/>
              </a:spcAft>
              <a:buSzPts val="1400"/>
            </a:pPr>
            <a:endParaRPr lang="en-US" dirty="0">
              <a:latin typeface="Segoe"/>
              <a:ea typeface="Montserrat"/>
              <a:cs typeface="Montserrat"/>
              <a:sym typeface="Montserrat"/>
            </a:endParaRPr>
          </a:p>
          <a:p>
            <a:pPr marL="139700" lvl="0" algn="l" rtl="0">
              <a:spcBef>
                <a:spcPts val="0"/>
              </a:spcBef>
              <a:spcAft>
                <a:spcPts val="0"/>
              </a:spcAft>
              <a:buSzPts val="1400"/>
            </a:pPr>
            <a:endParaRPr lang="en-US" dirty="0">
              <a:latin typeface="Segoe"/>
              <a:ea typeface="Montserrat"/>
              <a:cs typeface="Montserrat"/>
              <a:sym typeface="Montserrat"/>
            </a:endParaRPr>
          </a:p>
          <a:p>
            <a:pPr marL="139700" lvl="0" algn="l" rtl="0">
              <a:spcBef>
                <a:spcPts val="0"/>
              </a:spcBef>
              <a:spcAft>
                <a:spcPts val="0"/>
              </a:spcAft>
              <a:buSzPts val="1400"/>
            </a:pPr>
            <a:endParaRPr lang="en-US" dirty="0">
              <a:latin typeface="Segoe"/>
              <a:ea typeface="Montserrat"/>
              <a:cs typeface="Montserrat"/>
              <a:sym typeface="Montserrat"/>
            </a:endParaRPr>
          </a:p>
          <a:p>
            <a:pPr marL="139700">
              <a:buSzPts val="1400"/>
            </a:pPr>
            <a:r>
              <a:rPr lang="en-US" dirty="0">
                <a:latin typeface="Segoe"/>
                <a:ea typeface="Montserrat"/>
                <a:cs typeface="Montserrat"/>
                <a:sym typeface="Montserrat"/>
              </a:rPr>
              <a:t>                 Accenture                                                Avanade</a:t>
            </a:r>
          </a:p>
          <a:p>
            <a:pPr marL="139700" lvl="0" algn="l" rtl="0">
              <a:spcBef>
                <a:spcPts val="0"/>
              </a:spcBef>
              <a:spcAft>
                <a:spcPts val="0"/>
              </a:spcAft>
              <a:buSzPts val="1400"/>
            </a:pPr>
            <a:endParaRPr lang="en-US" sz="1400" dirty="0">
              <a:latin typeface="Segoe"/>
              <a:ea typeface="Montserrat"/>
              <a:cs typeface="Montserrat"/>
              <a:sym typeface="Montserrat"/>
            </a:endParaRPr>
          </a:p>
        </p:txBody>
      </p:sp>
      <p:pic>
        <p:nvPicPr>
          <p:cNvPr id="5124" name="Picture 4">
            <a:extLst>
              <a:ext uri="{FF2B5EF4-FFF2-40B4-BE49-F238E27FC236}">
                <a16:creationId xmlns:a16="http://schemas.microsoft.com/office/drawing/2014/main" id="{73B88A4F-D1BF-0667-347E-5D75F32A9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982" y="3010644"/>
            <a:ext cx="679174" cy="67917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etails more than 127 as enterprises logo latest - highschoolcanada.edu.vn">
            <a:extLst>
              <a:ext uri="{FF2B5EF4-FFF2-40B4-BE49-F238E27FC236}">
                <a16:creationId xmlns:a16="http://schemas.microsoft.com/office/drawing/2014/main" id="{27E230FF-7CFA-7229-9673-2C302D0B8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198" y="2979858"/>
            <a:ext cx="742634" cy="7407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Mobile International AG - Wikiwand">
            <a:extLst>
              <a:ext uri="{FF2B5EF4-FFF2-40B4-BE49-F238E27FC236}">
                <a16:creationId xmlns:a16="http://schemas.microsoft.com/office/drawing/2014/main" id="{F89C6C4F-D745-30B0-C82A-9B5EFCC1D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4874" y="3027096"/>
            <a:ext cx="528588" cy="62854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953B1803-55C4-4810-9D2D-88CA49553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3567" y="2979858"/>
            <a:ext cx="945297" cy="67578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ccenture Logo | 01 - PNG Logo Vector Downloads (SVG, EPS)">
            <a:extLst>
              <a:ext uri="{FF2B5EF4-FFF2-40B4-BE49-F238E27FC236}">
                <a16:creationId xmlns:a16="http://schemas.microsoft.com/office/drawing/2014/main" id="{D41528C0-F88E-C2A9-4A51-1D9523A86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567" y="4869063"/>
            <a:ext cx="1007360" cy="75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6DFA604-53B1-EEBF-B409-EEA19A57EE6C}"/>
              </a:ext>
            </a:extLst>
          </p:cNvPr>
          <p:cNvPicPr>
            <a:picLocks noChangeAspect="1"/>
          </p:cNvPicPr>
          <p:nvPr/>
        </p:nvPicPr>
        <p:blipFill>
          <a:blip r:embed="rId7"/>
          <a:stretch>
            <a:fillRect/>
          </a:stretch>
        </p:blipFill>
        <p:spPr>
          <a:xfrm>
            <a:off x="7123540" y="4946461"/>
            <a:ext cx="906168" cy="726728"/>
          </a:xfrm>
          <a:prstGeom prst="rect">
            <a:avLst/>
          </a:prstGeom>
        </p:spPr>
      </p:pic>
    </p:spTree>
    <p:extLst>
      <p:ext uri="{BB962C8B-B14F-4D97-AF65-F5344CB8AC3E}">
        <p14:creationId xmlns:p14="http://schemas.microsoft.com/office/powerpoint/2010/main" val="287191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FE857-2F65-4F2E-A267-5FE8475F845B}"/>
              </a:ext>
            </a:extLst>
          </p:cNvPr>
          <p:cNvSpPr>
            <a:spLocks noGrp="1"/>
          </p:cNvSpPr>
          <p:nvPr>
            <p:ph type="title"/>
          </p:nvPr>
        </p:nvSpPr>
        <p:spPr>
          <a:xfrm>
            <a:off x="5020802" y="2025516"/>
            <a:ext cx="6697797" cy="4094243"/>
          </a:xfrm>
        </p:spPr>
        <p:txBody>
          <a:bodyPr vert="horz" wrap="square" lIns="0" tIns="0" rIns="0" bIns="0" rtlCol="0" anchor="b" anchorCtr="0">
            <a:noAutofit/>
          </a:bodyPr>
          <a:lstStyle/>
          <a:p>
            <a:pPr lvl="0">
              <a:spcBef>
                <a:spcPts val="0"/>
              </a:spcBef>
            </a:pPr>
            <a:r>
              <a:rPr lang="en-US" sz="3000" b="1" i="0" u="none" strike="noStrike" dirty="0">
                <a:effectLst/>
                <a:latin typeface="Segoe"/>
              </a:rPr>
              <a:t>Final thoughts</a:t>
            </a:r>
            <a:br>
              <a:rPr lang="en-US" sz="1400" b="1" i="0" u="none" strike="noStrike" dirty="0">
                <a:effectLst/>
                <a:latin typeface="Segoe"/>
              </a:rPr>
            </a:br>
            <a:br>
              <a:rPr lang="en-US" sz="1400" b="1" i="0" u="none" strike="noStrike" dirty="0">
                <a:effectLst/>
                <a:latin typeface="Segoe"/>
              </a:rPr>
            </a:br>
            <a:r>
              <a:rPr lang="en-US" sz="1800" dirty="0">
                <a:latin typeface="Segoe"/>
                <a:ea typeface="Montserrat"/>
                <a:cs typeface="Montserrat"/>
                <a:sym typeface="Montserrat"/>
              </a:rPr>
              <a:t>Microsoft Fabric showcases an advanced and comprehensive analytics tool, especially appropriate for companies whose operations heavily rely on the Microsoft environment. It is a perfect tool for large-scale data analysis and business intelligence with a complete set of tools and integration to AI.</a:t>
            </a:r>
            <a:r>
              <a:rPr lang="en-US" sz="1800" dirty="0">
                <a:highlight>
                  <a:srgbClr val="FFFFFF"/>
                </a:highlight>
                <a:latin typeface="Segoe"/>
                <a:ea typeface="Montserrat"/>
                <a:cs typeface="Montserrat"/>
                <a:sym typeface="Montserrat"/>
              </a:rPr>
              <a:t> </a:t>
            </a:r>
            <a:br>
              <a:rPr lang="en-US" sz="1800" dirty="0">
                <a:highlight>
                  <a:srgbClr val="FFFFFF"/>
                </a:highlight>
                <a:latin typeface="Segoe"/>
                <a:ea typeface="Montserrat"/>
                <a:cs typeface="Montserrat"/>
                <a:sym typeface="Montserrat"/>
              </a:rPr>
            </a:br>
            <a:br>
              <a:rPr lang="en-US" sz="1800" dirty="0">
                <a:highlight>
                  <a:srgbClr val="FFFFFF"/>
                </a:highlight>
                <a:latin typeface="Segoe"/>
                <a:ea typeface="Montserrat"/>
                <a:cs typeface="Montserrat"/>
                <a:sym typeface="Montserrat"/>
              </a:rPr>
            </a:br>
            <a:r>
              <a:rPr lang="en-US" sz="1800" dirty="0">
                <a:latin typeface="Segoe"/>
                <a:ea typeface="Montserrat"/>
                <a:cs typeface="Montserrat"/>
                <a:sym typeface="Montserrat"/>
              </a:rPr>
              <a:t>However, its entire set of features works best within this particular framework, its maximum usefulness is confined to businesses with significant investments in Microsoft technologies. </a:t>
            </a:r>
            <a:br>
              <a:rPr lang="en-US" sz="1800" dirty="0">
                <a:latin typeface="Segoe"/>
                <a:ea typeface="Montserrat"/>
                <a:cs typeface="Montserrat"/>
                <a:sym typeface="Montserrat"/>
              </a:rPr>
            </a:br>
            <a:br>
              <a:rPr lang="en-US" sz="1800" dirty="0">
                <a:latin typeface="Segoe"/>
                <a:ea typeface="Montserrat"/>
                <a:cs typeface="Montserrat"/>
                <a:sym typeface="Montserrat"/>
              </a:rPr>
            </a:br>
            <a:r>
              <a:rPr lang="en-US" sz="1800" dirty="0">
                <a:latin typeface="Segoe"/>
                <a:ea typeface="Montserrat"/>
                <a:cs typeface="Montserrat"/>
                <a:sym typeface="Montserrat"/>
              </a:rPr>
              <a:t>For smaller-scale projects or companies that utilize a more diverse range of technologies, alternative solutions that offer greater flexibility and broader compatibility might be more suitable.</a:t>
            </a:r>
            <a:br>
              <a:rPr lang="en-US" sz="1800" dirty="0">
                <a:latin typeface="Segoe"/>
                <a:ea typeface="Montserrat"/>
                <a:cs typeface="Montserrat"/>
                <a:sym typeface="Montserrat"/>
              </a:rPr>
            </a:br>
            <a:br>
              <a:rPr lang="en-US" sz="1400" b="0" dirty="0">
                <a:effectLst/>
                <a:latin typeface="Segoe"/>
              </a:rPr>
            </a:br>
            <a:br>
              <a:rPr lang="en-US" sz="1400" dirty="0">
                <a:latin typeface="Segoe"/>
              </a:rPr>
            </a:br>
            <a:endParaRPr lang="en-US" sz="1400" dirty="0">
              <a:latin typeface="Segoe"/>
            </a:endParaRPr>
          </a:p>
        </p:txBody>
      </p:sp>
      <p:sp>
        <p:nvSpPr>
          <p:cNvPr id="4" name="Rectangle 3">
            <a:extLst>
              <a:ext uri="{FF2B5EF4-FFF2-40B4-BE49-F238E27FC236}">
                <a16:creationId xmlns:a16="http://schemas.microsoft.com/office/drawing/2014/main" id="{E62418F6-A09A-63E4-7E22-50B120A44D2D}"/>
              </a:ext>
            </a:extLst>
          </p:cNvPr>
          <p:cNvSpPr/>
          <p:nvPr/>
        </p:nvSpPr>
        <p:spPr>
          <a:xfrm>
            <a:off x="473401" y="1273872"/>
            <a:ext cx="2367186" cy="1503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65DD138-0998-8052-E084-2F5F15F3BA67}"/>
              </a:ext>
            </a:extLst>
          </p:cNvPr>
          <p:cNvSpPr/>
          <p:nvPr/>
        </p:nvSpPr>
        <p:spPr>
          <a:xfrm>
            <a:off x="1142513" y="2056343"/>
            <a:ext cx="3111559" cy="31309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onfused Art Sticker">
            <a:extLst>
              <a:ext uri="{FF2B5EF4-FFF2-40B4-BE49-F238E27FC236}">
                <a16:creationId xmlns:a16="http://schemas.microsoft.com/office/drawing/2014/main" id="{8F6C53BA-B0B3-E2F4-E47F-FF8F9E027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521" y="2238396"/>
            <a:ext cx="3541161" cy="265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6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3902A-E7EA-C28D-2E67-95C95A6A4411}"/>
              </a:ext>
            </a:extLst>
          </p:cNvPr>
          <p:cNvSpPr>
            <a:spLocks noGrp="1"/>
          </p:cNvSpPr>
          <p:nvPr>
            <p:ph type="title"/>
          </p:nvPr>
        </p:nvSpPr>
        <p:spPr>
          <a:xfrm>
            <a:off x="4704147" y="1626921"/>
            <a:ext cx="5633444" cy="929042"/>
          </a:xfrm>
        </p:spPr>
        <p:txBody>
          <a:bodyPr vert="horz" wrap="square" lIns="0" tIns="0" rIns="0" bIns="0" rtlCol="0" anchor="b" anchorCtr="0">
            <a:normAutofit fontScale="90000"/>
          </a:bodyPr>
          <a:lstStyle/>
          <a:p>
            <a:r>
              <a:rPr lang="en-US" sz="6400" b="1" dirty="0"/>
              <a:t>References</a:t>
            </a:r>
            <a:endParaRPr lang="en-US" sz="6400" dirty="0"/>
          </a:p>
        </p:txBody>
      </p:sp>
      <p:pic>
        <p:nvPicPr>
          <p:cNvPr id="7" name="Graphic 6" descr="Books">
            <a:extLst>
              <a:ext uri="{FF2B5EF4-FFF2-40B4-BE49-F238E27FC236}">
                <a16:creationId xmlns:a16="http://schemas.microsoft.com/office/drawing/2014/main" id="{5C2B77CC-7B1D-EB3E-AB6E-542BBE71D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215" y="2645602"/>
            <a:ext cx="2446234" cy="2446234"/>
          </a:xfrm>
          <a:custGeom>
            <a:avLst/>
            <a:gdLst/>
            <a:ahLst/>
            <a:cxnLst/>
            <a:rect l="l" t="t" r="r" b="b"/>
            <a:pathLst>
              <a:path w="5102225" h="5761037">
                <a:moveTo>
                  <a:pt x="0" y="0"/>
                </a:moveTo>
                <a:lnTo>
                  <a:pt x="5102225" y="0"/>
                </a:lnTo>
                <a:lnTo>
                  <a:pt x="5102225" y="5761037"/>
                </a:lnTo>
                <a:lnTo>
                  <a:pt x="0" y="5761037"/>
                </a:lnTo>
                <a:close/>
              </a:path>
            </a:pathLst>
          </a:custGeom>
        </p:spPr>
      </p:pic>
      <p:pic>
        <p:nvPicPr>
          <p:cNvPr id="8194" name="Picture 2" descr="School Tech Sticker">
            <a:extLst>
              <a:ext uri="{FF2B5EF4-FFF2-40B4-BE49-F238E27FC236}">
                <a16:creationId xmlns:a16="http://schemas.microsoft.com/office/drawing/2014/main" id="{0E568E53-7DFE-7672-67BC-EE213C260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15" y="1077197"/>
            <a:ext cx="2446234" cy="24462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D57EB1-10A1-7C3A-A8AD-430622A80395}"/>
              </a:ext>
            </a:extLst>
          </p:cNvPr>
          <p:cNvSpPr txBox="1"/>
          <p:nvPr/>
        </p:nvSpPr>
        <p:spPr>
          <a:xfrm>
            <a:off x="4155355" y="2720945"/>
            <a:ext cx="7184913" cy="2646878"/>
          </a:xfrm>
          <a:prstGeom prst="rect">
            <a:avLst/>
          </a:prstGeom>
          <a:noFill/>
        </p:spPr>
        <p:txBody>
          <a:bodyPr wrap="square">
            <a:spAutoFit/>
          </a:bodyPr>
          <a:lstStyle/>
          <a:p>
            <a:pPr marL="0" lvl="0" indent="0" algn="l" rtl="0">
              <a:spcBef>
                <a:spcPts val="0"/>
              </a:spcBef>
              <a:spcAft>
                <a:spcPts val="0"/>
              </a:spcAft>
              <a:buNone/>
            </a:pPr>
            <a:r>
              <a:rPr lang="en-US" sz="1800" u="sng" dirty="0">
                <a:solidFill>
                  <a:schemeClr val="accent1">
                    <a:lumMod val="60000"/>
                    <a:lumOff val="40000"/>
                  </a:schemeClr>
                </a:solidFill>
                <a:latin typeface="Segoe"/>
                <a:ea typeface="Montserrat"/>
                <a:cs typeface="Montserrat"/>
                <a:sym typeface="Montserrat"/>
                <a:hlinkClick r:id="rId5">
                  <a:extLst>
                    <a:ext uri="{A12FA001-AC4F-418D-AE19-62706E023703}">
                      <ahyp:hlinkClr xmlns:ahyp="http://schemas.microsoft.com/office/drawing/2018/hyperlinkcolor" val="tx"/>
                    </a:ext>
                  </a:extLst>
                </a:hlinkClick>
              </a:rPr>
              <a:t>https://learn.microsoft.com/en-us/fabric/get-started/microsoft-fabric-overview</a:t>
            </a:r>
            <a:endParaRPr lang="en-US" sz="1800" dirty="0">
              <a:solidFill>
                <a:schemeClr val="accent1">
                  <a:lumMod val="60000"/>
                  <a:lumOff val="40000"/>
                </a:schemeClr>
              </a:solidFill>
              <a:latin typeface="Segoe"/>
              <a:ea typeface="Montserrat"/>
              <a:cs typeface="Montserrat"/>
              <a:sym typeface="Montserrat"/>
            </a:endParaRPr>
          </a:p>
          <a:p>
            <a:pPr marL="0" lvl="0" indent="0" algn="l" rtl="0">
              <a:spcBef>
                <a:spcPts val="1200"/>
              </a:spcBef>
              <a:spcAft>
                <a:spcPts val="0"/>
              </a:spcAft>
              <a:buNone/>
            </a:pPr>
            <a:endParaRPr lang="en-US" sz="1800" dirty="0">
              <a:solidFill>
                <a:schemeClr val="accent1">
                  <a:lumMod val="60000"/>
                  <a:lumOff val="40000"/>
                </a:schemeClr>
              </a:solidFill>
              <a:latin typeface="Segoe"/>
              <a:ea typeface="Montserrat"/>
              <a:cs typeface="Montserrat"/>
              <a:sym typeface="Montserrat"/>
            </a:endParaRPr>
          </a:p>
          <a:p>
            <a:pPr marL="0" lvl="0" indent="0" algn="l" rtl="0">
              <a:spcBef>
                <a:spcPts val="1200"/>
              </a:spcBef>
              <a:spcAft>
                <a:spcPts val="0"/>
              </a:spcAft>
              <a:buNone/>
            </a:pPr>
            <a:r>
              <a:rPr lang="en-US" sz="1800" u="sng" dirty="0">
                <a:solidFill>
                  <a:schemeClr val="accent1">
                    <a:lumMod val="60000"/>
                    <a:lumOff val="40000"/>
                  </a:schemeClr>
                </a:solidFill>
                <a:latin typeface="Segoe"/>
                <a:ea typeface="Montserrat"/>
                <a:cs typeface="Montserrat"/>
                <a:sym typeface="Montserrat"/>
                <a:hlinkClick r:id="rId6">
                  <a:extLst>
                    <a:ext uri="{A12FA001-AC4F-418D-AE19-62706E023703}">
                      <ahyp:hlinkClr xmlns:ahyp="http://schemas.microsoft.com/office/drawing/2018/hyperlinkcolor" val="tx"/>
                    </a:ext>
                  </a:extLst>
                </a:hlinkClick>
              </a:rPr>
              <a:t>https://azure.microsoft.com/en-us/blog/introducing-microsoft-fabric-data-analytics-for-the-era-of-ai/</a:t>
            </a:r>
            <a:endParaRPr lang="en-US" sz="1800" dirty="0">
              <a:solidFill>
                <a:schemeClr val="accent1">
                  <a:lumMod val="60000"/>
                  <a:lumOff val="40000"/>
                </a:schemeClr>
              </a:solidFill>
              <a:latin typeface="Segoe"/>
              <a:ea typeface="Montserrat"/>
              <a:cs typeface="Montserrat"/>
              <a:sym typeface="Montserrat"/>
            </a:endParaRPr>
          </a:p>
          <a:p>
            <a:pPr marL="0" lvl="0" indent="0" algn="l" rtl="0">
              <a:spcBef>
                <a:spcPts val="1200"/>
              </a:spcBef>
              <a:spcAft>
                <a:spcPts val="0"/>
              </a:spcAft>
              <a:buNone/>
            </a:pPr>
            <a:endParaRPr lang="en-US" sz="1800" dirty="0">
              <a:solidFill>
                <a:schemeClr val="accent1">
                  <a:lumMod val="60000"/>
                  <a:lumOff val="40000"/>
                </a:schemeClr>
              </a:solidFill>
              <a:latin typeface="Segoe"/>
              <a:ea typeface="Montserrat"/>
              <a:cs typeface="Montserrat"/>
              <a:sym typeface="Montserrat"/>
            </a:endParaRPr>
          </a:p>
          <a:p>
            <a:pPr marL="0" lvl="0" indent="0" algn="l" rtl="0">
              <a:spcBef>
                <a:spcPts val="1200"/>
              </a:spcBef>
              <a:spcAft>
                <a:spcPts val="0"/>
              </a:spcAft>
              <a:buNone/>
            </a:pPr>
            <a:r>
              <a:rPr lang="en-US" sz="1800" u="sng" dirty="0">
                <a:solidFill>
                  <a:schemeClr val="accent1">
                    <a:lumMod val="60000"/>
                    <a:lumOff val="40000"/>
                  </a:schemeClr>
                </a:solidFill>
                <a:latin typeface="Segoe"/>
                <a:ea typeface="Montserrat"/>
                <a:cs typeface="Montserrat"/>
                <a:sym typeface="Montserrat"/>
                <a:hlinkClick r:id="rId7">
                  <a:extLst>
                    <a:ext uri="{A12FA001-AC4F-418D-AE19-62706E023703}">
                      <ahyp:hlinkClr xmlns:ahyp="http://schemas.microsoft.com/office/drawing/2018/hyperlinkcolor" val="tx"/>
                    </a:ext>
                  </a:extLst>
                </a:hlinkClick>
              </a:rPr>
              <a:t>https://atlan.com/microsoft-fabric/</a:t>
            </a:r>
            <a:endParaRPr lang="en-US" sz="1800" dirty="0">
              <a:solidFill>
                <a:schemeClr val="accent1">
                  <a:lumMod val="60000"/>
                  <a:lumOff val="40000"/>
                </a:schemeClr>
              </a:solidFill>
              <a:latin typeface="Segoe"/>
              <a:ea typeface="Montserrat"/>
              <a:cs typeface="Montserrat"/>
              <a:sym typeface="Montserrat"/>
            </a:endParaRPr>
          </a:p>
        </p:txBody>
      </p:sp>
    </p:spTree>
    <p:extLst>
      <p:ext uri="{BB962C8B-B14F-4D97-AF65-F5344CB8AC3E}">
        <p14:creationId xmlns:p14="http://schemas.microsoft.com/office/powerpoint/2010/main" val="273151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36;p13">
            <a:extLst>
              <a:ext uri="{FF2B5EF4-FFF2-40B4-BE49-F238E27FC236}">
                <a16:creationId xmlns:a16="http://schemas.microsoft.com/office/drawing/2014/main" id="{10AA121F-3038-3698-7D3B-397926ECD72C}"/>
              </a:ext>
            </a:extLst>
          </p:cNvPr>
          <p:cNvPicPr preferRelativeResize="0"/>
          <p:nvPr/>
        </p:nvPicPr>
        <p:blipFill>
          <a:blip r:embed="rId2">
            <a:alphaModFix amt="20000"/>
          </a:blip>
          <a:stretch>
            <a:fillRect/>
          </a:stretch>
        </p:blipFill>
        <p:spPr>
          <a:xfrm>
            <a:off x="0" y="119641"/>
            <a:ext cx="6246976" cy="4922377"/>
          </a:xfrm>
          <a:prstGeom prst="rect">
            <a:avLst/>
          </a:prstGeom>
          <a:noFill/>
          <a:ln>
            <a:noFill/>
          </a:ln>
          <a:effectLst>
            <a:outerShdw blurRad="50800" dist="50800" dir="5400000" algn="ctr" rotWithShape="0">
              <a:srgbClr val="000000">
                <a:alpha val="9000"/>
              </a:srgbClr>
            </a:outerShdw>
          </a:effectLst>
        </p:spPr>
      </p:pic>
      <p:pic>
        <p:nvPicPr>
          <p:cNvPr id="8" name="Picture 4" descr="Infinity Chauffeur Services - Chauffeur - Infinity Chauffeurs Services |  LinkedIn">
            <a:extLst>
              <a:ext uri="{FF2B5EF4-FFF2-40B4-BE49-F238E27FC236}">
                <a16:creationId xmlns:a16="http://schemas.microsoft.com/office/drawing/2014/main" id="{B808B036-8017-212A-815F-66AA7589A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555" y="2615013"/>
            <a:ext cx="7132892" cy="401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5905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178</TotalTime>
  <Words>622</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Montserrat</vt:lpstr>
      <vt:lpstr>Segoe</vt:lpstr>
      <vt:lpstr>3DFloatVTI</vt:lpstr>
      <vt:lpstr>PowerPoint Presentation</vt:lpstr>
      <vt:lpstr>PowerPoint Presentation</vt:lpstr>
      <vt:lpstr>PowerPoint Presentation</vt:lpstr>
      <vt:lpstr>PowerPoint Presentation</vt:lpstr>
      <vt:lpstr>PowerPoint Presentation</vt:lpstr>
      <vt:lpstr>PowerPoint Presentation</vt:lpstr>
      <vt:lpstr>Final thoughts  Microsoft Fabric showcases an advanced and comprehensive analytics tool, especially appropriate for companies whose operations heavily rely on the Microsoft environment. It is a perfect tool for large-scale data analysis and business intelligence with a complete set of tools and integration to AI.   However, its entire set of features works best within this particular framework, its maximum usefulness is confined to businesses with significant investments in Microsoft technologies.   For smaller-scale projects or companies that utilize a more diverse range of technologies, alternative solutions that offer greater flexibility and broader compatibility might be more suitable.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Ravuri, Naga Lakshmi Chittitalli</dc:creator>
  <cp:lastModifiedBy>Ravuri, Naga Lakshmi Chittitalli</cp:lastModifiedBy>
  <cp:revision>3</cp:revision>
  <dcterms:created xsi:type="dcterms:W3CDTF">2023-12-08T20:05:45Z</dcterms:created>
  <dcterms:modified xsi:type="dcterms:W3CDTF">2025-08-17T07:13:04Z</dcterms:modified>
</cp:coreProperties>
</file>