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sldIdLst>
    <p:sldId id="256" r:id="rId2"/>
    <p:sldId id="257" r:id="rId3"/>
    <p:sldId id="277" r:id="rId4"/>
    <p:sldId id="258" r:id="rId5"/>
    <p:sldId id="267" r:id="rId6"/>
    <p:sldId id="268" r:id="rId7"/>
    <p:sldId id="269" r:id="rId8"/>
    <p:sldId id="270" r:id="rId9"/>
    <p:sldId id="271" r:id="rId10"/>
    <p:sldId id="261" r:id="rId11"/>
    <p:sldId id="275" r:id="rId12"/>
    <p:sldId id="259" r:id="rId13"/>
    <p:sldId id="262" r:id="rId14"/>
    <p:sldId id="263" r:id="rId15"/>
    <p:sldId id="272" r:id="rId16"/>
    <p:sldId id="266" r:id="rId17"/>
    <p:sldId id="273" r:id="rId18"/>
    <p:sldId id="265" r:id="rId19"/>
    <p:sldId id="26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3CF63F-01CF-4BB0-AFD7-B26CF867A18A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ED3FB1-AFF5-4EEA-9ED9-09B191B92095}">
      <dgm:prSet/>
      <dgm:spPr/>
      <dgm:t>
        <a:bodyPr/>
        <a:lstStyle/>
        <a:p>
          <a:r>
            <a:rPr lang="en-US"/>
            <a:t>In this project we analysed, how Elon musk’s tweets is affecting dogecoin price.</a:t>
          </a:r>
        </a:p>
      </dgm:t>
    </dgm:pt>
    <dgm:pt modelId="{FB55BC29-D62F-44EF-8A79-934C574B3B87}" type="parTrans" cxnId="{BF7FD8B0-0FC7-454A-86E5-C702AF9A9834}">
      <dgm:prSet/>
      <dgm:spPr/>
      <dgm:t>
        <a:bodyPr/>
        <a:lstStyle/>
        <a:p>
          <a:endParaRPr lang="en-US"/>
        </a:p>
      </dgm:t>
    </dgm:pt>
    <dgm:pt modelId="{FBABC41A-0688-4BD2-82CD-240B34D8490E}" type="sibTrans" cxnId="{BF7FD8B0-0FC7-454A-86E5-C702AF9A9834}">
      <dgm:prSet/>
      <dgm:spPr/>
      <dgm:t>
        <a:bodyPr/>
        <a:lstStyle/>
        <a:p>
          <a:endParaRPr lang="en-US"/>
        </a:p>
      </dgm:t>
    </dgm:pt>
    <dgm:pt modelId="{4750B633-F2E3-4AB4-A22B-6EC92DC48D04}">
      <dgm:prSet/>
      <dgm:spPr/>
      <dgm:t>
        <a:bodyPr/>
        <a:lstStyle/>
        <a:p>
          <a:r>
            <a:rPr lang="en-US"/>
            <a:t>Here we compared Elon musk and random people tweets  about dogecoin with the dogecoin price. </a:t>
          </a:r>
        </a:p>
      </dgm:t>
    </dgm:pt>
    <dgm:pt modelId="{4A1B2106-F921-420F-8848-486261D48749}" type="parTrans" cxnId="{35DBDFCE-F8FE-4401-A180-42A2471BE2B4}">
      <dgm:prSet/>
      <dgm:spPr/>
      <dgm:t>
        <a:bodyPr/>
        <a:lstStyle/>
        <a:p>
          <a:endParaRPr lang="en-US"/>
        </a:p>
      </dgm:t>
    </dgm:pt>
    <dgm:pt modelId="{7AC62AC2-0058-4AED-B5D1-B1AE4E6F28A6}" type="sibTrans" cxnId="{35DBDFCE-F8FE-4401-A180-42A2471BE2B4}">
      <dgm:prSet/>
      <dgm:spPr/>
      <dgm:t>
        <a:bodyPr/>
        <a:lstStyle/>
        <a:p>
          <a:endParaRPr lang="en-US"/>
        </a:p>
      </dgm:t>
    </dgm:pt>
    <dgm:pt modelId="{D15FD94B-E4B6-4859-957B-8059B59B8D75}">
      <dgm:prSet/>
      <dgm:spPr/>
      <dgm:t>
        <a:bodyPr/>
        <a:lstStyle/>
        <a:p>
          <a:r>
            <a:rPr lang="en-US"/>
            <a:t>We have also given Visualizing plots for price up  and down of dogecoin, moving averages, volatility, market capitalization, price volume and price comparison.  </a:t>
          </a:r>
        </a:p>
      </dgm:t>
    </dgm:pt>
    <dgm:pt modelId="{55D3F11F-A54C-4FF2-9058-6A0E709E26CF}" type="parTrans" cxnId="{48DA726F-D1B1-45B5-A45A-57BAB6AF7818}">
      <dgm:prSet/>
      <dgm:spPr/>
      <dgm:t>
        <a:bodyPr/>
        <a:lstStyle/>
        <a:p>
          <a:endParaRPr lang="en-US"/>
        </a:p>
      </dgm:t>
    </dgm:pt>
    <dgm:pt modelId="{23C982B1-79B5-4568-861D-566EC3610260}" type="sibTrans" cxnId="{48DA726F-D1B1-45B5-A45A-57BAB6AF7818}">
      <dgm:prSet/>
      <dgm:spPr/>
      <dgm:t>
        <a:bodyPr/>
        <a:lstStyle/>
        <a:p>
          <a:endParaRPr lang="en-US"/>
        </a:p>
      </dgm:t>
    </dgm:pt>
    <dgm:pt modelId="{CBA35F7E-D3E1-4339-AF17-25DEB0C0A212}" type="pres">
      <dgm:prSet presAssocID="{D63CF63F-01CF-4BB0-AFD7-B26CF867A18A}" presName="vert0" presStyleCnt="0">
        <dgm:presLayoutVars>
          <dgm:dir/>
          <dgm:animOne val="branch"/>
          <dgm:animLvl val="lvl"/>
        </dgm:presLayoutVars>
      </dgm:prSet>
      <dgm:spPr/>
    </dgm:pt>
    <dgm:pt modelId="{0C28F82E-3307-4212-AF4B-DE115BE12164}" type="pres">
      <dgm:prSet presAssocID="{E1ED3FB1-AFF5-4EEA-9ED9-09B191B92095}" presName="thickLine" presStyleLbl="alignNode1" presStyleIdx="0" presStyleCnt="3"/>
      <dgm:spPr/>
    </dgm:pt>
    <dgm:pt modelId="{10A515FC-4C71-4B5E-9B84-404A0C568431}" type="pres">
      <dgm:prSet presAssocID="{E1ED3FB1-AFF5-4EEA-9ED9-09B191B92095}" presName="horz1" presStyleCnt="0"/>
      <dgm:spPr/>
    </dgm:pt>
    <dgm:pt modelId="{83586280-837F-47AC-99C8-E6D94B98EAD2}" type="pres">
      <dgm:prSet presAssocID="{E1ED3FB1-AFF5-4EEA-9ED9-09B191B92095}" presName="tx1" presStyleLbl="revTx" presStyleIdx="0" presStyleCnt="3"/>
      <dgm:spPr/>
    </dgm:pt>
    <dgm:pt modelId="{A8BAA61D-02A8-4B27-85E3-AAB7EDAFB336}" type="pres">
      <dgm:prSet presAssocID="{E1ED3FB1-AFF5-4EEA-9ED9-09B191B92095}" presName="vert1" presStyleCnt="0"/>
      <dgm:spPr/>
    </dgm:pt>
    <dgm:pt modelId="{6137E73A-D6E3-4C7E-915C-D29E662185E9}" type="pres">
      <dgm:prSet presAssocID="{4750B633-F2E3-4AB4-A22B-6EC92DC48D04}" presName="thickLine" presStyleLbl="alignNode1" presStyleIdx="1" presStyleCnt="3"/>
      <dgm:spPr/>
    </dgm:pt>
    <dgm:pt modelId="{2227B014-77D4-4358-8793-DE3BE0013A0D}" type="pres">
      <dgm:prSet presAssocID="{4750B633-F2E3-4AB4-A22B-6EC92DC48D04}" presName="horz1" presStyleCnt="0"/>
      <dgm:spPr/>
    </dgm:pt>
    <dgm:pt modelId="{80FE26B7-5BF4-4888-8D1E-382268D62828}" type="pres">
      <dgm:prSet presAssocID="{4750B633-F2E3-4AB4-A22B-6EC92DC48D04}" presName="tx1" presStyleLbl="revTx" presStyleIdx="1" presStyleCnt="3"/>
      <dgm:spPr/>
    </dgm:pt>
    <dgm:pt modelId="{BF7C435F-85ED-491B-B72A-00746223AD3C}" type="pres">
      <dgm:prSet presAssocID="{4750B633-F2E3-4AB4-A22B-6EC92DC48D04}" presName="vert1" presStyleCnt="0"/>
      <dgm:spPr/>
    </dgm:pt>
    <dgm:pt modelId="{D364DABA-ABBC-4BB6-BB70-9A6228A19DE0}" type="pres">
      <dgm:prSet presAssocID="{D15FD94B-E4B6-4859-957B-8059B59B8D75}" presName="thickLine" presStyleLbl="alignNode1" presStyleIdx="2" presStyleCnt="3"/>
      <dgm:spPr/>
    </dgm:pt>
    <dgm:pt modelId="{E59D9DF8-2155-431F-9CDC-442F9160B7AB}" type="pres">
      <dgm:prSet presAssocID="{D15FD94B-E4B6-4859-957B-8059B59B8D75}" presName="horz1" presStyleCnt="0"/>
      <dgm:spPr/>
    </dgm:pt>
    <dgm:pt modelId="{D2CCCC18-8F38-4A0F-B31D-623A60031DF3}" type="pres">
      <dgm:prSet presAssocID="{D15FD94B-E4B6-4859-957B-8059B59B8D75}" presName="tx1" presStyleLbl="revTx" presStyleIdx="2" presStyleCnt="3"/>
      <dgm:spPr/>
    </dgm:pt>
    <dgm:pt modelId="{3EC1D9C1-65B7-49E5-A609-60CCF1026552}" type="pres">
      <dgm:prSet presAssocID="{D15FD94B-E4B6-4859-957B-8059B59B8D75}" presName="vert1" presStyleCnt="0"/>
      <dgm:spPr/>
    </dgm:pt>
  </dgm:ptLst>
  <dgm:cxnLst>
    <dgm:cxn modelId="{CAF0870D-299E-4A69-AF55-AC798EA21ED6}" type="presOf" srcId="{4750B633-F2E3-4AB4-A22B-6EC92DC48D04}" destId="{80FE26B7-5BF4-4888-8D1E-382268D62828}" srcOrd="0" destOrd="0" presId="urn:microsoft.com/office/officeart/2008/layout/LinedList"/>
    <dgm:cxn modelId="{23B3931B-1EF7-4891-9705-DB0B2A19D5FD}" type="presOf" srcId="{D15FD94B-E4B6-4859-957B-8059B59B8D75}" destId="{D2CCCC18-8F38-4A0F-B31D-623A60031DF3}" srcOrd="0" destOrd="0" presId="urn:microsoft.com/office/officeart/2008/layout/LinedList"/>
    <dgm:cxn modelId="{48DA726F-D1B1-45B5-A45A-57BAB6AF7818}" srcId="{D63CF63F-01CF-4BB0-AFD7-B26CF867A18A}" destId="{D15FD94B-E4B6-4859-957B-8059B59B8D75}" srcOrd="2" destOrd="0" parTransId="{55D3F11F-A54C-4FF2-9058-6A0E709E26CF}" sibTransId="{23C982B1-79B5-4568-861D-566EC3610260}"/>
    <dgm:cxn modelId="{940D3255-D54F-4676-8F80-7CC66806BD64}" type="presOf" srcId="{E1ED3FB1-AFF5-4EEA-9ED9-09B191B92095}" destId="{83586280-837F-47AC-99C8-E6D94B98EAD2}" srcOrd="0" destOrd="0" presId="urn:microsoft.com/office/officeart/2008/layout/LinedList"/>
    <dgm:cxn modelId="{BF7FD8B0-0FC7-454A-86E5-C702AF9A9834}" srcId="{D63CF63F-01CF-4BB0-AFD7-B26CF867A18A}" destId="{E1ED3FB1-AFF5-4EEA-9ED9-09B191B92095}" srcOrd="0" destOrd="0" parTransId="{FB55BC29-D62F-44EF-8A79-934C574B3B87}" sibTransId="{FBABC41A-0688-4BD2-82CD-240B34D8490E}"/>
    <dgm:cxn modelId="{35DBDFCE-F8FE-4401-A180-42A2471BE2B4}" srcId="{D63CF63F-01CF-4BB0-AFD7-B26CF867A18A}" destId="{4750B633-F2E3-4AB4-A22B-6EC92DC48D04}" srcOrd="1" destOrd="0" parTransId="{4A1B2106-F921-420F-8848-486261D48749}" sibTransId="{7AC62AC2-0058-4AED-B5D1-B1AE4E6F28A6}"/>
    <dgm:cxn modelId="{F3AB56D1-8FF2-449E-BC54-F666CC201141}" type="presOf" srcId="{D63CF63F-01CF-4BB0-AFD7-B26CF867A18A}" destId="{CBA35F7E-D3E1-4339-AF17-25DEB0C0A212}" srcOrd="0" destOrd="0" presId="urn:microsoft.com/office/officeart/2008/layout/LinedList"/>
    <dgm:cxn modelId="{BB7718BA-AA04-4B67-86C2-7F2889278A1C}" type="presParOf" srcId="{CBA35F7E-D3E1-4339-AF17-25DEB0C0A212}" destId="{0C28F82E-3307-4212-AF4B-DE115BE12164}" srcOrd="0" destOrd="0" presId="urn:microsoft.com/office/officeart/2008/layout/LinedList"/>
    <dgm:cxn modelId="{C7D6D6ED-3143-4C4D-B71B-2C496BD28032}" type="presParOf" srcId="{CBA35F7E-D3E1-4339-AF17-25DEB0C0A212}" destId="{10A515FC-4C71-4B5E-9B84-404A0C568431}" srcOrd="1" destOrd="0" presId="urn:microsoft.com/office/officeart/2008/layout/LinedList"/>
    <dgm:cxn modelId="{9450F518-CB31-48EC-892B-8451EBD67BBB}" type="presParOf" srcId="{10A515FC-4C71-4B5E-9B84-404A0C568431}" destId="{83586280-837F-47AC-99C8-E6D94B98EAD2}" srcOrd="0" destOrd="0" presId="urn:microsoft.com/office/officeart/2008/layout/LinedList"/>
    <dgm:cxn modelId="{7568B8EA-5BB3-4D32-94B2-52697551B0A8}" type="presParOf" srcId="{10A515FC-4C71-4B5E-9B84-404A0C568431}" destId="{A8BAA61D-02A8-4B27-85E3-AAB7EDAFB336}" srcOrd="1" destOrd="0" presId="urn:microsoft.com/office/officeart/2008/layout/LinedList"/>
    <dgm:cxn modelId="{5D8BFFF4-9865-46AA-AF21-B1FFE9AC7515}" type="presParOf" srcId="{CBA35F7E-D3E1-4339-AF17-25DEB0C0A212}" destId="{6137E73A-D6E3-4C7E-915C-D29E662185E9}" srcOrd="2" destOrd="0" presId="urn:microsoft.com/office/officeart/2008/layout/LinedList"/>
    <dgm:cxn modelId="{EE46AE00-B178-4963-8D60-954EC6D05CDB}" type="presParOf" srcId="{CBA35F7E-D3E1-4339-AF17-25DEB0C0A212}" destId="{2227B014-77D4-4358-8793-DE3BE0013A0D}" srcOrd="3" destOrd="0" presId="urn:microsoft.com/office/officeart/2008/layout/LinedList"/>
    <dgm:cxn modelId="{4D089B12-259E-4475-9B17-9B4E5304FBC4}" type="presParOf" srcId="{2227B014-77D4-4358-8793-DE3BE0013A0D}" destId="{80FE26B7-5BF4-4888-8D1E-382268D62828}" srcOrd="0" destOrd="0" presId="urn:microsoft.com/office/officeart/2008/layout/LinedList"/>
    <dgm:cxn modelId="{36C684B2-66F0-48E0-9793-4F1FB809A282}" type="presParOf" srcId="{2227B014-77D4-4358-8793-DE3BE0013A0D}" destId="{BF7C435F-85ED-491B-B72A-00746223AD3C}" srcOrd="1" destOrd="0" presId="urn:microsoft.com/office/officeart/2008/layout/LinedList"/>
    <dgm:cxn modelId="{3B8CE3F2-E4C7-448D-B6E3-A1C73700A3CB}" type="presParOf" srcId="{CBA35F7E-D3E1-4339-AF17-25DEB0C0A212}" destId="{D364DABA-ABBC-4BB6-BB70-9A6228A19DE0}" srcOrd="4" destOrd="0" presId="urn:microsoft.com/office/officeart/2008/layout/LinedList"/>
    <dgm:cxn modelId="{A90FF12B-A8B1-4BFD-9BD9-27A550BAD076}" type="presParOf" srcId="{CBA35F7E-D3E1-4339-AF17-25DEB0C0A212}" destId="{E59D9DF8-2155-431F-9CDC-442F9160B7AB}" srcOrd="5" destOrd="0" presId="urn:microsoft.com/office/officeart/2008/layout/LinedList"/>
    <dgm:cxn modelId="{652BFDEB-4B44-498A-AB1F-487D6459B9C0}" type="presParOf" srcId="{E59D9DF8-2155-431F-9CDC-442F9160B7AB}" destId="{D2CCCC18-8F38-4A0F-B31D-623A60031DF3}" srcOrd="0" destOrd="0" presId="urn:microsoft.com/office/officeart/2008/layout/LinedList"/>
    <dgm:cxn modelId="{B4BA4C92-7962-49B8-8018-564BFAB0D849}" type="presParOf" srcId="{E59D9DF8-2155-431F-9CDC-442F9160B7AB}" destId="{3EC1D9C1-65B7-49E5-A609-60CCF10265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C421E6-F95F-4AF4-AECB-5D914B9B657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2EDEE9-0AC7-4851-AE18-034733E9ABF3}">
      <dgm:prSet/>
      <dgm:spPr/>
      <dgm:t>
        <a:bodyPr/>
        <a:lstStyle/>
        <a:p>
          <a:r>
            <a:rPr lang="en-US"/>
            <a:t>We cleaned the twitter data by removing all the special characters.</a:t>
          </a:r>
        </a:p>
      </dgm:t>
    </dgm:pt>
    <dgm:pt modelId="{D3857032-71B3-4793-B92A-68D1C56EA8D4}" type="parTrans" cxnId="{682B209B-D079-44C5-895F-A1DD68765933}">
      <dgm:prSet/>
      <dgm:spPr/>
      <dgm:t>
        <a:bodyPr/>
        <a:lstStyle/>
        <a:p>
          <a:endParaRPr lang="en-US"/>
        </a:p>
      </dgm:t>
    </dgm:pt>
    <dgm:pt modelId="{E1EC70A8-1ABA-4B41-A25A-68B29ADF8899}" type="sibTrans" cxnId="{682B209B-D079-44C5-895F-A1DD68765933}">
      <dgm:prSet/>
      <dgm:spPr/>
      <dgm:t>
        <a:bodyPr/>
        <a:lstStyle/>
        <a:p>
          <a:endParaRPr lang="en-US"/>
        </a:p>
      </dgm:t>
    </dgm:pt>
    <dgm:pt modelId="{971FFA7B-021F-4B39-B27D-8BE260A678B1}">
      <dgm:prSet/>
      <dgm:spPr/>
      <dgm:t>
        <a:bodyPr/>
        <a:lstStyle/>
        <a:p>
          <a:r>
            <a:rPr lang="en-US"/>
            <a:t>Also, made word clouds with that to check our extracted twitter data.</a:t>
          </a:r>
        </a:p>
      </dgm:t>
    </dgm:pt>
    <dgm:pt modelId="{AE10551B-FB54-4412-B37D-FADA681DE162}" type="parTrans" cxnId="{8F33E424-5F11-43A6-8568-0F3D0BB3277E}">
      <dgm:prSet/>
      <dgm:spPr/>
      <dgm:t>
        <a:bodyPr/>
        <a:lstStyle/>
        <a:p>
          <a:endParaRPr lang="en-US"/>
        </a:p>
      </dgm:t>
    </dgm:pt>
    <dgm:pt modelId="{CC24DD05-6B85-492C-BFC3-B3F030B6DD75}" type="sibTrans" cxnId="{8F33E424-5F11-43A6-8568-0F3D0BB3277E}">
      <dgm:prSet/>
      <dgm:spPr/>
      <dgm:t>
        <a:bodyPr/>
        <a:lstStyle/>
        <a:p>
          <a:endParaRPr lang="en-US"/>
        </a:p>
      </dgm:t>
    </dgm:pt>
    <dgm:pt modelId="{14830D21-351C-401E-8118-D694CBD77623}" type="pres">
      <dgm:prSet presAssocID="{B6C421E6-F95F-4AF4-AECB-5D914B9B657C}" presName="outerComposite" presStyleCnt="0">
        <dgm:presLayoutVars>
          <dgm:chMax val="5"/>
          <dgm:dir/>
          <dgm:resizeHandles val="exact"/>
        </dgm:presLayoutVars>
      </dgm:prSet>
      <dgm:spPr/>
    </dgm:pt>
    <dgm:pt modelId="{460759F5-B98B-422F-B419-99BA370B5DDC}" type="pres">
      <dgm:prSet presAssocID="{B6C421E6-F95F-4AF4-AECB-5D914B9B657C}" presName="dummyMaxCanvas" presStyleCnt="0">
        <dgm:presLayoutVars/>
      </dgm:prSet>
      <dgm:spPr/>
    </dgm:pt>
    <dgm:pt modelId="{2ED17538-5788-41BE-918A-C97557EB2F12}" type="pres">
      <dgm:prSet presAssocID="{B6C421E6-F95F-4AF4-AECB-5D914B9B657C}" presName="TwoNodes_1" presStyleLbl="node1" presStyleIdx="0" presStyleCnt="2">
        <dgm:presLayoutVars>
          <dgm:bulletEnabled val="1"/>
        </dgm:presLayoutVars>
      </dgm:prSet>
      <dgm:spPr/>
    </dgm:pt>
    <dgm:pt modelId="{C928BEDE-2F3A-46F0-9CAF-1D6802896B50}" type="pres">
      <dgm:prSet presAssocID="{B6C421E6-F95F-4AF4-AECB-5D914B9B657C}" presName="TwoNodes_2" presStyleLbl="node1" presStyleIdx="1" presStyleCnt="2">
        <dgm:presLayoutVars>
          <dgm:bulletEnabled val="1"/>
        </dgm:presLayoutVars>
      </dgm:prSet>
      <dgm:spPr/>
    </dgm:pt>
    <dgm:pt modelId="{0B6BE652-D4E3-497E-9990-A118D5E5EA77}" type="pres">
      <dgm:prSet presAssocID="{B6C421E6-F95F-4AF4-AECB-5D914B9B657C}" presName="TwoConn_1-2" presStyleLbl="fgAccFollowNode1" presStyleIdx="0" presStyleCnt="1">
        <dgm:presLayoutVars>
          <dgm:bulletEnabled val="1"/>
        </dgm:presLayoutVars>
      </dgm:prSet>
      <dgm:spPr/>
    </dgm:pt>
    <dgm:pt modelId="{923F28B7-95B6-4E8E-8DD1-770EFC08D4FD}" type="pres">
      <dgm:prSet presAssocID="{B6C421E6-F95F-4AF4-AECB-5D914B9B657C}" presName="TwoNodes_1_text" presStyleLbl="node1" presStyleIdx="1" presStyleCnt="2">
        <dgm:presLayoutVars>
          <dgm:bulletEnabled val="1"/>
        </dgm:presLayoutVars>
      </dgm:prSet>
      <dgm:spPr/>
    </dgm:pt>
    <dgm:pt modelId="{9D1D861E-E3C1-433B-8836-622FB439DB59}" type="pres">
      <dgm:prSet presAssocID="{B6C421E6-F95F-4AF4-AECB-5D914B9B657C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75663005-B15E-4AA2-BE51-861A412D3715}" type="presOf" srcId="{971FFA7B-021F-4B39-B27D-8BE260A678B1}" destId="{C928BEDE-2F3A-46F0-9CAF-1D6802896B50}" srcOrd="0" destOrd="0" presId="urn:microsoft.com/office/officeart/2005/8/layout/vProcess5"/>
    <dgm:cxn modelId="{8FC85515-1F2A-47FC-81B3-84C169E3E935}" type="presOf" srcId="{971FFA7B-021F-4B39-B27D-8BE260A678B1}" destId="{9D1D861E-E3C1-433B-8836-622FB439DB59}" srcOrd="1" destOrd="0" presId="urn:microsoft.com/office/officeart/2005/8/layout/vProcess5"/>
    <dgm:cxn modelId="{8F33E424-5F11-43A6-8568-0F3D0BB3277E}" srcId="{B6C421E6-F95F-4AF4-AECB-5D914B9B657C}" destId="{971FFA7B-021F-4B39-B27D-8BE260A678B1}" srcOrd="1" destOrd="0" parTransId="{AE10551B-FB54-4412-B37D-FADA681DE162}" sibTransId="{CC24DD05-6B85-492C-BFC3-B3F030B6DD75}"/>
    <dgm:cxn modelId="{682B209B-D079-44C5-895F-A1DD68765933}" srcId="{B6C421E6-F95F-4AF4-AECB-5D914B9B657C}" destId="{732EDEE9-0AC7-4851-AE18-034733E9ABF3}" srcOrd="0" destOrd="0" parTransId="{D3857032-71B3-4793-B92A-68D1C56EA8D4}" sibTransId="{E1EC70A8-1ABA-4B41-A25A-68B29ADF8899}"/>
    <dgm:cxn modelId="{1C61A7AA-AA7E-4E6B-8815-E348BE0B7DC0}" type="presOf" srcId="{E1EC70A8-1ABA-4B41-A25A-68B29ADF8899}" destId="{0B6BE652-D4E3-497E-9990-A118D5E5EA77}" srcOrd="0" destOrd="0" presId="urn:microsoft.com/office/officeart/2005/8/layout/vProcess5"/>
    <dgm:cxn modelId="{92D355B9-DA84-4E62-83FC-D6710FD1D30F}" type="presOf" srcId="{732EDEE9-0AC7-4851-AE18-034733E9ABF3}" destId="{923F28B7-95B6-4E8E-8DD1-770EFC08D4FD}" srcOrd="1" destOrd="0" presId="urn:microsoft.com/office/officeart/2005/8/layout/vProcess5"/>
    <dgm:cxn modelId="{25C86AD2-F690-47BC-A881-8E3C5AED0637}" type="presOf" srcId="{732EDEE9-0AC7-4851-AE18-034733E9ABF3}" destId="{2ED17538-5788-41BE-918A-C97557EB2F12}" srcOrd="0" destOrd="0" presId="urn:microsoft.com/office/officeart/2005/8/layout/vProcess5"/>
    <dgm:cxn modelId="{C1D689F6-C6D0-4D61-AE98-B28FFEFF267F}" type="presOf" srcId="{B6C421E6-F95F-4AF4-AECB-5D914B9B657C}" destId="{14830D21-351C-401E-8118-D694CBD77623}" srcOrd="0" destOrd="0" presId="urn:microsoft.com/office/officeart/2005/8/layout/vProcess5"/>
    <dgm:cxn modelId="{72E252D8-63F1-437F-A23A-E631490380B5}" type="presParOf" srcId="{14830D21-351C-401E-8118-D694CBD77623}" destId="{460759F5-B98B-422F-B419-99BA370B5DDC}" srcOrd="0" destOrd="0" presId="urn:microsoft.com/office/officeart/2005/8/layout/vProcess5"/>
    <dgm:cxn modelId="{007F5E61-6E78-43FA-A238-4DE09A6FBBC3}" type="presParOf" srcId="{14830D21-351C-401E-8118-D694CBD77623}" destId="{2ED17538-5788-41BE-918A-C97557EB2F12}" srcOrd="1" destOrd="0" presId="urn:microsoft.com/office/officeart/2005/8/layout/vProcess5"/>
    <dgm:cxn modelId="{5BA22E50-0481-42A6-B4A0-18F2DE1AA683}" type="presParOf" srcId="{14830D21-351C-401E-8118-D694CBD77623}" destId="{C928BEDE-2F3A-46F0-9CAF-1D6802896B50}" srcOrd="2" destOrd="0" presId="urn:microsoft.com/office/officeart/2005/8/layout/vProcess5"/>
    <dgm:cxn modelId="{74BDFBAE-D22A-42D7-AF86-B4D1EE2812FA}" type="presParOf" srcId="{14830D21-351C-401E-8118-D694CBD77623}" destId="{0B6BE652-D4E3-497E-9990-A118D5E5EA77}" srcOrd="3" destOrd="0" presId="urn:microsoft.com/office/officeart/2005/8/layout/vProcess5"/>
    <dgm:cxn modelId="{7B67D8A1-D2EF-4A2A-8238-6F4A29AEC231}" type="presParOf" srcId="{14830D21-351C-401E-8118-D694CBD77623}" destId="{923F28B7-95B6-4E8E-8DD1-770EFC08D4FD}" srcOrd="4" destOrd="0" presId="urn:microsoft.com/office/officeart/2005/8/layout/vProcess5"/>
    <dgm:cxn modelId="{2AC167E3-D249-4D77-9484-0B511456D01C}" type="presParOf" srcId="{14830D21-351C-401E-8118-D694CBD77623}" destId="{9D1D861E-E3C1-433B-8836-622FB439DB59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8F82E-3307-4212-AF4B-DE115BE12164}">
      <dsp:nvSpPr>
        <dsp:cNvPr id="0" name=""/>
        <dsp:cNvSpPr/>
      </dsp:nvSpPr>
      <dsp:spPr>
        <a:xfrm>
          <a:off x="0" y="2232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586280-837F-47AC-99C8-E6D94B98EAD2}">
      <dsp:nvSpPr>
        <dsp:cNvPr id="0" name=""/>
        <dsp:cNvSpPr/>
      </dsp:nvSpPr>
      <dsp:spPr>
        <a:xfrm>
          <a:off x="0" y="2232"/>
          <a:ext cx="6496050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 this project we analysed, how Elon musk’s tweets is affecting dogecoin price.</a:t>
          </a:r>
        </a:p>
      </dsp:txBody>
      <dsp:txXfrm>
        <a:off x="0" y="2232"/>
        <a:ext cx="6496050" cy="1522511"/>
      </dsp:txXfrm>
    </dsp:sp>
    <dsp:sp modelId="{6137E73A-D6E3-4C7E-915C-D29E662185E9}">
      <dsp:nvSpPr>
        <dsp:cNvPr id="0" name=""/>
        <dsp:cNvSpPr/>
      </dsp:nvSpPr>
      <dsp:spPr>
        <a:xfrm>
          <a:off x="0" y="1524744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-665368"/>
                <a:satOff val="4108"/>
                <a:lumOff val="-588"/>
                <a:alphaOff val="0"/>
                <a:tint val="98000"/>
                <a:lumMod val="114000"/>
              </a:schemeClr>
            </a:gs>
            <a:gs pos="100000">
              <a:schemeClr val="accent2">
                <a:hueOff val="-665368"/>
                <a:satOff val="4108"/>
                <a:lumOff val="-588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65368"/>
              <a:satOff val="4108"/>
              <a:lumOff val="-58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E26B7-5BF4-4888-8D1E-382268D62828}">
      <dsp:nvSpPr>
        <dsp:cNvPr id="0" name=""/>
        <dsp:cNvSpPr/>
      </dsp:nvSpPr>
      <dsp:spPr>
        <a:xfrm>
          <a:off x="0" y="1524744"/>
          <a:ext cx="6496050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Here we compared Elon musk and random people tweets  about dogecoin with the dogecoin price. </a:t>
          </a:r>
        </a:p>
      </dsp:txBody>
      <dsp:txXfrm>
        <a:off x="0" y="1524744"/>
        <a:ext cx="6496050" cy="1522511"/>
      </dsp:txXfrm>
    </dsp:sp>
    <dsp:sp modelId="{D364DABA-ABBC-4BB6-BB70-9A6228A19DE0}">
      <dsp:nvSpPr>
        <dsp:cNvPr id="0" name=""/>
        <dsp:cNvSpPr/>
      </dsp:nvSpPr>
      <dsp:spPr>
        <a:xfrm>
          <a:off x="0" y="3047255"/>
          <a:ext cx="6496050" cy="0"/>
        </a:xfrm>
        <a:prstGeom prst="line">
          <a:avLst/>
        </a:prstGeom>
        <a:gradFill rotWithShape="0">
          <a:gsLst>
            <a:gs pos="0">
              <a:schemeClr val="accent2">
                <a:hueOff val="-1330735"/>
                <a:satOff val="8216"/>
                <a:lumOff val="-1176"/>
                <a:alphaOff val="0"/>
                <a:tint val="98000"/>
                <a:lumMod val="114000"/>
              </a:schemeClr>
            </a:gs>
            <a:gs pos="100000">
              <a:schemeClr val="accent2">
                <a:hueOff val="-1330735"/>
                <a:satOff val="8216"/>
                <a:lumOff val="-1176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30735"/>
              <a:satOff val="8216"/>
              <a:lumOff val="-11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CCCC18-8F38-4A0F-B31D-623A60031DF3}">
      <dsp:nvSpPr>
        <dsp:cNvPr id="0" name=""/>
        <dsp:cNvSpPr/>
      </dsp:nvSpPr>
      <dsp:spPr>
        <a:xfrm>
          <a:off x="0" y="3047255"/>
          <a:ext cx="6496050" cy="1522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have also given Visualizing plots for price up  and down of dogecoin, moving averages, volatility, market capitalization, price volume and price comparison.  </a:t>
          </a:r>
        </a:p>
      </dsp:txBody>
      <dsp:txXfrm>
        <a:off x="0" y="3047255"/>
        <a:ext cx="6496050" cy="15225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17538-5788-41BE-918A-C97557EB2F12}">
      <dsp:nvSpPr>
        <dsp:cNvPr id="0" name=""/>
        <dsp:cNvSpPr/>
      </dsp:nvSpPr>
      <dsp:spPr>
        <a:xfrm>
          <a:off x="0" y="0"/>
          <a:ext cx="7993699" cy="1825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We cleaned the twitter data by removing all the special characters.</a:t>
          </a:r>
        </a:p>
      </dsp:txBody>
      <dsp:txXfrm>
        <a:off x="53464" y="53464"/>
        <a:ext cx="6107010" cy="1718467"/>
      </dsp:txXfrm>
    </dsp:sp>
    <dsp:sp modelId="{C928BEDE-2F3A-46F0-9CAF-1D6802896B50}">
      <dsp:nvSpPr>
        <dsp:cNvPr id="0" name=""/>
        <dsp:cNvSpPr/>
      </dsp:nvSpPr>
      <dsp:spPr>
        <a:xfrm>
          <a:off x="1410652" y="2231038"/>
          <a:ext cx="7993699" cy="18253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Also, made word clouds with that to check our extracted twitter data.</a:t>
          </a:r>
        </a:p>
      </dsp:txBody>
      <dsp:txXfrm>
        <a:off x="1464116" y="2284502"/>
        <a:ext cx="5289611" cy="1718467"/>
      </dsp:txXfrm>
    </dsp:sp>
    <dsp:sp modelId="{0B6BE652-D4E3-497E-9990-A118D5E5EA77}">
      <dsp:nvSpPr>
        <dsp:cNvPr id="0" name=""/>
        <dsp:cNvSpPr/>
      </dsp:nvSpPr>
      <dsp:spPr>
        <a:xfrm>
          <a:off x="6807192" y="1434963"/>
          <a:ext cx="1186506" cy="11865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074156" y="1434963"/>
        <a:ext cx="652578" cy="892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1457-635F-411C-A8CF-BA27DB88B3E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40CF-BE65-4F61-8C77-3E4C65AE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1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1457-635F-411C-A8CF-BA27DB88B3E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40CF-BE65-4F61-8C77-3E4C65AE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7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1457-635F-411C-A8CF-BA27DB88B3E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40CF-BE65-4F61-8C77-3E4C65AE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03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1457-635F-411C-A8CF-BA27DB88B3E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40CF-BE65-4F61-8C77-3E4C65AE604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8426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1457-635F-411C-A8CF-BA27DB88B3E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40CF-BE65-4F61-8C77-3E4C65AE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31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1457-635F-411C-A8CF-BA27DB88B3E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40CF-BE65-4F61-8C77-3E4C65AE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76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1457-635F-411C-A8CF-BA27DB88B3E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40CF-BE65-4F61-8C77-3E4C65AE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47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1457-635F-411C-A8CF-BA27DB88B3E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40CF-BE65-4F61-8C77-3E4C65AE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88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1457-635F-411C-A8CF-BA27DB88B3E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40CF-BE65-4F61-8C77-3E4C65AE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60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1457-635F-411C-A8CF-BA27DB88B3E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40CF-BE65-4F61-8C77-3E4C65AE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0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1457-635F-411C-A8CF-BA27DB88B3E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40CF-BE65-4F61-8C77-3E4C65AE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0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1457-635F-411C-A8CF-BA27DB88B3E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40CF-BE65-4F61-8C77-3E4C65AE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3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1457-635F-411C-A8CF-BA27DB88B3E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40CF-BE65-4F61-8C77-3E4C65AE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1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1457-635F-411C-A8CF-BA27DB88B3E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40CF-BE65-4F61-8C77-3E4C65AE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5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1457-635F-411C-A8CF-BA27DB88B3E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40CF-BE65-4F61-8C77-3E4C65AE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1457-635F-411C-A8CF-BA27DB88B3E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40CF-BE65-4F61-8C77-3E4C65AE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5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1457-635F-411C-A8CF-BA27DB88B3E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40CF-BE65-4F61-8C77-3E4C65AE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7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111457-635F-411C-A8CF-BA27DB88B3E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B40CF-BE65-4F61-8C77-3E4C65AE6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6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  <p:sldLayoutId id="2147483953" r:id="rId12"/>
    <p:sldLayoutId id="2147483954" r:id="rId13"/>
    <p:sldLayoutId id="2147483955" r:id="rId14"/>
    <p:sldLayoutId id="2147483956" r:id="rId15"/>
    <p:sldLayoutId id="2147483957" r:id="rId16"/>
    <p:sldLayoutId id="214748395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valori.it/dogecoin-criptovaluta-elon-musk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23A034-984F-8735-689C-F60209C9BF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0CA1FE-5082-5C03-7149-571C5223A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Dogecoin price comparison with Elon musk and random people tweets</a:t>
            </a:r>
            <a:endParaRPr lang="en-US" sz="5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1C3CE1-D4EE-C62D-6D0F-3D94B73FA0F7}"/>
              </a:ext>
            </a:extLst>
          </p:cNvPr>
          <p:cNvSpPr txBox="1"/>
          <p:nvPr/>
        </p:nvSpPr>
        <p:spPr>
          <a:xfrm>
            <a:off x="9341541" y="6657945"/>
            <a:ext cx="285045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valori.it/dogecoin-criptovaluta-elon-musk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3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9B18-D5CF-1F8C-0C88-FB7D5994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i="0">
                <a:effectLst/>
                <a:latin typeface="Roboto" panose="02000000000000000000" pitchFamily="2" charset="0"/>
              </a:rPr>
              <a:t>The dogecoin data and </a:t>
            </a:r>
            <a:r>
              <a:rPr lang="en-US" sz="2600">
                <a:latin typeface="Roboto" panose="02000000000000000000" pitchFamily="2" charset="0"/>
              </a:rPr>
              <a:t>t</a:t>
            </a:r>
            <a:r>
              <a:rPr lang="en-US" sz="2600" b="0" i="0">
                <a:effectLst/>
                <a:latin typeface="Roboto" panose="02000000000000000000" pitchFamily="2" charset="0"/>
              </a:rPr>
              <a:t>he data of random people Post's Moving Averages</a:t>
            </a:r>
            <a:r>
              <a:rPr lang="en-US" sz="2600">
                <a:latin typeface="Roboto" panose="02000000000000000000" pitchFamily="2" charset="0"/>
              </a:rPr>
              <a:t>.</a:t>
            </a:r>
            <a:endParaRPr lang="en-US" sz="2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33F4-FFC1-1CC1-03B3-B1AA33143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/>
              <a:t>Calculated the average price over the period from 2018 to 2022.</a:t>
            </a:r>
          </a:p>
          <a:p>
            <a:r>
              <a:rPr lang="en-US"/>
              <a:t>From the period  of 2021 there is a rapid effect on the price of dogecoin.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DF720-E9D4-A3D2-9F1E-DDEA3AC15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92" y="2093775"/>
            <a:ext cx="5449889" cy="2670446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8369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426D5-1EA2-3069-84CC-79AB6494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b="0" i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The dogecoin data and The data of Elon Musk's Post's Moving Averages</a:t>
            </a:r>
            <a:br>
              <a:rPr lang="en-US" b="0" i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9DACE-4CF7-6F1D-683A-7F3F0A42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5E92-8812-DCA3-2CE1-416DD434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b="0" dirty="0">
                <a:effectLst/>
                <a:latin typeface="+mn-lt"/>
              </a:rPr>
              <a:t>Volatility for Random Person's Post VS Elon Musk's Post for Dogecoin</a:t>
            </a:r>
            <a:br>
              <a:rPr lang="en-US" sz="2000" b="0" dirty="0">
                <a:effectLst/>
                <a:latin typeface="Courier New" panose="02070309020205020404" pitchFamily="49" charset="0"/>
              </a:rPr>
            </a:br>
            <a:endParaRPr lang="en-US" sz="2000" dirty="0"/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2FEA51AE-2D18-46BE-B2CA-B90B13168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6A537E-C106-45AE-9BBB-3CE55944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918BA52-E4A7-4EEC-898E-C49023767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140466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D3F3B7-282C-4DDC-AD1B-C497F2942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5E14-8B24-A20D-9E54-FD2977608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/>
              <a:t>This shows that elon musk tweets had a liability to change the high price of dogecoin rapidly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F3F43-2A86-B1B0-CC9D-E3148C0E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51" y="2191035"/>
            <a:ext cx="6495847" cy="30855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4655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B7E26-65A1-B8A6-9BAC-F4A2BA47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effectLst/>
              </a:rPr>
              <a:t>Market Capitalization for Random Person's Post VS Elon Musk's Post for Dogecoin</a:t>
            </a:r>
            <a:br>
              <a:rPr lang="en-US" sz="2000">
                <a:effectLst/>
              </a:rPr>
            </a:br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16A81-B0A3-C807-C320-FB688DD8E03A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There is no change in market capitalization based on tweets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BDDC1-3B8A-4ED1-9384-28046DA7D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A4C54E1D-046B-434B-8B3E-C179D991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55D8EF-53AA-5586-BDF7-46D8B5DB2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08319" y="1927626"/>
            <a:ext cx="5614835" cy="2849529"/>
          </a:xfrm>
          <a:prstGeom prst="rect">
            <a:avLst/>
          </a:prstGeom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D62FCDA-81D0-4D28-B17F-CC6E32068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5258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0728-3C35-4681-243E-454650E4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0" i="0">
                <a:effectLst/>
                <a:latin typeface="Roboto" panose="02000000000000000000" pitchFamily="2" charset="0"/>
              </a:rPr>
              <a:t>Low Price Volume for Random Person's Post VS Elon Musk's Post for Dogecoin</a:t>
            </a:r>
            <a:br>
              <a:rPr lang="en-US" sz="2000" b="0" i="0">
                <a:effectLst/>
                <a:latin typeface="Roboto" panose="02000000000000000000" pitchFamily="2" charset="0"/>
              </a:rPr>
            </a:br>
            <a:endParaRPr lang="en-US" sz="20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BD2783-3E13-4286-2383-7CD0978FD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dirty="0"/>
              <a:t>Similar to the market capitalization, tweets don’t affected the low price volume of dogecoin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6BDDC1-3B8A-4ED1-9384-28046DA7D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A4C54E1D-046B-434B-8B3E-C179D991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56F421-CA15-3B18-FB60-537EC8F4A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319" y="1308100"/>
            <a:ext cx="5614835" cy="3994149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D62FCDA-81D0-4D28-B17F-CC6E32068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5768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D671-EA16-85E0-30E0-10D4F813C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High</a:t>
            </a:r>
            <a:r>
              <a:rPr lang="en-US" sz="2000">
                <a:effectLst/>
              </a:rPr>
              <a:t> Price Volume for Random Person's Post VS Elon Musk's Post for Dogecoin</a:t>
            </a:r>
            <a:br>
              <a:rPr lang="en-US" sz="2000">
                <a:effectLst/>
              </a:rPr>
            </a:b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308C2-3CD5-0EA3-8101-D3F08CAC0620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Tweets did not cause any changes to the high price volume of dogecoin traded.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BDDC1-3B8A-4ED1-9384-28046DA7D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A4C54E1D-046B-434B-8B3E-C179D991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2A5337-D2E6-7C4E-6DB2-85F3123A6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23689" y="1143000"/>
            <a:ext cx="6099466" cy="4133850"/>
          </a:xfrm>
          <a:prstGeom prst="rect">
            <a:avLst/>
          </a:prstGeom>
          <a:effectLst/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id="{CD62FCDA-81D0-4D28-B17F-CC6E32068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6735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429D-D1B8-D6CF-54F2-4DFBA0E3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0" i="0">
                <a:effectLst/>
                <a:latin typeface="Roboto" panose="02000000000000000000" pitchFamily="2" charset="0"/>
              </a:rPr>
              <a:t>Price Comparison After Elon Musk's Post Random People's Post</a:t>
            </a:r>
            <a:br>
              <a:rPr lang="en-US" sz="2600" b="0" i="0">
                <a:effectLst/>
                <a:latin typeface="Roboto" panose="02000000000000000000" pitchFamily="2" charset="0"/>
              </a:rPr>
            </a:br>
            <a:endParaRPr lang="en-US" sz="2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DF20F-A4EC-38EB-CD27-FA41841B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/>
              <a:t>There is an Increase of dogecoin when </a:t>
            </a:r>
            <a:r>
              <a:rPr lang="en-US" dirty="0" err="1"/>
              <a:t>elon</a:t>
            </a:r>
            <a:r>
              <a:rPr lang="en-US" dirty="0"/>
              <a:t> musk tweets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94166-30C7-A62D-CCC7-3EA2E8AF8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692" y="1244600"/>
            <a:ext cx="5777190" cy="4705350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4284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3993-F176-5CF2-1214-8E07189D9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>
                <a:effectLst/>
              </a:rPr>
              <a:t>Price Comparison after Random People's Post</a:t>
            </a:r>
            <a:endParaRPr lang="en-US" sz="2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48F6C-8017-E8DE-552E-496EF0177F61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latin typeface="+mj-lt"/>
                <a:ea typeface="+mj-ea"/>
                <a:cs typeface="+mj-cs"/>
              </a:rPr>
              <a:t>When a random people tweets, the  change is not consistent.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6BDDC1-3B8A-4ED1-9384-28046DA7D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A4C54E1D-046B-434B-8B3E-C179D991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408191-5DB5-876A-A672-554E69886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23689" y="996950"/>
            <a:ext cx="6099466" cy="4178300"/>
          </a:xfrm>
          <a:prstGeom prst="rect">
            <a:avLst/>
          </a:prstGeom>
          <a:effectLst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D62FCDA-81D0-4D28-B17F-CC6E32068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516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5635-2FE8-464D-32CD-25D83FC3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Originality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A918A-EF00-67F1-E0D9-046F3017E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</a:p>
        </p:txBody>
      </p:sp>
    </p:spTree>
    <p:extLst>
      <p:ext uri="{BB962C8B-B14F-4D97-AF65-F5344CB8AC3E}">
        <p14:creationId xmlns:p14="http://schemas.microsoft.com/office/powerpoint/2010/main" val="484080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6F26-358B-2D69-4C0F-C578A631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6ED71-AD21-8BC4-8009-0A0F45AD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Tweets effect on dogecoin price is determined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2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6">
            <a:extLst>
              <a:ext uri="{FF2B5EF4-FFF2-40B4-BE49-F238E27FC236}">
                <a16:creationId xmlns:a16="http://schemas.microsoft.com/office/drawing/2014/main" id="{D8B9538A-2A89-47DD-996C-7D2BE2AB6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B31C2-6A10-B63D-F3BA-4AE0BB6A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EBEBEB"/>
                </a:solidFill>
              </a:rPr>
              <a:t>Over view</a:t>
            </a:r>
          </a:p>
        </p:txBody>
      </p:sp>
      <p:sp>
        <p:nvSpPr>
          <p:cNvPr id="36" name="Freeform: Shape 28">
            <a:extLst>
              <a:ext uri="{FF2B5EF4-FFF2-40B4-BE49-F238E27FC236}">
                <a16:creationId xmlns:a16="http://schemas.microsoft.com/office/drawing/2014/main" id="{E625979B-5325-4898-8EF9-5C174B192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34B22E2B-30D5-47A4-97C5-091EA1AB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9B6DA3CD-A002-40ED-8194-B4E637BD7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91BC772-93C4-A98F-41A6-ADC40E01C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749629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5544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B7A74-85EB-391D-30F4-D97C89D4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THANK YOU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D235D7-E555-468D-A368-E23596CCE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57780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8">
            <a:extLst>
              <a:ext uri="{FF2B5EF4-FFF2-40B4-BE49-F238E27FC236}">
                <a16:creationId xmlns:a16="http://schemas.microsoft.com/office/drawing/2014/main" id="{AA0BB620-0E1B-444E-B4DA-620EC18FC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2429450D-EE6E-4527-982F-934CA86EE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8060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7" name="Content Placeholder 6" descr="Smiling Face with No Fill">
            <a:extLst>
              <a:ext uri="{FF2B5EF4-FFF2-40B4-BE49-F238E27FC236}">
                <a16:creationId xmlns:a16="http://schemas.microsoft.com/office/drawing/2014/main" id="{E1D1B718-D286-6ABE-2F6F-3712637FA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7240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190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BA9A-796B-3BC1-F4EF-39342D67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Block diagram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869FD2-C842-1589-59B4-BCE4D7D1F7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912982"/>
              </p:ext>
            </p:extLst>
          </p:nvPr>
        </p:nvGraphicFramePr>
        <p:xfrm>
          <a:off x="838200" y="1608914"/>
          <a:ext cx="1593850" cy="640080"/>
        </p:xfrm>
        <a:graphic>
          <a:graphicData uri="http://schemas.openxmlformats.org/drawingml/2006/table">
            <a:tbl>
              <a:tblPr/>
              <a:tblGrid>
                <a:gridCol w="1593850">
                  <a:extLst>
                    <a:ext uri="{9D8B030D-6E8A-4147-A177-3AD203B41FA5}">
                      <a16:colId xmlns:a16="http://schemas.microsoft.com/office/drawing/2014/main" val="183309969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Dogecoin data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539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B8E879-3B51-4337-6E26-3AC47F328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795123"/>
              </p:ext>
            </p:extLst>
          </p:nvPr>
        </p:nvGraphicFramePr>
        <p:xfrm>
          <a:off x="838200" y="2456497"/>
          <a:ext cx="1701800" cy="1226504"/>
        </p:xfrm>
        <a:graphic>
          <a:graphicData uri="http://schemas.openxmlformats.org/drawingml/2006/table">
            <a:tbl>
              <a:tblPr/>
              <a:tblGrid>
                <a:gridCol w="1701800">
                  <a:extLst>
                    <a:ext uri="{9D8B030D-6E8A-4147-A177-3AD203B41FA5}">
                      <a16:colId xmlns:a16="http://schemas.microsoft.com/office/drawing/2014/main" val="1333364459"/>
                    </a:ext>
                  </a:extLst>
                </a:gridCol>
              </a:tblGrid>
              <a:tr h="1226504">
                <a:tc>
                  <a:txBody>
                    <a:bodyPr/>
                    <a:lstStyle/>
                    <a:p>
                      <a:r>
                        <a:rPr lang="en-US" dirty="0"/>
                        <a:t>Elon musk and random people tweets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39134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BCBC1B4-17E3-C7AC-AD9C-8EF7EBF28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551978"/>
              </p:ext>
            </p:extLst>
          </p:nvPr>
        </p:nvGraphicFramePr>
        <p:xfrm>
          <a:off x="838200" y="3910095"/>
          <a:ext cx="1778000" cy="80010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4158838193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r>
                        <a:rPr lang="en-US" dirty="0"/>
                        <a:t>Data preprocessing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020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F80A9D2-4E45-4B4B-526E-745CAF53D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690002"/>
              </p:ext>
            </p:extLst>
          </p:nvPr>
        </p:nvGraphicFramePr>
        <p:xfrm>
          <a:off x="793754" y="5004754"/>
          <a:ext cx="1999514" cy="797298"/>
        </p:xfrm>
        <a:graphic>
          <a:graphicData uri="http://schemas.openxmlformats.org/drawingml/2006/table">
            <a:tbl>
              <a:tblPr/>
              <a:tblGrid>
                <a:gridCol w="1999514">
                  <a:extLst>
                    <a:ext uri="{9D8B030D-6E8A-4147-A177-3AD203B41FA5}">
                      <a16:colId xmlns:a16="http://schemas.microsoft.com/office/drawing/2014/main" val="2901965541"/>
                    </a:ext>
                  </a:extLst>
                </a:gridCol>
              </a:tblGrid>
              <a:tr h="797298">
                <a:tc>
                  <a:txBody>
                    <a:bodyPr/>
                    <a:lstStyle/>
                    <a:p>
                      <a:r>
                        <a:rPr lang="en-US" dirty="0"/>
                        <a:t>Join tweets and dogecoin data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7219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E2D02BD-4CF3-555E-CBB0-42198DF16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959486"/>
              </p:ext>
            </p:extLst>
          </p:nvPr>
        </p:nvGraphicFramePr>
        <p:xfrm>
          <a:off x="4715280" y="1608914"/>
          <a:ext cx="1701800" cy="914400"/>
        </p:xfrm>
        <a:graphic>
          <a:graphicData uri="http://schemas.openxmlformats.org/drawingml/2006/table">
            <a:tbl>
              <a:tblPr/>
              <a:tblGrid>
                <a:gridCol w="1701800">
                  <a:extLst>
                    <a:ext uri="{9D8B030D-6E8A-4147-A177-3AD203B41FA5}">
                      <a16:colId xmlns:a16="http://schemas.microsoft.com/office/drawing/2014/main" val="3958364110"/>
                    </a:ext>
                  </a:extLst>
                </a:gridCol>
              </a:tblGrid>
              <a:tr h="847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Visualizing price up and down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65192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7C524E3-E515-556C-D8C1-D82779B83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923648"/>
              </p:ext>
            </p:extLst>
          </p:nvPr>
        </p:nvGraphicFramePr>
        <p:xfrm>
          <a:off x="4715280" y="2670036"/>
          <a:ext cx="2180820" cy="640080"/>
        </p:xfrm>
        <a:graphic>
          <a:graphicData uri="http://schemas.openxmlformats.org/drawingml/2006/table">
            <a:tbl>
              <a:tblPr/>
              <a:tblGrid>
                <a:gridCol w="2180820">
                  <a:extLst>
                    <a:ext uri="{9D8B030D-6E8A-4147-A177-3AD203B41FA5}">
                      <a16:colId xmlns:a16="http://schemas.microsoft.com/office/drawing/2014/main" val="1197543439"/>
                    </a:ext>
                  </a:extLst>
                </a:gridCol>
              </a:tblGrid>
              <a:tr h="6060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Visualizing moving averages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843936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7CD76B2-20A8-EE69-5D7B-C3BEA8398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333315"/>
              </p:ext>
            </p:extLst>
          </p:nvPr>
        </p:nvGraphicFramePr>
        <p:xfrm>
          <a:off x="4715280" y="4319018"/>
          <a:ext cx="2403070" cy="391177"/>
        </p:xfrm>
        <a:graphic>
          <a:graphicData uri="http://schemas.openxmlformats.org/drawingml/2006/table">
            <a:tbl>
              <a:tblPr/>
              <a:tblGrid>
                <a:gridCol w="2403070">
                  <a:extLst>
                    <a:ext uri="{9D8B030D-6E8A-4147-A177-3AD203B41FA5}">
                      <a16:colId xmlns:a16="http://schemas.microsoft.com/office/drawing/2014/main" val="3415531675"/>
                    </a:ext>
                  </a:extLst>
                </a:gridCol>
              </a:tblGrid>
              <a:tr h="391177">
                <a:tc>
                  <a:txBody>
                    <a:bodyPr/>
                    <a:lstStyle/>
                    <a:p>
                      <a:r>
                        <a:rPr lang="en-US" dirty="0"/>
                        <a:t>Visualizing volatility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643943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282EFEBD-E2CA-6180-CB39-0586EA343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60687"/>
              </p:ext>
            </p:extLst>
          </p:nvPr>
        </p:nvGraphicFramePr>
        <p:xfrm>
          <a:off x="4715280" y="3429001"/>
          <a:ext cx="2479270" cy="697903"/>
        </p:xfrm>
        <a:graphic>
          <a:graphicData uri="http://schemas.openxmlformats.org/drawingml/2006/table">
            <a:tbl>
              <a:tblPr/>
              <a:tblGrid>
                <a:gridCol w="2479270">
                  <a:extLst>
                    <a:ext uri="{9D8B030D-6E8A-4147-A177-3AD203B41FA5}">
                      <a16:colId xmlns:a16="http://schemas.microsoft.com/office/drawing/2014/main" val="68385112"/>
                    </a:ext>
                  </a:extLst>
                </a:gridCol>
              </a:tblGrid>
              <a:tr h="6979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Visualizing market capitalizing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907141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9802704-D815-7530-8A0F-59FFF38D8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117251"/>
              </p:ext>
            </p:extLst>
          </p:nvPr>
        </p:nvGraphicFramePr>
        <p:xfrm>
          <a:off x="4715280" y="4863558"/>
          <a:ext cx="2333220" cy="640080"/>
        </p:xfrm>
        <a:graphic>
          <a:graphicData uri="http://schemas.openxmlformats.org/drawingml/2006/table">
            <a:tbl>
              <a:tblPr/>
              <a:tblGrid>
                <a:gridCol w="2333220">
                  <a:extLst>
                    <a:ext uri="{9D8B030D-6E8A-4147-A177-3AD203B41FA5}">
                      <a16:colId xmlns:a16="http://schemas.microsoft.com/office/drawing/2014/main" val="1036384157"/>
                    </a:ext>
                  </a:extLst>
                </a:gridCol>
              </a:tblGrid>
              <a:tr h="6345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Visualizing price volume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87883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4BC1AC9-3CDD-EE61-19EE-0A19343B9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060091"/>
              </p:ext>
            </p:extLst>
          </p:nvPr>
        </p:nvGraphicFramePr>
        <p:xfrm>
          <a:off x="4653826" y="5657002"/>
          <a:ext cx="1989468" cy="667624"/>
        </p:xfrm>
        <a:graphic>
          <a:graphicData uri="http://schemas.openxmlformats.org/drawingml/2006/table">
            <a:tbl>
              <a:tblPr/>
              <a:tblGrid>
                <a:gridCol w="1989468">
                  <a:extLst>
                    <a:ext uri="{9D8B030D-6E8A-4147-A177-3AD203B41FA5}">
                      <a16:colId xmlns:a16="http://schemas.microsoft.com/office/drawing/2014/main" val="2369449680"/>
                    </a:ext>
                  </a:extLst>
                </a:gridCol>
              </a:tblGrid>
              <a:tr h="6676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Visualizing price comparison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122515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C106DE-EE62-C07E-CB49-C40CCE8B8A8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2882900" y="2066114"/>
            <a:ext cx="1832380" cy="366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1494AB-7C84-3D4B-F51B-4DC9E42C1AB1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2882900" y="2990076"/>
            <a:ext cx="1832380" cy="276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9FC9981-FEE1-4B74-1A16-99071A93BB06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854730" y="3777952"/>
            <a:ext cx="1860550" cy="202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A99D20-2596-79B9-79D1-466A8C97FE27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854730" y="4514606"/>
            <a:ext cx="1860550" cy="128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F4DDB75-13D8-99E6-A769-E2AAE9DA68DB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2854730" y="5183598"/>
            <a:ext cx="1860550" cy="66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D30E421-06ED-0CFF-95A8-AAE27093FC44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854730" y="5865791"/>
            <a:ext cx="1799096" cy="12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C6EBF21-89D5-203F-B6CF-CF1F93116E1E}"/>
              </a:ext>
            </a:extLst>
          </p:cNvPr>
          <p:cNvCxnSpPr/>
          <p:nvPr/>
        </p:nvCxnSpPr>
        <p:spPr>
          <a:xfrm>
            <a:off x="1625600" y="2229403"/>
            <a:ext cx="0" cy="29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9E16DF-A16F-A189-C1FF-2A99B9EFCA40}"/>
              </a:ext>
            </a:extLst>
          </p:cNvPr>
          <p:cNvCxnSpPr/>
          <p:nvPr/>
        </p:nvCxnSpPr>
        <p:spPr>
          <a:xfrm>
            <a:off x="1587500" y="3683001"/>
            <a:ext cx="0" cy="22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0AD9E14-48FC-5C4F-7038-4656BC4531D7}"/>
              </a:ext>
            </a:extLst>
          </p:cNvPr>
          <p:cNvCxnSpPr/>
          <p:nvPr/>
        </p:nvCxnSpPr>
        <p:spPr>
          <a:xfrm>
            <a:off x="1543050" y="4710195"/>
            <a:ext cx="0" cy="294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96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3FB94-9CCE-3F3F-3061-0117E744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b="0" i="0">
                <a:solidFill>
                  <a:srgbClr val="FFFFFF"/>
                </a:solidFill>
                <a:effectLst/>
                <a:latin typeface="Lato Extended"/>
              </a:rPr>
              <a:t> Importance of your problem.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37EDB-2E31-5D5D-9A12-DE75308E8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Knowing the percentage of increase or decrease will help the investors in investing in that firm</a:t>
            </a:r>
          </a:p>
          <a:p>
            <a:r>
              <a:rPr lang="en-US" dirty="0"/>
              <a:t>We compared the relations between dogecoin price, normal person tweet and Elon musk tweets, so that It will give a glance about the effects of tweets on dogecoin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50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CA4B5-4572-28E1-DD3F-F685A125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b="0" i="0">
                <a:solidFill>
                  <a:srgbClr val="FFFFFF"/>
                </a:solidFill>
                <a:effectLst/>
                <a:latin typeface="Lato Extended"/>
              </a:rPr>
              <a:t>Problem solving 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5A3BF-8F0F-65F5-3C1C-25AEFD29A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The primary task is extracting the Dogecoin data. For that we used techniques like </a:t>
            </a:r>
          </a:p>
          <a:p>
            <a:r>
              <a:rPr lang="en-US" dirty="0"/>
              <a:t>Here we extracted the dogecoin opening price on a particular date, High, low value, close value and adjusted price it reached on that date. Also, the volume of dogecoin on that date.</a:t>
            </a:r>
          </a:p>
        </p:txBody>
      </p:sp>
    </p:spTree>
    <p:extLst>
      <p:ext uri="{BB962C8B-B14F-4D97-AF65-F5344CB8AC3E}">
        <p14:creationId xmlns:p14="http://schemas.microsoft.com/office/powerpoint/2010/main" val="2993975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2468C-2627-6A17-A033-ED835527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Extracting random people’s and Elon musk’s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9FE32-F425-908C-D0EE-A11628D2B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Random people’s data about dogecoin is extracted using the twitter API by using dogecoin search term</a:t>
            </a:r>
          </a:p>
          <a:p>
            <a:r>
              <a:rPr lang="en-US" dirty="0"/>
              <a:t>10,000 random post’s were extracted </a:t>
            </a:r>
          </a:p>
          <a:p>
            <a:r>
              <a:rPr lang="en-US" dirty="0"/>
              <a:t>Elon musk’s tweets about dogecoin were also extracted using twitter API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60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71B4-A5E0-5D18-BA1F-8D8171C8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Data preprocessing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9ACF8BD-3966-0DC3-A596-B06E139D1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454269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139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1BC3D-CEA6-3B62-53A9-19D4E421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>
                <a:solidFill>
                  <a:srgbClr val="FFFFFF"/>
                </a:solidFill>
              </a:rPr>
              <a:t>Joining dogecoin and random people’s posts and visualized price up and price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BEFF-8FE0-EF50-E40C-7CEF84089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n-US" dirty="0"/>
              <a:t>The tweet’s data and dogecoin data is joined using pandas</a:t>
            </a:r>
          </a:p>
          <a:p>
            <a:r>
              <a:rPr lang="en-US" dirty="0"/>
              <a:t>This is visually represented using </a:t>
            </a:r>
            <a:r>
              <a:rPr lang="en-US" dirty="0" err="1"/>
              <a:t>plotly</a:t>
            </a:r>
            <a:r>
              <a:rPr lang="en-US" dirty="0"/>
              <a:t>.</a:t>
            </a:r>
          </a:p>
          <a:p>
            <a:r>
              <a:rPr lang="en-US" dirty="0"/>
              <a:t>This graph gives a view of price up and down</a:t>
            </a:r>
          </a:p>
        </p:txBody>
      </p:sp>
    </p:spTree>
    <p:extLst>
      <p:ext uri="{BB962C8B-B14F-4D97-AF65-F5344CB8AC3E}">
        <p14:creationId xmlns:p14="http://schemas.microsoft.com/office/powerpoint/2010/main" val="110863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0A01F2A2-AEDD-47DC-AFB5-B97CEB9A5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38C8D-E7E8-B1CF-7334-5E33A6CD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Joining dogecoin and Elon musk’s posts and visualized price up and price down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5AF5F3-AD0A-4EFA-854A-47C780F2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924298"/>
            <a:ext cx="12192417" cy="29337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E3D6D6C-E192-4135-B1DB-17C71EEB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B1105-BA01-75DA-35DA-E9BBE45DF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>
                <a:solidFill>
                  <a:schemeClr val="bg1"/>
                </a:solidFill>
              </a:rPr>
              <a:t>Similarly, joined the data and tweets using pandas and represented using plotly</a:t>
            </a: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chemeClr val="bg1"/>
                </a:solidFill>
              </a:rPr>
              <a:t>This shows that there is an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>
                <a:solidFill>
                  <a:schemeClr val="bg1"/>
                </a:solidFill>
              </a:rPr>
              <a:t> impact of elon musk’s tweets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>
                <a:solidFill>
                  <a:schemeClr val="bg1"/>
                </a:solidFill>
              </a:rPr>
              <a:t>on dogecoin price </a:t>
            </a: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chemeClr val="bg1"/>
                </a:solidFill>
              </a:rPr>
              <a:t>Where minima represents the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>
                <a:solidFill>
                  <a:schemeClr val="bg1"/>
                </a:solidFill>
              </a:rPr>
              <a:t>low price of dogecoin on that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>
                <a:solidFill>
                  <a:schemeClr val="bg1"/>
                </a:solidFill>
              </a:rPr>
              <a:t>date and maxima represents the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>
                <a:solidFill>
                  <a:schemeClr val="bg1"/>
                </a:solidFill>
              </a:rPr>
              <a:t> high price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90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9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AF2FB-324B-A4E5-D069-A4F85E9C1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846020"/>
            <a:ext cx="5451627" cy="30665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2108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268</TotalTime>
  <Words>606</Words>
  <Application>Microsoft Office PowerPoint</Application>
  <PresentationFormat>Widescreen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Century Gothic</vt:lpstr>
      <vt:lpstr>Courier New</vt:lpstr>
      <vt:lpstr>Lato Extended</vt:lpstr>
      <vt:lpstr>Roboto</vt:lpstr>
      <vt:lpstr>Wingdings 3</vt:lpstr>
      <vt:lpstr>Ion</vt:lpstr>
      <vt:lpstr>Dogecoin price comparison with Elon musk and random people tweets</vt:lpstr>
      <vt:lpstr>Over view</vt:lpstr>
      <vt:lpstr>Block diagram</vt:lpstr>
      <vt:lpstr> Importance of your problem.</vt:lpstr>
      <vt:lpstr>Problem solving approach</vt:lpstr>
      <vt:lpstr>Extracting random people’s and Elon musk’s tweets</vt:lpstr>
      <vt:lpstr>Data preprocessing</vt:lpstr>
      <vt:lpstr>Joining dogecoin and random people’s posts and visualized price up and price down</vt:lpstr>
      <vt:lpstr>Joining dogecoin and Elon musk’s posts and visualized price up and price down</vt:lpstr>
      <vt:lpstr>The dogecoin data and the data of random people Post's Moving Averages.</vt:lpstr>
      <vt:lpstr>The dogecoin data and The data of Elon Musk's Post's Moving Averages </vt:lpstr>
      <vt:lpstr>Volatility for Random Person's Post VS Elon Musk's Post for Dogecoin </vt:lpstr>
      <vt:lpstr>Market Capitalization for Random Person's Post VS Elon Musk's Post for Dogecoin </vt:lpstr>
      <vt:lpstr>Low Price Volume for Random Person's Post VS Elon Musk's Post for Dogecoin </vt:lpstr>
      <vt:lpstr>High Price Volume for Random Person's Post VS Elon Musk's Post for Dogecoin </vt:lpstr>
      <vt:lpstr>Price Comparison After Elon Musk's Post Random People's Post </vt:lpstr>
      <vt:lpstr>Price Comparison after Random People's Post</vt:lpstr>
      <vt:lpstr>Originality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R N L Chittitalli</dc:creator>
  <cp:lastModifiedBy>Ravuri, Naga Lakshmi Chittitalli</cp:lastModifiedBy>
  <cp:revision>4</cp:revision>
  <dcterms:created xsi:type="dcterms:W3CDTF">2022-12-16T13:58:22Z</dcterms:created>
  <dcterms:modified xsi:type="dcterms:W3CDTF">2022-12-18T23:30:25Z</dcterms:modified>
</cp:coreProperties>
</file>