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5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2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71" r:id="rId35"/>
    <p:sldId id="293" r:id="rId36"/>
    <p:sldId id="294" r:id="rId37"/>
    <p:sldId id="29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C92B-2B9B-4A72-954C-5B89A812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C86DF-0869-4A4C-B880-C8843D005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0581-A692-4DD0-86EA-6B1ACE17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9B6-6B3A-4638-9F7E-CFDDD4A33DC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358D7-C5E7-41B8-B161-128AC886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63075-9E98-4981-8470-E65B0AFE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E02D-C5A1-4BC9-AD3A-0355C58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12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148B-D360-4661-A7B4-5869A545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492E4-7980-44F8-821E-6F4CEC0A4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801F-8318-4898-B05E-AD0ED547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9B6-6B3A-4638-9F7E-CFDDD4A33DC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C1DD7-5D85-42E1-8BF0-CCA1DB48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2B53A-CC3C-4C5A-89C0-2CF287D4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E02D-C5A1-4BC9-AD3A-0355C58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08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A1B02-8096-4EFE-84F7-557BD768F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86B1E-08A7-4966-AE87-C11F14550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DABA-08E6-419F-AAC4-AFFF4618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9B6-6B3A-4638-9F7E-CFDDD4A33DC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CC305-7B7C-454E-97B6-5F1E2C02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444A3-8449-4C90-8A80-9275B1E5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E02D-C5A1-4BC9-AD3A-0355C58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81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2F0B-0B63-4148-8182-9C483C9B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AE05-6AD0-4E44-B1FF-1890631A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3F6A-5894-4CB4-91F5-689D5555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9B6-6B3A-4638-9F7E-CFDDD4A33DC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438F1-3146-4411-9BEB-94536A2C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28243-E4F9-4889-8006-F7B872D5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E02D-C5A1-4BC9-AD3A-0355C58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58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47EA-5634-4B0E-B3E3-55FECFED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C1E4A-E807-4AF0-A5FC-E30D12FD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8A50A-9F66-4F62-8E52-8DCA032E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9B6-6B3A-4638-9F7E-CFDDD4A33DC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2AE55-52F8-419A-A84E-2B739253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361EC-CE85-4B9D-B0AD-76C70A29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E02D-C5A1-4BC9-AD3A-0355C58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44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569F-C454-465C-937B-34CB5606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DFBC-8895-42BB-9BB4-34036231E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D1EA2-434E-4628-A0A6-BABB47C0B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FD1CD-DEDF-4CF2-9A51-31D7F01D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9B6-6B3A-4638-9F7E-CFDDD4A33DC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F9340-5F1A-489D-BC67-65FA629D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697A8-9513-47B2-BF60-5903083B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E02D-C5A1-4BC9-AD3A-0355C58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96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4705-5C7F-40D9-8A0C-C651E34D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5DC34-C37C-4532-97C9-3B3EAD21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C4EDC-6279-44F3-A9C0-53C0D72DA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5BF65-2D98-4E42-B7B5-C1764E6C4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8FBD3-3CA1-4CE5-8208-48FF32624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1275E-0B2B-46F0-B3D0-D59238F5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9B6-6B3A-4638-9F7E-CFDDD4A33DC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339C4-8267-46CE-B179-D9C4D78A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A359A-3C60-47BA-A138-2F9896A1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E02D-C5A1-4BC9-AD3A-0355C58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5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6DF0-0E4F-496E-B985-E2CCCC9E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25784-FEEB-4717-A794-FAAD6336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9B6-6B3A-4638-9F7E-CFDDD4A33DC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9A79B-A1DE-4054-A78C-0E1B3A8E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D4707-9083-4F51-87E9-DB22809D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E02D-C5A1-4BC9-AD3A-0355C58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24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4982B-B661-47DC-AFBD-6041B9D9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9B6-6B3A-4638-9F7E-CFDDD4A33DC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D06C4-3D6B-46BF-BE61-4529395D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C5A8-EA15-4262-8F37-16F3FB46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E02D-C5A1-4BC9-AD3A-0355C58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2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610E-E989-4546-B6BF-C0E7AD01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E74C-3C17-4BC2-BFAC-C205C9E4B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594AC-CE78-4086-ACF8-DC21B8828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75053-CB28-4230-ADDC-392E188C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9B6-6B3A-4638-9F7E-CFDDD4A33DC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0BBF5-14B3-4413-96A6-9892F606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F3A3D-96B9-4E02-9E8E-381DC37B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E02D-C5A1-4BC9-AD3A-0355C58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52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03A4-9F71-443A-84E3-69FB8D6E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5700E-53B3-48EC-B222-7239258E8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FFB87-6F4B-43BD-BDF4-02E06DED8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62924-C5A3-4EEC-ACE2-9B609444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9B6-6B3A-4638-9F7E-CFDDD4A33DC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72B37-2F2E-42C5-96B7-A730AC7F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2A62B-B655-4CFE-B552-2892F027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E02D-C5A1-4BC9-AD3A-0355C58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52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D7FFB-35F8-44F7-988A-F2CADCCE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D6FAF-F1F1-4999-94A2-C67129550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1BC4A-3091-415C-B9EA-40AE7DCD1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3A9B6-6B3A-4638-9F7E-CFDDD4A33DC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C46C5-9FE3-4778-A565-00D311867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5DC46-5800-4E9E-8636-531A37D5F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DE02D-C5A1-4BC9-AD3A-0355C58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17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4470E5-68C9-4C7C-AD22-61E6478A1C66}"/>
              </a:ext>
            </a:extLst>
          </p:cNvPr>
          <p:cNvSpPr txBox="1"/>
          <p:nvPr/>
        </p:nvSpPr>
        <p:spPr>
          <a:xfrm>
            <a:off x="2024110" y="2823099"/>
            <a:ext cx="7821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SOFTWARE DEVELOPMENT LIFE CYCLE (SDLC)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946BA-F39C-4C64-876C-B0E13EDE87BD}"/>
              </a:ext>
            </a:extLst>
          </p:cNvPr>
          <p:cNvSpPr txBox="1"/>
          <p:nvPr/>
        </p:nvSpPr>
        <p:spPr>
          <a:xfrm>
            <a:off x="0" y="516384"/>
            <a:ext cx="3419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MASTER BOOTCAMP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40C1D-E257-4B5B-83EF-FFACAA185AF0}"/>
              </a:ext>
            </a:extLst>
          </p:cNvPr>
          <p:cNvSpPr txBox="1"/>
          <p:nvPr/>
        </p:nvSpPr>
        <p:spPr>
          <a:xfrm>
            <a:off x="7915656" y="5842159"/>
            <a:ext cx="3419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Powered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18E669-E280-4B46-B4E5-490CA5D79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97" y="6180713"/>
            <a:ext cx="2926334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60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724306" y="1094656"/>
            <a:ext cx="10514823" cy="3884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Developers build a prototype during the requirements phase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Prototype is evaluated by end users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Users give corrective feedback 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Developers further refine the prototype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When the user is satisfied, the prototype code is brought up to the standards needed for a final product.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Structured Evolutionary Prototyping Model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3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656207" y="1298842"/>
            <a:ext cx="11278303" cy="4611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 preliminary project plan is developed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An partial high-level paper model is created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The model is source for a partial requirements specification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  prototype is built with basic and critical attributes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The designer builds 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the database 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user interface 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algorithmic functions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The designer demonstrates the prototype, the user evaluates for problems and suggests improvements.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This loop continues until the user is satisfied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Structured Evolutionary Prototyping Steps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12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742063" y="1934368"/>
            <a:ext cx="9416034" cy="4438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Customers can “see” the system requirements as they are being gathered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Developers learn from customers 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 more accurate end product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Unexpected requirements accommodated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Allows for flexible design and development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Steady, visible signs of progress produced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Interaction with the prototype stimulates awareness of additional needed functionality	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Structured Evolutionary Prototyping Strengths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726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733185" y="1849258"/>
            <a:ext cx="9416034" cy="2776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Tendency to abandon structured program development for “code-and-fix” development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Bad reputation for “quick-and-dirty” methods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Overall maintainability may be overlooked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The customer may want the prototype delivered.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Process may continue forever (scope creep)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Structured Evolutionary Prototyping Weaknesses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01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742062" y="1795992"/>
            <a:ext cx="9416034" cy="2949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Requirements are unstable or have to be clarified 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As the requirements clarification stage of a waterfall model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Develop user interfaces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Short-lived demonstrations 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New, original development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With the analysis and design portions of object-oriented development.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10139040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When to use Structured Evolutionary Prototyping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726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656207" y="1973545"/>
            <a:ext cx="10062062" cy="3330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Requirements planning phase  (a workshop utilizing structured discussion of business problems)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User description phase – automated tools capture information from users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Construction phase – productivity tools, such as code generators, screen generators, etc. inside a time-box. (“Do until done”)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Cutover phase  -- installation of the system, user acceptance testing and user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Rapid Application Model (RAD)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23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576163" y="1849258"/>
            <a:ext cx="10432148" cy="3330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Reduced cycle time and improved productivity with fewer people means lower costs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Time-box approach mitigates cost and schedule risk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Customer involved throughout the complete cycle minimizes risk of not achieving customer satisfaction and business needs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Focus moves from documentation to code (WYSIWYG).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Uses modeling concepts to capture information about business, data, and processes.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RAD Strengths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954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718740" y="2162018"/>
            <a:ext cx="10754520" cy="3330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Accelerated development process must give quick responses to the user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Risk of never achieving closure 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Hard to use with legacy systems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Requires a system that can be modularized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Developers and customers must be committed to rapid-fire activities in an abbreviated time frame. 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RAD Weaknesses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42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750940" y="1369863"/>
            <a:ext cx="9416034" cy="3884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Reasonably well-known requirements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User involved throughout the life cycle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Project can be time-boxed 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Functionality delivered in increments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High performance not required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Low technical risks 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System can be modularized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When to use RAD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475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724307" y="1094656"/>
            <a:ext cx="6120376" cy="481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indent="-419100" eaLnBrk="1" hangingPunct="1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Construct a partial implementation of a total system </a:t>
            </a:r>
          </a:p>
          <a:p>
            <a:pPr marL="419100" indent="-419100" eaLnBrk="1" hangingPunct="1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Then slowly add increased functionality</a:t>
            </a:r>
          </a:p>
          <a:p>
            <a:pPr marL="419100" indent="-419100" eaLnBrk="1" hangingPunct="1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The incremental model prioritizes requirements of the system and then implements them in groups.</a:t>
            </a:r>
          </a:p>
          <a:p>
            <a:pPr marL="419100" indent="-419100" eaLnBrk="1" hangingPunct="1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Each subsequent release of the system adds function to the previous release, until all designed functionality has been implemented.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Incremental SDLC Model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D68E600A-EA70-4653-8F7A-84356F329BA3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4683" y="1351795"/>
            <a:ext cx="49530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84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724307" y="1094656"/>
            <a:ext cx="9416034" cy="542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 bench-mark for measuring the maturity of an organization’s software process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CMM defines 5 levels of process maturity based on certain Key Process Areas (KPA)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CMM Levels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Level 5 – Optimizing  (&lt; 1%)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-- process change management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-- technology change management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-- defect prevention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Level 4 – Managed   (&lt; 5%)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-- software quality management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-- quantitative process management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Level 3 – Defined      (&lt; 10%)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-- peer reviews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-- intergroup coordination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-- software product engineering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-- integrated software management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-- training program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-- organization process definition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-- organization process focus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Level 2 – Repeatable (~ 15%)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-- software configuration management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-- software quality assurance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-- software project tracking and oversight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-- software project planning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-- requirements management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Level 1 – Initial         (~ 70%)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Capability Maturity Model (CMM)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84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724307" y="1094656"/>
            <a:ext cx="9416034" cy="4438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Develop high-risk or major functions first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Each release delivers an operational product 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Customer can respond to each build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Uses  “divide and conquer” breakdown of tasks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Lowers initial delivery cost 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Initial product delivery is faster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Customers get important functionality early</a:t>
            </a:r>
          </a:p>
          <a:p>
            <a:pPr marL="419100" indent="-41910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Risk of changing requirements is reduced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Incremental Model Strengths 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57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724307" y="1094656"/>
            <a:ext cx="7744990" cy="4126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indent="-419100" eaLnBrk="1" hangingPunct="1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Requires good planning and design</a:t>
            </a:r>
          </a:p>
          <a:p>
            <a:pPr marL="419100" indent="-419100" eaLnBrk="1" hangingPunct="1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Requires early definition of a complete and fully functional system to allow for the definition of increments</a:t>
            </a:r>
          </a:p>
          <a:p>
            <a:pPr marL="419100" indent="-419100" eaLnBrk="1" hangingPunct="1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Well-defined module interfaces are required (some will be developed long before others)</a:t>
            </a:r>
          </a:p>
          <a:p>
            <a:pPr marL="419100" indent="-419100" eaLnBrk="1" hangingPunct="1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Total cost of the complete system is not lower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Incremental Model Weaknesses 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034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656207" y="1822625"/>
            <a:ext cx="9416034" cy="343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indent="-419100" eaLnBrk="1" hangingPunct="1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Risk, funding, schedule, program complexity, or need for early realization of benefits.</a:t>
            </a:r>
          </a:p>
          <a:p>
            <a:pPr marL="419100" indent="-419100" eaLnBrk="1" hangingPunct="1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Most of the requirements are known up-front but are expected to evolve over time</a:t>
            </a:r>
          </a:p>
          <a:p>
            <a:pPr marL="419100" indent="-419100" eaLnBrk="1" hangingPunct="1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 need to get basic functionality to the market early</a:t>
            </a:r>
          </a:p>
          <a:p>
            <a:pPr marL="419100" indent="-419100" eaLnBrk="1" hangingPunct="1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On projects which have lengthy development schedules</a:t>
            </a:r>
          </a:p>
          <a:p>
            <a:pPr marL="419100" indent="-419100" eaLnBrk="1" hangingPunct="1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On a project with new technology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When to use the Incremental Model 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425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724307" y="1094656"/>
            <a:ext cx="9416034" cy="87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Adds risk analysis, and 4gl RAD prototyping to the waterfall model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Each cycle involves the same sequence of steps as the waterfall process model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Spiral SDLC Model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082CBB47-F081-4B40-BD77-4B013F59DA0C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18408" y="2491666"/>
            <a:ext cx="4953000" cy="3657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985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724306" y="1094656"/>
            <a:ext cx="10195227" cy="5026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18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Determine objectives, alternatives and constraints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Objectives:  functionality, performance, hardware/software interface, critical success factors, etc.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Alternatives: build, reuse, buy, sub-contract, etc.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Constraints:  cost, schedule, interface, etc.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8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Evaluate alternatives,  identify and resolve risks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Study alternatives relative to objectives and constraints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Identify risks (lack of experience, new technology, tight schedules, poor process, etc.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Resolve risks (evaluate if money could be lost by continuing system development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Spiral Quadrant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607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724307" y="1094656"/>
            <a:ext cx="3945347" cy="4195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18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Develop next-level product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Typical activities: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Create a design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Review design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Develop code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Inspect code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Test product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Spiral Quadrant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AD0CA-D616-4738-AB33-545C2BCE43C7}"/>
              </a:ext>
            </a:extLst>
          </p:cNvPr>
          <p:cNvSpPr txBox="1"/>
          <p:nvPr/>
        </p:nvSpPr>
        <p:spPr>
          <a:xfrm>
            <a:off x="5297786" y="1094655"/>
            <a:ext cx="4725103" cy="3780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18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Plan next phase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en-US" b="1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Typical activities: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Develop project plan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Develop configuration management plan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Develop a test plan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Develop an installation plan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0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656207" y="1072723"/>
            <a:ext cx="10719010" cy="231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Provides early indication of insurmountable risks, without much cost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Users see the system early because of rapid prototyping tools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Critical high-risk functions are developed first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The design does not have to be perfect 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Users can be closely tied to all lifecycle steps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Early and frequent feedback from users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Cumulative costs assessed frequently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Spiral Model Strengths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77E6A6-90F5-436D-9CED-A9E9947AAE1B}"/>
              </a:ext>
            </a:extLst>
          </p:cNvPr>
          <p:cNvSpPr/>
          <p:nvPr/>
        </p:nvSpPr>
        <p:spPr>
          <a:xfrm>
            <a:off x="656207" y="3429000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Spiral Model Weaknesses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B28096D5-DF36-4BA4-9C64-4CFDD41E9760}"/>
              </a:ext>
            </a:extLst>
          </p:cNvPr>
          <p:cNvSpPr/>
          <p:nvPr/>
        </p:nvSpPr>
        <p:spPr>
          <a:xfrm>
            <a:off x="496120" y="3429000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579DE4-BF42-4334-9C46-069D6F9B4F74}"/>
              </a:ext>
            </a:extLst>
          </p:cNvPr>
          <p:cNvSpPr txBox="1"/>
          <p:nvPr/>
        </p:nvSpPr>
        <p:spPr>
          <a:xfrm>
            <a:off x="736495" y="4150054"/>
            <a:ext cx="10719010" cy="231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Time spent for evaluating risks too large for small or low-risk projects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Time spent planning, resetting objectives, doing risk analysis and prototyping may  be excessive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The model is complex 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Risk assessment expertise is required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Spiral may continue indefinitely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Developers must be reassigned during non-development phase activities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May be hard to define objective, verifiable milestones that indicate readiness to proceed through the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1373533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724307" y="1094656"/>
            <a:ext cx="9416034" cy="3780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When creation of a prototype is appropriate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When costs and risk evaluation is important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For medium to high-risk projects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Long-term project commitment unwise because of potential changes to economic priorities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Users are unsure of their needs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Requirements are complex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New product line 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Significant changes are expected (research and exploration)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When to use Spiral Model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926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724306" y="1094656"/>
            <a:ext cx="10576967" cy="5488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Speed up or bypass one or more life cycle phases 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Usually less formal and reduced scope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Used for time-critical applications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Used in organizations that employ disciplined methods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8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Some Agile Methods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Adaptive Software Development (ASD) 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Feature Driven Development (FDD) 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Crystal Clear 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Dynamic Software Development Method (DSDM) 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Rapid Application Development (RAD)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Scrum 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Extreme Programming (XP) 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Rational Unify Process (RUP)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Agile SDLC’s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41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656207" y="1778237"/>
            <a:ext cx="9416034" cy="2533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For small-to-medium-sized teams developing software with vague or rapidly changing requirements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Coding is the key activity throughout a software project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Communication among teammates is done with code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Life cycle and behavior of complex objects defined in test cases – again in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Extreme Programming - XP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68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656207" y="1218943"/>
            <a:ext cx="9416034" cy="87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 framework that describes the activities performed at each stage of a software development project.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SDLC Model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75469-7748-4589-9D2A-90D6CA83C254}"/>
              </a:ext>
            </a:extLst>
          </p:cNvPr>
          <p:cNvSpPr/>
          <p:nvPr/>
        </p:nvSpPr>
        <p:spPr>
          <a:xfrm>
            <a:off x="656207" y="2263812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SDLC Model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1B7DFE49-E311-4660-B174-6E770735D26E}"/>
              </a:ext>
            </a:extLst>
          </p:cNvPr>
          <p:cNvSpPr/>
          <p:nvPr/>
        </p:nvSpPr>
        <p:spPr>
          <a:xfrm>
            <a:off x="496120" y="2263812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8C01B-A5B0-42BF-A347-4A4B998B722C}"/>
              </a:ext>
            </a:extLst>
          </p:cNvPr>
          <p:cNvSpPr txBox="1"/>
          <p:nvPr/>
        </p:nvSpPr>
        <p:spPr>
          <a:xfrm>
            <a:off x="656207" y="2959931"/>
            <a:ext cx="67300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Requirements </a:t>
            </a: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– defines needed information, function, behavior, performance and interfaces.</a:t>
            </a:r>
          </a:p>
          <a:p>
            <a:pPr eaLnBrk="1" hangingPunct="1"/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r>
              <a:rPr lang="en-US" altLang="en-US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Design </a:t>
            </a: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– data structures, software architecture, interface representations, algorithmic details.</a:t>
            </a:r>
          </a:p>
          <a:p>
            <a:pPr eaLnBrk="1" hangingPunct="1"/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r>
              <a:rPr lang="en-US" altLang="en-US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Implementation </a:t>
            </a: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– source code, database, user documentation, testing.</a:t>
            </a: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F1F6AD78-E0CD-4EE1-8F50-B571568FF9AE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10509" y="2447992"/>
            <a:ext cx="3810000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262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688568" y="1529662"/>
            <a:ext cx="10647988" cy="4253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Planning game – determine scope of the next release by combining business priorities and technical estimates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Small releases – put a simple system into production, then release new versions in very short cycle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Metaphor – all development is guided by a simple shared story of how the whole system works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Simple design – system is designed as simply as possible (extra complexity removed as soon as found)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Testing – programmers continuously write unit tests; customers write tests for features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Refactoring – programmers continuously restructure the system without changing its behavior to remove duplication and simplify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Pair-programming --  all production code is written with two programmers at one machine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Collective ownership – anyone can change any code anywhere in the system at any time.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Continuous integration – integrate and build the system many times a day – every time a task is completed.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40-hour week – work no more than 40 hours a week as a rule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On-site customer – a user is on the team and available full-time to answer questions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Coding standards – programmers write all code in accordance with rules emphasizing communication through the code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XP Practices (1-12)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344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724306" y="1094656"/>
            <a:ext cx="10834419" cy="5586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Commonsense practices taken to extreme levels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If code reviews are good, review code all the time (pair programming)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If testing is good, everybody will test all the time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If simplicity is good, keep the system in the simplest design that supports its current functionality. (simplest thing that works)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If design is good, everybody will design daily (refactoring)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If architecture is important, everybody will work at defining and refining the architecture (metaphor)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If integration testing is important, build and integrate test several times a day (continuous integration)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If short iterations are good, make iterations really, really short (hours rather than weeks)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6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XP References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http://www.extremeprogramming.org/ 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http://c2.com/cgi/wiki?ExtremeProgrammingRoadmap  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http://www.xprogramming.com/ 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XP is “extreme” because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79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724307" y="1094656"/>
            <a:ext cx="10816664" cy="627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Five FDD process activities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Develop an overall model – Produce class and sequence diagrams from chief architect meeting with domain experts and developers. 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Build a features list – Identify all the features that support requirements.  The features are functionally decomposed into Business Activities steps within Subject Areas. 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Features are functions that can be developed in two weeks and expressed in client terms with the template:  &lt;action&gt; &lt;result&gt; &lt;object&gt;                                  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         i.e.     Calculate the total of a sale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Plan by feature --  the development staff plans the development sequence of features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Design by feature --  the team produces sequence diagrams for the selected features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Build by feature – the team writes and tests the code 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	http://www.nebulon.com/articles/index.html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Feature Driven Design (FDD)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97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724307" y="1094656"/>
            <a:ext cx="10420966" cy="4628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Applies a framework for RAD and short time frames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Paradigm is the 80/20 rule 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– majority of the requirements can be delivered in a relatively short amount of time.</a:t>
            </a:r>
          </a:p>
          <a:p>
            <a:pPr lvl="2">
              <a:lnSpc>
                <a:spcPct val="150000"/>
              </a:lnSpc>
              <a:defRPr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DSDM Principles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Active user involvement imperative (Ambassador users)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DSDM teams empowered to make decisions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Focus on frequent product delivery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Product acceptance is fitness for business purpose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Iterative and incremental development - to converge on a solution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Requirements initially agreed at a high level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All changes made during development are reversible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Testing is integrated throughout the life cycle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Collaborative and co-operative approach among all stakeholders essential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Dynamic Systems Development Method (DSDM)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8D7D0-94B7-4FE0-B283-88EBFD41EDDA}"/>
              </a:ext>
            </a:extLst>
          </p:cNvPr>
          <p:cNvSpPr txBox="1"/>
          <p:nvPr/>
        </p:nvSpPr>
        <p:spPr>
          <a:xfrm>
            <a:off x="6274330" y="2341151"/>
            <a:ext cx="5421550" cy="2828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DSDM Lifecycle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Feasibility study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Business study – prioritized requirements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Functional model iteration	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risk analysis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Time-box plan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Design and build iteration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91030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724307" y="1094656"/>
            <a:ext cx="9416034" cy="5223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Combines RAD with software engineering best practices 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Project initiation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Adaptive cycle planning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Concurrent component engineering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Quality review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Final QA and release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Adaptive Steps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Project initialization – determine intent of project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Determine the project time-box (estimation duration of the project)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Determine the optimal number of cycles and the time-box for each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Write an objective statement for each cycle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Assign primary components to each cycle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Develop a project task list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Review the success of a cycle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Plan the next cycle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Adaptive SDLC	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56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656206" y="1205058"/>
            <a:ext cx="9029331" cy="5432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Any one model does not fit all projects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If there is nothing that fits a particular project, pick a model that comes close and modify it for your needs.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Project should consider risk but complete spiral too much – start with spiral &amp; pare it done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Project delivered in increments but there are serious reliability issues – combine incremental model with the V-shaped model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Each team must pick or customize a SDLC model to fit its project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Agile Web references</a:t>
            </a:r>
          </a:p>
          <a:p>
            <a:pPr lvl="1">
              <a:lnSpc>
                <a:spcPct val="200000"/>
              </a:lnSpc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DePaul web site has links to many Agile references</a:t>
            </a:r>
          </a:p>
          <a:p>
            <a:pPr lvl="2">
              <a:lnSpc>
                <a:spcPct val="200000"/>
              </a:lnSpc>
              <a:defRPr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       http://se.cs.depaul.edu/ise/agile.htm</a:t>
            </a:r>
          </a:p>
          <a:p>
            <a:pPr eaLnBrk="1" hangingPunct="1">
              <a:lnSpc>
                <a:spcPct val="200000"/>
              </a:lnSpc>
              <a:defRPr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Tailored SDLC Models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998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656207" y="1778237"/>
            <a:ext cx="9416034" cy="2533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Absence of system crashes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Correspondence between the software and the users’ expectations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Performance to specified requirements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Quality must be controlled because it lowers production speed, increases maintenance costs and can adversely affect business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9783933" cy="95410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Quality – the degree to which the software satisfies stated and implied requirements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78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656206" y="1778237"/>
            <a:ext cx="10489067" cy="4765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The plan for quality assurance activities should be in writing 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Decide if a separate group should perform the quality assurance activities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Some elements that should be considered by the plan are: defect tracking, unit testing, source-code tracking, technical reviews, integration testing and system testing.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Defect tracing – keeps track of each defect found, its source, when it was detected, when it was resolved, how it was resolved,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etc</a:t>
            </a: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Unit testing – each individual module is tested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Source code tracing – step through source code line by line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Technical reviews – completed work is reviewed by peers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Integration testing --  exercise new code in combination with code that already has been integrated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System testing – execution of the software for the purpose of finding defects.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Quality Assurance Plan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86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1646712" y="3167390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Georgia" panose="020405020504050203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13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656207" y="1227820"/>
            <a:ext cx="94160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Easy to understand, easy to use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Provides structure to inexperienced staff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Milestones are well understood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Sets requirements stability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Good for management control (plan, staff, track)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Works well when quality is more important than cost or schedule</a:t>
            </a: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Waterfall Strengths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75469-7748-4589-9D2A-90D6CA83C254}"/>
              </a:ext>
            </a:extLst>
          </p:cNvPr>
          <p:cNvSpPr/>
          <p:nvPr/>
        </p:nvSpPr>
        <p:spPr>
          <a:xfrm>
            <a:off x="656207" y="3439122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Waterfall Deficiencies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1B7DFE49-E311-4660-B174-6E770735D26E}"/>
              </a:ext>
            </a:extLst>
          </p:cNvPr>
          <p:cNvSpPr/>
          <p:nvPr/>
        </p:nvSpPr>
        <p:spPr>
          <a:xfrm>
            <a:off x="425099" y="3439122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8C01B-A5B0-42BF-A347-4A4B998B722C}"/>
              </a:ext>
            </a:extLst>
          </p:cNvPr>
          <p:cNvSpPr txBox="1"/>
          <p:nvPr/>
        </p:nvSpPr>
        <p:spPr>
          <a:xfrm>
            <a:off x="656207" y="4064375"/>
            <a:ext cx="99792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All requirements must be known upfront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Deliverables created for each phase are considered frozen – inhibits flexibility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Can give a false impression of progress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Does not reflect problem-solving nature of software development – iterations of phases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Integration is one big bang at the end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Little opportunity for customer to preview the system (until it may be too late)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24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656207" y="1804870"/>
            <a:ext cx="9416034" cy="2533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Requirements are very well known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Product definition is stable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Technology is understood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New version of an existing product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Porting an existing product to a new platform.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When to use the Waterfall Model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82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724307" y="1094656"/>
            <a:ext cx="9416034" cy="1287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A variant of the Waterfall that emphasizes the verification and validation of the product.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Testing of the product is planned in parallel with a corresponding phase of development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V-Shaped SDLC Model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1505D341-2789-4C64-8A7E-ADB9812FB942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27285" y="2754297"/>
            <a:ext cx="5243744" cy="38026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04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656207" y="1062285"/>
            <a:ext cx="4501719" cy="5442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Project and Requirements Planning – allocate resources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Product Requirements and Specification Analysis – complete specification of the software system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Architecture or High-Level Design – defines how software functions fulfill the design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Detailed Design – develop algorithms for each architectural component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 – Shaped Steps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0DF282-28D6-42BF-9AEC-4D84C2F585D1}"/>
              </a:ext>
            </a:extLst>
          </p:cNvPr>
          <p:cNvSpPr txBox="1"/>
          <p:nvPr/>
        </p:nvSpPr>
        <p:spPr>
          <a:xfrm>
            <a:off x="5593671" y="1062285"/>
            <a:ext cx="5423517" cy="5857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Production, operation and maintenance – provide for enhancement and corrections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System and acceptance testing – check the entire software system in its environment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Integration and Testing – check that modules  interconnect correctly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Unit testing – check that each module acts as expected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Coding – transform algorithms into software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07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736495" y="1609561"/>
            <a:ext cx="10719010" cy="1702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Emphasize planning for verification and validation of the product in early stages of product development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Each deliverable must be testable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Project management can track progress by milestones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Easy to use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V-Shaped Strengths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77E6A6-90F5-436D-9CED-A9E9947AAE1B}"/>
              </a:ext>
            </a:extLst>
          </p:cNvPr>
          <p:cNvSpPr/>
          <p:nvPr/>
        </p:nvSpPr>
        <p:spPr>
          <a:xfrm>
            <a:off x="656207" y="3429000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V-Shaped Weaknesses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B28096D5-DF36-4BA4-9C64-4CFDD41E9760}"/>
              </a:ext>
            </a:extLst>
          </p:cNvPr>
          <p:cNvSpPr/>
          <p:nvPr/>
        </p:nvSpPr>
        <p:spPr>
          <a:xfrm>
            <a:off x="496120" y="3429000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579DE4-BF42-4334-9C46-069D6F9B4F74}"/>
              </a:ext>
            </a:extLst>
          </p:cNvPr>
          <p:cNvSpPr txBox="1"/>
          <p:nvPr/>
        </p:nvSpPr>
        <p:spPr>
          <a:xfrm>
            <a:off x="736495" y="4150054"/>
            <a:ext cx="10719010" cy="1702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Does not easily handle concurrent events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Does not handle iterations or phases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Does not easily handle dynamic changes in requirements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Does not contain risk analysis activities</a:t>
            </a:r>
          </a:p>
        </p:txBody>
      </p:sp>
    </p:spTree>
    <p:extLst>
      <p:ext uri="{BB962C8B-B14F-4D97-AF65-F5344CB8AC3E}">
        <p14:creationId xmlns:p14="http://schemas.microsoft.com/office/powerpoint/2010/main" val="92671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724307" y="1094656"/>
            <a:ext cx="9416034" cy="2222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Excellent choice for systems requiring high reliability – hospital patient control applications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All requirements are known up-front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When it can be modified to handle changing requirements beyond analysis phase 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Solution and technology are known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53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When to use the V-Shaped Model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06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2705</Words>
  <Application>Microsoft Office PowerPoint</Application>
  <PresentationFormat>Widescreen</PresentationFormat>
  <Paragraphs>367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gopinath janapareddy</dc:creator>
  <cp:lastModifiedBy>gopinath janapareddy</cp:lastModifiedBy>
  <cp:revision>27</cp:revision>
  <dcterms:created xsi:type="dcterms:W3CDTF">2021-07-30T07:53:45Z</dcterms:created>
  <dcterms:modified xsi:type="dcterms:W3CDTF">2021-07-30T09:07:06Z</dcterms:modified>
</cp:coreProperties>
</file>