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49" r:id="rId1"/>
  </p:sldMasterIdLst>
  <p:sldIdLst>
    <p:sldId id="256" r:id="rId2"/>
    <p:sldId id="295" r:id="rId3"/>
    <p:sldId id="296" r:id="rId4"/>
    <p:sldId id="258" r:id="rId5"/>
    <p:sldId id="259" r:id="rId6"/>
    <p:sldId id="260" r:id="rId7"/>
    <p:sldId id="261" r:id="rId8"/>
    <p:sldId id="262" r:id="rId9"/>
    <p:sldId id="263" r:id="rId10"/>
    <p:sldId id="264" r:id="rId11"/>
    <p:sldId id="280" r:id="rId12"/>
    <p:sldId id="266" r:id="rId13"/>
    <p:sldId id="282" r:id="rId14"/>
    <p:sldId id="267" r:id="rId15"/>
    <p:sldId id="283" r:id="rId16"/>
    <p:sldId id="268" r:id="rId17"/>
    <p:sldId id="284" r:id="rId18"/>
    <p:sldId id="269" r:id="rId19"/>
    <p:sldId id="270" r:id="rId20"/>
    <p:sldId id="285" r:id="rId21"/>
    <p:sldId id="271" r:id="rId22"/>
    <p:sldId id="286" r:id="rId23"/>
    <p:sldId id="272" r:id="rId24"/>
    <p:sldId id="273" r:id="rId25"/>
    <p:sldId id="274" r:id="rId26"/>
    <p:sldId id="275" r:id="rId27"/>
    <p:sldId id="276" r:id="rId28"/>
    <p:sldId id="287" r:id="rId29"/>
    <p:sldId id="288" r:id="rId30"/>
    <p:sldId id="277" r:id="rId31"/>
    <p:sldId id="297" r:id="rId32"/>
    <p:sldId id="289" r:id="rId33"/>
    <p:sldId id="290" r:id="rId34"/>
    <p:sldId id="291" r:id="rId35"/>
    <p:sldId id="292" r:id="rId36"/>
    <p:sldId id="293" r:id="rId37"/>
    <p:sldId id="294" r:id="rId38"/>
    <p:sldId id="278" r:id="rId39"/>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CC689-1478-482C-A226-3D74F42BACC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4B212ED-B579-487F-B568-CE10E717BA05}">
      <dgm:prSet/>
      <dgm:spPr/>
      <dgm:t>
        <a:bodyPr/>
        <a:lstStyle/>
        <a:p>
          <a:r>
            <a:rPr lang="en-IN"/>
            <a:t>You must find as many words as possible from the grid at least of length 3.</a:t>
          </a:r>
          <a:endParaRPr lang="en-US"/>
        </a:p>
      </dgm:t>
    </dgm:pt>
    <dgm:pt modelId="{E5C843BD-B7B9-4C9E-85C6-1A9B16C483FA}" type="parTrans" cxnId="{B2D927C3-D990-47AA-8526-14B5492629D4}">
      <dgm:prSet/>
      <dgm:spPr/>
      <dgm:t>
        <a:bodyPr/>
        <a:lstStyle/>
        <a:p>
          <a:endParaRPr lang="en-US"/>
        </a:p>
      </dgm:t>
    </dgm:pt>
    <dgm:pt modelId="{CFD703FD-FB42-4D12-A99D-73B3D2850C2D}" type="sibTrans" cxnId="{B2D927C3-D990-47AA-8526-14B5492629D4}">
      <dgm:prSet/>
      <dgm:spPr/>
      <dgm:t>
        <a:bodyPr/>
        <a:lstStyle/>
        <a:p>
          <a:endParaRPr lang="en-US"/>
        </a:p>
      </dgm:t>
    </dgm:pt>
    <dgm:pt modelId="{23406FDC-83D5-43B2-8C62-0B2C8AF7BE18}">
      <dgm:prSet/>
      <dgm:spPr/>
      <dgm:t>
        <a:bodyPr/>
        <a:lstStyle/>
        <a:p>
          <a:r>
            <a:rPr lang="en-IN"/>
            <a:t>You can move from one letter to another if it is a neighbour(in all eight neighbours).</a:t>
          </a:r>
          <a:endParaRPr lang="en-US"/>
        </a:p>
      </dgm:t>
    </dgm:pt>
    <dgm:pt modelId="{85A3C1CE-3A15-4361-8229-F5A2FADE5112}" type="parTrans" cxnId="{04612EE7-402E-4BA3-8B5C-29FE2FF09C40}">
      <dgm:prSet/>
      <dgm:spPr/>
      <dgm:t>
        <a:bodyPr/>
        <a:lstStyle/>
        <a:p>
          <a:endParaRPr lang="en-US"/>
        </a:p>
      </dgm:t>
    </dgm:pt>
    <dgm:pt modelId="{D1D602E6-4DE8-46B2-8E9B-A84CF22C80E8}" type="sibTrans" cxnId="{04612EE7-402E-4BA3-8B5C-29FE2FF09C40}">
      <dgm:prSet/>
      <dgm:spPr/>
      <dgm:t>
        <a:bodyPr/>
        <a:lstStyle/>
        <a:p>
          <a:endParaRPr lang="en-US"/>
        </a:p>
      </dgm:t>
    </dgm:pt>
    <dgm:pt modelId="{10D8AD8C-EC8D-4DFB-8A60-ACE3B3C553E0}">
      <dgm:prSet/>
      <dgm:spPr/>
      <dgm:t>
        <a:bodyPr/>
        <a:lstStyle/>
        <a:p>
          <a:r>
            <a:rPr lang="en-IN"/>
            <a:t>You cannot use a letter more than once in a word</a:t>
          </a:r>
          <a:endParaRPr lang="en-US"/>
        </a:p>
      </dgm:t>
    </dgm:pt>
    <dgm:pt modelId="{F1959700-080B-48A9-824E-5867D00B6B6F}" type="parTrans" cxnId="{11963C37-656C-4847-A65C-74CF587E1DA3}">
      <dgm:prSet/>
      <dgm:spPr/>
      <dgm:t>
        <a:bodyPr/>
        <a:lstStyle/>
        <a:p>
          <a:endParaRPr lang="en-US"/>
        </a:p>
      </dgm:t>
    </dgm:pt>
    <dgm:pt modelId="{1D5B5F35-3A85-4A9A-BB40-876E27B63CAD}" type="sibTrans" cxnId="{11963C37-656C-4847-A65C-74CF587E1DA3}">
      <dgm:prSet/>
      <dgm:spPr/>
      <dgm:t>
        <a:bodyPr/>
        <a:lstStyle/>
        <a:p>
          <a:endParaRPr lang="en-US"/>
        </a:p>
      </dgm:t>
    </dgm:pt>
    <dgm:pt modelId="{9C7EB017-13C3-469C-9852-7FE3CAD6F2AB}">
      <dgm:prSet/>
      <dgm:spPr/>
      <dgm:t>
        <a:bodyPr/>
        <a:lstStyle/>
        <a:p>
          <a:r>
            <a:rPr lang="en-IN"/>
            <a:t>You get points for each word</a:t>
          </a:r>
          <a:endParaRPr lang="en-US"/>
        </a:p>
      </dgm:t>
    </dgm:pt>
    <dgm:pt modelId="{213FA1A3-3191-465B-B715-D358665C1EBF}" type="parTrans" cxnId="{DAC75396-CE99-459D-B7BC-9CC6B9D6F211}">
      <dgm:prSet/>
      <dgm:spPr/>
      <dgm:t>
        <a:bodyPr/>
        <a:lstStyle/>
        <a:p>
          <a:endParaRPr lang="en-US"/>
        </a:p>
      </dgm:t>
    </dgm:pt>
    <dgm:pt modelId="{BF8A0DAD-D515-4D04-9B4B-B9842AE01E86}" type="sibTrans" cxnId="{DAC75396-CE99-459D-B7BC-9CC6B9D6F211}">
      <dgm:prSet/>
      <dgm:spPr/>
      <dgm:t>
        <a:bodyPr/>
        <a:lstStyle/>
        <a:p>
          <a:endParaRPr lang="en-US"/>
        </a:p>
      </dgm:t>
    </dgm:pt>
    <dgm:pt modelId="{1D767C97-C8F4-46ED-8374-8035A30F07AA}" type="pres">
      <dgm:prSet presAssocID="{63CCC689-1478-482C-A226-3D74F42BACC5}" presName="root" presStyleCnt="0">
        <dgm:presLayoutVars>
          <dgm:dir/>
          <dgm:resizeHandles val="exact"/>
        </dgm:presLayoutVars>
      </dgm:prSet>
      <dgm:spPr/>
    </dgm:pt>
    <dgm:pt modelId="{0675116F-7F31-46A4-809F-F0ED2CF0286B}" type="pres">
      <dgm:prSet presAssocID="{04B212ED-B579-487F-B568-CE10E717BA05}" presName="compNode" presStyleCnt="0"/>
      <dgm:spPr/>
    </dgm:pt>
    <dgm:pt modelId="{A7A77F7D-AB2C-498E-A901-B157D0ADF215}" type="pres">
      <dgm:prSet presAssocID="{04B212ED-B579-487F-B568-CE10E717BA05}" presName="bgRect" presStyleLbl="bgShp" presStyleIdx="0" presStyleCnt="4"/>
      <dgm:spPr/>
    </dgm:pt>
    <dgm:pt modelId="{0E3E5AFB-37BB-4C83-BC7C-75DC3FF47919}" type="pres">
      <dgm:prSet presAssocID="{04B212ED-B579-487F-B568-CE10E717BA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527040F2-AF6C-446F-BF5D-73135DC87452}" type="pres">
      <dgm:prSet presAssocID="{04B212ED-B579-487F-B568-CE10E717BA05}" presName="spaceRect" presStyleCnt="0"/>
      <dgm:spPr/>
    </dgm:pt>
    <dgm:pt modelId="{B67DE19B-320D-4B19-ACAF-FAEEE7B43013}" type="pres">
      <dgm:prSet presAssocID="{04B212ED-B579-487F-B568-CE10E717BA05}" presName="parTx" presStyleLbl="revTx" presStyleIdx="0" presStyleCnt="4">
        <dgm:presLayoutVars>
          <dgm:chMax val="0"/>
          <dgm:chPref val="0"/>
        </dgm:presLayoutVars>
      </dgm:prSet>
      <dgm:spPr/>
    </dgm:pt>
    <dgm:pt modelId="{1D4A0A87-A7BF-406D-892D-B5C25927441A}" type="pres">
      <dgm:prSet presAssocID="{CFD703FD-FB42-4D12-A99D-73B3D2850C2D}" presName="sibTrans" presStyleCnt="0"/>
      <dgm:spPr/>
    </dgm:pt>
    <dgm:pt modelId="{2F07D201-EE1D-4BEF-A36B-35DE869ED93B}" type="pres">
      <dgm:prSet presAssocID="{23406FDC-83D5-43B2-8C62-0B2C8AF7BE18}" presName="compNode" presStyleCnt="0"/>
      <dgm:spPr/>
    </dgm:pt>
    <dgm:pt modelId="{6B09D015-4FB2-4282-97AB-CC00CEE00FDD}" type="pres">
      <dgm:prSet presAssocID="{23406FDC-83D5-43B2-8C62-0B2C8AF7BE18}" presName="bgRect" presStyleLbl="bgShp" presStyleIdx="1" presStyleCnt="4"/>
      <dgm:spPr/>
    </dgm:pt>
    <dgm:pt modelId="{D40D03A2-EABB-45FE-BEF4-53B419454AF2}" type="pres">
      <dgm:prSet presAssocID="{23406FDC-83D5-43B2-8C62-0B2C8AF7BE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velope"/>
        </a:ext>
      </dgm:extLst>
    </dgm:pt>
    <dgm:pt modelId="{121D9736-AAEA-4734-A9F3-0B5CC5AFC575}" type="pres">
      <dgm:prSet presAssocID="{23406FDC-83D5-43B2-8C62-0B2C8AF7BE18}" presName="spaceRect" presStyleCnt="0"/>
      <dgm:spPr/>
    </dgm:pt>
    <dgm:pt modelId="{1A42183D-7BED-49C0-8259-3128965468D6}" type="pres">
      <dgm:prSet presAssocID="{23406FDC-83D5-43B2-8C62-0B2C8AF7BE18}" presName="parTx" presStyleLbl="revTx" presStyleIdx="1" presStyleCnt="4">
        <dgm:presLayoutVars>
          <dgm:chMax val="0"/>
          <dgm:chPref val="0"/>
        </dgm:presLayoutVars>
      </dgm:prSet>
      <dgm:spPr/>
    </dgm:pt>
    <dgm:pt modelId="{C029C8BC-4095-4B64-B263-CE7171388142}" type="pres">
      <dgm:prSet presAssocID="{D1D602E6-4DE8-46B2-8E9B-A84CF22C80E8}" presName="sibTrans" presStyleCnt="0"/>
      <dgm:spPr/>
    </dgm:pt>
    <dgm:pt modelId="{6DD4F90A-F8EB-462E-8998-B6B9F39863B2}" type="pres">
      <dgm:prSet presAssocID="{10D8AD8C-EC8D-4DFB-8A60-ACE3B3C553E0}" presName="compNode" presStyleCnt="0"/>
      <dgm:spPr/>
    </dgm:pt>
    <dgm:pt modelId="{48E1058D-9D19-4A2D-8CBB-2F271FEA0BF8}" type="pres">
      <dgm:prSet presAssocID="{10D8AD8C-EC8D-4DFB-8A60-ACE3B3C553E0}" presName="bgRect" presStyleLbl="bgShp" presStyleIdx="2" presStyleCnt="4"/>
      <dgm:spPr/>
    </dgm:pt>
    <dgm:pt modelId="{DB54AC94-05FB-4971-9965-08C3767FAF1E}" type="pres">
      <dgm:prSet presAssocID="{10D8AD8C-EC8D-4DFB-8A60-ACE3B3C553E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E0E9F34B-FB0A-4A5C-AF51-29E032EF4BBB}" type="pres">
      <dgm:prSet presAssocID="{10D8AD8C-EC8D-4DFB-8A60-ACE3B3C553E0}" presName="spaceRect" presStyleCnt="0"/>
      <dgm:spPr/>
    </dgm:pt>
    <dgm:pt modelId="{477C7407-A0A0-4EA7-8F8D-7A1855215565}" type="pres">
      <dgm:prSet presAssocID="{10D8AD8C-EC8D-4DFB-8A60-ACE3B3C553E0}" presName="parTx" presStyleLbl="revTx" presStyleIdx="2" presStyleCnt="4">
        <dgm:presLayoutVars>
          <dgm:chMax val="0"/>
          <dgm:chPref val="0"/>
        </dgm:presLayoutVars>
      </dgm:prSet>
      <dgm:spPr/>
    </dgm:pt>
    <dgm:pt modelId="{5777BE3B-943A-444F-ACD5-D224A4FEFDC3}" type="pres">
      <dgm:prSet presAssocID="{1D5B5F35-3A85-4A9A-BB40-876E27B63CAD}" presName="sibTrans" presStyleCnt="0"/>
      <dgm:spPr/>
    </dgm:pt>
    <dgm:pt modelId="{56325772-8977-4F4A-A217-82EADB2BC4BC}" type="pres">
      <dgm:prSet presAssocID="{9C7EB017-13C3-469C-9852-7FE3CAD6F2AB}" presName="compNode" presStyleCnt="0"/>
      <dgm:spPr/>
    </dgm:pt>
    <dgm:pt modelId="{528CFE4D-C5E8-4415-9A76-A738D7FFF653}" type="pres">
      <dgm:prSet presAssocID="{9C7EB017-13C3-469C-9852-7FE3CAD6F2AB}" presName="bgRect" presStyleLbl="bgShp" presStyleIdx="3" presStyleCnt="4"/>
      <dgm:spPr/>
    </dgm:pt>
    <dgm:pt modelId="{6A6A9950-74E2-4BC2-8D75-60A762A594F3}" type="pres">
      <dgm:prSet presAssocID="{9C7EB017-13C3-469C-9852-7FE3CAD6F2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DEC3EBF1-451E-4AF1-9ACC-6D21ACFF38B8}" type="pres">
      <dgm:prSet presAssocID="{9C7EB017-13C3-469C-9852-7FE3CAD6F2AB}" presName="spaceRect" presStyleCnt="0"/>
      <dgm:spPr/>
    </dgm:pt>
    <dgm:pt modelId="{23F37F4E-B252-4154-A7A1-04FFFD25D814}" type="pres">
      <dgm:prSet presAssocID="{9C7EB017-13C3-469C-9852-7FE3CAD6F2AB}" presName="parTx" presStyleLbl="revTx" presStyleIdx="3" presStyleCnt="4">
        <dgm:presLayoutVars>
          <dgm:chMax val="0"/>
          <dgm:chPref val="0"/>
        </dgm:presLayoutVars>
      </dgm:prSet>
      <dgm:spPr/>
    </dgm:pt>
  </dgm:ptLst>
  <dgm:cxnLst>
    <dgm:cxn modelId="{11963C37-656C-4847-A65C-74CF587E1DA3}" srcId="{63CCC689-1478-482C-A226-3D74F42BACC5}" destId="{10D8AD8C-EC8D-4DFB-8A60-ACE3B3C553E0}" srcOrd="2" destOrd="0" parTransId="{F1959700-080B-48A9-824E-5867D00B6B6F}" sibTransId="{1D5B5F35-3A85-4A9A-BB40-876E27B63CAD}"/>
    <dgm:cxn modelId="{E3ADC866-C5BB-4589-B6C9-A335A67BAB61}" type="presOf" srcId="{04B212ED-B579-487F-B568-CE10E717BA05}" destId="{B67DE19B-320D-4B19-ACAF-FAEEE7B43013}" srcOrd="0" destOrd="0" presId="urn:microsoft.com/office/officeart/2018/2/layout/IconVerticalSolidList"/>
    <dgm:cxn modelId="{C7455867-5B9C-4F58-B9E4-FDAB29277479}" type="presOf" srcId="{63CCC689-1478-482C-A226-3D74F42BACC5}" destId="{1D767C97-C8F4-46ED-8374-8035A30F07AA}" srcOrd="0" destOrd="0" presId="urn:microsoft.com/office/officeart/2018/2/layout/IconVerticalSolidList"/>
    <dgm:cxn modelId="{D7C1DE4F-0003-496E-9EA1-D144B4B2F972}" type="presOf" srcId="{9C7EB017-13C3-469C-9852-7FE3CAD6F2AB}" destId="{23F37F4E-B252-4154-A7A1-04FFFD25D814}" srcOrd="0" destOrd="0" presId="urn:microsoft.com/office/officeart/2018/2/layout/IconVerticalSolidList"/>
    <dgm:cxn modelId="{DAC75396-CE99-459D-B7BC-9CC6B9D6F211}" srcId="{63CCC689-1478-482C-A226-3D74F42BACC5}" destId="{9C7EB017-13C3-469C-9852-7FE3CAD6F2AB}" srcOrd="3" destOrd="0" parTransId="{213FA1A3-3191-465B-B715-D358665C1EBF}" sibTransId="{BF8A0DAD-D515-4D04-9B4B-B9842AE01E86}"/>
    <dgm:cxn modelId="{DD506CB7-E8A1-4819-860A-D1C71273FD9E}" type="presOf" srcId="{10D8AD8C-EC8D-4DFB-8A60-ACE3B3C553E0}" destId="{477C7407-A0A0-4EA7-8F8D-7A1855215565}" srcOrd="0" destOrd="0" presId="urn:microsoft.com/office/officeart/2018/2/layout/IconVerticalSolidList"/>
    <dgm:cxn modelId="{B2D927C3-D990-47AA-8526-14B5492629D4}" srcId="{63CCC689-1478-482C-A226-3D74F42BACC5}" destId="{04B212ED-B579-487F-B568-CE10E717BA05}" srcOrd="0" destOrd="0" parTransId="{E5C843BD-B7B9-4C9E-85C6-1A9B16C483FA}" sibTransId="{CFD703FD-FB42-4D12-A99D-73B3D2850C2D}"/>
    <dgm:cxn modelId="{9A426CDE-578E-4F66-AF43-A57D39B26D05}" type="presOf" srcId="{23406FDC-83D5-43B2-8C62-0B2C8AF7BE18}" destId="{1A42183D-7BED-49C0-8259-3128965468D6}" srcOrd="0" destOrd="0" presId="urn:microsoft.com/office/officeart/2018/2/layout/IconVerticalSolidList"/>
    <dgm:cxn modelId="{04612EE7-402E-4BA3-8B5C-29FE2FF09C40}" srcId="{63CCC689-1478-482C-A226-3D74F42BACC5}" destId="{23406FDC-83D5-43B2-8C62-0B2C8AF7BE18}" srcOrd="1" destOrd="0" parTransId="{85A3C1CE-3A15-4361-8229-F5A2FADE5112}" sibTransId="{D1D602E6-4DE8-46B2-8E9B-A84CF22C80E8}"/>
    <dgm:cxn modelId="{AAA6E0A9-E05D-4157-8847-56C991D93AF1}" type="presParOf" srcId="{1D767C97-C8F4-46ED-8374-8035A30F07AA}" destId="{0675116F-7F31-46A4-809F-F0ED2CF0286B}" srcOrd="0" destOrd="0" presId="urn:microsoft.com/office/officeart/2018/2/layout/IconVerticalSolidList"/>
    <dgm:cxn modelId="{02C46B57-08C4-4240-9067-1FB802008749}" type="presParOf" srcId="{0675116F-7F31-46A4-809F-F0ED2CF0286B}" destId="{A7A77F7D-AB2C-498E-A901-B157D0ADF215}" srcOrd="0" destOrd="0" presId="urn:microsoft.com/office/officeart/2018/2/layout/IconVerticalSolidList"/>
    <dgm:cxn modelId="{F77FAACC-3191-4C9D-B557-5CA4DF7973DB}" type="presParOf" srcId="{0675116F-7F31-46A4-809F-F0ED2CF0286B}" destId="{0E3E5AFB-37BB-4C83-BC7C-75DC3FF47919}" srcOrd="1" destOrd="0" presId="urn:microsoft.com/office/officeart/2018/2/layout/IconVerticalSolidList"/>
    <dgm:cxn modelId="{E67036BC-D1C1-4348-850B-3E2ED1446260}" type="presParOf" srcId="{0675116F-7F31-46A4-809F-F0ED2CF0286B}" destId="{527040F2-AF6C-446F-BF5D-73135DC87452}" srcOrd="2" destOrd="0" presId="urn:microsoft.com/office/officeart/2018/2/layout/IconVerticalSolidList"/>
    <dgm:cxn modelId="{620CD053-72DD-4E7C-A3DD-9D0CEBFE6477}" type="presParOf" srcId="{0675116F-7F31-46A4-809F-F0ED2CF0286B}" destId="{B67DE19B-320D-4B19-ACAF-FAEEE7B43013}" srcOrd="3" destOrd="0" presId="urn:microsoft.com/office/officeart/2018/2/layout/IconVerticalSolidList"/>
    <dgm:cxn modelId="{160C68B6-DF66-4159-9E76-CAE5508B5A5E}" type="presParOf" srcId="{1D767C97-C8F4-46ED-8374-8035A30F07AA}" destId="{1D4A0A87-A7BF-406D-892D-B5C25927441A}" srcOrd="1" destOrd="0" presId="urn:microsoft.com/office/officeart/2018/2/layout/IconVerticalSolidList"/>
    <dgm:cxn modelId="{FAA4F1B6-E8AE-499F-A2C8-A39814D42990}" type="presParOf" srcId="{1D767C97-C8F4-46ED-8374-8035A30F07AA}" destId="{2F07D201-EE1D-4BEF-A36B-35DE869ED93B}" srcOrd="2" destOrd="0" presId="urn:microsoft.com/office/officeart/2018/2/layout/IconVerticalSolidList"/>
    <dgm:cxn modelId="{18DB2BD3-6D42-47E7-9584-C792AEEC0226}" type="presParOf" srcId="{2F07D201-EE1D-4BEF-A36B-35DE869ED93B}" destId="{6B09D015-4FB2-4282-97AB-CC00CEE00FDD}" srcOrd="0" destOrd="0" presId="urn:microsoft.com/office/officeart/2018/2/layout/IconVerticalSolidList"/>
    <dgm:cxn modelId="{46542038-DFFB-48AB-81BD-F44019E20219}" type="presParOf" srcId="{2F07D201-EE1D-4BEF-A36B-35DE869ED93B}" destId="{D40D03A2-EABB-45FE-BEF4-53B419454AF2}" srcOrd="1" destOrd="0" presId="urn:microsoft.com/office/officeart/2018/2/layout/IconVerticalSolidList"/>
    <dgm:cxn modelId="{63F2C834-5FAA-42EB-BCB4-272D67E8DDA8}" type="presParOf" srcId="{2F07D201-EE1D-4BEF-A36B-35DE869ED93B}" destId="{121D9736-AAEA-4734-A9F3-0B5CC5AFC575}" srcOrd="2" destOrd="0" presId="urn:microsoft.com/office/officeart/2018/2/layout/IconVerticalSolidList"/>
    <dgm:cxn modelId="{7717C723-F1F6-4434-91A9-442C6EBC6BBD}" type="presParOf" srcId="{2F07D201-EE1D-4BEF-A36B-35DE869ED93B}" destId="{1A42183D-7BED-49C0-8259-3128965468D6}" srcOrd="3" destOrd="0" presId="urn:microsoft.com/office/officeart/2018/2/layout/IconVerticalSolidList"/>
    <dgm:cxn modelId="{BE141D01-654A-41E8-AC56-9244D2047007}" type="presParOf" srcId="{1D767C97-C8F4-46ED-8374-8035A30F07AA}" destId="{C029C8BC-4095-4B64-B263-CE7171388142}" srcOrd="3" destOrd="0" presId="urn:microsoft.com/office/officeart/2018/2/layout/IconVerticalSolidList"/>
    <dgm:cxn modelId="{9DF9C378-8F33-4618-8986-2DF1C91C2394}" type="presParOf" srcId="{1D767C97-C8F4-46ED-8374-8035A30F07AA}" destId="{6DD4F90A-F8EB-462E-8998-B6B9F39863B2}" srcOrd="4" destOrd="0" presId="urn:microsoft.com/office/officeart/2018/2/layout/IconVerticalSolidList"/>
    <dgm:cxn modelId="{648A0BE3-43BB-4F4E-B63A-FB2AEABC8F69}" type="presParOf" srcId="{6DD4F90A-F8EB-462E-8998-B6B9F39863B2}" destId="{48E1058D-9D19-4A2D-8CBB-2F271FEA0BF8}" srcOrd="0" destOrd="0" presId="urn:microsoft.com/office/officeart/2018/2/layout/IconVerticalSolidList"/>
    <dgm:cxn modelId="{E1F70C4B-408C-4F51-84CB-3D71D99D5FBF}" type="presParOf" srcId="{6DD4F90A-F8EB-462E-8998-B6B9F39863B2}" destId="{DB54AC94-05FB-4971-9965-08C3767FAF1E}" srcOrd="1" destOrd="0" presId="urn:microsoft.com/office/officeart/2018/2/layout/IconVerticalSolidList"/>
    <dgm:cxn modelId="{6DDD62FB-CF38-41A4-9C45-08AD03F2234D}" type="presParOf" srcId="{6DD4F90A-F8EB-462E-8998-B6B9F39863B2}" destId="{E0E9F34B-FB0A-4A5C-AF51-29E032EF4BBB}" srcOrd="2" destOrd="0" presId="urn:microsoft.com/office/officeart/2018/2/layout/IconVerticalSolidList"/>
    <dgm:cxn modelId="{5402456D-EF12-4192-A472-27ABA29BCFF0}" type="presParOf" srcId="{6DD4F90A-F8EB-462E-8998-B6B9F39863B2}" destId="{477C7407-A0A0-4EA7-8F8D-7A1855215565}" srcOrd="3" destOrd="0" presId="urn:microsoft.com/office/officeart/2018/2/layout/IconVerticalSolidList"/>
    <dgm:cxn modelId="{D00776DE-40E7-456E-9C62-66C5FE79E7D9}" type="presParOf" srcId="{1D767C97-C8F4-46ED-8374-8035A30F07AA}" destId="{5777BE3B-943A-444F-ACD5-D224A4FEFDC3}" srcOrd="5" destOrd="0" presId="urn:microsoft.com/office/officeart/2018/2/layout/IconVerticalSolidList"/>
    <dgm:cxn modelId="{1C2645EF-8C09-487E-A054-8FA798E65ABE}" type="presParOf" srcId="{1D767C97-C8F4-46ED-8374-8035A30F07AA}" destId="{56325772-8977-4F4A-A217-82EADB2BC4BC}" srcOrd="6" destOrd="0" presId="urn:microsoft.com/office/officeart/2018/2/layout/IconVerticalSolidList"/>
    <dgm:cxn modelId="{9879A827-7C25-4707-929D-767E90561C54}" type="presParOf" srcId="{56325772-8977-4F4A-A217-82EADB2BC4BC}" destId="{528CFE4D-C5E8-4415-9A76-A738D7FFF653}" srcOrd="0" destOrd="0" presId="urn:microsoft.com/office/officeart/2018/2/layout/IconVerticalSolidList"/>
    <dgm:cxn modelId="{1E472E25-4137-419E-8883-35AF26178043}" type="presParOf" srcId="{56325772-8977-4F4A-A217-82EADB2BC4BC}" destId="{6A6A9950-74E2-4BC2-8D75-60A762A594F3}" srcOrd="1" destOrd="0" presId="urn:microsoft.com/office/officeart/2018/2/layout/IconVerticalSolidList"/>
    <dgm:cxn modelId="{2CF8FD91-4AB5-4C49-8AB7-2A31DB075A25}" type="presParOf" srcId="{56325772-8977-4F4A-A217-82EADB2BC4BC}" destId="{DEC3EBF1-451E-4AF1-9ACC-6D21ACFF38B8}" srcOrd="2" destOrd="0" presId="urn:microsoft.com/office/officeart/2018/2/layout/IconVerticalSolidList"/>
    <dgm:cxn modelId="{EAEB49E9-C528-4417-8A18-FEB29235494A}" type="presParOf" srcId="{56325772-8977-4F4A-A217-82EADB2BC4BC}" destId="{23F37F4E-B252-4154-A7A1-04FFFD25D81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9E733E-86BF-4494-8CE2-E092781688E3}" type="doc">
      <dgm:prSet loTypeId="urn:microsoft.com/office/officeart/2016/7/layout/VerticalDownArrowProcess" loCatId="process" qsTypeId="urn:microsoft.com/office/officeart/2005/8/quickstyle/simple4" qsCatId="simple" csTypeId="urn:microsoft.com/office/officeart/2005/8/colors/colorful1" csCatId="colorful"/>
      <dgm:spPr/>
      <dgm:t>
        <a:bodyPr/>
        <a:lstStyle/>
        <a:p>
          <a:endParaRPr lang="en-US"/>
        </a:p>
      </dgm:t>
    </dgm:pt>
    <dgm:pt modelId="{A65C7D51-E2E9-44A6-B34E-A9B19B721663}">
      <dgm:prSet custT="1"/>
      <dgm:spPr/>
      <dgm:t>
        <a:bodyPr/>
        <a:lstStyle/>
        <a:p>
          <a:r>
            <a:rPr lang="en-US" sz="1600">
              <a:latin typeface="Times New Roman" panose="02020603050405020304" pitchFamily="18" charset="0"/>
              <a:cs typeface="Times New Roman" panose="02020603050405020304" pitchFamily="18" charset="0"/>
            </a:rPr>
            <a:t>Input</a:t>
          </a:r>
        </a:p>
      </dgm:t>
    </dgm:pt>
    <dgm:pt modelId="{4A926E95-CA74-45CE-8420-DC985B0995E3}" type="parTrans" cxnId="{BCBBDCEE-8597-4BF7-A595-91C91DE816BD}">
      <dgm:prSet/>
      <dgm:spPr/>
      <dgm:t>
        <a:bodyPr/>
        <a:lstStyle/>
        <a:p>
          <a:endParaRPr lang="en-US"/>
        </a:p>
      </dgm:t>
    </dgm:pt>
    <dgm:pt modelId="{3E5798F6-5A6A-41C8-AADA-82BED7807BCD}" type="sibTrans" cxnId="{BCBBDCEE-8597-4BF7-A595-91C91DE816BD}">
      <dgm:prSet/>
      <dgm:spPr/>
      <dgm:t>
        <a:bodyPr/>
        <a:lstStyle/>
        <a:p>
          <a:endParaRPr lang="en-US"/>
        </a:p>
      </dgm:t>
    </dgm:pt>
    <dgm:pt modelId="{C4DF99BF-DE0F-4C68-AA52-2AD58117D705}">
      <dgm:prSet custT="1"/>
      <dgm:spPr/>
      <dgm:t>
        <a:bodyPr/>
        <a:lstStyle/>
        <a:p>
          <a:r>
            <a:rPr lang="en-US" sz="1600" dirty="0">
              <a:latin typeface="Times New Roman" panose="02020603050405020304" pitchFamily="18" charset="0"/>
              <a:cs typeface="Times New Roman" panose="02020603050405020304" pitchFamily="18" charset="0"/>
            </a:rPr>
            <a:t>Input the Boggle board</a:t>
          </a:r>
        </a:p>
      </dgm:t>
    </dgm:pt>
    <dgm:pt modelId="{25E01BD3-B6A4-4BBD-ADA1-F8F2F37626B9}" type="parTrans" cxnId="{ADB09C43-C9CC-469B-A4EC-793698FDBB74}">
      <dgm:prSet/>
      <dgm:spPr/>
      <dgm:t>
        <a:bodyPr/>
        <a:lstStyle/>
        <a:p>
          <a:endParaRPr lang="en-US"/>
        </a:p>
      </dgm:t>
    </dgm:pt>
    <dgm:pt modelId="{3EBF8F74-3023-44B6-A8BD-B64D06CE193B}" type="sibTrans" cxnId="{ADB09C43-C9CC-469B-A4EC-793698FDBB74}">
      <dgm:prSet/>
      <dgm:spPr/>
      <dgm:t>
        <a:bodyPr/>
        <a:lstStyle/>
        <a:p>
          <a:endParaRPr lang="en-US"/>
        </a:p>
      </dgm:t>
    </dgm:pt>
    <dgm:pt modelId="{54F5F154-4EA4-4141-AF9C-FF51C37EDEBE}">
      <dgm:prSet custT="1"/>
      <dgm:spPr/>
      <dgm:t>
        <a:bodyPr/>
        <a:lstStyle/>
        <a:p>
          <a:r>
            <a:rPr lang="en-US" sz="1600">
              <a:latin typeface="Times New Roman" panose="02020603050405020304" pitchFamily="18" charset="0"/>
              <a:cs typeface="Times New Roman" panose="02020603050405020304" pitchFamily="18" charset="0"/>
            </a:rPr>
            <a:t>Input</a:t>
          </a:r>
        </a:p>
      </dgm:t>
    </dgm:pt>
    <dgm:pt modelId="{26BFE8D9-24DE-4C1F-8AA6-A52AFEDFF8C3}" type="parTrans" cxnId="{3E5B3002-56A6-4B57-819E-92D31F7BA411}">
      <dgm:prSet/>
      <dgm:spPr/>
      <dgm:t>
        <a:bodyPr/>
        <a:lstStyle/>
        <a:p>
          <a:endParaRPr lang="en-US"/>
        </a:p>
      </dgm:t>
    </dgm:pt>
    <dgm:pt modelId="{5D12E7C4-FF04-4BF3-A0DD-9D3361E8F26A}" type="sibTrans" cxnId="{3E5B3002-56A6-4B57-819E-92D31F7BA411}">
      <dgm:prSet/>
      <dgm:spPr/>
      <dgm:t>
        <a:bodyPr/>
        <a:lstStyle/>
        <a:p>
          <a:endParaRPr lang="en-US"/>
        </a:p>
      </dgm:t>
    </dgm:pt>
    <dgm:pt modelId="{2AE096DA-1253-4329-AEF5-B7CDC7306289}">
      <dgm:prSet custT="1"/>
      <dgm:spPr/>
      <dgm:t>
        <a:bodyPr/>
        <a:lstStyle/>
        <a:p>
          <a:r>
            <a:rPr lang="en-US" sz="1600">
              <a:latin typeface="Times New Roman" panose="02020603050405020304" pitchFamily="18" charset="0"/>
              <a:cs typeface="Times New Roman" panose="02020603050405020304" pitchFamily="18" charset="0"/>
            </a:rPr>
            <a:t>Input dictionary to valid Data Structure (Trie)</a:t>
          </a:r>
        </a:p>
      </dgm:t>
    </dgm:pt>
    <dgm:pt modelId="{FA9A77B0-32A4-4D9A-B2FE-8DF8BAFCCBEA}" type="parTrans" cxnId="{D9266F6E-285B-451A-BCD3-F564D13BA110}">
      <dgm:prSet/>
      <dgm:spPr/>
      <dgm:t>
        <a:bodyPr/>
        <a:lstStyle/>
        <a:p>
          <a:endParaRPr lang="en-US"/>
        </a:p>
      </dgm:t>
    </dgm:pt>
    <dgm:pt modelId="{61149670-0E45-47EA-9EE9-2E3CB25D5C90}" type="sibTrans" cxnId="{D9266F6E-285B-451A-BCD3-F564D13BA110}">
      <dgm:prSet/>
      <dgm:spPr/>
      <dgm:t>
        <a:bodyPr/>
        <a:lstStyle/>
        <a:p>
          <a:endParaRPr lang="en-US"/>
        </a:p>
      </dgm:t>
    </dgm:pt>
    <dgm:pt modelId="{2CBBFC94-DE88-4669-BF2E-22B1841EA56F}">
      <dgm:prSet custT="1"/>
      <dgm:spPr/>
      <dgm:t>
        <a:bodyPr/>
        <a:lstStyle/>
        <a:p>
          <a:r>
            <a:rPr lang="en-US" sz="1600">
              <a:latin typeface="Times New Roman" panose="02020603050405020304" pitchFamily="18" charset="0"/>
              <a:cs typeface="Times New Roman" panose="02020603050405020304" pitchFamily="18" charset="0"/>
            </a:rPr>
            <a:t>Calculate</a:t>
          </a:r>
        </a:p>
      </dgm:t>
    </dgm:pt>
    <dgm:pt modelId="{645D073D-78D7-424F-88FD-F974D6250091}" type="parTrans" cxnId="{3375A9A2-0363-4078-873C-E335D2005580}">
      <dgm:prSet/>
      <dgm:spPr/>
      <dgm:t>
        <a:bodyPr/>
        <a:lstStyle/>
        <a:p>
          <a:endParaRPr lang="en-US"/>
        </a:p>
      </dgm:t>
    </dgm:pt>
    <dgm:pt modelId="{170784A7-7ED3-49CB-B3AA-5773C26673AD}" type="sibTrans" cxnId="{3375A9A2-0363-4078-873C-E335D2005580}">
      <dgm:prSet/>
      <dgm:spPr/>
      <dgm:t>
        <a:bodyPr/>
        <a:lstStyle/>
        <a:p>
          <a:endParaRPr lang="en-US"/>
        </a:p>
      </dgm:t>
    </dgm:pt>
    <dgm:pt modelId="{61AC30BF-A0A2-4F69-86F5-11B3AEB22555}">
      <dgm:prSet custT="1"/>
      <dgm:spPr/>
      <dgm:t>
        <a:bodyPr/>
        <a:lstStyle/>
        <a:p>
          <a:r>
            <a:rPr lang="en-US" sz="1600" dirty="0">
              <a:latin typeface="Times New Roman" panose="02020603050405020304" pitchFamily="18" charset="0"/>
              <a:cs typeface="Times New Roman" panose="02020603050405020304" pitchFamily="18" charset="0"/>
            </a:rPr>
            <a:t>Calculate all possible words by traversing the boggle board</a:t>
          </a:r>
        </a:p>
      </dgm:t>
    </dgm:pt>
    <dgm:pt modelId="{D2FA6955-BCF9-4E55-AFF7-5135C35130E4}" type="parTrans" cxnId="{03185387-9BEF-4040-8777-A08C6D880A11}">
      <dgm:prSet/>
      <dgm:spPr/>
      <dgm:t>
        <a:bodyPr/>
        <a:lstStyle/>
        <a:p>
          <a:endParaRPr lang="en-US"/>
        </a:p>
      </dgm:t>
    </dgm:pt>
    <dgm:pt modelId="{3B137EFA-FD11-4146-81D0-1258D2BDB3DA}" type="sibTrans" cxnId="{03185387-9BEF-4040-8777-A08C6D880A11}">
      <dgm:prSet/>
      <dgm:spPr/>
      <dgm:t>
        <a:bodyPr/>
        <a:lstStyle/>
        <a:p>
          <a:endParaRPr lang="en-US"/>
        </a:p>
      </dgm:t>
    </dgm:pt>
    <dgm:pt modelId="{294A72AD-C381-48D3-9D36-375EDD260160}">
      <dgm:prSet custT="1"/>
      <dgm:spPr/>
      <dgm:t>
        <a:bodyPr/>
        <a:lstStyle/>
        <a:p>
          <a:r>
            <a:rPr lang="en-US" sz="1600">
              <a:latin typeface="Times New Roman" panose="02020603050405020304" pitchFamily="18" charset="0"/>
              <a:cs typeface="Times New Roman" panose="02020603050405020304" pitchFamily="18" charset="0"/>
            </a:rPr>
            <a:t>Show</a:t>
          </a:r>
        </a:p>
      </dgm:t>
    </dgm:pt>
    <dgm:pt modelId="{14278F55-248D-40A9-A3CD-B291D48DCD16}" type="parTrans" cxnId="{9B38044E-13E4-47BF-9635-E72241F640F6}">
      <dgm:prSet/>
      <dgm:spPr/>
      <dgm:t>
        <a:bodyPr/>
        <a:lstStyle/>
        <a:p>
          <a:endParaRPr lang="en-US"/>
        </a:p>
      </dgm:t>
    </dgm:pt>
    <dgm:pt modelId="{997DE297-BC60-49FC-8A4F-E4C2DF532374}" type="sibTrans" cxnId="{9B38044E-13E4-47BF-9635-E72241F640F6}">
      <dgm:prSet/>
      <dgm:spPr/>
      <dgm:t>
        <a:bodyPr/>
        <a:lstStyle/>
        <a:p>
          <a:endParaRPr lang="en-US"/>
        </a:p>
      </dgm:t>
    </dgm:pt>
    <dgm:pt modelId="{1145BE6E-57D5-44AE-8E85-D7739450F527}">
      <dgm:prSet custT="1"/>
      <dgm:spPr/>
      <dgm:t>
        <a:bodyPr/>
        <a:lstStyle/>
        <a:p>
          <a:r>
            <a:rPr lang="en-US" sz="1600">
              <a:latin typeface="Times New Roman" panose="02020603050405020304" pitchFamily="18" charset="0"/>
              <a:cs typeface="Times New Roman" panose="02020603050405020304" pitchFamily="18" charset="0"/>
            </a:rPr>
            <a:t>Show all valid words</a:t>
          </a:r>
        </a:p>
      </dgm:t>
    </dgm:pt>
    <dgm:pt modelId="{0504B20C-35DE-433E-858F-C117A202CD47}" type="parTrans" cxnId="{693B6E8C-BA28-4C70-99C2-5A3E62E29E71}">
      <dgm:prSet/>
      <dgm:spPr/>
      <dgm:t>
        <a:bodyPr/>
        <a:lstStyle/>
        <a:p>
          <a:endParaRPr lang="en-US"/>
        </a:p>
      </dgm:t>
    </dgm:pt>
    <dgm:pt modelId="{26CF12DB-0D29-4286-8B91-7246A11023F2}" type="sibTrans" cxnId="{693B6E8C-BA28-4C70-99C2-5A3E62E29E71}">
      <dgm:prSet/>
      <dgm:spPr/>
      <dgm:t>
        <a:bodyPr/>
        <a:lstStyle/>
        <a:p>
          <a:endParaRPr lang="en-US"/>
        </a:p>
      </dgm:t>
    </dgm:pt>
    <dgm:pt modelId="{D346DE9A-D9D0-4670-9B90-EC8F6D77E245}" type="pres">
      <dgm:prSet presAssocID="{2A9E733E-86BF-4494-8CE2-E092781688E3}" presName="Name0" presStyleCnt="0">
        <dgm:presLayoutVars>
          <dgm:dir/>
          <dgm:animLvl val="lvl"/>
          <dgm:resizeHandles val="exact"/>
        </dgm:presLayoutVars>
      </dgm:prSet>
      <dgm:spPr/>
    </dgm:pt>
    <dgm:pt modelId="{BD9DE1B4-1BE2-4F89-AC23-54448CEACE88}" type="pres">
      <dgm:prSet presAssocID="{294A72AD-C381-48D3-9D36-375EDD260160}" presName="boxAndChildren" presStyleCnt="0"/>
      <dgm:spPr/>
    </dgm:pt>
    <dgm:pt modelId="{5619E446-4287-4034-A6C4-229F74C5E50E}" type="pres">
      <dgm:prSet presAssocID="{294A72AD-C381-48D3-9D36-375EDD260160}" presName="parentTextBox" presStyleLbl="alignNode1" presStyleIdx="0" presStyleCnt="4"/>
      <dgm:spPr/>
    </dgm:pt>
    <dgm:pt modelId="{89747EA3-26D4-4BFF-B258-AD6003B33AA5}" type="pres">
      <dgm:prSet presAssocID="{294A72AD-C381-48D3-9D36-375EDD260160}" presName="descendantBox" presStyleLbl="bgAccFollowNode1" presStyleIdx="0" presStyleCnt="4"/>
      <dgm:spPr/>
    </dgm:pt>
    <dgm:pt modelId="{AFE602C7-F7B2-472A-919E-F743B1E616FC}" type="pres">
      <dgm:prSet presAssocID="{170784A7-7ED3-49CB-B3AA-5773C26673AD}" presName="sp" presStyleCnt="0"/>
      <dgm:spPr/>
    </dgm:pt>
    <dgm:pt modelId="{AB4B9D0C-2D25-4127-A629-1DB4E049C157}" type="pres">
      <dgm:prSet presAssocID="{2CBBFC94-DE88-4669-BF2E-22B1841EA56F}" presName="arrowAndChildren" presStyleCnt="0"/>
      <dgm:spPr/>
    </dgm:pt>
    <dgm:pt modelId="{771CB043-F028-4FA6-AB99-496CC8930DA2}" type="pres">
      <dgm:prSet presAssocID="{2CBBFC94-DE88-4669-BF2E-22B1841EA56F}" presName="parentTextArrow" presStyleLbl="node1" presStyleIdx="0" presStyleCnt="0"/>
      <dgm:spPr/>
    </dgm:pt>
    <dgm:pt modelId="{1EBC9AAE-371A-41BA-B794-A8C22C6EF4A4}" type="pres">
      <dgm:prSet presAssocID="{2CBBFC94-DE88-4669-BF2E-22B1841EA56F}" presName="arrow" presStyleLbl="alignNode1" presStyleIdx="1" presStyleCnt="4"/>
      <dgm:spPr/>
    </dgm:pt>
    <dgm:pt modelId="{7B4EC86E-DB99-4608-B826-5B3A3028A33F}" type="pres">
      <dgm:prSet presAssocID="{2CBBFC94-DE88-4669-BF2E-22B1841EA56F}" presName="descendantArrow" presStyleLbl="bgAccFollowNode1" presStyleIdx="1" presStyleCnt="4"/>
      <dgm:spPr/>
    </dgm:pt>
    <dgm:pt modelId="{4090EBA2-72BB-4C65-98E0-8BCD3E1F3DCC}" type="pres">
      <dgm:prSet presAssocID="{5D12E7C4-FF04-4BF3-A0DD-9D3361E8F26A}" presName="sp" presStyleCnt="0"/>
      <dgm:spPr/>
    </dgm:pt>
    <dgm:pt modelId="{041B470C-AA57-4551-9C1F-D1644A4862A6}" type="pres">
      <dgm:prSet presAssocID="{54F5F154-4EA4-4141-AF9C-FF51C37EDEBE}" presName="arrowAndChildren" presStyleCnt="0"/>
      <dgm:spPr/>
    </dgm:pt>
    <dgm:pt modelId="{D65728D2-6A9B-469F-BEDF-87F5F4B68DA7}" type="pres">
      <dgm:prSet presAssocID="{54F5F154-4EA4-4141-AF9C-FF51C37EDEBE}" presName="parentTextArrow" presStyleLbl="node1" presStyleIdx="0" presStyleCnt="0"/>
      <dgm:spPr/>
    </dgm:pt>
    <dgm:pt modelId="{47D34FD9-2B09-44FF-A69B-C29BB306AE19}" type="pres">
      <dgm:prSet presAssocID="{54F5F154-4EA4-4141-AF9C-FF51C37EDEBE}" presName="arrow" presStyleLbl="alignNode1" presStyleIdx="2" presStyleCnt="4"/>
      <dgm:spPr/>
    </dgm:pt>
    <dgm:pt modelId="{4F166B46-C658-458A-ACC1-F58A7B8C3DE4}" type="pres">
      <dgm:prSet presAssocID="{54F5F154-4EA4-4141-AF9C-FF51C37EDEBE}" presName="descendantArrow" presStyleLbl="bgAccFollowNode1" presStyleIdx="2" presStyleCnt="4"/>
      <dgm:spPr/>
    </dgm:pt>
    <dgm:pt modelId="{F8B8AFD5-7B7D-4DFF-A33D-6FB7B04DE724}" type="pres">
      <dgm:prSet presAssocID="{3E5798F6-5A6A-41C8-AADA-82BED7807BCD}" presName="sp" presStyleCnt="0"/>
      <dgm:spPr/>
    </dgm:pt>
    <dgm:pt modelId="{F1180B7A-57F5-4C74-8196-D41F94810BA5}" type="pres">
      <dgm:prSet presAssocID="{A65C7D51-E2E9-44A6-B34E-A9B19B721663}" presName="arrowAndChildren" presStyleCnt="0"/>
      <dgm:spPr/>
    </dgm:pt>
    <dgm:pt modelId="{186A0168-D934-4E67-8D78-81699E308318}" type="pres">
      <dgm:prSet presAssocID="{A65C7D51-E2E9-44A6-B34E-A9B19B721663}" presName="parentTextArrow" presStyleLbl="node1" presStyleIdx="0" presStyleCnt="0"/>
      <dgm:spPr/>
    </dgm:pt>
    <dgm:pt modelId="{66FF6A7C-FEB0-46DF-BE53-08B378C421A6}" type="pres">
      <dgm:prSet presAssocID="{A65C7D51-E2E9-44A6-B34E-A9B19B721663}" presName="arrow" presStyleLbl="alignNode1" presStyleIdx="3" presStyleCnt="4"/>
      <dgm:spPr/>
    </dgm:pt>
    <dgm:pt modelId="{B1209646-C9E3-4958-A3BE-FDEDE26839C0}" type="pres">
      <dgm:prSet presAssocID="{A65C7D51-E2E9-44A6-B34E-A9B19B721663}" presName="descendantArrow" presStyleLbl="bgAccFollowNode1" presStyleIdx="3" presStyleCnt="4"/>
      <dgm:spPr/>
    </dgm:pt>
  </dgm:ptLst>
  <dgm:cxnLst>
    <dgm:cxn modelId="{3E5B3002-56A6-4B57-819E-92D31F7BA411}" srcId="{2A9E733E-86BF-4494-8CE2-E092781688E3}" destId="{54F5F154-4EA4-4141-AF9C-FF51C37EDEBE}" srcOrd="1" destOrd="0" parTransId="{26BFE8D9-24DE-4C1F-8AA6-A52AFEDFF8C3}" sibTransId="{5D12E7C4-FF04-4BF3-A0DD-9D3361E8F26A}"/>
    <dgm:cxn modelId="{62506314-3D72-4837-8D26-B922F1B73CCA}" type="presOf" srcId="{2CBBFC94-DE88-4669-BF2E-22B1841EA56F}" destId="{771CB043-F028-4FA6-AB99-496CC8930DA2}" srcOrd="0" destOrd="0" presId="urn:microsoft.com/office/officeart/2016/7/layout/VerticalDownArrowProcess"/>
    <dgm:cxn modelId="{ADE62025-8F32-4405-A319-AC00A940776F}" type="presOf" srcId="{2A9E733E-86BF-4494-8CE2-E092781688E3}" destId="{D346DE9A-D9D0-4670-9B90-EC8F6D77E245}" srcOrd="0" destOrd="0" presId="urn:microsoft.com/office/officeart/2016/7/layout/VerticalDownArrowProcess"/>
    <dgm:cxn modelId="{1D9D9A3B-07F3-40AE-9F22-79EFC01FA003}" type="presOf" srcId="{A65C7D51-E2E9-44A6-B34E-A9B19B721663}" destId="{186A0168-D934-4E67-8D78-81699E308318}" srcOrd="0" destOrd="0" presId="urn:microsoft.com/office/officeart/2016/7/layout/VerticalDownArrowProcess"/>
    <dgm:cxn modelId="{ADB09C43-C9CC-469B-A4EC-793698FDBB74}" srcId="{A65C7D51-E2E9-44A6-B34E-A9B19B721663}" destId="{C4DF99BF-DE0F-4C68-AA52-2AD58117D705}" srcOrd="0" destOrd="0" parTransId="{25E01BD3-B6A4-4BBD-ADA1-F8F2F37626B9}" sibTransId="{3EBF8F74-3023-44B6-A8BD-B64D06CE193B}"/>
    <dgm:cxn modelId="{5F4C1C47-AD7D-4971-911C-840740422807}" type="presOf" srcId="{A65C7D51-E2E9-44A6-B34E-A9B19B721663}" destId="{66FF6A7C-FEB0-46DF-BE53-08B378C421A6}" srcOrd="1" destOrd="0" presId="urn:microsoft.com/office/officeart/2016/7/layout/VerticalDownArrowProcess"/>
    <dgm:cxn modelId="{D737934B-B238-4C98-90E2-BD9C3D9E96CE}" type="presOf" srcId="{54F5F154-4EA4-4141-AF9C-FF51C37EDEBE}" destId="{D65728D2-6A9B-469F-BEDF-87F5F4B68DA7}" srcOrd="0" destOrd="0" presId="urn:microsoft.com/office/officeart/2016/7/layout/VerticalDownArrowProcess"/>
    <dgm:cxn modelId="{9B38044E-13E4-47BF-9635-E72241F640F6}" srcId="{2A9E733E-86BF-4494-8CE2-E092781688E3}" destId="{294A72AD-C381-48D3-9D36-375EDD260160}" srcOrd="3" destOrd="0" parTransId="{14278F55-248D-40A9-A3CD-B291D48DCD16}" sibTransId="{997DE297-BC60-49FC-8A4F-E4C2DF532374}"/>
    <dgm:cxn modelId="{D9266F6E-285B-451A-BCD3-F564D13BA110}" srcId="{54F5F154-4EA4-4141-AF9C-FF51C37EDEBE}" destId="{2AE096DA-1253-4329-AEF5-B7CDC7306289}" srcOrd="0" destOrd="0" parTransId="{FA9A77B0-32A4-4D9A-B2FE-8DF8BAFCCBEA}" sibTransId="{61149670-0E45-47EA-9EE9-2E3CB25D5C90}"/>
    <dgm:cxn modelId="{551AD179-9517-47C9-BF3D-43796934EF0C}" type="presOf" srcId="{2CBBFC94-DE88-4669-BF2E-22B1841EA56F}" destId="{1EBC9AAE-371A-41BA-B794-A8C22C6EF4A4}" srcOrd="1" destOrd="0" presId="urn:microsoft.com/office/officeart/2016/7/layout/VerticalDownArrowProcess"/>
    <dgm:cxn modelId="{9CF7645A-F7E9-4484-9ECD-DD485B5885CF}" type="presOf" srcId="{1145BE6E-57D5-44AE-8E85-D7739450F527}" destId="{89747EA3-26D4-4BFF-B258-AD6003B33AA5}" srcOrd="0" destOrd="0" presId="urn:microsoft.com/office/officeart/2016/7/layout/VerticalDownArrowProcess"/>
    <dgm:cxn modelId="{03185387-9BEF-4040-8777-A08C6D880A11}" srcId="{2CBBFC94-DE88-4669-BF2E-22B1841EA56F}" destId="{61AC30BF-A0A2-4F69-86F5-11B3AEB22555}" srcOrd="0" destOrd="0" parTransId="{D2FA6955-BCF9-4E55-AFF7-5135C35130E4}" sibTransId="{3B137EFA-FD11-4146-81D0-1258D2BDB3DA}"/>
    <dgm:cxn modelId="{693B6E8C-BA28-4C70-99C2-5A3E62E29E71}" srcId="{294A72AD-C381-48D3-9D36-375EDD260160}" destId="{1145BE6E-57D5-44AE-8E85-D7739450F527}" srcOrd="0" destOrd="0" parTransId="{0504B20C-35DE-433E-858F-C117A202CD47}" sibTransId="{26CF12DB-0D29-4286-8B91-7246A11023F2}"/>
    <dgm:cxn modelId="{3375A9A2-0363-4078-873C-E335D2005580}" srcId="{2A9E733E-86BF-4494-8CE2-E092781688E3}" destId="{2CBBFC94-DE88-4669-BF2E-22B1841EA56F}" srcOrd="2" destOrd="0" parTransId="{645D073D-78D7-424F-88FD-F974D6250091}" sibTransId="{170784A7-7ED3-49CB-B3AA-5773C26673AD}"/>
    <dgm:cxn modelId="{8A2127AA-C0CC-4582-83E0-CAEDD1E9F177}" type="presOf" srcId="{C4DF99BF-DE0F-4C68-AA52-2AD58117D705}" destId="{B1209646-C9E3-4958-A3BE-FDEDE26839C0}" srcOrd="0" destOrd="0" presId="urn:microsoft.com/office/officeart/2016/7/layout/VerticalDownArrowProcess"/>
    <dgm:cxn modelId="{C6786ABA-4A14-4884-B97E-00766A1B2005}" type="presOf" srcId="{54F5F154-4EA4-4141-AF9C-FF51C37EDEBE}" destId="{47D34FD9-2B09-44FF-A69B-C29BB306AE19}" srcOrd="1" destOrd="0" presId="urn:microsoft.com/office/officeart/2016/7/layout/VerticalDownArrowProcess"/>
    <dgm:cxn modelId="{04E7B6BE-9EF7-4F36-B5D7-AFEDDD5AE413}" type="presOf" srcId="{294A72AD-C381-48D3-9D36-375EDD260160}" destId="{5619E446-4287-4034-A6C4-229F74C5E50E}" srcOrd="0" destOrd="0" presId="urn:microsoft.com/office/officeart/2016/7/layout/VerticalDownArrowProcess"/>
    <dgm:cxn modelId="{32E23CCD-F049-451E-B8A2-21CE0AAC1915}" type="presOf" srcId="{2AE096DA-1253-4329-AEF5-B7CDC7306289}" destId="{4F166B46-C658-458A-ACC1-F58A7B8C3DE4}" srcOrd="0" destOrd="0" presId="urn:microsoft.com/office/officeart/2016/7/layout/VerticalDownArrowProcess"/>
    <dgm:cxn modelId="{7A558BD0-1411-410E-81D9-B675DFE328A8}" type="presOf" srcId="{61AC30BF-A0A2-4F69-86F5-11B3AEB22555}" destId="{7B4EC86E-DB99-4608-B826-5B3A3028A33F}" srcOrd="0" destOrd="0" presId="urn:microsoft.com/office/officeart/2016/7/layout/VerticalDownArrowProcess"/>
    <dgm:cxn modelId="{BCBBDCEE-8597-4BF7-A595-91C91DE816BD}" srcId="{2A9E733E-86BF-4494-8CE2-E092781688E3}" destId="{A65C7D51-E2E9-44A6-B34E-A9B19B721663}" srcOrd="0" destOrd="0" parTransId="{4A926E95-CA74-45CE-8420-DC985B0995E3}" sibTransId="{3E5798F6-5A6A-41C8-AADA-82BED7807BCD}"/>
    <dgm:cxn modelId="{0CFDD7FD-89A1-4B5F-95E1-2E755D2B879D}" type="presParOf" srcId="{D346DE9A-D9D0-4670-9B90-EC8F6D77E245}" destId="{BD9DE1B4-1BE2-4F89-AC23-54448CEACE88}" srcOrd="0" destOrd="0" presId="urn:microsoft.com/office/officeart/2016/7/layout/VerticalDownArrowProcess"/>
    <dgm:cxn modelId="{4ED74600-689E-4A28-8F38-76FAD089B568}" type="presParOf" srcId="{BD9DE1B4-1BE2-4F89-AC23-54448CEACE88}" destId="{5619E446-4287-4034-A6C4-229F74C5E50E}" srcOrd="0" destOrd="0" presId="urn:microsoft.com/office/officeart/2016/7/layout/VerticalDownArrowProcess"/>
    <dgm:cxn modelId="{A76338B6-836B-4DD8-8642-BA35E5BFFD34}" type="presParOf" srcId="{BD9DE1B4-1BE2-4F89-AC23-54448CEACE88}" destId="{89747EA3-26D4-4BFF-B258-AD6003B33AA5}" srcOrd="1" destOrd="0" presId="urn:microsoft.com/office/officeart/2016/7/layout/VerticalDownArrowProcess"/>
    <dgm:cxn modelId="{41C6FEC5-5DAA-4822-8C06-8551C91290DD}" type="presParOf" srcId="{D346DE9A-D9D0-4670-9B90-EC8F6D77E245}" destId="{AFE602C7-F7B2-472A-919E-F743B1E616FC}" srcOrd="1" destOrd="0" presId="urn:microsoft.com/office/officeart/2016/7/layout/VerticalDownArrowProcess"/>
    <dgm:cxn modelId="{6F9997D8-F11D-478F-BB1B-217959689896}" type="presParOf" srcId="{D346DE9A-D9D0-4670-9B90-EC8F6D77E245}" destId="{AB4B9D0C-2D25-4127-A629-1DB4E049C157}" srcOrd="2" destOrd="0" presId="urn:microsoft.com/office/officeart/2016/7/layout/VerticalDownArrowProcess"/>
    <dgm:cxn modelId="{2D30290B-D175-42A0-A032-7CD95AC3F6F7}" type="presParOf" srcId="{AB4B9D0C-2D25-4127-A629-1DB4E049C157}" destId="{771CB043-F028-4FA6-AB99-496CC8930DA2}" srcOrd="0" destOrd="0" presId="urn:microsoft.com/office/officeart/2016/7/layout/VerticalDownArrowProcess"/>
    <dgm:cxn modelId="{F6C7F3DB-D8C7-4F3D-A4EB-85B43227A2D7}" type="presParOf" srcId="{AB4B9D0C-2D25-4127-A629-1DB4E049C157}" destId="{1EBC9AAE-371A-41BA-B794-A8C22C6EF4A4}" srcOrd="1" destOrd="0" presId="urn:microsoft.com/office/officeart/2016/7/layout/VerticalDownArrowProcess"/>
    <dgm:cxn modelId="{CD240AB2-82D7-4890-A360-24712BD55B54}" type="presParOf" srcId="{AB4B9D0C-2D25-4127-A629-1DB4E049C157}" destId="{7B4EC86E-DB99-4608-B826-5B3A3028A33F}" srcOrd="2" destOrd="0" presId="urn:microsoft.com/office/officeart/2016/7/layout/VerticalDownArrowProcess"/>
    <dgm:cxn modelId="{1CD3E533-4975-45F7-A6B4-12E9F727A743}" type="presParOf" srcId="{D346DE9A-D9D0-4670-9B90-EC8F6D77E245}" destId="{4090EBA2-72BB-4C65-98E0-8BCD3E1F3DCC}" srcOrd="3" destOrd="0" presId="urn:microsoft.com/office/officeart/2016/7/layout/VerticalDownArrowProcess"/>
    <dgm:cxn modelId="{6E08D84D-2A47-41D7-8075-85503D74DDFB}" type="presParOf" srcId="{D346DE9A-D9D0-4670-9B90-EC8F6D77E245}" destId="{041B470C-AA57-4551-9C1F-D1644A4862A6}" srcOrd="4" destOrd="0" presId="urn:microsoft.com/office/officeart/2016/7/layout/VerticalDownArrowProcess"/>
    <dgm:cxn modelId="{8078BB2A-8127-4B6D-8A36-5688877BE9FB}" type="presParOf" srcId="{041B470C-AA57-4551-9C1F-D1644A4862A6}" destId="{D65728D2-6A9B-469F-BEDF-87F5F4B68DA7}" srcOrd="0" destOrd="0" presId="urn:microsoft.com/office/officeart/2016/7/layout/VerticalDownArrowProcess"/>
    <dgm:cxn modelId="{E53014A1-3DD8-4886-B18A-5A41A521D886}" type="presParOf" srcId="{041B470C-AA57-4551-9C1F-D1644A4862A6}" destId="{47D34FD9-2B09-44FF-A69B-C29BB306AE19}" srcOrd="1" destOrd="0" presId="urn:microsoft.com/office/officeart/2016/7/layout/VerticalDownArrowProcess"/>
    <dgm:cxn modelId="{6BC0906D-ADD5-46F8-BA91-F35892FB668F}" type="presParOf" srcId="{041B470C-AA57-4551-9C1F-D1644A4862A6}" destId="{4F166B46-C658-458A-ACC1-F58A7B8C3DE4}" srcOrd="2" destOrd="0" presId="urn:microsoft.com/office/officeart/2016/7/layout/VerticalDownArrowProcess"/>
    <dgm:cxn modelId="{0E77B26E-EBC5-42E8-9878-7E350E6EE588}" type="presParOf" srcId="{D346DE9A-D9D0-4670-9B90-EC8F6D77E245}" destId="{F8B8AFD5-7B7D-4DFF-A33D-6FB7B04DE724}" srcOrd="5" destOrd="0" presId="urn:microsoft.com/office/officeart/2016/7/layout/VerticalDownArrowProcess"/>
    <dgm:cxn modelId="{E70B1EA1-7AA3-4095-9779-500FEB1E77C9}" type="presParOf" srcId="{D346DE9A-D9D0-4670-9B90-EC8F6D77E245}" destId="{F1180B7A-57F5-4C74-8196-D41F94810BA5}" srcOrd="6" destOrd="0" presId="urn:microsoft.com/office/officeart/2016/7/layout/VerticalDownArrowProcess"/>
    <dgm:cxn modelId="{D39D8B59-496B-45E1-8C3C-1B867667F227}" type="presParOf" srcId="{F1180B7A-57F5-4C74-8196-D41F94810BA5}" destId="{186A0168-D934-4E67-8D78-81699E308318}" srcOrd="0" destOrd="0" presId="urn:microsoft.com/office/officeart/2016/7/layout/VerticalDownArrowProcess"/>
    <dgm:cxn modelId="{2A0A26FD-7326-4EDA-BFB3-E21A5CE7F5C5}" type="presParOf" srcId="{F1180B7A-57F5-4C74-8196-D41F94810BA5}" destId="{66FF6A7C-FEB0-46DF-BE53-08B378C421A6}" srcOrd="1" destOrd="0" presId="urn:microsoft.com/office/officeart/2016/7/layout/VerticalDownArrowProcess"/>
    <dgm:cxn modelId="{EA9456D1-8E3F-4EF2-A73E-D64099894DA5}" type="presParOf" srcId="{F1180B7A-57F5-4C74-8196-D41F94810BA5}" destId="{B1209646-C9E3-4958-A3BE-FDEDE26839C0}"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77F7D-AB2C-498E-A901-B157D0ADF215}">
      <dsp:nvSpPr>
        <dsp:cNvPr id="0" name=""/>
        <dsp:cNvSpPr/>
      </dsp:nvSpPr>
      <dsp:spPr>
        <a:xfrm>
          <a:off x="0" y="1661"/>
          <a:ext cx="6296297" cy="841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3E5AFB-37BB-4C83-BC7C-75DC3FF47919}">
      <dsp:nvSpPr>
        <dsp:cNvPr id="0" name=""/>
        <dsp:cNvSpPr/>
      </dsp:nvSpPr>
      <dsp:spPr>
        <a:xfrm>
          <a:off x="254666" y="191082"/>
          <a:ext cx="463030" cy="4630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7DE19B-320D-4B19-ACAF-FAEEE7B43013}">
      <dsp:nvSpPr>
        <dsp:cNvPr id="0" name=""/>
        <dsp:cNvSpPr/>
      </dsp:nvSpPr>
      <dsp:spPr>
        <a:xfrm>
          <a:off x="972364" y="1661"/>
          <a:ext cx="5323932" cy="841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098" tIns="89098" rIns="89098" bIns="89098" numCol="1" spcCol="1270" anchor="ctr" anchorCtr="0">
          <a:noAutofit/>
        </a:bodyPr>
        <a:lstStyle/>
        <a:p>
          <a:pPr marL="0" lvl="0" indent="0" algn="l" defTabSz="977900">
            <a:lnSpc>
              <a:spcPct val="90000"/>
            </a:lnSpc>
            <a:spcBef>
              <a:spcPct val="0"/>
            </a:spcBef>
            <a:spcAft>
              <a:spcPct val="35000"/>
            </a:spcAft>
            <a:buNone/>
          </a:pPr>
          <a:r>
            <a:rPr lang="en-IN" sz="2200" kern="1200"/>
            <a:t>You must find as many words as possible from the grid at least of length 3.</a:t>
          </a:r>
          <a:endParaRPr lang="en-US" sz="2200" kern="1200"/>
        </a:p>
      </dsp:txBody>
      <dsp:txXfrm>
        <a:off x="972364" y="1661"/>
        <a:ext cx="5323932" cy="841873"/>
      </dsp:txXfrm>
    </dsp:sp>
    <dsp:sp modelId="{6B09D015-4FB2-4282-97AB-CC00CEE00FDD}">
      <dsp:nvSpPr>
        <dsp:cNvPr id="0" name=""/>
        <dsp:cNvSpPr/>
      </dsp:nvSpPr>
      <dsp:spPr>
        <a:xfrm>
          <a:off x="0" y="1054003"/>
          <a:ext cx="6296297" cy="841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0D03A2-EABB-45FE-BEF4-53B419454AF2}">
      <dsp:nvSpPr>
        <dsp:cNvPr id="0" name=""/>
        <dsp:cNvSpPr/>
      </dsp:nvSpPr>
      <dsp:spPr>
        <a:xfrm>
          <a:off x="254666" y="1243424"/>
          <a:ext cx="463030" cy="4630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42183D-7BED-49C0-8259-3128965468D6}">
      <dsp:nvSpPr>
        <dsp:cNvPr id="0" name=""/>
        <dsp:cNvSpPr/>
      </dsp:nvSpPr>
      <dsp:spPr>
        <a:xfrm>
          <a:off x="972364" y="1054003"/>
          <a:ext cx="5323932" cy="841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098" tIns="89098" rIns="89098" bIns="89098" numCol="1" spcCol="1270" anchor="ctr" anchorCtr="0">
          <a:noAutofit/>
        </a:bodyPr>
        <a:lstStyle/>
        <a:p>
          <a:pPr marL="0" lvl="0" indent="0" algn="l" defTabSz="977900">
            <a:lnSpc>
              <a:spcPct val="90000"/>
            </a:lnSpc>
            <a:spcBef>
              <a:spcPct val="0"/>
            </a:spcBef>
            <a:spcAft>
              <a:spcPct val="35000"/>
            </a:spcAft>
            <a:buNone/>
          </a:pPr>
          <a:r>
            <a:rPr lang="en-IN" sz="2200" kern="1200"/>
            <a:t>You can move from one letter to another if it is a neighbour(in all eight neighbours).</a:t>
          </a:r>
          <a:endParaRPr lang="en-US" sz="2200" kern="1200"/>
        </a:p>
      </dsp:txBody>
      <dsp:txXfrm>
        <a:off x="972364" y="1054003"/>
        <a:ext cx="5323932" cy="841873"/>
      </dsp:txXfrm>
    </dsp:sp>
    <dsp:sp modelId="{48E1058D-9D19-4A2D-8CBB-2F271FEA0BF8}">
      <dsp:nvSpPr>
        <dsp:cNvPr id="0" name=""/>
        <dsp:cNvSpPr/>
      </dsp:nvSpPr>
      <dsp:spPr>
        <a:xfrm>
          <a:off x="0" y="2106345"/>
          <a:ext cx="6296297" cy="841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4AC94-05FB-4971-9965-08C3767FAF1E}">
      <dsp:nvSpPr>
        <dsp:cNvPr id="0" name=""/>
        <dsp:cNvSpPr/>
      </dsp:nvSpPr>
      <dsp:spPr>
        <a:xfrm>
          <a:off x="254666" y="2295766"/>
          <a:ext cx="463030" cy="4630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7C7407-A0A0-4EA7-8F8D-7A1855215565}">
      <dsp:nvSpPr>
        <dsp:cNvPr id="0" name=""/>
        <dsp:cNvSpPr/>
      </dsp:nvSpPr>
      <dsp:spPr>
        <a:xfrm>
          <a:off x="972364" y="2106345"/>
          <a:ext cx="5323932" cy="841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098" tIns="89098" rIns="89098" bIns="89098" numCol="1" spcCol="1270" anchor="ctr" anchorCtr="0">
          <a:noAutofit/>
        </a:bodyPr>
        <a:lstStyle/>
        <a:p>
          <a:pPr marL="0" lvl="0" indent="0" algn="l" defTabSz="977900">
            <a:lnSpc>
              <a:spcPct val="90000"/>
            </a:lnSpc>
            <a:spcBef>
              <a:spcPct val="0"/>
            </a:spcBef>
            <a:spcAft>
              <a:spcPct val="35000"/>
            </a:spcAft>
            <a:buNone/>
          </a:pPr>
          <a:r>
            <a:rPr lang="en-IN" sz="2200" kern="1200"/>
            <a:t>You cannot use a letter more than once in a word</a:t>
          </a:r>
          <a:endParaRPr lang="en-US" sz="2200" kern="1200"/>
        </a:p>
      </dsp:txBody>
      <dsp:txXfrm>
        <a:off x="972364" y="2106345"/>
        <a:ext cx="5323932" cy="841873"/>
      </dsp:txXfrm>
    </dsp:sp>
    <dsp:sp modelId="{528CFE4D-C5E8-4415-9A76-A738D7FFF653}">
      <dsp:nvSpPr>
        <dsp:cNvPr id="0" name=""/>
        <dsp:cNvSpPr/>
      </dsp:nvSpPr>
      <dsp:spPr>
        <a:xfrm>
          <a:off x="0" y="3158687"/>
          <a:ext cx="6296297" cy="841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6A9950-74E2-4BC2-8D75-60A762A594F3}">
      <dsp:nvSpPr>
        <dsp:cNvPr id="0" name=""/>
        <dsp:cNvSpPr/>
      </dsp:nvSpPr>
      <dsp:spPr>
        <a:xfrm>
          <a:off x="254666" y="3348108"/>
          <a:ext cx="463030" cy="4630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F37F4E-B252-4154-A7A1-04FFFD25D814}">
      <dsp:nvSpPr>
        <dsp:cNvPr id="0" name=""/>
        <dsp:cNvSpPr/>
      </dsp:nvSpPr>
      <dsp:spPr>
        <a:xfrm>
          <a:off x="972364" y="3158687"/>
          <a:ext cx="5323932" cy="841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098" tIns="89098" rIns="89098" bIns="89098" numCol="1" spcCol="1270" anchor="ctr" anchorCtr="0">
          <a:noAutofit/>
        </a:bodyPr>
        <a:lstStyle/>
        <a:p>
          <a:pPr marL="0" lvl="0" indent="0" algn="l" defTabSz="977900">
            <a:lnSpc>
              <a:spcPct val="90000"/>
            </a:lnSpc>
            <a:spcBef>
              <a:spcPct val="0"/>
            </a:spcBef>
            <a:spcAft>
              <a:spcPct val="35000"/>
            </a:spcAft>
            <a:buNone/>
          </a:pPr>
          <a:r>
            <a:rPr lang="en-IN" sz="2200" kern="1200"/>
            <a:t>You get points for each word</a:t>
          </a:r>
          <a:endParaRPr lang="en-US" sz="2200" kern="1200"/>
        </a:p>
      </dsp:txBody>
      <dsp:txXfrm>
        <a:off x="972364" y="3158687"/>
        <a:ext cx="5323932" cy="8418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19E446-4287-4034-A6C4-229F74C5E50E}">
      <dsp:nvSpPr>
        <dsp:cNvPr id="0" name=""/>
        <dsp:cNvSpPr/>
      </dsp:nvSpPr>
      <dsp:spPr>
        <a:xfrm>
          <a:off x="0" y="3888771"/>
          <a:ext cx="1875258" cy="85076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3368" tIns="113792" rIns="133368" bIns="113792"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Show</a:t>
          </a:r>
        </a:p>
      </dsp:txBody>
      <dsp:txXfrm>
        <a:off x="0" y="3888771"/>
        <a:ext cx="1875258" cy="850768"/>
      </dsp:txXfrm>
    </dsp:sp>
    <dsp:sp modelId="{89747EA3-26D4-4BFF-B258-AD6003B33AA5}">
      <dsp:nvSpPr>
        <dsp:cNvPr id="0" name=""/>
        <dsp:cNvSpPr/>
      </dsp:nvSpPr>
      <dsp:spPr>
        <a:xfrm>
          <a:off x="1875257" y="3888771"/>
          <a:ext cx="5625774" cy="850768"/>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117" tIns="203200" rIns="114117" bIns="203200"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Show all valid words</a:t>
          </a:r>
        </a:p>
      </dsp:txBody>
      <dsp:txXfrm>
        <a:off x="1875257" y="3888771"/>
        <a:ext cx="5625774" cy="850768"/>
      </dsp:txXfrm>
    </dsp:sp>
    <dsp:sp modelId="{1EBC9AAE-371A-41BA-B794-A8C22C6EF4A4}">
      <dsp:nvSpPr>
        <dsp:cNvPr id="0" name=""/>
        <dsp:cNvSpPr/>
      </dsp:nvSpPr>
      <dsp:spPr>
        <a:xfrm rot="10800000">
          <a:off x="0" y="2593051"/>
          <a:ext cx="1875258" cy="1308481"/>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3368" tIns="113792" rIns="133368" bIns="113792"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Calculate</a:t>
          </a:r>
        </a:p>
      </dsp:txBody>
      <dsp:txXfrm rot="-10800000">
        <a:off x="0" y="2593051"/>
        <a:ext cx="1875258" cy="850513"/>
      </dsp:txXfrm>
    </dsp:sp>
    <dsp:sp modelId="{7B4EC86E-DB99-4608-B826-5B3A3028A33F}">
      <dsp:nvSpPr>
        <dsp:cNvPr id="0" name=""/>
        <dsp:cNvSpPr/>
      </dsp:nvSpPr>
      <dsp:spPr>
        <a:xfrm>
          <a:off x="1875257" y="2593051"/>
          <a:ext cx="5625774" cy="850513"/>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117" tIns="203200" rIns="114117" bIns="20320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Calculate all possible words by traversing the boggle board</a:t>
          </a:r>
        </a:p>
      </dsp:txBody>
      <dsp:txXfrm>
        <a:off x="1875257" y="2593051"/>
        <a:ext cx="5625774" cy="850513"/>
      </dsp:txXfrm>
    </dsp:sp>
    <dsp:sp modelId="{47D34FD9-2B09-44FF-A69B-C29BB306AE19}">
      <dsp:nvSpPr>
        <dsp:cNvPr id="0" name=""/>
        <dsp:cNvSpPr/>
      </dsp:nvSpPr>
      <dsp:spPr>
        <a:xfrm rot="10800000">
          <a:off x="0" y="1297331"/>
          <a:ext cx="1875258" cy="1308481"/>
        </a:xfrm>
        <a:prstGeom prst="upArrowCallout">
          <a:avLst>
            <a:gd name="adj1" fmla="val 5000"/>
            <a:gd name="adj2" fmla="val 10000"/>
            <a:gd name="adj3" fmla="val 15000"/>
            <a:gd name="adj4" fmla="val 64977"/>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3368" tIns="113792" rIns="133368" bIns="113792"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Input</a:t>
          </a:r>
        </a:p>
      </dsp:txBody>
      <dsp:txXfrm rot="-10800000">
        <a:off x="0" y="1297331"/>
        <a:ext cx="1875258" cy="850513"/>
      </dsp:txXfrm>
    </dsp:sp>
    <dsp:sp modelId="{4F166B46-C658-458A-ACC1-F58A7B8C3DE4}">
      <dsp:nvSpPr>
        <dsp:cNvPr id="0" name=""/>
        <dsp:cNvSpPr/>
      </dsp:nvSpPr>
      <dsp:spPr>
        <a:xfrm>
          <a:off x="1875257" y="1297331"/>
          <a:ext cx="5625774" cy="850513"/>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117" tIns="203200" rIns="114117" bIns="203200"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Input dictionary to valid Data Structure (Trie)</a:t>
          </a:r>
        </a:p>
      </dsp:txBody>
      <dsp:txXfrm>
        <a:off x="1875257" y="1297331"/>
        <a:ext cx="5625774" cy="850513"/>
      </dsp:txXfrm>
    </dsp:sp>
    <dsp:sp modelId="{66FF6A7C-FEB0-46DF-BE53-08B378C421A6}">
      <dsp:nvSpPr>
        <dsp:cNvPr id="0" name=""/>
        <dsp:cNvSpPr/>
      </dsp:nvSpPr>
      <dsp:spPr>
        <a:xfrm rot="10800000">
          <a:off x="0" y="1611"/>
          <a:ext cx="1875258" cy="1308481"/>
        </a:xfrm>
        <a:prstGeom prst="upArrowCallout">
          <a:avLst>
            <a:gd name="adj1" fmla="val 5000"/>
            <a:gd name="adj2" fmla="val 10000"/>
            <a:gd name="adj3" fmla="val 15000"/>
            <a:gd name="adj4" fmla="val 64977"/>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33368" tIns="113792" rIns="133368" bIns="113792"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Input</a:t>
          </a:r>
        </a:p>
      </dsp:txBody>
      <dsp:txXfrm rot="-10800000">
        <a:off x="0" y="1611"/>
        <a:ext cx="1875258" cy="850513"/>
      </dsp:txXfrm>
    </dsp:sp>
    <dsp:sp modelId="{B1209646-C9E3-4958-A3BE-FDEDE26839C0}">
      <dsp:nvSpPr>
        <dsp:cNvPr id="0" name=""/>
        <dsp:cNvSpPr/>
      </dsp:nvSpPr>
      <dsp:spPr>
        <a:xfrm>
          <a:off x="1875257" y="1611"/>
          <a:ext cx="5625774" cy="850513"/>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117" tIns="203200" rIns="114117" bIns="20320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Input the Boggle board</a:t>
          </a:r>
        </a:p>
      </dsp:txBody>
      <dsp:txXfrm>
        <a:off x="1875257" y="1611"/>
        <a:ext cx="5625774" cy="8505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11/19/2021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05136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73289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17644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4187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81487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17700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6554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74523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8954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9162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3861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3941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2494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37356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14657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8887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9431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hingle">
          <a:fgClr>
            <a:schemeClr val="bg1"/>
          </a:fgClr>
          <a:bgClr>
            <a:schemeClr val="bg1">
              <a:lumMod val="95000"/>
              <a:lumOff val="5000"/>
            </a:schemeClr>
          </a:bgClr>
        </a:patt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11/19/2021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7102258"/>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lakshmireddy999/Boggle-Game-Solver/tree/master/projec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06519" y="680663"/>
            <a:ext cx="3734941" cy="2396681"/>
          </a:xfrm>
        </p:spPr>
        <p:txBody>
          <a:bodyPr>
            <a:normAutofit/>
          </a:bodyPr>
          <a:lstStyle/>
          <a:p>
            <a:r>
              <a:rPr lang="en-IN" dirty="0">
                <a:latin typeface="Times New Roman" panose="02020603050405020304" pitchFamily="18" charset="0"/>
                <a:cs typeface="Times New Roman" panose="02020603050405020304" pitchFamily="18" charset="0"/>
              </a:rPr>
              <a:t>Summer Internship MOOC’s</a:t>
            </a:r>
          </a:p>
        </p:txBody>
      </p:sp>
      <p:sp>
        <p:nvSpPr>
          <p:cNvPr id="3" name="Subtitle 2"/>
          <p:cNvSpPr>
            <a:spLocks noGrp="1"/>
          </p:cNvSpPr>
          <p:nvPr>
            <p:ph type="subTitle" idx="1"/>
          </p:nvPr>
        </p:nvSpPr>
        <p:spPr>
          <a:xfrm>
            <a:off x="1858297" y="3313471"/>
            <a:ext cx="4011561" cy="2310581"/>
          </a:xfrm>
        </p:spPr>
        <p:txBody>
          <a:bodyPr>
            <a:normAutofit/>
          </a:bodyPr>
          <a:lstStyle/>
          <a:p>
            <a:pPr>
              <a:lnSpc>
                <a:spcPct val="110000"/>
              </a:lnSpc>
            </a:pPr>
            <a:r>
              <a:rPr lang="en-IN" sz="1600" dirty="0">
                <a:solidFill>
                  <a:schemeClr val="tx1"/>
                </a:solidFill>
                <a:latin typeface="Times New Roman" panose="02020603050405020304" pitchFamily="18" charset="0"/>
                <a:cs typeface="Times New Roman" panose="02020603050405020304" pitchFamily="18" charset="0"/>
              </a:rPr>
              <a:t>Name: M Lakshmi Narasa Reddy</a:t>
            </a:r>
          </a:p>
          <a:p>
            <a:pPr>
              <a:lnSpc>
                <a:spcPct val="110000"/>
              </a:lnSpc>
            </a:pPr>
            <a:r>
              <a:rPr lang="en-IN" sz="1600" dirty="0">
                <a:solidFill>
                  <a:schemeClr val="tx1"/>
                </a:solidFill>
                <a:latin typeface="Times New Roman" panose="02020603050405020304" pitchFamily="18" charset="0"/>
                <a:cs typeface="Times New Roman" panose="02020603050405020304" pitchFamily="18" charset="0"/>
              </a:rPr>
              <a:t>Registration number:11902757</a:t>
            </a:r>
          </a:p>
          <a:p>
            <a:pPr>
              <a:lnSpc>
                <a:spcPct val="110000"/>
              </a:lnSpc>
            </a:pPr>
            <a:r>
              <a:rPr lang="en-IN" sz="1600" dirty="0">
                <a:solidFill>
                  <a:schemeClr val="tx1"/>
                </a:solidFill>
                <a:latin typeface="Times New Roman" panose="02020603050405020304" pitchFamily="18" charset="0"/>
                <a:cs typeface="Times New Roman" panose="02020603050405020304" pitchFamily="18" charset="0"/>
              </a:rPr>
              <a:t>Course code: CSE443</a:t>
            </a:r>
          </a:p>
          <a:p>
            <a:pPr>
              <a:lnSpc>
                <a:spcPct val="110000"/>
              </a:lnSpc>
            </a:pPr>
            <a:r>
              <a:rPr lang="en-IN" sz="1600" dirty="0">
                <a:solidFill>
                  <a:schemeClr val="tx1"/>
                </a:solidFill>
                <a:latin typeface="Times New Roman" panose="02020603050405020304" pitchFamily="18" charset="0"/>
                <a:cs typeface="Times New Roman" panose="02020603050405020304" pitchFamily="18" charset="0"/>
              </a:rPr>
              <a:t>MOOC’s course name: Data Structures and Algorithms</a:t>
            </a:r>
          </a:p>
        </p:txBody>
      </p:sp>
      <p:sp>
        <p:nvSpPr>
          <p:cNvPr id="31" name="Round Diagonal Corner Rectangle 6">
            <a:extLst>
              <a:ext uri="{FF2B5EF4-FFF2-40B4-BE49-F238E27FC236}">
                <a16:creationId xmlns:a16="http://schemas.microsoft.com/office/drawing/2014/main" id="{E514B1EB-1EB9-4A85-9C31-C41C1A7CE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Sun">
            <a:extLst>
              <a:ext uri="{FF2B5EF4-FFF2-40B4-BE49-F238E27FC236}">
                <a16:creationId xmlns:a16="http://schemas.microsoft.com/office/drawing/2014/main" id="{73E73EF3-E178-487D-8599-250E23B3F6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50539" y="1136606"/>
            <a:ext cx="4577297" cy="4577297"/>
          </a:xfrm>
          <a:prstGeom prst="rect">
            <a:avLst/>
          </a:prstGeom>
        </p:spPr>
      </p:pic>
    </p:spTree>
    <p:extLst>
      <p:ext uri="{BB962C8B-B14F-4D97-AF65-F5344CB8AC3E}">
        <p14:creationId xmlns:p14="http://schemas.microsoft.com/office/powerpoint/2010/main" val="381178097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1413" y="618518"/>
            <a:ext cx="9905998" cy="1478570"/>
          </a:xfrm>
        </p:spPr>
        <p:txBody>
          <a:bodyPr>
            <a:normAutofit/>
          </a:bodyPr>
          <a:lstStyle/>
          <a:p>
            <a:r>
              <a:rPr lang="en-IN" dirty="0">
                <a:latin typeface="Times New Roman" panose="02020603050405020304" pitchFamily="18" charset="0"/>
                <a:cs typeface="Times New Roman" panose="02020603050405020304" pitchFamily="18" charset="0"/>
              </a:rPr>
              <a:t>Arrays</a:t>
            </a:r>
          </a:p>
        </p:txBody>
      </p:sp>
      <p:sp>
        <p:nvSpPr>
          <p:cNvPr id="3" name="Content Placeholder 2"/>
          <p:cNvSpPr>
            <a:spLocks noGrp="1"/>
          </p:cNvSpPr>
          <p:nvPr>
            <p:ph idx="1"/>
          </p:nvPr>
        </p:nvSpPr>
        <p:spPr>
          <a:xfrm>
            <a:off x="1141412" y="2249487"/>
            <a:ext cx="9905999" cy="3541714"/>
          </a:xfrm>
        </p:spPr>
        <p:txBody>
          <a:bodyPr>
            <a:normAutofit/>
          </a:bodyPr>
          <a:lstStyle/>
          <a:p>
            <a:pPr>
              <a:lnSpc>
                <a:spcPct val="11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An array is a collection of items of same data type stored at contiguous memory locations. </a:t>
            </a:r>
            <a:endParaRPr lang="en-US" sz="220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Location of the next element depends on the datatype of the element.</a:t>
            </a:r>
            <a:endParaRPr lang="en-US" sz="220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Arrays allows to access elements randomly. Elements in an array can be accessed using indexes. </a:t>
            </a:r>
            <a:endParaRPr lang="en-US" sz="220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Advantage: due to the fact we can randomly access the elements, it gives a better performance as access time become faster.</a:t>
            </a:r>
            <a:endParaRPr lang="en-US" sz="220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Operations: searching, insertion and deletion, reversing , rotating</a:t>
            </a:r>
            <a:endParaRPr lang="en-IN" sz="220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845028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27" name="Rectangle 26">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9">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2"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able&#10;&#10;Description automatically generated">
            <a:extLst>
              <a:ext uri="{FF2B5EF4-FFF2-40B4-BE49-F238E27FC236}">
                <a16:creationId xmlns:a16="http://schemas.microsoft.com/office/drawing/2014/main" id="{4D7B6287-29D8-42F4-950A-00FC6F9BFAAC}"/>
              </a:ext>
            </a:extLst>
          </p:cNvPr>
          <p:cNvPicPr>
            <a:picLocks noChangeAspect="1"/>
          </p:cNvPicPr>
          <p:nvPr/>
        </p:nvPicPr>
        <p:blipFill>
          <a:blip r:embed="rId3"/>
          <a:stretch>
            <a:fillRect/>
          </a:stretch>
        </p:blipFill>
        <p:spPr>
          <a:xfrm>
            <a:off x="2333412" y="1386121"/>
            <a:ext cx="8723567" cy="4078267"/>
          </a:xfrm>
          <a:prstGeom prst="rect">
            <a:avLst/>
          </a:prstGeom>
        </p:spPr>
      </p:pic>
    </p:spTree>
    <p:extLst>
      <p:ext uri="{BB962C8B-B14F-4D97-AF65-F5344CB8AC3E}">
        <p14:creationId xmlns:p14="http://schemas.microsoft.com/office/powerpoint/2010/main" val="3386979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1413" y="618518"/>
            <a:ext cx="9905998" cy="1478570"/>
          </a:xfrm>
        </p:spPr>
        <p:txBody>
          <a:bodyPr>
            <a:normAutofit/>
          </a:bodyPr>
          <a:lstStyle/>
          <a:p>
            <a:r>
              <a:rPr lang="en-IN" dirty="0">
                <a:latin typeface="Times New Roman" panose="02020603050405020304" pitchFamily="18" charset="0"/>
                <a:cs typeface="Times New Roman" panose="02020603050405020304" pitchFamily="18" charset="0"/>
              </a:rPr>
              <a:t>Linked List</a:t>
            </a:r>
          </a:p>
        </p:txBody>
      </p:sp>
      <p:sp>
        <p:nvSpPr>
          <p:cNvPr id="3" name="Content Placeholder 2"/>
          <p:cNvSpPr>
            <a:spLocks noGrp="1"/>
          </p:cNvSpPr>
          <p:nvPr>
            <p:ph idx="1"/>
          </p:nvPr>
        </p:nvSpPr>
        <p:spPr>
          <a:xfrm>
            <a:off x="1141412" y="2249487"/>
            <a:ext cx="9905999" cy="3541714"/>
          </a:xfrm>
        </p:spPr>
        <p:txBody>
          <a:bodyPr>
            <a:normAutofit/>
          </a:bodyPr>
          <a:lstStyle/>
          <a:p>
            <a:pPr>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Linked Lists are linear or sequential data structures in which elements are stored at non-contiguous memory location and are linked to each other using pointers.</a:t>
            </a:r>
          </a:p>
          <a:p>
            <a:pPr>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Each linked list has two parts : data and next pointer</a:t>
            </a:r>
          </a:p>
          <a:p>
            <a:pPr>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A linked list has a head and a tail pointer.</a:t>
            </a:r>
          </a:p>
          <a:p>
            <a:pPr>
              <a:buFont typeface="Wingdings" panose="05000000000000000000" pitchFamily="2" charset="2"/>
              <a:buChar char="Ø"/>
            </a:pPr>
            <a:r>
              <a:rPr lang="en-IN" sz="2200">
                <a:latin typeface="Times New Roman" panose="02020603050405020304" pitchFamily="18" charset="0"/>
                <a:cs typeface="Times New Roman" panose="02020603050405020304" pitchFamily="18" charset="0"/>
              </a:rPr>
              <a:t>Types of linked list:</a:t>
            </a:r>
          </a:p>
          <a:p>
            <a:pPr>
              <a:buFont typeface="+mj-lt"/>
              <a:buAutoNum type="alphaLcPeriod"/>
            </a:pPr>
            <a:r>
              <a:rPr lang="en-IN" sz="2200">
                <a:latin typeface="Times New Roman" panose="02020603050405020304" pitchFamily="18" charset="0"/>
                <a:cs typeface="Times New Roman" panose="02020603050405020304" pitchFamily="18" charset="0"/>
              </a:rPr>
              <a:t>Singly linked list        b. doubly linked list          c. circular linked list</a:t>
            </a:r>
          </a:p>
          <a:p>
            <a:pPr>
              <a:buFont typeface="Wingdings" panose="05000000000000000000" pitchFamily="2" charset="2"/>
              <a:buChar char="Ø"/>
            </a:pPr>
            <a:r>
              <a:rPr lang="en-IN" sz="2200">
                <a:latin typeface="Times New Roman" panose="02020603050405020304" pitchFamily="18" charset="0"/>
                <a:cs typeface="Times New Roman" panose="02020603050405020304" pitchFamily="18" charset="0"/>
              </a:rPr>
              <a:t>Operations: searching, insertion and deletion.</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773185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27" name="Rectangle 26">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9">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2"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 box and whisker chart&#10;&#10;Description automatically generated">
            <a:extLst>
              <a:ext uri="{FF2B5EF4-FFF2-40B4-BE49-F238E27FC236}">
                <a16:creationId xmlns:a16="http://schemas.microsoft.com/office/drawing/2014/main" id="{1A53FD98-25A2-40F0-8883-3FF5CF72BE3D}"/>
              </a:ext>
            </a:extLst>
          </p:cNvPr>
          <p:cNvPicPr>
            <a:picLocks noChangeAspect="1"/>
          </p:cNvPicPr>
          <p:nvPr/>
        </p:nvPicPr>
        <p:blipFill>
          <a:blip r:embed="rId3"/>
          <a:stretch>
            <a:fillRect/>
          </a:stretch>
        </p:blipFill>
        <p:spPr>
          <a:xfrm>
            <a:off x="2333412" y="2454758"/>
            <a:ext cx="8723567" cy="1940992"/>
          </a:xfrm>
          <a:prstGeom prst="rect">
            <a:avLst/>
          </a:prstGeom>
        </p:spPr>
      </p:pic>
    </p:spTree>
    <p:extLst>
      <p:ext uri="{BB962C8B-B14F-4D97-AF65-F5344CB8AC3E}">
        <p14:creationId xmlns:p14="http://schemas.microsoft.com/office/powerpoint/2010/main" val="4135714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1413" y="618518"/>
            <a:ext cx="9905998" cy="1478570"/>
          </a:xfrm>
        </p:spPr>
        <p:txBody>
          <a:bodyPr>
            <a:normAutofit/>
          </a:bodyPr>
          <a:lstStyle/>
          <a:p>
            <a:r>
              <a:rPr lang="en-IN" dirty="0">
                <a:latin typeface="Times New Roman" panose="02020603050405020304" pitchFamily="18" charset="0"/>
                <a:cs typeface="Times New Roman" panose="02020603050405020304" pitchFamily="18" charset="0"/>
              </a:rPr>
              <a:t>Stack</a:t>
            </a:r>
          </a:p>
        </p:txBody>
      </p:sp>
      <p:sp>
        <p:nvSpPr>
          <p:cNvPr id="3" name="Content Placeholder 2"/>
          <p:cNvSpPr>
            <a:spLocks noGrp="1"/>
          </p:cNvSpPr>
          <p:nvPr>
            <p:ph idx="1"/>
          </p:nvPr>
        </p:nvSpPr>
        <p:spPr>
          <a:xfrm>
            <a:off x="1049336" y="1611313"/>
            <a:ext cx="9998076" cy="4984750"/>
          </a:xfrm>
        </p:spPr>
        <p:txBody>
          <a:bodyPr>
            <a:noAutofit/>
          </a:bodyPr>
          <a:lstStyle/>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stack is a linear data structure which follows a particular order in which the operations are performed. The order may be LIFO(Last In First Out) or FILO(First In Last Out).</a:t>
            </a: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LIFO order says that the element which is inserted at the last in the Stack will be the first one to be removed. In LIFO order insertion takes place at the rear end of the stack and deletion occurs at the front of the stack.</a:t>
            </a: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FILO order says that the element which is inserted at the first in the Stack will be the last one to be removed. In FILO order insertion takes place at the rear end of the stack and deletion occurs at the front of the stack.</a:t>
            </a: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Operations: push, pop, peak or Top , </a:t>
            </a:r>
            <a:r>
              <a:rPr lang="en-US" sz="1800" dirty="0" err="1">
                <a:latin typeface="Times New Roman" panose="02020603050405020304" pitchFamily="18" charset="0"/>
                <a:cs typeface="Times New Roman" panose="02020603050405020304" pitchFamily="18" charset="0"/>
              </a:rPr>
              <a:t>isEmpty</a:t>
            </a:r>
            <a:endParaRPr lang="en-US" sz="1800" dirty="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can be implemented in two ways using arrays and linked list.</a:t>
            </a: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Easy to implement. Memory is saved as pointers are not involved.</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Cons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It is not dynamic. It doesn’t grow and shrink depending on needs at runtime.</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4231019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74" name="Rectangle 73">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5"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Rectangle 76">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09"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10" descr="Python: How to implement a LIFO stack - Chris Nielsen Code Walk">
            <a:extLst>
              <a:ext uri="{FF2B5EF4-FFF2-40B4-BE49-F238E27FC236}">
                <a16:creationId xmlns:a16="http://schemas.microsoft.com/office/drawing/2014/main" id="{B74544F0-11F3-4EB0-A382-FE74F83642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76489" y="1136606"/>
            <a:ext cx="8437413" cy="457729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5427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1413" y="618518"/>
            <a:ext cx="9905998" cy="1478570"/>
          </a:xfrm>
        </p:spPr>
        <p:txBody>
          <a:bodyPr>
            <a:normAutofit/>
          </a:bodyPr>
          <a:lstStyle/>
          <a:p>
            <a:r>
              <a:rPr lang="en-IN" dirty="0">
                <a:latin typeface="Times New Roman" panose="02020603050405020304" pitchFamily="18" charset="0"/>
                <a:cs typeface="Times New Roman" panose="02020603050405020304" pitchFamily="18" charset="0"/>
              </a:rPr>
              <a:t>Queue</a:t>
            </a:r>
          </a:p>
        </p:txBody>
      </p:sp>
      <p:sp>
        <p:nvSpPr>
          <p:cNvPr id="3" name="Content Placeholder 2"/>
          <p:cNvSpPr>
            <a:spLocks noGrp="1"/>
          </p:cNvSpPr>
          <p:nvPr>
            <p:ph idx="1"/>
          </p:nvPr>
        </p:nvSpPr>
        <p:spPr>
          <a:xfrm>
            <a:off x="1087436" y="1730375"/>
            <a:ext cx="9959975" cy="4481512"/>
          </a:xfrm>
        </p:spPr>
        <p:txBody>
          <a:bodyPr>
            <a:normAutofit/>
          </a:bodyPr>
          <a:lstStyle/>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Queue</a:t>
            </a:r>
            <a:r>
              <a:rPr lang="en-US" sz="1800" b="1"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also a linear data structure which follows a particular order in which the operations are performed. </a:t>
            </a: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order is First In First Out (FIFO) which means that the element which is inserted first in the queue will be the first one to be removed from the queue. </a:t>
            </a: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can be implemented using array, linked list and stack.</a:t>
            </a: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Operations:</a:t>
            </a:r>
          </a:p>
          <a:p>
            <a:pPr>
              <a:lnSpc>
                <a:spcPct val="110000"/>
              </a:lnSpc>
              <a:buAutoNum type="alphaLcPeriod"/>
            </a:pPr>
            <a:r>
              <a:rPr lang="en-US" sz="1800" dirty="0">
                <a:latin typeface="Times New Roman" panose="02020603050405020304" pitchFamily="18" charset="0"/>
                <a:cs typeface="Times New Roman" panose="02020603050405020304" pitchFamily="18" charset="0"/>
              </a:rPr>
              <a:t>Enqueue: Adds an item to the queue. If the queue is full, then it is said to be an Overflow condition.</a:t>
            </a:r>
          </a:p>
          <a:p>
            <a:pPr>
              <a:lnSpc>
                <a:spcPct val="110000"/>
              </a:lnSpc>
              <a:buAutoNum type="alphaLcPeriod"/>
            </a:pPr>
            <a:r>
              <a:rPr lang="en-US" sz="1800" dirty="0">
                <a:latin typeface="Times New Roman" panose="02020603050405020304" pitchFamily="18" charset="0"/>
                <a:cs typeface="Times New Roman" panose="02020603050405020304" pitchFamily="18" charset="0"/>
              </a:rPr>
              <a:t>Dequeue:  Removes an item from the queue. The items are popped in the same order in which they are pushed. If the queue is empty, then it is said to be an Underflow condition.</a:t>
            </a:r>
          </a:p>
          <a:p>
            <a:pPr>
              <a:lnSpc>
                <a:spcPct val="110000"/>
              </a:lnSpc>
              <a:buAutoNum type="alphaLcPeriod"/>
            </a:pPr>
            <a:r>
              <a:rPr lang="en-US" sz="1800" dirty="0">
                <a:latin typeface="Times New Roman" panose="02020603050405020304" pitchFamily="18" charset="0"/>
                <a:cs typeface="Times New Roman" panose="02020603050405020304" pitchFamily="18" charset="0"/>
              </a:rPr>
              <a:t>Rear: Get the last item from queue. Here happens the insertion</a:t>
            </a:r>
          </a:p>
          <a:p>
            <a:pPr>
              <a:lnSpc>
                <a:spcPct val="110000"/>
              </a:lnSpc>
              <a:buFont typeface="Wingdings 3" charset="2"/>
              <a:buAutoNum type="alphaLcPeriod"/>
            </a:pPr>
            <a:r>
              <a:rPr lang="en-US" sz="1800" dirty="0">
                <a:latin typeface="Times New Roman" panose="02020603050405020304" pitchFamily="18" charset="0"/>
                <a:cs typeface="Times New Roman" panose="02020603050405020304" pitchFamily="18" charset="0"/>
              </a:rPr>
              <a:t>Front: Get the front item from queue. Here happens the deletion.</a:t>
            </a:r>
          </a:p>
          <a:p>
            <a:pPr marL="0" indent="0">
              <a:lnSpc>
                <a:spcPct val="110000"/>
              </a:lnSpc>
              <a:buNone/>
            </a:pPr>
            <a:endParaRPr lang="en-US" sz="1800" dirty="0">
              <a:latin typeface="Times New Roman" panose="02020603050405020304" pitchFamily="18" charset="0"/>
              <a:cs typeface="Times New Roman" panose="02020603050405020304" pitchFamily="18" charset="0"/>
            </a:endParaRPr>
          </a:p>
          <a:p>
            <a:pPr>
              <a:lnSpc>
                <a:spcPct val="110000"/>
              </a:lnSpc>
              <a:buAutoNum type="alphaLcPeriod"/>
            </a:pPr>
            <a:endParaRPr lang="en-US" sz="1800" dirty="0">
              <a:latin typeface="Times New Roman" panose="02020603050405020304" pitchFamily="18" charset="0"/>
              <a:cs typeface="Times New Roman" panose="02020603050405020304" pitchFamily="18" charset="0"/>
            </a:endParaRPr>
          </a:p>
          <a:p>
            <a:pPr marL="0" indent="0">
              <a:lnSpc>
                <a:spcPct val="110000"/>
              </a:lnSpc>
              <a:buNone/>
            </a:pPr>
            <a:endParaRPr lang="en-IN" sz="1800" dirty="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69012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20" name="Rectangle 19">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4"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22">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55"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waterfall chart&#10;&#10;Description automatically generated">
            <a:extLst>
              <a:ext uri="{FF2B5EF4-FFF2-40B4-BE49-F238E27FC236}">
                <a16:creationId xmlns:a16="http://schemas.microsoft.com/office/drawing/2014/main" id="{97BB9BDF-AE9A-45C2-B437-343D9A5562AC}"/>
              </a:ext>
            </a:extLst>
          </p:cNvPr>
          <p:cNvPicPr>
            <a:picLocks noChangeAspect="1"/>
          </p:cNvPicPr>
          <p:nvPr/>
        </p:nvPicPr>
        <p:blipFill>
          <a:blip r:embed="rId3"/>
          <a:stretch>
            <a:fillRect/>
          </a:stretch>
        </p:blipFill>
        <p:spPr>
          <a:xfrm>
            <a:off x="3493371" y="1136606"/>
            <a:ext cx="6403649" cy="4577297"/>
          </a:xfrm>
          <a:prstGeom prst="rect">
            <a:avLst/>
          </a:prstGeom>
        </p:spPr>
      </p:pic>
    </p:spTree>
    <p:extLst>
      <p:ext uri="{BB962C8B-B14F-4D97-AF65-F5344CB8AC3E}">
        <p14:creationId xmlns:p14="http://schemas.microsoft.com/office/powerpoint/2010/main" val="3031022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56"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1087F581-F96A-492A-AA51-FB78C0C4A2C4}"/>
              </a:ext>
            </a:extLst>
          </p:cNvPr>
          <p:cNvSpPr>
            <a:spLocks noGrp="1"/>
          </p:cNvSpPr>
          <p:nvPr>
            <p:ph type="title"/>
          </p:nvPr>
        </p:nvSpPr>
        <p:spPr>
          <a:xfrm>
            <a:off x="1141413" y="618518"/>
            <a:ext cx="9905998" cy="1478570"/>
          </a:xfrm>
        </p:spPr>
        <p:txBody>
          <a:bodyPr>
            <a:normAutofit/>
          </a:bodyPr>
          <a:lstStyle/>
          <a:p>
            <a:r>
              <a:rPr lang="en-IN">
                <a:latin typeface="Times New Roman" panose="02020603050405020304" pitchFamily="18" charset="0"/>
                <a:cs typeface="Times New Roman" panose="02020603050405020304" pitchFamily="18" charset="0"/>
              </a:rPr>
              <a:t>Non-linear Data Structure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59F762-EDB2-4944-8BC2-24A9CC727281}"/>
              </a:ext>
            </a:extLst>
          </p:cNvPr>
          <p:cNvSpPr>
            <a:spLocks noGrp="1"/>
          </p:cNvSpPr>
          <p:nvPr>
            <p:ph idx="1"/>
          </p:nvPr>
        </p:nvSpPr>
        <p:spPr>
          <a:xfrm>
            <a:off x="1141412" y="2249487"/>
            <a:ext cx="9905999" cy="3541714"/>
          </a:xfrm>
        </p:spPr>
        <p:txBody>
          <a:bodyPr>
            <a:normAutofit/>
          </a:bodyPr>
          <a:lstStyle/>
          <a:p>
            <a:pPr>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A non-linear data structure has no set sequence of connecting all its elements and each element can have multiple paths to connect to other elements.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includes Tree and Graph.</a:t>
            </a:r>
            <a:endParaRPr lang="en-IN" dirty="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747220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1413" y="618518"/>
            <a:ext cx="9905998" cy="1478570"/>
          </a:xfrm>
        </p:spPr>
        <p:txBody>
          <a:bodyPr>
            <a:normAutofit/>
          </a:bodyPr>
          <a:lstStyle/>
          <a:p>
            <a:r>
              <a:rPr lang="en-IN" dirty="0">
                <a:latin typeface="Times New Roman" panose="02020603050405020304" pitchFamily="18" charset="0"/>
                <a:cs typeface="Times New Roman" panose="02020603050405020304" pitchFamily="18" charset="0"/>
              </a:rPr>
              <a:t>Tree</a:t>
            </a:r>
          </a:p>
        </p:txBody>
      </p:sp>
      <p:sp>
        <p:nvSpPr>
          <p:cNvPr id="3" name="Content Placeholder 2"/>
          <p:cNvSpPr>
            <a:spLocks noGrp="1"/>
          </p:cNvSpPr>
          <p:nvPr>
            <p:ph idx="1"/>
          </p:nvPr>
        </p:nvSpPr>
        <p:spPr>
          <a:xfrm>
            <a:off x="1141412" y="2249487"/>
            <a:ext cx="9905999" cy="3541714"/>
          </a:xfrm>
        </p:spPr>
        <p:txBody>
          <a:bodyPr>
            <a:normAutofit/>
          </a:bodyPr>
          <a:lstStyle/>
          <a:p>
            <a:pPr>
              <a:lnSpc>
                <a:spcPct val="11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A Tree is a non-linear data structure where each node is connected to a number of nodes with the help of pointers or references.</a:t>
            </a:r>
          </a:p>
          <a:p>
            <a:pPr>
              <a:lnSpc>
                <a:spcPct val="110000"/>
              </a:lnSpc>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Basic terminologies in tree: Root node, leaf node, edge, siblings, height of tree</a:t>
            </a:r>
          </a:p>
          <a:p>
            <a:pPr>
              <a:lnSpc>
                <a:spcPct val="110000"/>
              </a:lnSpc>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Binary tree:</a:t>
            </a:r>
          </a:p>
          <a:p>
            <a:pPr marL="0" indent="0">
              <a:lnSpc>
                <a:spcPct val="110000"/>
              </a:lnSpc>
              <a:buNone/>
            </a:pPr>
            <a:r>
              <a:rPr lang="en-US" sz="1700" dirty="0">
                <a:latin typeface="Times New Roman" panose="02020603050405020304" pitchFamily="18" charset="0"/>
                <a:cs typeface="Times New Roman" panose="02020603050405020304" pitchFamily="18" charset="0"/>
              </a:rPr>
              <a:t>-&gt; A Tree is said to be a Binary Tree if all of its nodes have at most 2 children. That is, all of its node can have either no child, 1 child or 2 child nodes.</a:t>
            </a:r>
          </a:p>
          <a:p>
            <a:pPr>
              <a:lnSpc>
                <a:spcPct val="11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Types of binary tree: Proper binary tree, Complete binary tree, Perfect binary tree.</a:t>
            </a:r>
          </a:p>
          <a:p>
            <a:pPr>
              <a:lnSpc>
                <a:spcPct val="11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Operations: Traversal, Insertion, Deletion.</a:t>
            </a:r>
          </a:p>
          <a:p>
            <a:pPr>
              <a:lnSpc>
                <a:spcPct val="110000"/>
              </a:lnSpc>
              <a:buFont typeface="Wingdings" panose="05000000000000000000" pitchFamily="2" charset="2"/>
              <a:buChar char="Ø"/>
            </a:pPr>
            <a:endParaRPr lang="en-IN" sz="1700" dirty="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499521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9A9B5EE4-F435-4F94-ABAA-54CCF38C8C3B}"/>
              </a:ext>
            </a:extLst>
          </p:cNvPr>
          <p:cNvSpPr>
            <a:spLocks noGrp="1"/>
          </p:cNvSpPr>
          <p:nvPr>
            <p:ph type="title"/>
          </p:nvPr>
        </p:nvSpPr>
        <p:spPr>
          <a:xfrm>
            <a:off x="4996697" y="618518"/>
            <a:ext cx="6050713" cy="1478570"/>
          </a:xfrm>
        </p:spPr>
        <p:txBody>
          <a:bodyPr>
            <a:normAutofit/>
          </a:bodyPr>
          <a:lstStyle/>
          <a:p>
            <a:r>
              <a:rPr lang="en-IN" dirty="0">
                <a:latin typeface="Times New Roman" panose="02020603050405020304" pitchFamily="18" charset="0"/>
                <a:cs typeface="Times New Roman" panose="02020603050405020304" pitchFamily="18" charset="0"/>
              </a:rPr>
              <a:t>Content:</a:t>
            </a:r>
            <a:endParaRPr lang="en-IN" dirty="0"/>
          </a:p>
        </p:txBody>
      </p:sp>
      <p:pic>
        <p:nvPicPr>
          <p:cNvPr id="5" name="Picture 4" descr="Computer script on a screen">
            <a:extLst>
              <a:ext uri="{FF2B5EF4-FFF2-40B4-BE49-F238E27FC236}">
                <a16:creationId xmlns:a16="http://schemas.microsoft.com/office/drawing/2014/main" id="{9CC15CC2-AC6A-4476-84E3-64A2DDE293D9}"/>
              </a:ext>
            </a:extLst>
          </p:cNvPr>
          <p:cNvPicPr>
            <a:picLocks noChangeAspect="1"/>
          </p:cNvPicPr>
          <p:nvPr/>
        </p:nvPicPr>
        <p:blipFill rotWithShape="1">
          <a:blip r:embed="rId4"/>
          <a:srcRect l="7554" r="47326"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0F9D096C-7DA8-4456-8480-47DFD141962D}"/>
              </a:ext>
            </a:extLst>
          </p:cNvPr>
          <p:cNvSpPr>
            <a:spLocks noGrp="1"/>
          </p:cNvSpPr>
          <p:nvPr>
            <p:ph idx="1"/>
          </p:nvPr>
        </p:nvSpPr>
        <p:spPr>
          <a:xfrm>
            <a:off x="4968958" y="2249487"/>
            <a:ext cx="6078453" cy="3541714"/>
          </a:xfrm>
        </p:spPr>
        <p:txBody>
          <a:bodyPr>
            <a:normAutofit/>
          </a:bodyPr>
          <a:lstStyle/>
          <a:p>
            <a:r>
              <a:rPr lang="en-IN" dirty="0">
                <a:latin typeface="Times New Roman" panose="02020603050405020304" pitchFamily="18" charset="0"/>
                <a:cs typeface="Times New Roman" panose="02020603050405020304" pitchFamily="18" charset="0"/>
              </a:rPr>
              <a:t>1. Introduction</a:t>
            </a:r>
          </a:p>
          <a:p>
            <a:r>
              <a:rPr lang="en-IN" dirty="0">
                <a:latin typeface="Times New Roman" panose="02020603050405020304" pitchFamily="18" charset="0"/>
                <a:cs typeface="Times New Roman" panose="02020603050405020304" pitchFamily="18" charset="0"/>
              </a:rPr>
              <a:t>2. Data Structures</a:t>
            </a:r>
          </a:p>
          <a:p>
            <a:r>
              <a:rPr lang="en-IN" dirty="0">
                <a:latin typeface="Times New Roman" panose="02020603050405020304" pitchFamily="18" charset="0"/>
                <a:cs typeface="Times New Roman" panose="02020603050405020304" pitchFamily="18" charset="0"/>
              </a:rPr>
              <a:t>3. Basic operations</a:t>
            </a:r>
          </a:p>
          <a:p>
            <a:r>
              <a:rPr lang="en-IN" dirty="0">
                <a:latin typeface="Times New Roman" panose="02020603050405020304" pitchFamily="18" charset="0"/>
                <a:cs typeface="Times New Roman" panose="02020603050405020304" pitchFamily="18" charset="0"/>
              </a:rPr>
              <a:t>4.Project</a:t>
            </a:r>
          </a:p>
          <a:p>
            <a:endParaRPr lang="en-IN" dirty="0"/>
          </a:p>
        </p:txBody>
      </p:sp>
    </p:spTree>
    <p:extLst>
      <p:ext uri="{BB962C8B-B14F-4D97-AF65-F5344CB8AC3E}">
        <p14:creationId xmlns:p14="http://schemas.microsoft.com/office/powerpoint/2010/main" val="1938884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20" name="Rectangle 19">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22">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55"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4A3E718E-39C2-4703-8CFE-858A22C1C6A8}"/>
              </a:ext>
            </a:extLst>
          </p:cNvPr>
          <p:cNvPicPr>
            <a:picLocks noChangeAspect="1"/>
          </p:cNvPicPr>
          <p:nvPr/>
        </p:nvPicPr>
        <p:blipFill>
          <a:blip r:embed="rId3"/>
          <a:stretch>
            <a:fillRect/>
          </a:stretch>
        </p:blipFill>
        <p:spPr>
          <a:xfrm>
            <a:off x="2644489" y="1136606"/>
            <a:ext cx="8101412" cy="4577297"/>
          </a:xfrm>
          <a:prstGeom prst="rect">
            <a:avLst/>
          </a:prstGeom>
        </p:spPr>
      </p:pic>
    </p:spTree>
    <p:extLst>
      <p:ext uri="{BB962C8B-B14F-4D97-AF65-F5344CB8AC3E}">
        <p14:creationId xmlns:p14="http://schemas.microsoft.com/office/powerpoint/2010/main" val="3997806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1413" y="618518"/>
            <a:ext cx="9905998" cy="1478570"/>
          </a:xfrm>
        </p:spPr>
        <p:txBody>
          <a:bodyPr>
            <a:normAutofit/>
          </a:bodyPr>
          <a:lstStyle/>
          <a:p>
            <a:r>
              <a:rPr lang="en-IN" dirty="0">
                <a:latin typeface="Times New Roman" panose="02020603050405020304" pitchFamily="18" charset="0"/>
                <a:cs typeface="Times New Roman" panose="02020603050405020304" pitchFamily="18" charset="0"/>
              </a:rPr>
              <a:t>Graph</a:t>
            </a:r>
          </a:p>
        </p:txBody>
      </p:sp>
      <p:sp>
        <p:nvSpPr>
          <p:cNvPr id="3" name="Content Placeholder 2"/>
          <p:cNvSpPr>
            <a:spLocks noGrp="1"/>
          </p:cNvSpPr>
          <p:nvPr>
            <p:ph idx="1"/>
          </p:nvPr>
        </p:nvSpPr>
        <p:spPr>
          <a:xfrm>
            <a:off x="1249363" y="1940719"/>
            <a:ext cx="9905998" cy="4179888"/>
          </a:xfrm>
        </p:spPr>
        <p:txBody>
          <a:bodyPr>
            <a:noAutofit/>
          </a:bodyPr>
          <a:lstStyle/>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 graph is a data structure that consists of nodes and edges :</a:t>
            </a:r>
          </a:p>
          <a:p>
            <a:pPr marL="0" indent="0">
              <a:lnSpc>
                <a:spcPct val="110000"/>
              </a:lnSpc>
              <a:buNone/>
            </a:pPr>
            <a:r>
              <a:rPr lang="en-US" sz="1800" dirty="0">
                <a:latin typeface="Times New Roman" panose="02020603050405020304" pitchFamily="18" charset="0"/>
                <a:cs typeface="Times New Roman" panose="02020603050405020304" pitchFamily="18" charset="0"/>
              </a:rPr>
              <a:t>1.A finite set of vertices also called nodes.</a:t>
            </a:r>
          </a:p>
          <a:p>
            <a:pPr marL="0" indent="0">
              <a:lnSpc>
                <a:spcPct val="110000"/>
              </a:lnSpc>
              <a:buNone/>
            </a:pPr>
            <a:r>
              <a:rPr lang="en-US" sz="1800" dirty="0">
                <a:latin typeface="Times New Roman" panose="02020603050405020304" pitchFamily="18" charset="0"/>
                <a:cs typeface="Times New Roman" panose="02020603050405020304" pitchFamily="18" charset="0"/>
              </a:rPr>
              <a:t>2. A finite set of ordered pair of the form (u, v) called as edge.</a:t>
            </a: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Two types:</a:t>
            </a:r>
          </a:p>
          <a:p>
            <a:pPr>
              <a:lnSpc>
                <a:spcPct val="110000"/>
              </a:lnSpc>
              <a:buAutoNum type="alphaLcPeriod"/>
            </a:pPr>
            <a:r>
              <a:rPr lang="en-US" sz="1800" dirty="0">
                <a:latin typeface="Times New Roman" panose="02020603050405020304" pitchFamily="18" charset="0"/>
                <a:cs typeface="Times New Roman" panose="02020603050405020304" pitchFamily="18" charset="0"/>
              </a:rPr>
              <a:t>Directed graph : The Directed graphs are such graphs in which edges are directed in a single direction.</a:t>
            </a:r>
          </a:p>
          <a:p>
            <a:pPr>
              <a:lnSpc>
                <a:spcPct val="110000"/>
              </a:lnSpc>
              <a:buAutoNum type="alphaLcPeriod"/>
            </a:pPr>
            <a:r>
              <a:rPr lang="en-US" sz="1800" dirty="0">
                <a:latin typeface="Times New Roman" panose="02020603050405020304" pitchFamily="18" charset="0"/>
                <a:cs typeface="Times New Roman" panose="02020603050405020304" pitchFamily="18" charset="0"/>
              </a:rPr>
              <a:t>Undirected graph: Undirected graphs are such graphs in which the edges are directionless or in other words bi-directional. </a:t>
            </a: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Operations: Traversal(Two types)</a:t>
            </a:r>
          </a:p>
          <a:p>
            <a:pPr>
              <a:lnSpc>
                <a:spcPct val="110000"/>
              </a:lnSpc>
              <a:buAutoNum type="alphaLcPeriod"/>
            </a:pPr>
            <a:r>
              <a:rPr lang="en-US" sz="1800" dirty="0">
                <a:latin typeface="Times New Roman" panose="02020603050405020304" pitchFamily="18" charset="0"/>
                <a:cs typeface="Times New Roman" panose="02020603050405020304" pitchFamily="18" charset="0"/>
              </a:rPr>
              <a:t>Breadth first traversal</a:t>
            </a:r>
          </a:p>
          <a:p>
            <a:pPr>
              <a:lnSpc>
                <a:spcPct val="110000"/>
              </a:lnSpc>
              <a:buAutoNum type="alphaLcPeriod"/>
            </a:pPr>
            <a:r>
              <a:rPr lang="en-US" sz="1800" dirty="0">
                <a:latin typeface="Times New Roman" panose="02020603050405020304" pitchFamily="18" charset="0"/>
                <a:cs typeface="Times New Roman" panose="02020603050405020304" pitchFamily="18" charset="0"/>
              </a:rPr>
              <a:t>Depth first traversal</a:t>
            </a:r>
          </a:p>
          <a:p>
            <a:pPr marL="0" indent="0">
              <a:lnSpc>
                <a:spcPct val="110000"/>
              </a:lnSpc>
              <a:buNone/>
            </a:pP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907020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25" name="Rectangle 24">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Rectangle 27">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0"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24122D83-3999-4430-A014-8512B0ECFF05}"/>
              </a:ext>
            </a:extLst>
          </p:cNvPr>
          <p:cNvPicPr>
            <a:picLocks noChangeAspect="1"/>
          </p:cNvPicPr>
          <p:nvPr/>
        </p:nvPicPr>
        <p:blipFill>
          <a:blip r:embed="rId3"/>
          <a:stretch>
            <a:fillRect/>
          </a:stretch>
        </p:blipFill>
        <p:spPr>
          <a:xfrm>
            <a:off x="2608323" y="1136606"/>
            <a:ext cx="8173744" cy="4577297"/>
          </a:xfrm>
          <a:prstGeom prst="rect">
            <a:avLst/>
          </a:prstGeom>
        </p:spPr>
      </p:pic>
    </p:spTree>
    <p:extLst>
      <p:ext uri="{BB962C8B-B14F-4D97-AF65-F5344CB8AC3E}">
        <p14:creationId xmlns:p14="http://schemas.microsoft.com/office/powerpoint/2010/main" val="393492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6667EC9C-DDE5-42DF-B881-3671FCF539FB}"/>
              </a:ext>
            </a:extLst>
          </p:cNvPr>
          <p:cNvSpPr>
            <a:spLocks noGrp="1"/>
          </p:cNvSpPr>
          <p:nvPr>
            <p:ph type="title"/>
          </p:nvPr>
        </p:nvSpPr>
        <p:spPr>
          <a:xfrm>
            <a:off x="1141413" y="1082673"/>
            <a:ext cx="2869416" cy="4708528"/>
          </a:xfrm>
        </p:spPr>
        <p:txBody>
          <a:bodyPr>
            <a:normAutofit/>
          </a:bodyPr>
          <a:lstStyle/>
          <a:p>
            <a:pPr algn="r"/>
            <a:r>
              <a:rPr lang="en-IN" sz="3100">
                <a:latin typeface="Times New Roman" panose="02020603050405020304" pitchFamily="18" charset="0"/>
                <a:cs typeface="Times New Roman" panose="02020603050405020304" pitchFamily="18" charset="0"/>
              </a:rPr>
              <a:t>Operations on Data Structures</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E3613B-7D38-47E6-BA13-B0E153D4988C}"/>
              </a:ext>
            </a:extLst>
          </p:cNvPr>
          <p:cNvSpPr>
            <a:spLocks noGrp="1"/>
          </p:cNvSpPr>
          <p:nvPr>
            <p:ph idx="1"/>
          </p:nvPr>
        </p:nvSpPr>
        <p:spPr>
          <a:xfrm>
            <a:off x="5297763" y="1082673"/>
            <a:ext cx="5751237" cy="4708528"/>
          </a:xfrm>
        </p:spPr>
        <p:txBody>
          <a:bodyPr anchor="ctr">
            <a:normAutofit/>
          </a:bodyPr>
          <a:lstStyle/>
          <a:p>
            <a:pPr>
              <a:buFont typeface="Wingdings" panose="05000000000000000000" pitchFamily="2" charset="2"/>
              <a:buChar char="v"/>
            </a:pPr>
            <a:r>
              <a:rPr lang="en-IN" sz="1800">
                <a:latin typeface="Times New Roman" panose="02020603050405020304" pitchFamily="18" charset="0"/>
                <a:cs typeface="Times New Roman" panose="02020603050405020304" pitchFamily="18" charset="0"/>
              </a:rPr>
              <a:t>Traversal</a:t>
            </a:r>
          </a:p>
          <a:p>
            <a:pPr>
              <a:buFont typeface="Wingdings" panose="05000000000000000000" pitchFamily="2" charset="2"/>
              <a:buChar char="v"/>
            </a:pPr>
            <a:r>
              <a:rPr lang="en-IN" sz="1800">
                <a:latin typeface="Times New Roman" panose="02020603050405020304" pitchFamily="18" charset="0"/>
                <a:cs typeface="Times New Roman" panose="02020603050405020304" pitchFamily="18" charset="0"/>
              </a:rPr>
              <a:t>Insertion</a:t>
            </a:r>
          </a:p>
          <a:p>
            <a:pPr>
              <a:buFont typeface="Wingdings" panose="05000000000000000000" pitchFamily="2" charset="2"/>
              <a:buChar char="v"/>
            </a:pPr>
            <a:r>
              <a:rPr lang="en-IN" sz="1800">
                <a:latin typeface="Times New Roman" panose="02020603050405020304" pitchFamily="18" charset="0"/>
                <a:cs typeface="Times New Roman" panose="02020603050405020304" pitchFamily="18" charset="0"/>
              </a:rPr>
              <a:t>Deletion</a:t>
            </a:r>
          </a:p>
          <a:p>
            <a:pPr>
              <a:buFont typeface="Wingdings" panose="05000000000000000000" pitchFamily="2" charset="2"/>
              <a:buChar char="v"/>
            </a:pPr>
            <a:r>
              <a:rPr lang="en-IN" sz="1800">
                <a:latin typeface="Times New Roman" panose="02020603050405020304" pitchFamily="18" charset="0"/>
                <a:cs typeface="Times New Roman" panose="02020603050405020304" pitchFamily="18" charset="0"/>
              </a:rPr>
              <a:t>Searching</a:t>
            </a:r>
          </a:p>
          <a:p>
            <a:pPr>
              <a:buFont typeface="Wingdings" panose="05000000000000000000" pitchFamily="2" charset="2"/>
              <a:buChar char="v"/>
            </a:pPr>
            <a:r>
              <a:rPr lang="en-IN" sz="1800">
                <a:latin typeface="Times New Roman" panose="02020603050405020304" pitchFamily="18" charset="0"/>
                <a:cs typeface="Times New Roman" panose="02020603050405020304" pitchFamily="18" charset="0"/>
              </a:rPr>
              <a:t>Sorting</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564031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2FE294C-5B43-4138-B3D1-BF7A2732B923}"/>
              </a:ext>
            </a:extLst>
          </p:cNvPr>
          <p:cNvSpPr>
            <a:spLocks noGrp="1"/>
          </p:cNvSpPr>
          <p:nvPr>
            <p:ph type="title"/>
          </p:nvPr>
        </p:nvSpPr>
        <p:spPr>
          <a:xfrm>
            <a:off x="1141413" y="1082673"/>
            <a:ext cx="2869416" cy="4708528"/>
          </a:xfrm>
        </p:spPr>
        <p:txBody>
          <a:bodyPr>
            <a:normAutofit/>
          </a:bodyPr>
          <a:lstStyle/>
          <a:p>
            <a:pPr algn="r"/>
            <a:r>
              <a:rPr lang="en-IN" sz="3400">
                <a:latin typeface="Times New Roman" panose="02020603050405020304" pitchFamily="18" charset="0"/>
                <a:cs typeface="Times New Roman" panose="02020603050405020304" pitchFamily="18" charset="0"/>
              </a:rPr>
              <a:t>Traversal</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45CB7C-A1FF-467B-8F20-B8DB86155EA3}"/>
              </a:ext>
            </a:extLst>
          </p:cNvPr>
          <p:cNvSpPr>
            <a:spLocks noGrp="1"/>
          </p:cNvSpPr>
          <p:nvPr>
            <p:ph idx="1"/>
          </p:nvPr>
        </p:nvSpPr>
        <p:spPr>
          <a:xfrm>
            <a:off x="5297763" y="1082673"/>
            <a:ext cx="5751237" cy="4708528"/>
          </a:xfrm>
        </p:spPr>
        <p:txBody>
          <a:bodyPr anchor="ctr">
            <a:normAutofit/>
          </a:bodyPr>
          <a:lstStyle/>
          <a:p>
            <a:pPr marR="0" fontAlgn="base">
              <a:spcBef>
                <a:spcPts val="700"/>
              </a:spcBef>
              <a:spcAft>
                <a:spcPts val="0"/>
              </a:spcAft>
              <a:buFont typeface="Wingdings" panose="05000000000000000000" pitchFamily="2" charset="2"/>
              <a:buChar char="Ø"/>
            </a:pPr>
            <a:r>
              <a:rPr lang="en-US" sz="1800" b="0" i="0" u="none" strike="noStrike">
                <a:effectLst/>
                <a:latin typeface="Times New Roman" panose="02020603050405020304" pitchFamily="18" charset="0"/>
                <a:cs typeface="Times New Roman" panose="02020603050405020304" pitchFamily="18" charset="0"/>
              </a:rPr>
              <a:t>A data structure contains elements, Traversing a data structure means: "visiting" or "touching" the elements of the structure, at least once and doing something with the data</a:t>
            </a:r>
          </a:p>
          <a:p>
            <a:pPr marR="0" fontAlgn="base">
              <a:spcBef>
                <a:spcPts val="700"/>
              </a:spcBef>
              <a:spcAft>
                <a:spcPts val="0"/>
              </a:spcAft>
              <a:buFont typeface="Wingdings" panose="05000000000000000000" pitchFamily="2" charset="2"/>
              <a:buChar char="Ø"/>
            </a:pPr>
            <a:r>
              <a:rPr lang="en-US" sz="1800" b="0" i="0" u="none" strike="noStrike">
                <a:effectLst/>
                <a:latin typeface="Times New Roman" panose="02020603050405020304" pitchFamily="18" charset="0"/>
                <a:cs typeface="Times New Roman" panose="02020603050405020304" pitchFamily="18" charset="0"/>
              </a:rPr>
              <a:t>Traversing is also sometimes called iterating over the data structure</a:t>
            </a:r>
          </a:p>
          <a:p>
            <a:endParaRPr lang="en-IN" sz="1800">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730721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01CC502-BE01-46AF-BD05-52A9A125C946}"/>
              </a:ext>
            </a:extLst>
          </p:cNvPr>
          <p:cNvSpPr>
            <a:spLocks noGrp="1"/>
          </p:cNvSpPr>
          <p:nvPr>
            <p:ph type="title"/>
          </p:nvPr>
        </p:nvSpPr>
        <p:spPr>
          <a:xfrm>
            <a:off x="1141413" y="1082673"/>
            <a:ext cx="2869416" cy="4708528"/>
          </a:xfrm>
        </p:spPr>
        <p:txBody>
          <a:bodyPr>
            <a:normAutofit/>
          </a:bodyPr>
          <a:lstStyle/>
          <a:p>
            <a:pPr algn="r"/>
            <a:r>
              <a:rPr lang="en-IN" sz="4000">
                <a:latin typeface="Times New Roman" panose="02020603050405020304" pitchFamily="18" charset="0"/>
                <a:cs typeface="Times New Roman" panose="02020603050405020304" pitchFamily="18" charset="0"/>
              </a:rPr>
              <a:t>Insertion </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6A0A4E-E60A-4D5B-A768-B8FE41C699EA}"/>
              </a:ext>
            </a:extLst>
          </p:cNvPr>
          <p:cNvSpPr>
            <a:spLocks noGrp="1"/>
          </p:cNvSpPr>
          <p:nvPr>
            <p:ph idx="1"/>
          </p:nvPr>
        </p:nvSpPr>
        <p:spPr>
          <a:xfrm>
            <a:off x="5297763" y="1082673"/>
            <a:ext cx="5751237" cy="4708528"/>
          </a:xfrm>
        </p:spPr>
        <p:txBody>
          <a:bodyPr anchor="ctr">
            <a:normAutofit/>
          </a:bodyPr>
          <a:lstStyle/>
          <a:p>
            <a:pPr>
              <a:buFont typeface="Wingdings" panose="05000000000000000000" pitchFamily="2" charset="2"/>
              <a:buChar char="Ø"/>
            </a:pPr>
            <a:r>
              <a:rPr lang="en-US" sz="1800" b="0" i="0">
                <a:effectLst/>
                <a:latin typeface="Times New Roman" panose="02020603050405020304" pitchFamily="18" charset="0"/>
                <a:cs typeface="Times New Roman" panose="02020603050405020304" pitchFamily="18" charset="0"/>
              </a:rPr>
              <a:t>Insert operation is to insert one or more data elements into the data structure.</a:t>
            </a:r>
          </a:p>
          <a:p>
            <a:pPr>
              <a:buFont typeface="Wingdings" panose="05000000000000000000" pitchFamily="2" charset="2"/>
              <a:buChar char="Ø"/>
            </a:pPr>
            <a:r>
              <a:rPr lang="en-US" sz="1800" b="0" i="0">
                <a:effectLst/>
                <a:latin typeface="Times New Roman" panose="02020603050405020304" pitchFamily="18" charset="0"/>
                <a:cs typeface="Times New Roman" panose="02020603050405020304" pitchFamily="18" charset="0"/>
              </a:rPr>
              <a:t> Based on the requirement, new element can be added at the beginning, end or any given index(location) of the structure.</a:t>
            </a:r>
          </a:p>
          <a:p>
            <a:pPr>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It results in the increased number of elements in the structure</a:t>
            </a:r>
            <a:endParaRPr lang="en-US" sz="1800" b="0" i="0">
              <a:effectLst/>
              <a:latin typeface="Times New Roman" panose="02020603050405020304" pitchFamily="18" charset="0"/>
              <a:cs typeface="Times New Roman" panose="02020603050405020304" pitchFamily="18" charset="0"/>
            </a:endParaRPr>
          </a:p>
          <a:p>
            <a:endParaRPr lang="en-IN" sz="1800">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115917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A039615F-A287-461D-BD1E-5789F0CC09F1}"/>
              </a:ext>
            </a:extLst>
          </p:cNvPr>
          <p:cNvSpPr>
            <a:spLocks noGrp="1"/>
          </p:cNvSpPr>
          <p:nvPr>
            <p:ph type="title"/>
          </p:nvPr>
        </p:nvSpPr>
        <p:spPr>
          <a:xfrm>
            <a:off x="1141413" y="1082673"/>
            <a:ext cx="2869416" cy="4708528"/>
          </a:xfrm>
        </p:spPr>
        <p:txBody>
          <a:bodyPr>
            <a:normAutofit/>
          </a:bodyPr>
          <a:lstStyle/>
          <a:p>
            <a:pPr algn="r"/>
            <a:r>
              <a:rPr lang="en-IN" sz="4000">
                <a:latin typeface="Times New Roman" panose="02020603050405020304" pitchFamily="18" charset="0"/>
                <a:cs typeface="Times New Roman" panose="02020603050405020304" pitchFamily="18" charset="0"/>
              </a:rPr>
              <a:t>Deletion</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2F66C8-7939-4B6A-9C4B-64584E551AAF}"/>
              </a:ext>
            </a:extLst>
          </p:cNvPr>
          <p:cNvSpPr>
            <a:spLocks noGrp="1"/>
          </p:cNvSpPr>
          <p:nvPr>
            <p:ph idx="1"/>
          </p:nvPr>
        </p:nvSpPr>
        <p:spPr>
          <a:xfrm>
            <a:off x="5297763" y="1082673"/>
            <a:ext cx="5751237" cy="4708528"/>
          </a:xfrm>
        </p:spPr>
        <p:txBody>
          <a:bodyPr anchor="ctr">
            <a:normAutofit/>
          </a:bodyPr>
          <a:lstStyle/>
          <a:p>
            <a:pPr>
              <a:buFont typeface="Wingdings" panose="05000000000000000000" pitchFamily="2" charset="2"/>
              <a:buChar char="Ø"/>
            </a:pPr>
            <a:r>
              <a:rPr lang="en-US" sz="1800" b="0" i="0">
                <a:effectLst/>
                <a:latin typeface="Times New Roman" panose="02020603050405020304" pitchFamily="18" charset="0"/>
                <a:cs typeface="Times New Roman" panose="02020603050405020304" pitchFamily="18" charset="0"/>
              </a:rPr>
              <a:t>Deletion refers to removing an existing element and re-organizing all elements of the data structure.</a:t>
            </a:r>
          </a:p>
          <a:p>
            <a:pPr>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To perform deletion of a particular element one first needs to search the presence of that very element in the structure.</a:t>
            </a:r>
            <a:endParaRPr lang="en-IN" sz="1800">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434785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1413" y="1082673"/>
            <a:ext cx="2869416" cy="4708528"/>
          </a:xfrm>
        </p:spPr>
        <p:txBody>
          <a:bodyPr>
            <a:normAutofit/>
          </a:bodyPr>
          <a:lstStyle/>
          <a:p>
            <a:pPr algn="r"/>
            <a:r>
              <a:rPr lang="en-IN" sz="3400">
                <a:latin typeface="Times New Roman" panose="02020603050405020304" pitchFamily="18" charset="0"/>
                <a:cs typeface="Times New Roman" panose="02020603050405020304" pitchFamily="18" charset="0"/>
              </a:rPr>
              <a:t>Searching</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97763" y="1082673"/>
            <a:ext cx="5751237" cy="4708528"/>
          </a:xfrm>
        </p:spPr>
        <p:txBody>
          <a:bodyPr anchor="ctr">
            <a:normAutofit/>
          </a:bodyPr>
          <a:lstStyle/>
          <a:p>
            <a:pPr>
              <a:buFont typeface="Wingdings" panose="05000000000000000000" pitchFamily="2" charset="2"/>
              <a:buChar char="Ø"/>
            </a:pPr>
            <a:r>
              <a:rPr lang="en-IN" sz="1800">
                <a:latin typeface="Times New Roman" panose="02020603050405020304" pitchFamily="18" charset="0"/>
                <a:cs typeface="Times New Roman" panose="02020603050405020304" pitchFamily="18" charset="0"/>
              </a:rPr>
              <a:t>Searching means searching a particular element in any data structure.</a:t>
            </a:r>
          </a:p>
          <a:p>
            <a:pPr>
              <a:buFont typeface="Wingdings" panose="05000000000000000000" pitchFamily="2" charset="2"/>
              <a:buChar char="Ø"/>
            </a:pPr>
            <a:r>
              <a:rPr lang="en-IN" sz="1800">
                <a:latin typeface="Times New Roman" panose="02020603050405020304" pitchFamily="18" charset="0"/>
                <a:cs typeface="Times New Roman" panose="02020603050405020304" pitchFamily="18" charset="0"/>
              </a:rPr>
              <a:t>Two types:</a:t>
            </a:r>
          </a:p>
          <a:p>
            <a:pPr>
              <a:buAutoNum type="alphaLcPeriod"/>
            </a:pPr>
            <a:r>
              <a:rPr lang="en-IN" sz="1800">
                <a:latin typeface="Times New Roman" panose="02020603050405020304" pitchFamily="18" charset="0"/>
                <a:cs typeface="Times New Roman" panose="02020603050405020304" pitchFamily="18" charset="0"/>
              </a:rPr>
              <a:t>Linear search: It is also known as sequential search.</a:t>
            </a:r>
          </a:p>
          <a:p>
            <a:pPr marL="0" indent="0">
              <a:buNone/>
            </a:pPr>
            <a:r>
              <a:rPr lang="en-IN" sz="1800">
                <a:latin typeface="Times New Roman" panose="02020603050405020304" pitchFamily="18" charset="0"/>
                <a:cs typeface="Times New Roman" panose="02020603050405020304" pitchFamily="18" charset="0"/>
              </a:rPr>
              <a:t>Time complexity: O(n)</a:t>
            </a:r>
          </a:p>
          <a:p>
            <a:pPr marL="0" indent="0">
              <a:buNone/>
            </a:pPr>
            <a:r>
              <a:rPr lang="en-IN" sz="1800">
                <a:latin typeface="Times New Roman" panose="02020603050405020304" pitchFamily="18" charset="0"/>
                <a:cs typeface="Times New Roman" panose="02020603050405020304" pitchFamily="18" charset="0"/>
              </a:rPr>
              <a:t>b. Binary search: </a:t>
            </a:r>
            <a:r>
              <a:rPr lang="en-US" sz="1800">
                <a:latin typeface="Times New Roman" panose="02020603050405020304" pitchFamily="18" charset="0"/>
                <a:cs typeface="Times New Roman" panose="02020603050405020304" pitchFamily="18" charset="0"/>
              </a:rPr>
              <a:t>Binary Search performs the search operation by repeatedly dividing the search interval in half. </a:t>
            </a:r>
          </a:p>
          <a:p>
            <a:pPr marL="0" indent="0">
              <a:buNone/>
            </a:pPr>
            <a:r>
              <a:rPr lang="en-US" sz="1800">
                <a:latin typeface="Times New Roman" panose="02020603050405020304" pitchFamily="18" charset="0"/>
                <a:cs typeface="Times New Roman" panose="02020603050405020304" pitchFamily="18" charset="0"/>
              </a:rPr>
              <a:t>Also binary search can be performed only on sorted arrays and it is also more efficient than the linear search algorithm.</a:t>
            </a:r>
          </a:p>
          <a:p>
            <a:pPr marL="0" indent="0">
              <a:buNone/>
            </a:pPr>
            <a:r>
              <a:rPr lang="en-US" sz="1800">
                <a:latin typeface="Times New Roman" panose="02020603050405020304" pitchFamily="18" charset="0"/>
                <a:cs typeface="Times New Roman" panose="02020603050405020304" pitchFamily="18" charset="0"/>
              </a:rPr>
              <a:t>Time complexity: O(Log n)</a:t>
            </a:r>
            <a:endParaRPr lang="en-IN" sz="1800">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030197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24" name="Rectangle 23">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6">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59"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green screen&#10;&#10;Description automatically generated">
            <a:extLst>
              <a:ext uri="{FF2B5EF4-FFF2-40B4-BE49-F238E27FC236}">
                <a16:creationId xmlns:a16="http://schemas.microsoft.com/office/drawing/2014/main" id="{D58FC9B8-4505-45DA-9DE9-C60C12A8D0AC}"/>
              </a:ext>
            </a:extLst>
          </p:cNvPr>
          <p:cNvPicPr>
            <a:picLocks noChangeAspect="1"/>
          </p:cNvPicPr>
          <p:nvPr/>
        </p:nvPicPr>
        <p:blipFill>
          <a:blip r:embed="rId3"/>
          <a:stretch>
            <a:fillRect/>
          </a:stretch>
        </p:blipFill>
        <p:spPr>
          <a:xfrm>
            <a:off x="2333412" y="1745968"/>
            <a:ext cx="8723567" cy="3358573"/>
          </a:xfrm>
          <a:prstGeom prst="rect">
            <a:avLst/>
          </a:prstGeom>
        </p:spPr>
      </p:pic>
    </p:spTree>
    <p:extLst>
      <p:ext uri="{BB962C8B-B14F-4D97-AF65-F5344CB8AC3E}">
        <p14:creationId xmlns:p14="http://schemas.microsoft.com/office/powerpoint/2010/main" val="2628690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1" name="Rectangle 10">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Rectangle 13">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6"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75447AB-09DD-4EB8-8B28-CA4626A8A31F}"/>
              </a:ext>
            </a:extLst>
          </p:cNvPr>
          <p:cNvPicPr>
            <a:picLocks noChangeAspect="1"/>
          </p:cNvPicPr>
          <p:nvPr/>
        </p:nvPicPr>
        <p:blipFill>
          <a:blip r:embed="rId3"/>
          <a:stretch>
            <a:fillRect/>
          </a:stretch>
        </p:blipFill>
        <p:spPr>
          <a:xfrm>
            <a:off x="2680022" y="1136606"/>
            <a:ext cx="8030346" cy="45772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scene3d>
            <a:camera prst="orthographicFront"/>
            <a:lightRig rig="threePt" dir="t"/>
          </a:scene3d>
          <a:sp3d>
            <a:bevelT w="152400" h="50800" prst="softRound"/>
          </a:sp3d>
        </p:spPr>
      </p:pic>
    </p:spTree>
    <p:extLst>
      <p:ext uri="{BB962C8B-B14F-4D97-AF65-F5344CB8AC3E}">
        <p14:creationId xmlns:p14="http://schemas.microsoft.com/office/powerpoint/2010/main" val="3854587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4"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25"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p:nvSpPr>
          <p:cNvPr id="126" name="Rectangle 65">
            <a:extLst>
              <a:ext uri="{FF2B5EF4-FFF2-40B4-BE49-F238E27FC236}">
                <a16:creationId xmlns:a16="http://schemas.microsoft.com/office/drawing/2014/main" id="{61C6D790-69F0-40CA-813A-84D724D1C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8476"/>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ound Diagonal Corner Rectangle 7">
            <a:extLst>
              <a:ext uri="{FF2B5EF4-FFF2-40B4-BE49-F238E27FC236}">
                <a16:creationId xmlns:a16="http://schemas.microsoft.com/office/drawing/2014/main" id="{F5A78137-DBB7-4A93-98AC-5606814E2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0673" y="806450"/>
            <a:ext cx="9319476" cy="4502149"/>
          </a:xfrm>
          <a:prstGeom prst="round2DiagRect">
            <a:avLst>
              <a:gd name="adj1" fmla="val 7929"/>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srgbClr val="092338">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2B566-AD63-427C-9B3A-127FEA06B28F}"/>
              </a:ext>
            </a:extLst>
          </p:cNvPr>
          <p:cNvSpPr>
            <a:spLocks noGrp="1"/>
          </p:cNvSpPr>
          <p:nvPr>
            <p:ph type="title"/>
          </p:nvPr>
        </p:nvSpPr>
        <p:spPr>
          <a:xfrm>
            <a:off x="2640818" y="1494443"/>
            <a:ext cx="6910363" cy="1415519"/>
          </a:xfrm>
        </p:spPr>
        <p:txBody>
          <a:bodyPr vert="horz" lIns="91440" tIns="45720" rIns="91440" bIns="45720" rtlCol="0" anchor="b">
            <a:normAutofit/>
          </a:bodyPr>
          <a:lstStyle/>
          <a:p>
            <a:r>
              <a:rPr lang="en-US" b="1" dirty="0">
                <a:solidFill>
                  <a:srgbClr val="FFFFFF"/>
                </a:solidFill>
                <a:latin typeface="Times New Roman" panose="02020603050405020304" pitchFamily="18" charset="0"/>
                <a:cs typeface="Times New Roman" panose="02020603050405020304" pitchFamily="18" charset="0"/>
              </a:rPr>
              <a:t>Why Data Structures</a:t>
            </a:r>
          </a:p>
        </p:txBody>
      </p:sp>
      <p:sp>
        <p:nvSpPr>
          <p:cNvPr id="3" name="Content Placeholder 2">
            <a:extLst>
              <a:ext uri="{FF2B5EF4-FFF2-40B4-BE49-F238E27FC236}">
                <a16:creationId xmlns:a16="http://schemas.microsoft.com/office/drawing/2014/main" id="{F4A81F98-24C9-457F-A023-DAE7AF4BD71C}"/>
              </a:ext>
            </a:extLst>
          </p:cNvPr>
          <p:cNvSpPr>
            <a:spLocks noGrp="1"/>
          </p:cNvSpPr>
          <p:nvPr>
            <p:ph idx="1"/>
          </p:nvPr>
        </p:nvSpPr>
        <p:spPr>
          <a:xfrm>
            <a:off x="2640818" y="3224554"/>
            <a:ext cx="7180081" cy="1762312"/>
          </a:xfrm>
        </p:spPr>
        <p:txBody>
          <a:bodyPr vert="horz" lIns="91440" tIns="45720" rIns="91440" bIns="45720" rtlCol="0">
            <a:noAutofit/>
          </a:bodyPr>
          <a:lstStyle/>
          <a:p>
            <a:pPr marL="0" indent="0">
              <a:buNone/>
            </a:pPr>
            <a:r>
              <a:rPr lang="en-US" b="0" i="0" cap="all" dirty="0">
                <a:solidFill>
                  <a:srgbClr val="FFFFFF"/>
                </a:solidFill>
                <a:effectLst/>
                <a:latin typeface="Times New Roman" panose="02020603050405020304" pitchFamily="18" charset="0"/>
                <a:cs typeface="Times New Roman" panose="02020603050405020304" pitchFamily="18" charset="0"/>
              </a:rPr>
              <a:t>Data structure provides a means of organizing, managing, and storing data efficiently.</a:t>
            </a:r>
            <a:endParaRPr lang="en-US" cap="all"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437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1413" y="1082673"/>
            <a:ext cx="2869416" cy="4708528"/>
          </a:xfrm>
        </p:spPr>
        <p:txBody>
          <a:bodyPr>
            <a:normAutofit/>
          </a:bodyPr>
          <a:lstStyle/>
          <a:p>
            <a:pPr algn="r"/>
            <a:r>
              <a:rPr lang="en-IN" sz="4000">
                <a:latin typeface="Times New Roman" panose="02020603050405020304" pitchFamily="18" charset="0"/>
                <a:cs typeface="Times New Roman" panose="02020603050405020304" pitchFamily="18" charset="0"/>
              </a:rPr>
              <a:t>Sorting</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97763" y="1082673"/>
            <a:ext cx="5751237" cy="4708528"/>
          </a:xfrm>
        </p:spPr>
        <p:txBody>
          <a:bodyPr anchor="ctr">
            <a:normAutofit/>
          </a:bodyPr>
          <a:lstStyle/>
          <a:p>
            <a:pPr>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Sorting</a:t>
            </a:r>
            <a:r>
              <a:rPr lang="en-US" sz="1800" b="1">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any sequence means to arrange the elements of that sequence according to some specific criterion.</a:t>
            </a:r>
          </a:p>
          <a:p>
            <a:pPr>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Types:</a:t>
            </a:r>
          </a:p>
          <a:p>
            <a:pPr>
              <a:buFont typeface="+mj-lt"/>
              <a:buAutoNum type="alphaLcPeriod"/>
            </a:pPr>
            <a:r>
              <a:rPr lang="en-US" sz="1800">
                <a:latin typeface="Times New Roman" panose="02020603050405020304" pitchFamily="18" charset="0"/>
                <a:cs typeface="Times New Roman" panose="02020603050405020304" pitchFamily="18" charset="0"/>
              </a:rPr>
              <a:t>Insertion sort: O(n^2)</a:t>
            </a:r>
          </a:p>
          <a:p>
            <a:pPr>
              <a:buFont typeface="+mj-lt"/>
              <a:buAutoNum type="alphaLcPeriod"/>
            </a:pPr>
            <a:r>
              <a:rPr lang="en-US" sz="1800">
                <a:latin typeface="Times New Roman" panose="02020603050405020304" pitchFamily="18" charset="0"/>
                <a:cs typeface="Times New Roman" panose="02020603050405020304" pitchFamily="18" charset="0"/>
              </a:rPr>
              <a:t>Selection sort: O(n^2)</a:t>
            </a:r>
          </a:p>
          <a:p>
            <a:pPr>
              <a:buFont typeface="+mj-lt"/>
              <a:buAutoNum type="alphaLcPeriod"/>
            </a:pPr>
            <a:r>
              <a:rPr lang="en-US" sz="1800">
                <a:latin typeface="Times New Roman" panose="02020603050405020304" pitchFamily="18" charset="0"/>
                <a:cs typeface="Times New Roman" panose="02020603050405020304" pitchFamily="18" charset="0"/>
              </a:rPr>
              <a:t>Bubble sort: O(n^2)</a:t>
            </a:r>
          </a:p>
          <a:p>
            <a:pPr>
              <a:buFont typeface="+mj-lt"/>
              <a:buAutoNum type="alphaLcPeriod"/>
            </a:pPr>
            <a:r>
              <a:rPr lang="en-US" sz="1800">
                <a:latin typeface="Times New Roman" panose="02020603050405020304" pitchFamily="18" charset="0"/>
                <a:cs typeface="Times New Roman" panose="02020603050405020304" pitchFamily="18" charset="0"/>
              </a:rPr>
              <a:t>Quick sort: O(n^2)</a:t>
            </a:r>
          </a:p>
          <a:p>
            <a:pPr>
              <a:buFont typeface="+mj-lt"/>
              <a:buAutoNum type="alphaLcPeriod"/>
            </a:pPr>
            <a:r>
              <a:rPr lang="en-US" sz="1800">
                <a:latin typeface="Times New Roman" panose="02020603050405020304" pitchFamily="18" charset="0"/>
                <a:cs typeface="Times New Roman" panose="02020603050405020304" pitchFamily="18" charset="0"/>
              </a:rPr>
              <a:t>Merge sort: O( Log n)</a:t>
            </a:r>
            <a:br>
              <a:rPr lang="en-US" sz="1800">
                <a:latin typeface="Times New Roman" panose="02020603050405020304" pitchFamily="18" charset="0"/>
                <a:cs typeface="Times New Roman" panose="02020603050405020304" pitchFamily="18" charset="0"/>
              </a:rPr>
            </a:br>
            <a:endParaRPr lang="en-IN" sz="1800">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558972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6" name="Picture 5" descr="A picture containing indoor, remote, close&#10;&#10;Description automatically generated">
            <a:extLst>
              <a:ext uri="{FF2B5EF4-FFF2-40B4-BE49-F238E27FC236}">
                <a16:creationId xmlns:a16="http://schemas.microsoft.com/office/drawing/2014/main" id="{CC19DBEF-5A3B-4659-9C2B-28580139A4BA}"/>
              </a:ext>
            </a:extLst>
          </p:cNvPr>
          <p:cNvPicPr>
            <a:picLocks noChangeAspect="1"/>
          </p:cNvPicPr>
          <p:nvPr/>
        </p:nvPicPr>
        <p:blipFill>
          <a:blip r:embed="rId2"/>
          <a:stretch>
            <a:fillRect/>
          </a:stretch>
        </p:blipFill>
        <p:spPr>
          <a:xfrm>
            <a:off x="-19448" y="-476840"/>
            <a:ext cx="12230896" cy="7648954"/>
          </a:xfrm>
          <a:prstGeom prst="rect">
            <a:avLst/>
          </a:prstGeom>
        </p:spPr>
      </p:pic>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9"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6" name="Rectangle 65">
            <a:extLst>
              <a:ext uri="{FF2B5EF4-FFF2-40B4-BE49-F238E27FC236}">
                <a16:creationId xmlns:a16="http://schemas.microsoft.com/office/drawing/2014/main" id="{2F0EACBB-AB1D-4D11-AE26-0A672B872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67">
            <a:extLst>
              <a:ext uri="{FF2B5EF4-FFF2-40B4-BE49-F238E27FC236}">
                <a16:creationId xmlns:a16="http://schemas.microsoft.com/office/drawing/2014/main" id="{EDEE0B57-C901-4422-9C96-B0E1A0D4D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tx1">
              <a:alpha val="15000"/>
            </a:schemeClr>
          </a:solidFill>
          <a:effectLst/>
        </p:grpSpPr>
        <p:sp>
          <p:nvSpPr>
            <p:cNvPr id="69" name="Rectangle 5">
              <a:extLst>
                <a:ext uri="{FF2B5EF4-FFF2-40B4-BE49-F238E27FC236}">
                  <a16:creationId xmlns:a16="http://schemas.microsoft.com/office/drawing/2014/main" id="{DFB7752C-355B-405A-9E36-8A24B1C8097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0" name="Freeform 6">
              <a:extLst>
                <a:ext uri="{FF2B5EF4-FFF2-40B4-BE49-F238E27FC236}">
                  <a16:creationId xmlns:a16="http://schemas.microsoft.com/office/drawing/2014/main" id="{D443A052-8BBA-4E89-8E02-7C0E579320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7">
              <a:extLst>
                <a:ext uri="{FF2B5EF4-FFF2-40B4-BE49-F238E27FC236}">
                  <a16:creationId xmlns:a16="http://schemas.microsoft.com/office/drawing/2014/main" id="{D84E76D0-F1AA-43A3-AF16-FC0C11A8B6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Rectangle 8">
              <a:extLst>
                <a:ext uri="{FF2B5EF4-FFF2-40B4-BE49-F238E27FC236}">
                  <a16:creationId xmlns:a16="http://schemas.microsoft.com/office/drawing/2014/main" id="{9734AB48-FF75-47D2-A2D4-813E3668D2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9">
              <a:extLst>
                <a:ext uri="{FF2B5EF4-FFF2-40B4-BE49-F238E27FC236}">
                  <a16:creationId xmlns:a16="http://schemas.microsoft.com/office/drawing/2014/main" id="{1368D216-2271-414F-8E2F-BBD7BAE5B8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0">
              <a:extLst>
                <a:ext uri="{FF2B5EF4-FFF2-40B4-BE49-F238E27FC236}">
                  <a16:creationId xmlns:a16="http://schemas.microsoft.com/office/drawing/2014/main" id="{78B8D732-8D97-4C44-AD9D-A701837D8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1">
              <a:extLst>
                <a:ext uri="{FF2B5EF4-FFF2-40B4-BE49-F238E27FC236}">
                  <a16:creationId xmlns:a16="http://schemas.microsoft.com/office/drawing/2014/main" id="{EC4E30E9-8EDF-4BD6-8B3D-62A3CBE9D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2">
              <a:extLst>
                <a:ext uri="{FF2B5EF4-FFF2-40B4-BE49-F238E27FC236}">
                  <a16:creationId xmlns:a16="http://schemas.microsoft.com/office/drawing/2014/main" id="{EF6A7406-59C6-46D9-99E9-438B2A9D32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3">
              <a:extLst>
                <a:ext uri="{FF2B5EF4-FFF2-40B4-BE49-F238E27FC236}">
                  <a16:creationId xmlns:a16="http://schemas.microsoft.com/office/drawing/2014/main" id="{D1DD83FF-178D-48F7-B949-BEA201D49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4">
              <a:extLst>
                <a:ext uri="{FF2B5EF4-FFF2-40B4-BE49-F238E27FC236}">
                  <a16:creationId xmlns:a16="http://schemas.microsoft.com/office/drawing/2014/main" id="{6A5A29AD-C101-4CE2-979A-6DCB4A7A4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5">
              <a:extLst>
                <a:ext uri="{FF2B5EF4-FFF2-40B4-BE49-F238E27FC236}">
                  <a16:creationId xmlns:a16="http://schemas.microsoft.com/office/drawing/2014/main" id="{7E64DC01-A372-4A6D-9F23-2A5CBF9980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6">
              <a:extLst>
                <a:ext uri="{FF2B5EF4-FFF2-40B4-BE49-F238E27FC236}">
                  <a16:creationId xmlns:a16="http://schemas.microsoft.com/office/drawing/2014/main" id="{0E0D1E88-1947-4726-BC4B-0B8C3ECCFD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7">
              <a:extLst>
                <a:ext uri="{FF2B5EF4-FFF2-40B4-BE49-F238E27FC236}">
                  <a16:creationId xmlns:a16="http://schemas.microsoft.com/office/drawing/2014/main" id="{EA9ECCEF-2E16-4CA2-85D4-9EB37FE66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8">
              <a:extLst>
                <a:ext uri="{FF2B5EF4-FFF2-40B4-BE49-F238E27FC236}">
                  <a16:creationId xmlns:a16="http://schemas.microsoft.com/office/drawing/2014/main" id="{1C6C3FA0-B2D3-4D4D-8628-B14A3FA77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9">
              <a:extLst>
                <a:ext uri="{FF2B5EF4-FFF2-40B4-BE49-F238E27FC236}">
                  <a16:creationId xmlns:a16="http://schemas.microsoft.com/office/drawing/2014/main" id="{3A753C5E-01E1-4D65-A6EB-E5930DCFD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0">
              <a:extLst>
                <a:ext uri="{FF2B5EF4-FFF2-40B4-BE49-F238E27FC236}">
                  <a16:creationId xmlns:a16="http://schemas.microsoft.com/office/drawing/2014/main" id="{E46804AC-3189-4DC2-9BC5-384EC685C4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1">
              <a:extLst>
                <a:ext uri="{FF2B5EF4-FFF2-40B4-BE49-F238E27FC236}">
                  <a16:creationId xmlns:a16="http://schemas.microsoft.com/office/drawing/2014/main" id="{010BEEA6-B9B9-4D2F-AD3E-8EC9E0C99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2">
              <a:extLst>
                <a:ext uri="{FF2B5EF4-FFF2-40B4-BE49-F238E27FC236}">
                  <a16:creationId xmlns:a16="http://schemas.microsoft.com/office/drawing/2014/main" id="{B3932E83-9873-4D25-86A5-6EE3B14DA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3">
              <a:extLst>
                <a:ext uri="{FF2B5EF4-FFF2-40B4-BE49-F238E27FC236}">
                  <a16:creationId xmlns:a16="http://schemas.microsoft.com/office/drawing/2014/main" id="{1A310838-FF82-41D6-9EF9-A5F113EB83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4">
              <a:extLst>
                <a:ext uri="{FF2B5EF4-FFF2-40B4-BE49-F238E27FC236}">
                  <a16:creationId xmlns:a16="http://schemas.microsoft.com/office/drawing/2014/main" id="{CDBAD0C9-1C9F-40DA-BA69-27A23103AB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5">
              <a:extLst>
                <a:ext uri="{FF2B5EF4-FFF2-40B4-BE49-F238E27FC236}">
                  <a16:creationId xmlns:a16="http://schemas.microsoft.com/office/drawing/2014/main" id="{D17596AA-5D74-406E-A51A-16BEDC312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6">
              <a:extLst>
                <a:ext uri="{FF2B5EF4-FFF2-40B4-BE49-F238E27FC236}">
                  <a16:creationId xmlns:a16="http://schemas.microsoft.com/office/drawing/2014/main" id="{DDDC92CF-60F7-4965-B1F2-F81903BB62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7">
              <a:extLst>
                <a:ext uri="{FF2B5EF4-FFF2-40B4-BE49-F238E27FC236}">
                  <a16:creationId xmlns:a16="http://schemas.microsoft.com/office/drawing/2014/main" id="{23107427-2EC2-41B7-B146-DBA62F941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8">
              <a:extLst>
                <a:ext uri="{FF2B5EF4-FFF2-40B4-BE49-F238E27FC236}">
                  <a16:creationId xmlns:a16="http://schemas.microsoft.com/office/drawing/2014/main" id="{7E2FAD21-CCF3-4EC4-8DFC-7DB86329BE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9">
              <a:extLst>
                <a:ext uri="{FF2B5EF4-FFF2-40B4-BE49-F238E27FC236}">
                  <a16:creationId xmlns:a16="http://schemas.microsoft.com/office/drawing/2014/main" id="{EE3D718C-F3A6-400C-AC0A-722BDF50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0">
              <a:extLst>
                <a:ext uri="{FF2B5EF4-FFF2-40B4-BE49-F238E27FC236}">
                  <a16:creationId xmlns:a16="http://schemas.microsoft.com/office/drawing/2014/main" id="{2CC9F20E-57E9-4CAB-94E6-3036968D22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1">
              <a:extLst>
                <a:ext uri="{FF2B5EF4-FFF2-40B4-BE49-F238E27FC236}">
                  <a16:creationId xmlns:a16="http://schemas.microsoft.com/office/drawing/2014/main" id="{3AB3EB8C-4DD3-4AB3-B928-8D63333EB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2">
              <a:extLst>
                <a:ext uri="{FF2B5EF4-FFF2-40B4-BE49-F238E27FC236}">
                  <a16:creationId xmlns:a16="http://schemas.microsoft.com/office/drawing/2014/main" id="{78EC0F3C-B7A5-4751-B558-C559831EB2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Rectangle 33">
              <a:extLst>
                <a:ext uri="{FF2B5EF4-FFF2-40B4-BE49-F238E27FC236}">
                  <a16:creationId xmlns:a16="http://schemas.microsoft.com/office/drawing/2014/main" id="{CB4A11DF-A9A4-4BF8-8C77-67CEF8BC32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8" name="Freeform 34">
              <a:extLst>
                <a:ext uri="{FF2B5EF4-FFF2-40B4-BE49-F238E27FC236}">
                  <a16:creationId xmlns:a16="http://schemas.microsoft.com/office/drawing/2014/main" id="{D06C7FB4-5DD3-4914-AC07-BEEBD5BF79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5">
              <a:extLst>
                <a:ext uri="{FF2B5EF4-FFF2-40B4-BE49-F238E27FC236}">
                  <a16:creationId xmlns:a16="http://schemas.microsoft.com/office/drawing/2014/main" id="{DCB7F6AD-2DBD-4EB2-8C64-694124B4B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6">
              <a:extLst>
                <a:ext uri="{FF2B5EF4-FFF2-40B4-BE49-F238E27FC236}">
                  <a16:creationId xmlns:a16="http://schemas.microsoft.com/office/drawing/2014/main" id="{9E5550B6-5605-4E54-A195-B4BF775F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7">
              <a:extLst>
                <a:ext uri="{FF2B5EF4-FFF2-40B4-BE49-F238E27FC236}">
                  <a16:creationId xmlns:a16="http://schemas.microsoft.com/office/drawing/2014/main" id="{E304A2E6-18F7-46E4-9E04-3BC7CB760A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8">
              <a:extLst>
                <a:ext uri="{FF2B5EF4-FFF2-40B4-BE49-F238E27FC236}">
                  <a16:creationId xmlns:a16="http://schemas.microsoft.com/office/drawing/2014/main" id="{9C72B715-DEA5-4B4E-B501-AB464DED7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9">
              <a:extLst>
                <a:ext uri="{FF2B5EF4-FFF2-40B4-BE49-F238E27FC236}">
                  <a16:creationId xmlns:a16="http://schemas.microsoft.com/office/drawing/2014/main" id="{2437C95C-AE26-46C4-B31F-8AB902D46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0">
              <a:extLst>
                <a:ext uri="{FF2B5EF4-FFF2-40B4-BE49-F238E27FC236}">
                  <a16:creationId xmlns:a16="http://schemas.microsoft.com/office/drawing/2014/main" id="{BBA27273-38F8-4A36-B028-A32478B6C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1">
              <a:extLst>
                <a:ext uri="{FF2B5EF4-FFF2-40B4-BE49-F238E27FC236}">
                  <a16:creationId xmlns:a16="http://schemas.microsoft.com/office/drawing/2014/main" id="{E51A07CA-2C97-4B89-8C8F-FDA4C9CD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2">
              <a:extLst>
                <a:ext uri="{FF2B5EF4-FFF2-40B4-BE49-F238E27FC236}">
                  <a16:creationId xmlns:a16="http://schemas.microsoft.com/office/drawing/2014/main" id="{EE5FA2D7-5F6C-4D04-9AC4-F3396C9560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3">
              <a:extLst>
                <a:ext uri="{FF2B5EF4-FFF2-40B4-BE49-F238E27FC236}">
                  <a16:creationId xmlns:a16="http://schemas.microsoft.com/office/drawing/2014/main" id="{520D88A1-74EF-4BEF-AA1E-F326A663D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4">
              <a:extLst>
                <a:ext uri="{FF2B5EF4-FFF2-40B4-BE49-F238E27FC236}">
                  <a16:creationId xmlns:a16="http://schemas.microsoft.com/office/drawing/2014/main" id="{1EA8D0F6-A8B5-4DA9-BE93-BF469E1DD1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Rectangle 45">
              <a:extLst>
                <a:ext uri="{FF2B5EF4-FFF2-40B4-BE49-F238E27FC236}">
                  <a16:creationId xmlns:a16="http://schemas.microsoft.com/office/drawing/2014/main" id="{901DDDC8-E72F-42BE-AA19-1EF49F7C3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0" name="Freeform 46">
              <a:extLst>
                <a:ext uri="{FF2B5EF4-FFF2-40B4-BE49-F238E27FC236}">
                  <a16:creationId xmlns:a16="http://schemas.microsoft.com/office/drawing/2014/main" id="{B7F08799-84CC-4FEA-BA09-9433D6F8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7">
              <a:extLst>
                <a:ext uri="{FF2B5EF4-FFF2-40B4-BE49-F238E27FC236}">
                  <a16:creationId xmlns:a16="http://schemas.microsoft.com/office/drawing/2014/main" id="{79BFE384-A6F5-453B-9EF3-5AED3651E3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8">
              <a:extLst>
                <a:ext uri="{FF2B5EF4-FFF2-40B4-BE49-F238E27FC236}">
                  <a16:creationId xmlns:a16="http://schemas.microsoft.com/office/drawing/2014/main" id="{0DFA5601-E0AD-4408-88DA-E4EC88C3E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9">
              <a:extLst>
                <a:ext uri="{FF2B5EF4-FFF2-40B4-BE49-F238E27FC236}">
                  <a16:creationId xmlns:a16="http://schemas.microsoft.com/office/drawing/2014/main" id="{56D418E4-5A45-4E6E-933E-FB1CE91ADA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0">
              <a:extLst>
                <a:ext uri="{FF2B5EF4-FFF2-40B4-BE49-F238E27FC236}">
                  <a16:creationId xmlns:a16="http://schemas.microsoft.com/office/drawing/2014/main" id="{5C69D665-56A6-4A37-AD1F-99694ECE6A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1">
              <a:extLst>
                <a:ext uri="{FF2B5EF4-FFF2-40B4-BE49-F238E27FC236}">
                  <a16:creationId xmlns:a16="http://schemas.microsoft.com/office/drawing/2014/main" id="{63233125-FD9D-4C9E-A6BE-A980F6D0D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2">
              <a:extLst>
                <a:ext uri="{FF2B5EF4-FFF2-40B4-BE49-F238E27FC236}">
                  <a16:creationId xmlns:a16="http://schemas.microsoft.com/office/drawing/2014/main" id="{306D92BE-D0C9-4E40-A670-395526119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3">
              <a:extLst>
                <a:ext uri="{FF2B5EF4-FFF2-40B4-BE49-F238E27FC236}">
                  <a16:creationId xmlns:a16="http://schemas.microsoft.com/office/drawing/2014/main" id="{EAEF90F1-3367-4F79-9D5A-6C553F260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4">
              <a:extLst>
                <a:ext uri="{FF2B5EF4-FFF2-40B4-BE49-F238E27FC236}">
                  <a16:creationId xmlns:a16="http://schemas.microsoft.com/office/drawing/2014/main" id="{D6A83746-02ED-4DC5-AEFC-893A1D1FC7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5">
              <a:extLst>
                <a:ext uri="{FF2B5EF4-FFF2-40B4-BE49-F238E27FC236}">
                  <a16:creationId xmlns:a16="http://schemas.microsoft.com/office/drawing/2014/main" id="{870B08E6-DF62-467D-939C-3F1F98E6E1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6">
              <a:extLst>
                <a:ext uri="{FF2B5EF4-FFF2-40B4-BE49-F238E27FC236}">
                  <a16:creationId xmlns:a16="http://schemas.microsoft.com/office/drawing/2014/main" id="{E62C43E8-6EED-4775-A812-B307C3BB6D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7">
              <a:extLst>
                <a:ext uri="{FF2B5EF4-FFF2-40B4-BE49-F238E27FC236}">
                  <a16:creationId xmlns:a16="http://schemas.microsoft.com/office/drawing/2014/main" id="{DCA412B6-54EC-4444-8B8A-9D572B08B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8">
              <a:extLst>
                <a:ext uri="{FF2B5EF4-FFF2-40B4-BE49-F238E27FC236}">
                  <a16:creationId xmlns:a16="http://schemas.microsoft.com/office/drawing/2014/main" id="{7322FB00-608C-46A7-868E-01A55C600A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6A0DAEDC-73E2-48AE-B54B-38913C340DE3}"/>
              </a:ext>
            </a:extLst>
          </p:cNvPr>
          <p:cNvSpPr>
            <a:spLocks noGrp="1"/>
          </p:cNvSpPr>
          <p:nvPr>
            <p:ph type="title"/>
          </p:nvPr>
        </p:nvSpPr>
        <p:spPr>
          <a:xfrm>
            <a:off x="2316113" y="488949"/>
            <a:ext cx="8805862" cy="1143001"/>
          </a:xfrm>
        </p:spPr>
        <p:txBody>
          <a:bodyPr vert="horz" lIns="91440" tIns="45720" rIns="91440" bIns="45720" rtlCol="0" anchor="b">
            <a:normAutofit/>
          </a:bodyPr>
          <a:lstStyle/>
          <a:p>
            <a:r>
              <a:rPr lang="en-US" sz="5400" dirty="0">
                <a:solidFill>
                  <a:srgbClr val="FF0000"/>
                </a:solidFill>
                <a:highlight>
                  <a:srgbClr val="FFFF00"/>
                </a:highlight>
              </a:rPr>
              <a:t>Project</a:t>
            </a:r>
          </a:p>
        </p:txBody>
      </p:sp>
      <p:sp>
        <p:nvSpPr>
          <p:cNvPr id="3" name="Content Placeholder 2">
            <a:extLst>
              <a:ext uri="{FF2B5EF4-FFF2-40B4-BE49-F238E27FC236}">
                <a16:creationId xmlns:a16="http://schemas.microsoft.com/office/drawing/2014/main" id="{D2E48DA3-6E49-4B45-B301-BFAA0275D9C0}"/>
              </a:ext>
            </a:extLst>
          </p:cNvPr>
          <p:cNvSpPr>
            <a:spLocks noGrp="1"/>
          </p:cNvSpPr>
          <p:nvPr>
            <p:ph idx="1"/>
          </p:nvPr>
        </p:nvSpPr>
        <p:spPr>
          <a:xfrm>
            <a:off x="2185987" y="1808367"/>
            <a:ext cx="8791575" cy="1655762"/>
          </a:xfrm>
        </p:spPr>
        <p:txBody>
          <a:bodyPr vert="horz" lIns="91440" tIns="45720" rIns="91440" bIns="45720" rtlCol="0">
            <a:normAutofit/>
          </a:bodyPr>
          <a:lstStyle/>
          <a:p>
            <a:pPr marL="0" indent="0">
              <a:buNone/>
            </a:pPr>
            <a:r>
              <a:rPr lang="en-US" sz="3200" cap="all" dirty="0">
                <a:solidFill>
                  <a:srgbClr val="002060"/>
                </a:solidFill>
                <a:highlight>
                  <a:srgbClr val="FFFF00"/>
                </a:highlight>
                <a:latin typeface="Times New Roman" panose="02020603050405020304" pitchFamily="18" charset="0"/>
                <a:cs typeface="Times New Roman" panose="02020603050405020304" pitchFamily="18" charset="0"/>
              </a:rPr>
              <a:t>Boggle Game Solver</a:t>
            </a:r>
          </a:p>
        </p:txBody>
      </p:sp>
      <p:grpSp>
        <p:nvGrpSpPr>
          <p:cNvPr id="124" name="Group 123">
            <a:extLst>
              <a:ext uri="{FF2B5EF4-FFF2-40B4-BE49-F238E27FC236}">
                <a16:creationId xmlns:a16="http://schemas.microsoft.com/office/drawing/2014/main" id="{B8DE5EA2-C86F-45CC-A9F1-5100DE1D19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rgbClr val="FFFFFF">
              <a:alpha val="10000"/>
            </a:srgbClr>
          </a:solidFill>
        </p:grpSpPr>
        <p:sp>
          <p:nvSpPr>
            <p:cNvPr id="125" name="Freeform 32">
              <a:extLst>
                <a:ext uri="{FF2B5EF4-FFF2-40B4-BE49-F238E27FC236}">
                  <a16:creationId xmlns:a16="http://schemas.microsoft.com/office/drawing/2014/main" id="{9AA01EC3-108D-4DFC-A750-19ACE71FB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33">
              <a:extLst>
                <a:ext uri="{FF2B5EF4-FFF2-40B4-BE49-F238E27FC236}">
                  <a16:creationId xmlns:a16="http://schemas.microsoft.com/office/drawing/2014/main" id="{A9FCB53A-15A0-47CE-BF67-ADA8B12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34">
              <a:extLst>
                <a:ext uri="{FF2B5EF4-FFF2-40B4-BE49-F238E27FC236}">
                  <a16:creationId xmlns:a16="http://schemas.microsoft.com/office/drawing/2014/main" id="{013DEB80-2F33-454E-ADF4-E250AC4C55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35">
              <a:extLst>
                <a:ext uri="{FF2B5EF4-FFF2-40B4-BE49-F238E27FC236}">
                  <a16:creationId xmlns:a16="http://schemas.microsoft.com/office/drawing/2014/main" id="{7C0608D2-DD43-44FB-9427-8D47F35F9A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36">
              <a:extLst>
                <a:ext uri="{FF2B5EF4-FFF2-40B4-BE49-F238E27FC236}">
                  <a16:creationId xmlns:a16="http://schemas.microsoft.com/office/drawing/2014/main" id="{F55DAF32-BF45-427E-8640-FF28881DE1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37">
              <a:extLst>
                <a:ext uri="{FF2B5EF4-FFF2-40B4-BE49-F238E27FC236}">
                  <a16:creationId xmlns:a16="http://schemas.microsoft.com/office/drawing/2014/main" id="{B45620ED-F9C5-455B-A9CC-B55AA19B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38">
              <a:extLst>
                <a:ext uri="{FF2B5EF4-FFF2-40B4-BE49-F238E27FC236}">
                  <a16:creationId xmlns:a16="http://schemas.microsoft.com/office/drawing/2014/main" id="{541EBFC0-CD4B-4ED6-91D7-907517148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39">
              <a:extLst>
                <a:ext uri="{FF2B5EF4-FFF2-40B4-BE49-F238E27FC236}">
                  <a16:creationId xmlns:a16="http://schemas.microsoft.com/office/drawing/2014/main" id="{340715CE-35AB-48B6-9AEA-55C593A93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40">
              <a:extLst>
                <a:ext uri="{FF2B5EF4-FFF2-40B4-BE49-F238E27FC236}">
                  <a16:creationId xmlns:a16="http://schemas.microsoft.com/office/drawing/2014/main" id="{D7D01A1B-E910-4A37-82C3-2E0FC595E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Rectangle 41">
              <a:extLst>
                <a:ext uri="{FF2B5EF4-FFF2-40B4-BE49-F238E27FC236}">
                  <a16:creationId xmlns:a16="http://schemas.microsoft.com/office/drawing/2014/main" id="{8663205C-5E32-4C7F-920B-270F738A15C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699853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2" name="Rectangle 71">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32AF8A2B-4ECC-4BFF-95A6-C66990A7B85A}"/>
              </a:ext>
            </a:extLst>
          </p:cNvPr>
          <p:cNvSpPr>
            <a:spLocks noGrp="1"/>
          </p:cNvSpPr>
          <p:nvPr>
            <p:ph type="title"/>
          </p:nvPr>
        </p:nvSpPr>
        <p:spPr>
          <a:xfrm>
            <a:off x="5995447" y="618518"/>
            <a:ext cx="6006053" cy="1478570"/>
          </a:xfrm>
        </p:spPr>
        <p:txBody>
          <a:bodyPr>
            <a:normAutofit/>
          </a:bodyPr>
          <a:lstStyle/>
          <a:p>
            <a:pPr algn="ctr"/>
            <a:br>
              <a:rPr lang="en-IN" sz="3300" dirty="0">
                <a:latin typeface="Times New Roman" panose="02020603050405020304" pitchFamily="18" charset="0"/>
                <a:cs typeface="Times New Roman" panose="02020603050405020304" pitchFamily="18" charset="0"/>
              </a:rPr>
            </a:br>
            <a:r>
              <a:rPr lang="en-IN" sz="3300" dirty="0">
                <a:latin typeface="Times New Roman" panose="02020603050405020304" pitchFamily="18" charset="0"/>
                <a:cs typeface="Times New Roman" panose="02020603050405020304" pitchFamily="18" charset="0"/>
              </a:rPr>
              <a:t>Boggle game solver</a:t>
            </a:r>
          </a:p>
        </p:txBody>
      </p:sp>
      <p:pic>
        <p:nvPicPr>
          <p:cNvPr id="1026" name="Picture 2">
            <a:extLst>
              <a:ext uri="{FF2B5EF4-FFF2-40B4-BE49-F238E27FC236}">
                <a16:creationId xmlns:a16="http://schemas.microsoft.com/office/drawing/2014/main" id="{52E9F41C-5FC5-403B-8057-A4ECADEC8E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298" r="11617"/>
          <a:stretch/>
        </p:blipFill>
        <p:spPr bwMode="auto">
          <a:xfrm>
            <a:off x="-5597" y="10"/>
            <a:ext cx="6101597" cy="68579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5" name="Group 74">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6" name="Rectangle 75">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7"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Rectangle 78">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0"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Rectangle 103">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5"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Rectangle 115">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7"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1FD539B7-D2D5-44C3-872C-1D70D6B16672}"/>
              </a:ext>
            </a:extLst>
          </p:cNvPr>
          <p:cNvSpPr>
            <a:spLocks noGrp="1"/>
          </p:cNvSpPr>
          <p:nvPr>
            <p:ph idx="1"/>
          </p:nvPr>
        </p:nvSpPr>
        <p:spPr>
          <a:xfrm>
            <a:off x="6448425" y="2249487"/>
            <a:ext cx="4598986" cy="3541714"/>
          </a:xfrm>
        </p:spPr>
        <p:txBody>
          <a:bodyPr>
            <a:normAutofit/>
          </a:bodyPr>
          <a:lstStyle/>
          <a:p>
            <a:pPr marL="0" indent="0">
              <a:buNone/>
            </a:pPr>
            <a:r>
              <a:rPr lang="en-IN"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Boggle is a word game played using a plastic grid of lettered dice, in which players attempt to find words in sequence of adjacent letters</a:t>
            </a:r>
            <a:endParaRPr lang="en-IN"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800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5BE62A68-92FB-4DA6-B1D6-FA043544A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10A6DFCC-5864-48A7-8196-CBCF038BB8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03CA880E-A155-41A2-B87D-21AC3CE33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AD179668-A46F-4D4C-8C75-2F3B4B5787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0DB283C2-E19A-4A75-909F-450DB72DEC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B674E08A-09B5-42AD-805C-43DAE1D0BE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248B903F-D11E-41B4-A6F7-5ACF56D76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68B65942-DED3-475B-B28D-839E15541C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54C02C20-8E50-4D5F-9E89-7266186B1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057C79DE-C22B-4732-B921-1EEF64DAD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21E55FE5-F856-4E6D-A505-4A5AA92FC2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564ACC84-D8A2-43FB-AB43-D7A892AC83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33DE6074-A243-4841-8A21-41739E524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6AD73007-A6A4-498E-8AF9-C3F7D61DC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541BFD40-70B0-48BA-9216-9C67411F450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7DFC59A5-0E43-4308-8BFB-F505CFB54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0852232F-7FE7-4B61-AC34-F29289DAC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F2467A7F-F122-4464-A682-8C4DB1DA1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2178D569-0695-49D6-8261-1BF6E2E48F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E289FFF1-2E96-4F4A-94D2-D1FED6AE8AA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F0509D92-D47A-49BC-899A-0C2AB53BC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606E419B-186B-4DA7-95FA-F921A2D3F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35DBBAC4-A0DC-44A6-A64F-3FF22BC30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45359546-A3CF-4560-869D-4C642B0F75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A9D2DDA1-3EE0-4B5E-8107-6000BCB2B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6DA22C48-18EA-47BE-B75A-9594E025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11A5F9B-C5BD-4FE0-BEE1-5FA9B82FB3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AFFCFD60-FB34-408B-A2EA-311A1093D0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72B9EBCA-3EF6-4296-80E0-CD849B27E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CC021197-0DB7-42B6-93BB-32252A9373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153D2615-DFCD-43CD-83B0-C96232ADB3F8}"/>
              </a:ext>
            </a:extLst>
          </p:cNvPr>
          <p:cNvSpPr>
            <a:spLocks noGrp="1"/>
          </p:cNvSpPr>
          <p:nvPr>
            <p:ph type="title"/>
          </p:nvPr>
        </p:nvSpPr>
        <p:spPr>
          <a:xfrm>
            <a:off x="853330" y="1254035"/>
            <a:ext cx="2926190" cy="4002222"/>
          </a:xfrm>
        </p:spPr>
        <p:txBody>
          <a:bodyPr>
            <a:normAutofit/>
          </a:bodyPr>
          <a:lstStyle/>
          <a:p>
            <a:r>
              <a:rPr lang="en-IN">
                <a:solidFill>
                  <a:srgbClr val="FFFFFF"/>
                </a:solidFill>
                <a:latin typeface="Times New Roman" panose="02020603050405020304" pitchFamily="18" charset="0"/>
                <a:cs typeface="Times New Roman" panose="02020603050405020304" pitchFamily="18" charset="0"/>
              </a:rPr>
              <a:t>Rules</a:t>
            </a:r>
          </a:p>
        </p:txBody>
      </p:sp>
      <p:sp useBgFill="1">
        <p:nvSpPr>
          <p:cNvPr id="42" name="Round Diagonal Corner Rectangle 6">
            <a:extLst>
              <a:ext uri="{FF2B5EF4-FFF2-40B4-BE49-F238E27FC236}">
                <a16:creationId xmlns:a16="http://schemas.microsoft.com/office/drawing/2014/main" id="{7C30BDFE-E13B-4CD1-9371-FAEDFF80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847D4E2-EA7B-40EF-8062-D1FAF838F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45" name="Freeform 32">
              <a:extLst>
                <a:ext uri="{FF2B5EF4-FFF2-40B4-BE49-F238E27FC236}">
                  <a16:creationId xmlns:a16="http://schemas.microsoft.com/office/drawing/2014/main" id="{F1549F3B-53A1-4D15-8E8E-4297D91B8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6" name="Freeform 33">
              <a:extLst>
                <a:ext uri="{FF2B5EF4-FFF2-40B4-BE49-F238E27FC236}">
                  <a16:creationId xmlns:a16="http://schemas.microsoft.com/office/drawing/2014/main" id="{841347B2-F767-433C-946A-1B19B4C40E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34">
              <a:extLst>
                <a:ext uri="{FF2B5EF4-FFF2-40B4-BE49-F238E27FC236}">
                  <a16:creationId xmlns:a16="http://schemas.microsoft.com/office/drawing/2014/main" id="{B34A4847-B6CA-4001-8EB1-33B3854A4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35">
              <a:extLst>
                <a:ext uri="{FF2B5EF4-FFF2-40B4-BE49-F238E27FC236}">
                  <a16:creationId xmlns:a16="http://schemas.microsoft.com/office/drawing/2014/main" id="{EF334B32-D0A0-45DE-99CB-37A3E56EC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36">
              <a:extLst>
                <a:ext uri="{FF2B5EF4-FFF2-40B4-BE49-F238E27FC236}">
                  <a16:creationId xmlns:a16="http://schemas.microsoft.com/office/drawing/2014/main" id="{5D1098DF-5812-4A6F-A4B7-AFEBEDA983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37">
              <a:extLst>
                <a:ext uri="{FF2B5EF4-FFF2-40B4-BE49-F238E27FC236}">
                  <a16:creationId xmlns:a16="http://schemas.microsoft.com/office/drawing/2014/main" id="{2A72CC5D-2EA1-4ABD-B694-045401D7F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38">
              <a:extLst>
                <a:ext uri="{FF2B5EF4-FFF2-40B4-BE49-F238E27FC236}">
                  <a16:creationId xmlns:a16="http://schemas.microsoft.com/office/drawing/2014/main" id="{47B8C57D-403F-4D5B-9724-24276E99B4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39">
              <a:extLst>
                <a:ext uri="{FF2B5EF4-FFF2-40B4-BE49-F238E27FC236}">
                  <a16:creationId xmlns:a16="http://schemas.microsoft.com/office/drawing/2014/main" id="{4890E5D3-F793-4B6A-AA8F-1F6C03BD1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40">
              <a:extLst>
                <a:ext uri="{FF2B5EF4-FFF2-40B4-BE49-F238E27FC236}">
                  <a16:creationId xmlns:a16="http://schemas.microsoft.com/office/drawing/2014/main" id="{68A2FE4A-346D-4EA5-B377-EED4515161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Rectangle 41">
              <a:extLst>
                <a:ext uri="{FF2B5EF4-FFF2-40B4-BE49-F238E27FC236}">
                  <a16:creationId xmlns:a16="http://schemas.microsoft.com/office/drawing/2014/main" id="{2F12D5D5-9BB1-4D89-B5B4-8F8353825B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graphicFrame>
        <p:nvGraphicFramePr>
          <p:cNvPr id="41" name="Content Placeholder 2">
            <a:extLst>
              <a:ext uri="{FF2B5EF4-FFF2-40B4-BE49-F238E27FC236}">
                <a16:creationId xmlns:a16="http://schemas.microsoft.com/office/drawing/2014/main" id="{DE37F263-505F-4BFE-81BE-A3294A275B4A}"/>
              </a:ext>
            </a:extLst>
          </p:cNvPr>
          <p:cNvGraphicFramePr>
            <a:graphicFrameLocks noGrp="1"/>
          </p:cNvGraphicFramePr>
          <p:nvPr>
            <p:ph idx="1"/>
            <p:extLst>
              <p:ext uri="{D42A27DB-BD31-4B8C-83A1-F6EECF244321}">
                <p14:modId xmlns:p14="http://schemas.microsoft.com/office/powerpoint/2010/main" val="3762182941"/>
              </p:ext>
            </p:extLst>
          </p:nvPr>
        </p:nvGraphicFramePr>
        <p:xfrm>
          <a:off x="4423954" y="1254035"/>
          <a:ext cx="6296297" cy="4002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8513975"/>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9"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0"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6"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2"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3"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FDB3CF3-A1B8-4339-9803-6AF09C27FE64}"/>
              </a:ext>
            </a:extLst>
          </p:cNvPr>
          <p:cNvSpPr>
            <a:spLocks noGrp="1"/>
          </p:cNvSpPr>
          <p:nvPr>
            <p:ph type="title"/>
          </p:nvPr>
        </p:nvSpPr>
        <p:spPr>
          <a:xfrm>
            <a:off x="853330" y="1134683"/>
            <a:ext cx="2743310" cy="4255024"/>
          </a:xfrm>
        </p:spPr>
        <p:txBody>
          <a:bodyPr>
            <a:normAutofit/>
          </a:bodyPr>
          <a:lstStyle/>
          <a:p>
            <a:r>
              <a:rPr lang="en-IN" sz="2300">
                <a:solidFill>
                  <a:srgbClr val="FFFFFF"/>
                </a:solidFill>
                <a:latin typeface="Times New Roman" panose="02020603050405020304" pitchFamily="18" charset="0"/>
                <a:cs typeface="Times New Roman" panose="02020603050405020304" pitchFamily="18" charset="0"/>
              </a:rPr>
              <a:t>Implementation</a:t>
            </a:r>
          </a:p>
        </p:txBody>
      </p:sp>
      <p:graphicFrame>
        <p:nvGraphicFramePr>
          <p:cNvPr id="5" name="Content Placeholder 2">
            <a:extLst>
              <a:ext uri="{FF2B5EF4-FFF2-40B4-BE49-F238E27FC236}">
                <a16:creationId xmlns:a16="http://schemas.microsoft.com/office/drawing/2014/main" id="{3B099D36-8C89-4B8C-A11E-A37C9F2E3DB3}"/>
              </a:ext>
            </a:extLst>
          </p:cNvPr>
          <p:cNvGraphicFramePr>
            <a:graphicFrameLocks noGrp="1"/>
          </p:cNvGraphicFramePr>
          <p:nvPr>
            <p:ph idx="1"/>
            <p:extLst>
              <p:ext uri="{D42A27DB-BD31-4B8C-83A1-F6EECF244321}">
                <p14:modId xmlns:p14="http://schemas.microsoft.com/office/powerpoint/2010/main" val="68454639"/>
              </p:ext>
            </p:extLst>
          </p:nvPr>
        </p:nvGraphicFramePr>
        <p:xfrm>
          <a:off x="4365928" y="1011677"/>
          <a:ext cx="7501032" cy="4741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0378829"/>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1DA0A-3108-436E-BD28-C08609516355}"/>
              </a:ext>
            </a:extLst>
          </p:cNvPr>
          <p:cNvSpPr>
            <a:spLocks noGrp="1"/>
          </p:cNvSpPr>
          <p:nvPr>
            <p:ph type="title"/>
          </p:nvPr>
        </p:nvSpPr>
        <p:spPr>
          <a:xfrm>
            <a:off x="7871449" y="551654"/>
            <a:ext cx="3294834" cy="1030289"/>
          </a:xfrm>
        </p:spPr>
        <p:txBody>
          <a:bodyPr anchor="b">
            <a:normAutofit/>
          </a:bodyPr>
          <a:lstStyle/>
          <a:p>
            <a:r>
              <a:rPr lang="en-IN" sz="2800" dirty="0">
                <a:latin typeface="Times New Roman" panose="02020603050405020304" pitchFamily="18" charset="0"/>
                <a:cs typeface="Times New Roman" panose="02020603050405020304" pitchFamily="18" charset="0"/>
              </a:rPr>
              <a:t>Structure of </a:t>
            </a:r>
            <a:r>
              <a:rPr lang="en-IN" sz="2800" dirty="0" err="1">
                <a:latin typeface="Times New Roman" panose="02020603050405020304" pitchFamily="18" charset="0"/>
                <a:cs typeface="Times New Roman" panose="02020603050405020304" pitchFamily="18" charset="0"/>
              </a:rPr>
              <a:t>Trie</a:t>
            </a:r>
            <a:endParaRPr lang="en-IN" sz="2800" dirty="0">
              <a:latin typeface="Times New Roman" panose="02020603050405020304" pitchFamily="18" charset="0"/>
              <a:cs typeface="Times New Roman" panose="02020603050405020304" pitchFamily="18" charset="0"/>
            </a:endParaRPr>
          </a:p>
        </p:txBody>
      </p:sp>
      <p:sp>
        <p:nvSpPr>
          <p:cNvPr id="205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C28211E3-393F-4CD7-925A-85EA14A0FF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1944017"/>
            <a:ext cx="6112382" cy="296450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114880FD-57C1-4A88-BDA4-759A82F8BAC1}"/>
              </a:ext>
            </a:extLst>
          </p:cNvPr>
          <p:cNvSpPr>
            <a:spLocks noGrp="1"/>
          </p:cNvSpPr>
          <p:nvPr>
            <p:ph idx="1"/>
          </p:nvPr>
        </p:nvSpPr>
        <p:spPr>
          <a:xfrm>
            <a:off x="7871449" y="1944017"/>
            <a:ext cx="3445596" cy="3847184"/>
          </a:xfrm>
        </p:spPr>
        <p:txBody>
          <a:bodyPr>
            <a:noAutofit/>
          </a:bodyPr>
          <a:lstStyle/>
          <a:p>
            <a:pPr marL="0" indent="0">
              <a:buNone/>
            </a:pPr>
            <a:r>
              <a:rPr lang="en-IN" sz="1400" dirty="0">
                <a:latin typeface="Times New Roman" panose="02020603050405020304" pitchFamily="18" charset="0"/>
                <a:cs typeface="Times New Roman" panose="02020603050405020304" pitchFamily="18" charset="0"/>
              </a:rPr>
              <a:t>class </a:t>
            </a:r>
            <a:r>
              <a:rPr lang="en-IN" sz="1400" dirty="0" err="1">
                <a:latin typeface="Times New Roman" panose="02020603050405020304" pitchFamily="18" charset="0"/>
                <a:cs typeface="Times New Roman" panose="02020603050405020304" pitchFamily="18" charset="0"/>
              </a:rPr>
              <a:t>TrieNode</a:t>
            </a:r>
            <a:endParaRPr lang="en-IN"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 char data;</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TrieNode</a:t>
            </a:r>
            <a:r>
              <a:rPr lang="en-IN" sz="1400" dirty="0">
                <a:latin typeface="Times New Roman" panose="02020603050405020304" pitchFamily="18" charset="0"/>
                <a:cs typeface="Times New Roman" panose="02020603050405020304" pitchFamily="18" charset="0"/>
              </a:rPr>
              <a:t> []child;</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boolean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isWord</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TrieNode</a:t>
            </a:r>
            <a:r>
              <a:rPr lang="en-IN" sz="1400" dirty="0">
                <a:latin typeface="Times New Roman" panose="02020603050405020304" pitchFamily="18" charset="0"/>
                <a:cs typeface="Times New Roman" panose="02020603050405020304" pitchFamily="18" charset="0"/>
              </a:rPr>
              <a:t>(char c)</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this.data</a:t>
            </a:r>
            <a:r>
              <a:rPr lang="en-IN" sz="1400" dirty="0">
                <a:latin typeface="Times New Roman" panose="02020603050405020304" pitchFamily="18" charset="0"/>
                <a:cs typeface="Times New Roman" panose="02020603050405020304" pitchFamily="18" charset="0"/>
              </a:rPr>
              <a:t>=c;</a:t>
            </a:r>
          </a:p>
          <a:p>
            <a:pPr marL="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isWord</a:t>
            </a:r>
            <a:r>
              <a:rPr lang="en-IN" sz="1400" dirty="0">
                <a:latin typeface="Times New Roman" panose="02020603050405020304" pitchFamily="18" charset="0"/>
                <a:cs typeface="Times New Roman" panose="02020603050405020304" pitchFamily="18" charset="0"/>
              </a:rPr>
              <a:t>=false;</a:t>
            </a:r>
          </a:p>
          <a:p>
            <a:pPr marL="0" indent="0">
              <a:buNone/>
            </a:pPr>
            <a:r>
              <a:rPr lang="en-IN" sz="1400" dirty="0">
                <a:latin typeface="Times New Roman" panose="02020603050405020304" pitchFamily="18" charset="0"/>
                <a:cs typeface="Times New Roman" panose="02020603050405020304" pitchFamily="18" charset="0"/>
              </a:rPr>
              <a:t>        child=new </a:t>
            </a:r>
            <a:r>
              <a:rPr lang="en-IN" sz="1400" dirty="0" err="1">
                <a:latin typeface="Times New Roman" panose="02020603050405020304" pitchFamily="18" charset="0"/>
                <a:cs typeface="Times New Roman" panose="02020603050405020304" pitchFamily="18" charset="0"/>
              </a:rPr>
              <a:t>TrieNode</a:t>
            </a:r>
            <a:r>
              <a:rPr lang="en-IN" sz="1400" dirty="0">
                <a:latin typeface="Times New Roman" panose="02020603050405020304" pitchFamily="18" charset="0"/>
                <a:cs typeface="Times New Roman" panose="02020603050405020304" pitchFamily="18" charset="0"/>
              </a:rPr>
              <a:t>[26];</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04194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B0A0-91D8-473D-8343-6403E7B5599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Code of Boggle game solver</a:t>
            </a:r>
          </a:p>
        </p:txBody>
      </p:sp>
      <p:sp>
        <p:nvSpPr>
          <p:cNvPr id="3" name="Content Placeholder 2">
            <a:extLst>
              <a:ext uri="{FF2B5EF4-FFF2-40B4-BE49-F238E27FC236}">
                <a16:creationId xmlns:a16="http://schemas.microsoft.com/office/drawing/2014/main" id="{68ED4BCD-B318-4627-9AA5-17009BA1DBBA}"/>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Git Hub link: </a:t>
            </a:r>
          </a:p>
          <a:p>
            <a:pPr marL="0" indent="0">
              <a:buNone/>
            </a:pPr>
            <a:r>
              <a:rPr lang="en-IN" dirty="0">
                <a:latin typeface="Times New Roman" panose="02020603050405020304" pitchFamily="18" charset="0"/>
                <a:cs typeface="Times New Roman" panose="02020603050405020304" pitchFamily="18" charset="0"/>
                <a:hlinkClick r:id="rId2"/>
              </a:rPr>
              <a:t>Boggle Game Solver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088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61"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62" name="Group 102">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04"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5"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8"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3"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8"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9"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0"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1"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2"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3"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4"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45"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6"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7"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8"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9"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0"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1"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2"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3"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4"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5"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6"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7"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02CD6B90-FB1C-4D5D-8130-5D82791D6E5B}"/>
              </a:ext>
            </a:extLst>
          </p:cNvPr>
          <p:cNvSpPr>
            <a:spLocks noGrp="1"/>
          </p:cNvSpPr>
          <p:nvPr>
            <p:ph type="title"/>
          </p:nvPr>
        </p:nvSpPr>
        <p:spPr>
          <a:xfrm>
            <a:off x="1465708" y="2655127"/>
            <a:ext cx="3734941" cy="611120"/>
          </a:xfrm>
        </p:spPr>
        <p:txBody>
          <a:bodyPr vert="horz" lIns="91440" tIns="45720" rIns="91440" bIns="45720" rtlCol="0" anchor="b">
            <a:normAutofit/>
          </a:bodyPr>
          <a:lstStyle/>
          <a:p>
            <a:r>
              <a:rPr lang="en-US" dirty="0">
                <a:latin typeface="Times New Roman" panose="02020603050405020304" pitchFamily="18" charset="0"/>
                <a:cs typeface="Times New Roman" panose="02020603050405020304" pitchFamily="18" charset="0"/>
              </a:rPr>
              <a:t>Certificate</a:t>
            </a:r>
          </a:p>
        </p:txBody>
      </p:sp>
      <p:sp>
        <p:nvSpPr>
          <p:cNvPr id="163" name="Round Diagonal Corner Rectangle 6">
            <a:extLst>
              <a:ext uri="{FF2B5EF4-FFF2-40B4-BE49-F238E27FC236}">
                <a16:creationId xmlns:a16="http://schemas.microsoft.com/office/drawing/2014/main" id="{B909F359-AF5D-4E1F-9773-67B14ECE3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low confidence">
            <a:extLst>
              <a:ext uri="{FF2B5EF4-FFF2-40B4-BE49-F238E27FC236}">
                <a16:creationId xmlns:a16="http://schemas.microsoft.com/office/drawing/2014/main" id="{4BB54F61-4DC0-4C7D-B805-A98AE1BF4DB5}"/>
              </a:ext>
            </a:extLst>
          </p:cNvPr>
          <p:cNvPicPr>
            <a:picLocks noChangeAspect="1"/>
          </p:cNvPicPr>
          <p:nvPr/>
        </p:nvPicPr>
        <p:blipFill rotWithShape="1">
          <a:blip r:embed="rId4"/>
          <a:srcRect l="12834" r="15514" b="-1"/>
          <a:stretch/>
        </p:blipFill>
        <p:spPr>
          <a:xfrm>
            <a:off x="6421396" y="1136606"/>
            <a:ext cx="4635583" cy="4577297"/>
          </a:xfrm>
          <a:prstGeom prst="rect">
            <a:avLst/>
          </a:prstGeom>
        </p:spPr>
      </p:pic>
    </p:spTree>
    <p:extLst>
      <p:ext uri="{BB962C8B-B14F-4D97-AF65-F5344CB8AC3E}">
        <p14:creationId xmlns:p14="http://schemas.microsoft.com/office/powerpoint/2010/main" val="216848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4" name="Rectangle 6">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108960" y="1122363"/>
            <a:ext cx="7559039" cy="3027360"/>
          </a:xfrm>
        </p:spPr>
        <p:txBody>
          <a:bodyPr>
            <a:normAutofit/>
          </a:bodyPr>
          <a:lstStyle/>
          <a:p>
            <a:r>
              <a:rPr lang="en-IN" sz="5400">
                <a:latin typeface="Times New Roman" panose="02020603050405020304" pitchFamily="18" charset="0"/>
                <a:cs typeface="Times New Roman" panose="02020603050405020304" pitchFamily="18" charset="0"/>
              </a:rPr>
              <a:t>Thank</a:t>
            </a:r>
            <a:r>
              <a:rPr lang="en-IN" sz="5400"/>
              <a:t> </a:t>
            </a:r>
            <a:r>
              <a:rPr lang="en-IN" sz="5400">
                <a:latin typeface="Times New Roman" panose="02020603050405020304" pitchFamily="18" charset="0"/>
                <a:cs typeface="Times New Roman" panose="02020603050405020304" pitchFamily="18" charset="0"/>
              </a:rPr>
              <a:t>YOU</a:t>
            </a:r>
          </a:p>
        </p:txBody>
      </p:sp>
      <p:grpSp>
        <p:nvGrpSpPr>
          <p:cNvPr id="9" name="Group 8">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0"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5"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4227128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1413" y="1082673"/>
            <a:ext cx="2869416" cy="4708528"/>
          </a:xfrm>
        </p:spPr>
        <p:txBody>
          <a:bodyPr>
            <a:normAutofit/>
          </a:bodyPr>
          <a:lstStyle/>
          <a:p>
            <a:pPr algn="r"/>
            <a:r>
              <a:rPr lang="en-IN" sz="2500" dirty="0">
                <a:latin typeface="Times New Roman" panose="02020603050405020304" pitchFamily="18" charset="0"/>
                <a:cs typeface="Times New Roman" panose="02020603050405020304" pitchFamily="18" charset="0"/>
              </a:rPr>
              <a:t>Introduction</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744785" y="1082673"/>
            <a:ext cx="6304215" cy="4708528"/>
          </a:xfrm>
        </p:spPr>
        <p:txBody>
          <a:bodyPr anchor="ctr">
            <a:normAutofit/>
          </a:bodyPr>
          <a:lstStyle/>
          <a:p>
            <a:pPr>
              <a:lnSpc>
                <a:spcPct val="110000"/>
              </a:lnSpc>
              <a:buFont typeface="Wingdings" panose="05000000000000000000" pitchFamily="2" charset="2"/>
              <a:buChar char="v"/>
            </a:pPr>
            <a:r>
              <a:rPr lang="en-IN" sz="1500" dirty="0">
                <a:latin typeface="Times New Roman" panose="02020603050405020304" pitchFamily="18" charset="0"/>
                <a:cs typeface="Times New Roman" panose="02020603050405020304" pitchFamily="18" charset="0"/>
              </a:rPr>
              <a:t>Asymptotic Notation:</a:t>
            </a:r>
          </a:p>
          <a:p>
            <a:pPr marL="0" indent="0">
              <a:lnSpc>
                <a:spcPct val="110000"/>
              </a:lnSpc>
              <a:buNone/>
            </a:pPr>
            <a:r>
              <a:rPr lang="en-US" sz="1500" dirty="0">
                <a:latin typeface="Times New Roman" panose="02020603050405020304" pitchFamily="18" charset="0"/>
                <a:cs typeface="Times New Roman" panose="02020603050405020304" pitchFamily="18" charset="0"/>
              </a:rPr>
              <a:t>-&gt; Asymptotic notations are mathematical tools to represent the time complexity of algorithms for asymptotic analysis.</a:t>
            </a:r>
          </a:p>
          <a:p>
            <a:pPr>
              <a:lnSpc>
                <a:spcPct val="110000"/>
              </a:lnSpc>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Types of Asymptotic notation:</a:t>
            </a:r>
          </a:p>
          <a:p>
            <a:pPr marL="0" indent="0">
              <a:lnSpc>
                <a:spcPct val="110000"/>
              </a:lnSpc>
              <a:buNone/>
            </a:pPr>
            <a:r>
              <a:rPr lang="en-IN" sz="1500" dirty="0">
                <a:latin typeface="Times New Roman" panose="02020603050405020304" pitchFamily="18" charset="0"/>
                <a:cs typeface="Times New Roman" panose="02020603050405020304" pitchFamily="18" charset="0"/>
              </a:rPr>
              <a:t>1.Theta notation: </a:t>
            </a:r>
          </a:p>
          <a:p>
            <a:pPr marL="0" indent="0">
              <a:lnSpc>
                <a:spcPct val="110000"/>
              </a:lnSpc>
              <a:buNone/>
            </a:pPr>
            <a:r>
              <a:rPr lang="en-IN" sz="1500" dirty="0">
                <a:latin typeface="Times New Roman" panose="02020603050405020304" pitchFamily="18" charset="0"/>
                <a:cs typeface="Times New Roman" panose="02020603050405020304" pitchFamily="18" charset="0"/>
              </a:rPr>
              <a:t>-&gt; </a:t>
            </a:r>
            <a:r>
              <a:rPr lang="en-US" sz="1500" dirty="0">
                <a:latin typeface="Times New Roman" panose="02020603050405020304" pitchFamily="18" charset="0"/>
                <a:cs typeface="Times New Roman" panose="02020603050405020304" pitchFamily="18" charset="0"/>
              </a:rPr>
              <a:t>The theta notation bounds a functions from above and below, so it defines exact asymptotic behavior.</a:t>
            </a:r>
          </a:p>
          <a:p>
            <a:pPr marL="0" indent="0">
              <a:lnSpc>
                <a:spcPct val="110000"/>
              </a:lnSpc>
              <a:buNone/>
            </a:pPr>
            <a:r>
              <a:rPr lang="en-US" sz="1500" dirty="0">
                <a:latin typeface="Times New Roman" panose="02020603050405020304" pitchFamily="18" charset="0"/>
                <a:cs typeface="Times New Roman" panose="02020603050405020304" pitchFamily="18" charset="0"/>
              </a:rPr>
              <a:t>2. Big O notation:</a:t>
            </a:r>
          </a:p>
          <a:p>
            <a:pPr marL="0" indent="0">
              <a:lnSpc>
                <a:spcPct val="110000"/>
              </a:lnSpc>
              <a:buNone/>
            </a:pPr>
            <a:r>
              <a:rPr lang="en-US" sz="1500" dirty="0">
                <a:latin typeface="Times New Roman" panose="02020603050405020304" pitchFamily="18" charset="0"/>
                <a:cs typeface="Times New Roman" panose="02020603050405020304" pitchFamily="18" charset="0"/>
              </a:rPr>
              <a:t>-&gt; The Big O notation defines an upper bound of an algorithm, it bounds a function only from above.</a:t>
            </a:r>
          </a:p>
          <a:p>
            <a:pPr marL="0" indent="0">
              <a:lnSpc>
                <a:spcPct val="110000"/>
              </a:lnSpc>
              <a:buNone/>
            </a:pPr>
            <a:r>
              <a:rPr lang="en-US" sz="1500" dirty="0">
                <a:latin typeface="Times New Roman" panose="02020603050405020304" pitchFamily="18" charset="0"/>
                <a:cs typeface="Times New Roman" panose="02020603050405020304" pitchFamily="18" charset="0"/>
              </a:rPr>
              <a:t>3.Omega notation: </a:t>
            </a:r>
          </a:p>
          <a:p>
            <a:pPr marL="0" indent="0">
              <a:lnSpc>
                <a:spcPct val="110000"/>
              </a:lnSpc>
              <a:buNone/>
            </a:pPr>
            <a:r>
              <a:rPr lang="en-US" sz="1500" dirty="0">
                <a:latin typeface="Times New Roman" panose="02020603050405020304" pitchFamily="18" charset="0"/>
                <a:cs typeface="Times New Roman" panose="02020603050405020304" pitchFamily="18" charset="0"/>
              </a:rPr>
              <a:t>-&gt; Ω notation provides an asymptotic lower bound. And also it is the least used notation among all three notations.</a:t>
            </a:r>
            <a:br>
              <a:rPr lang="en-US" sz="1500" dirty="0">
                <a:latin typeface="Times New Roman" panose="02020603050405020304" pitchFamily="18" charset="0"/>
                <a:cs typeface="Times New Roman" panose="02020603050405020304" pitchFamily="18" charset="0"/>
              </a:rPr>
            </a:br>
            <a:endParaRPr lang="en-IN" sz="1500" dirty="0">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37461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0" name="Rectangle 9">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Rectangle 12">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5"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412" y="1865917"/>
            <a:ext cx="8723567" cy="3118674"/>
          </a:xfrm>
          <a:prstGeom prst="rect">
            <a:avLst/>
          </a:prstGeom>
        </p:spPr>
      </p:pic>
    </p:spTree>
    <p:extLst>
      <p:ext uri="{BB962C8B-B14F-4D97-AF65-F5344CB8AC3E}">
        <p14:creationId xmlns:p14="http://schemas.microsoft.com/office/powerpoint/2010/main" val="71749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46">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48"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3" name="Content Placeholder 2"/>
          <p:cNvSpPr>
            <a:spLocks noGrp="1"/>
          </p:cNvSpPr>
          <p:nvPr>
            <p:ph idx="1"/>
          </p:nvPr>
        </p:nvSpPr>
        <p:spPr>
          <a:xfrm>
            <a:off x="1058862" y="746125"/>
            <a:ext cx="9988550" cy="5045076"/>
          </a:xfrm>
        </p:spPr>
        <p:txBody>
          <a:bodyPr>
            <a:normAutofit/>
          </a:bodyPr>
          <a:lstStyle/>
          <a:p>
            <a:pPr>
              <a:lnSpc>
                <a:spcPct val="11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Time Complexity:</a:t>
            </a:r>
          </a:p>
          <a:p>
            <a:pPr marL="0" indent="0">
              <a:lnSpc>
                <a:spcPct val="110000"/>
              </a:lnSpc>
              <a:buNone/>
            </a:pPr>
            <a:r>
              <a:rPr lang="en-IN" sz="2000" dirty="0">
                <a:latin typeface="Times New Roman" panose="02020603050405020304" pitchFamily="18" charset="0"/>
                <a:cs typeface="Times New Roman" panose="02020603050405020304" pitchFamily="18" charset="0"/>
              </a:rPr>
              <a:t>-&gt; </a:t>
            </a:r>
            <a:r>
              <a:rPr lang="en-US" sz="2000" dirty="0">
                <a:latin typeface="Times New Roman" panose="02020603050405020304" pitchFamily="18" charset="0"/>
                <a:cs typeface="Times New Roman" panose="02020603050405020304" pitchFamily="18" charset="0"/>
              </a:rPr>
              <a:t>It is important to analyze an algorithm after writing it to find it's efficiency in     terms of time and space in order to improve it if possible. Every algorithm     should follow the time space trade-off.</a:t>
            </a:r>
          </a:p>
          <a:p>
            <a:pPr>
              <a:lnSpc>
                <a:spcPct val="11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Types of Time complexity:</a:t>
            </a:r>
          </a:p>
          <a:p>
            <a:pPr>
              <a:lnSpc>
                <a:spcPct val="110000"/>
              </a:lnSpc>
              <a:buAutoNum type="alphaLcPeriod"/>
            </a:pPr>
            <a:r>
              <a:rPr lang="en-US" sz="2000" dirty="0">
                <a:latin typeface="Times New Roman" panose="02020603050405020304" pitchFamily="18" charset="0"/>
                <a:cs typeface="Times New Roman" panose="02020603050405020304" pitchFamily="18" charset="0"/>
              </a:rPr>
              <a:t>Worst Case-&gt; In the worst-case analysis, we calculate upper bound on running time of an algorithm.</a:t>
            </a:r>
          </a:p>
          <a:p>
            <a:pPr>
              <a:lnSpc>
                <a:spcPct val="110000"/>
              </a:lnSpc>
              <a:buAutoNum type="alphaLcPeriod"/>
            </a:pPr>
            <a:r>
              <a:rPr lang="en-US" sz="2000" dirty="0">
                <a:latin typeface="Times New Roman" panose="02020603050405020304" pitchFamily="18" charset="0"/>
                <a:cs typeface="Times New Roman" panose="02020603050405020304" pitchFamily="18" charset="0"/>
              </a:rPr>
              <a:t>Average case-&gt; In average case analysis, we take all possible inputs and calculate computing time for all of the inputs.</a:t>
            </a:r>
          </a:p>
          <a:p>
            <a:pPr>
              <a:lnSpc>
                <a:spcPct val="110000"/>
              </a:lnSpc>
              <a:buAutoNum type="alphaLcPeriod"/>
            </a:pPr>
            <a:r>
              <a:rPr lang="en-US" sz="2000" dirty="0">
                <a:latin typeface="Times New Roman" panose="02020603050405020304" pitchFamily="18" charset="0"/>
                <a:cs typeface="Times New Roman" panose="02020603050405020304" pitchFamily="18" charset="0"/>
              </a:rPr>
              <a:t>Best case-&gt; In the best-case analysis, we calculate lower bound on running time of an algorithm.</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grpSp>
        <p:nvGrpSpPr>
          <p:cNvPr id="76" name="Group 75">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77"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55039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3" name="Content Placeholder 2"/>
          <p:cNvSpPr>
            <a:spLocks noGrp="1"/>
          </p:cNvSpPr>
          <p:nvPr>
            <p:ph idx="1"/>
          </p:nvPr>
        </p:nvSpPr>
        <p:spPr>
          <a:xfrm>
            <a:off x="1087437" y="1093788"/>
            <a:ext cx="9959974" cy="4697413"/>
          </a:xfrm>
        </p:spPr>
        <p:txBody>
          <a:bodyPr>
            <a:normAutofit/>
          </a:bodyPr>
          <a:lstStyle/>
          <a:p>
            <a:pPr>
              <a:lnSpc>
                <a:spcPct val="11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Analysis of loop:</a:t>
            </a:r>
          </a:p>
          <a:p>
            <a:pPr>
              <a:lnSpc>
                <a:spcPct val="110000"/>
              </a:lnSpc>
              <a:buFont typeface="+mj-lt"/>
              <a:buAutoNum type="alphaLcPeriod"/>
            </a:pPr>
            <a:r>
              <a:rPr lang="en-IN" sz="2000" dirty="0">
                <a:latin typeface="Times New Roman" panose="02020603050405020304" pitchFamily="18" charset="0"/>
                <a:cs typeface="Times New Roman" panose="02020603050405020304" pitchFamily="18" charset="0"/>
              </a:rPr>
              <a:t>O(1): </a:t>
            </a:r>
            <a:r>
              <a:rPr lang="en-US" sz="2000" dirty="0">
                <a:latin typeface="Times New Roman" panose="02020603050405020304" pitchFamily="18" charset="0"/>
                <a:cs typeface="Times New Roman" panose="02020603050405020304" pitchFamily="18" charset="0"/>
              </a:rPr>
              <a:t>Time complexity of a function is considered as O(1) if it doesn't contain loop, recursion and call to any other non-constant time function.</a:t>
            </a:r>
            <a:endParaRPr lang="en-IN" sz="2000" dirty="0">
              <a:latin typeface="Times New Roman" panose="02020603050405020304" pitchFamily="18" charset="0"/>
              <a:cs typeface="Times New Roman" panose="02020603050405020304" pitchFamily="18" charset="0"/>
            </a:endParaRPr>
          </a:p>
          <a:p>
            <a:pPr>
              <a:lnSpc>
                <a:spcPct val="110000"/>
              </a:lnSpc>
              <a:buFont typeface="+mj-lt"/>
              <a:buAutoNum type="alphaLcPeriod"/>
            </a:pPr>
            <a:r>
              <a:rPr lang="en-IN" sz="2000" dirty="0">
                <a:latin typeface="Times New Roman" panose="02020603050405020304" pitchFamily="18" charset="0"/>
                <a:cs typeface="Times New Roman" panose="02020603050405020304" pitchFamily="18" charset="0"/>
              </a:rPr>
              <a:t>O(n): </a:t>
            </a:r>
            <a:r>
              <a:rPr lang="en-US" sz="2000" dirty="0">
                <a:latin typeface="Times New Roman" panose="02020603050405020304" pitchFamily="18" charset="0"/>
                <a:cs typeface="Times New Roman" panose="02020603050405020304" pitchFamily="18" charset="0"/>
              </a:rPr>
              <a:t>Time Complexity of a loop is considered as O(n) if the loop variables is incremented or decremented by a constant amount.</a:t>
            </a:r>
          </a:p>
          <a:p>
            <a:pPr>
              <a:lnSpc>
                <a:spcPct val="110000"/>
              </a:lnSpc>
              <a:buFont typeface="+mj-lt"/>
              <a:buAutoNum type="alphaLcPeriod"/>
            </a:pPr>
            <a:r>
              <a:rPr lang="en-US" sz="2000" dirty="0">
                <a:latin typeface="Times New Roman" panose="02020603050405020304" pitchFamily="18" charset="0"/>
                <a:cs typeface="Times New Roman" panose="02020603050405020304" pitchFamily="18" charset="0"/>
              </a:rPr>
              <a:t>O(n^2): Time complexity of nested loops is equal to the number of times the innermost statement is executed.</a:t>
            </a:r>
          </a:p>
          <a:p>
            <a:pPr>
              <a:lnSpc>
                <a:spcPct val="110000"/>
              </a:lnSpc>
              <a:buFont typeface="+mj-lt"/>
              <a:buAutoNum type="alphaLcPeriod"/>
            </a:pPr>
            <a:r>
              <a:rPr lang="en-IN" sz="2000" dirty="0">
                <a:latin typeface="Times New Roman" panose="02020603050405020304" pitchFamily="18" charset="0"/>
                <a:cs typeface="Times New Roman" panose="02020603050405020304" pitchFamily="18" charset="0"/>
              </a:rPr>
              <a:t>O(log n): Time complexity of loop is considered as O(log n) if the loop variable is divided or multiplied by a constant amount.</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47912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69957" y="618518"/>
            <a:ext cx="4747088" cy="1478570"/>
          </a:xfrm>
        </p:spPr>
        <p:txBody>
          <a:bodyPr>
            <a:normAutofit/>
          </a:bodyPr>
          <a:lstStyle/>
          <a:p>
            <a:r>
              <a:rPr lang="en-IN" dirty="0">
                <a:latin typeface="Times New Roman" panose="02020603050405020304" pitchFamily="18" charset="0"/>
                <a:cs typeface="Times New Roman" panose="02020603050405020304" pitchFamily="18" charset="0"/>
              </a:rPr>
              <a:t>Data Structures</a:t>
            </a:r>
          </a:p>
        </p:txBody>
      </p:sp>
      <p:sp>
        <p:nvSpPr>
          <p:cNvPr id="69" name="Round Diagonal Corner Rectangle 9">
            <a:extLst>
              <a:ext uri="{FF2B5EF4-FFF2-40B4-BE49-F238E27FC236}">
                <a16:creationId xmlns:a16="http://schemas.microsoft.com/office/drawing/2014/main" id="{14436AD2-BD0F-4545-B2E9-06007B35B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30F43092-699E-432E-9344-12092302BE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2893" y="1147145"/>
            <a:ext cx="4567773" cy="4567773"/>
          </a:xfrm>
          <a:prstGeom prst="rect">
            <a:avLst/>
          </a:prstGeom>
        </p:spPr>
      </p:pic>
      <p:sp>
        <p:nvSpPr>
          <p:cNvPr id="3" name="Content Placeholder 2"/>
          <p:cNvSpPr>
            <a:spLocks noGrp="1"/>
          </p:cNvSpPr>
          <p:nvPr>
            <p:ph idx="1"/>
          </p:nvPr>
        </p:nvSpPr>
        <p:spPr>
          <a:xfrm>
            <a:off x="6569957" y="2249487"/>
            <a:ext cx="4747087" cy="3541714"/>
          </a:xfrm>
        </p:spPr>
        <p:txBody>
          <a:bodyPr>
            <a:normAutofit/>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Arrays</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Linked list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Stack</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Queue</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Tree</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Graph</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84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64B97B-2A89-4708-9A7A-FD068815AF62}"/>
              </a:ext>
            </a:extLst>
          </p:cNvPr>
          <p:cNvSpPr>
            <a:spLocks noGrp="1"/>
          </p:cNvSpPr>
          <p:nvPr>
            <p:ph type="title"/>
          </p:nvPr>
        </p:nvSpPr>
        <p:spPr>
          <a:xfrm>
            <a:off x="1141413" y="618518"/>
            <a:ext cx="9905998" cy="1478570"/>
          </a:xfrm>
        </p:spPr>
        <p:txBody>
          <a:bodyPr>
            <a:normAutofit/>
          </a:bodyPr>
          <a:lstStyle/>
          <a:p>
            <a:r>
              <a:rPr lang="en-IN" dirty="0">
                <a:latin typeface="Times New Roman" panose="02020603050405020304" pitchFamily="18" charset="0"/>
                <a:cs typeface="Times New Roman" panose="02020603050405020304" pitchFamily="18" charset="0"/>
              </a:rPr>
              <a:t>Linear Data Structures</a:t>
            </a:r>
          </a:p>
        </p:txBody>
      </p:sp>
      <p:sp>
        <p:nvSpPr>
          <p:cNvPr id="3" name="Content Placeholder 2">
            <a:extLst>
              <a:ext uri="{FF2B5EF4-FFF2-40B4-BE49-F238E27FC236}">
                <a16:creationId xmlns:a16="http://schemas.microsoft.com/office/drawing/2014/main" id="{651E5C16-B01B-417F-8D3A-8D806F2E2B8C}"/>
              </a:ext>
            </a:extLst>
          </p:cNvPr>
          <p:cNvSpPr>
            <a:spLocks noGrp="1"/>
          </p:cNvSpPr>
          <p:nvPr>
            <p:ph idx="1"/>
          </p:nvPr>
        </p:nvSpPr>
        <p:spPr>
          <a:xfrm>
            <a:off x="1141412" y="2249487"/>
            <a:ext cx="9905999" cy="3541714"/>
          </a:xfrm>
        </p:spPr>
        <p:txBody>
          <a:bodyPr>
            <a:normAutofit/>
          </a:bodyPr>
          <a:lstStyle/>
          <a:p>
            <a:pPr>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A Linear data structure have data elements arranged in sequential manner and each member element is connected to its previous and next element, which helps to traverse a linear data structure in a single level and in single run.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includes Array, Linked list, Stack and Queue.</a:t>
            </a:r>
            <a:endParaRPr lang="en-IN" dirty="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917482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105</TotalTime>
  <Words>1694</Words>
  <Application>Microsoft Office PowerPoint</Application>
  <PresentationFormat>Widescreen</PresentationFormat>
  <Paragraphs>160</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Times New Roman</vt:lpstr>
      <vt:lpstr>Tw Cen MT</vt:lpstr>
      <vt:lpstr>Wingdings</vt:lpstr>
      <vt:lpstr>Wingdings 3</vt:lpstr>
      <vt:lpstr>Circuit</vt:lpstr>
      <vt:lpstr>Summer Internship MOOC’s</vt:lpstr>
      <vt:lpstr>Content:</vt:lpstr>
      <vt:lpstr>Why Data Structures</vt:lpstr>
      <vt:lpstr>Introduction</vt:lpstr>
      <vt:lpstr>PowerPoint Presentation</vt:lpstr>
      <vt:lpstr>PowerPoint Presentation</vt:lpstr>
      <vt:lpstr>PowerPoint Presentation</vt:lpstr>
      <vt:lpstr>Data Structures</vt:lpstr>
      <vt:lpstr>Linear Data Structures</vt:lpstr>
      <vt:lpstr>Arrays</vt:lpstr>
      <vt:lpstr>PowerPoint Presentation</vt:lpstr>
      <vt:lpstr>Linked List</vt:lpstr>
      <vt:lpstr>PowerPoint Presentation</vt:lpstr>
      <vt:lpstr>Stack</vt:lpstr>
      <vt:lpstr>PowerPoint Presentation</vt:lpstr>
      <vt:lpstr>Queue</vt:lpstr>
      <vt:lpstr>PowerPoint Presentation</vt:lpstr>
      <vt:lpstr>Non-linear Data Structure</vt:lpstr>
      <vt:lpstr>Tree</vt:lpstr>
      <vt:lpstr>PowerPoint Presentation</vt:lpstr>
      <vt:lpstr>Graph</vt:lpstr>
      <vt:lpstr>PowerPoint Presentation</vt:lpstr>
      <vt:lpstr>Operations on Data Structures</vt:lpstr>
      <vt:lpstr>Traversal</vt:lpstr>
      <vt:lpstr>Insertion </vt:lpstr>
      <vt:lpstr>Deletion</vt:lpstr>
      <vt:lpstr>Searching</vt:lpstr>
      <vt:lpstr>PowerPoint Presentation</vt:lpstr>
      <vt:lpstr>PowerPoint Presentation</vt:lpstr>
      <vt:lpstr>Sorting</vt:lpstr>
      <vt:lpstr>Project</vt:lpstr>
      <vt:lpstr> Boggle game solver</vt:lpstr>
      <vt:lpstr>Rules</vt:lpstr>
      <vt:lpstr>Implementation</vt:lpstr>
      <vt:lpstr>Structure of Trie</vt:lpstr>
      <vt:lpstr>Code of Boggle game solver</vt:lpstr>
      <vt:lpstr>Certificate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MOOC’s</dc:title>
  <dc:creator>Keshav Krishna</dc:creator>
  <cp:lastModifiedBy>Mutukundu Lakshmi Narasareddy</cp:lastModifiedBy>
  <cp:revision>52</cp:revision>
  <dcterms:created xsi:type="dcterms:W3CDTF">2020-09-28T06:40:38Z</dcterms:created>
  <dcterms:modified xsi:type="dcterms:W3CDTF">2021-11-19T09:53:07Z</dcterms:modified>
</cp:coreProperties>
</file>