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4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B8680B2-FB18-42B5-8C5C-D6A6FB6139B5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64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Science\Excel\Project\project\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[Project.xlsx]Covid Chart1!PivotTable1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Confirmed</a:t>
            </a:r>
            <a:r>
              <a:rPr lang="en-IN" baseline="0"/>
              <a:t> vs Recovered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'Covid Chart1'!$B$3</c:f>
              <c:strCache>
                <c:ptCount val="1"/>
                <c:pt idx="0">
                  <c:v>Sum of Confirmed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'Covid Chart1'!$A$4:$A$40</c:f>
              <c:strCache>
                <c:ptCount val="36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Himachal Pradesh</c:v>
                </c:pt>
                <c:pt idx="24">
                  <c:v>Haryana</c:v>
                </c:pt>
                <c:pt idx="25">
                  <c:v>Gujarat</c:v>
                </c:pt>
                <c:pt idx="26">
                  <c:v>Goa</c:v>
                </c:pt>
                <c:pt idx="27">
                  <c:v>Delhi</c:v>
                </c:pt>
                <c:pt idx="28">
                  <c:v>Dadra and Nagar Haveli and Daman and Diu</c:v>
                </c:pt>
                <c:pt idx="29">
                  <c:v>Chhattisgarh</c:v>
                </c:pt>
                <c:pt idx="30">
                  <c:v>Chandigarh</c:v>
                </c:pt>
                <c:pt idx="31">
                  <c:v>Bihar</c:v>
                </c:pt>
                <c:pt idx="32">
                  <c:v>Assam</c:v>
                </c:pt>
                <c:pt idx="33">
                  <c:v>Arunachal Pradesh</c:v>
                </c:pt>
                <c:pt idx="34">
                  <c:v>Andhra Pradesh</c:v>
                </c:pt>
                <c:pt idx="35">
                  <c:v>Andaman and Nicobar Islands</c:v>
                </c:pt>
              </c:strCache>
            </c:strRef>
          </c:cat>
          <c:val>
            <c:numRef>
              <c:f>'Covid Chart1'!$B$4:$B$40</c:f>
              <c:numCache>
                <c:formatCode>General</c:formatCode>
                <c:ptCount val="36"/>
                <c:pt idx="0">
                  <c:v>1592908</c:v>
                </c:pt>
                <c:pt idx="1">
                  <c:v>343896</c:v>
                </c:pt>
                <c:pt idx="2">
                  <c:v>1710158</c:v>
                </c:pt>
                <c:pt idx="3">
                  <c:v>84468</c:v>
                </c:pt>
                <c:pt idx="4">
                  <c:v>671463</c:v>
                </c:pt>
                <c:pt idx="5">
                  <c:v>2702623</c:v>
                </c:pt>
                <c:pt idx="6">
                  <c:v>31979</c:v>
                </c:pt>
                <c:pt idx="7">
                  <c:v>954429</c:v>
                </c:pt>
                <c:pt idx="8">
                  <c:v>602401</c:v>
                </c:pt>
                <c:pt idx="9">
                  <c:v>128013</c:v>
                </c:pt>
                <c:pt idx="10">
                  <c:v>1041457</c:v>
                </c:pt>
                <c:pt idx="11">
                  <c:v>31842</c:v>
                </c:pt>
                <c:pt idx="12">
                  <c:v>121359</c:v>
                </c:pt>
                <c:pt idx="13">
                  <c:v>83627</c:v>
                </c:pt>
                <c:pt idx="14">
                  <c:v>123731</c:v>
                </c:pt>
                <c:pt idx="15">
                  <c:v>6611078</c:v>
                </c:pt>
                <c:pt idx="16">
                  <c:v>792854</c:v>
                </c:pt>
                <c:pt idx="17">
                  <c:v>10365</c:v>
                </c:pt>
                <c:pt idx="18">
                  <c:v>20962</c:v>
                </c:pt>
                <c:pt idx="19">
                  <c:v>4968657</c:v>
                </c:pt>
                <c:pt idx="20">
                  <c:v>2988333</c:v>
                </c:pt>
                <c:pt idx="21">
                  <c:v>348764</c:v>
                </c:pt>
                <c:pt idx="22">
                  <c:v>332249</c:v>
                </c:pt>
                <c:pt idx="23">
                  <c:v>224106</c:v>
                </c:pt>
                <c:pt idx="24">
                  <c:v>771252</c:v>
                </c:pt>
                <c:pt idx="25">
                  <c:v>826577</c:v>
                </c:pt>
                <c:pt idx="26">
                  <c:v>178108</c:v>
                </c:pt>
                <c:pt idx="27">
                  <c:v>1439870</c:v>
                </c:pt>
                <c:pt idx="28">
                  <c:v>10681</c:v>
                </c:pt>
                <c:pt idx="29">
                  <c:v>1006052</c:v>
                </c:pt>
                <c:pt idx="30">
                  <c:v>65351</c:v>
                </c:pt>
                <c:pt idx="31">
                  <c:v>726098</c:v>
                </c:pt>
                <c:pt idx="32">
                  <c:v>610645</c:v>
                </c:pt>
                <c:pt idx="33">
                  <c:v>55155</c:v>
                </c:pt>
                <c:pt idx="34">
                  <c:v>2066450</c:v>
                </c:pt>
                <c:pt idx="35">
                  <c:v>7651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B-47E5-A7D6-D2BBA8E7B47B}"/>
            </c:ext>
          </c:extLst>
        </c:ser>
        <c:ser>
          <c:idx val="1"/>
          <c:order val="1"/>
          <c:tx>
            <c:strRef>
              <c:f>'Covid Chart1'!$C$3</c:f>
              <c:strCache>
                <c:ptCount val="1"/>
                <c:pt idx="0">
                  <c:v>Sum of Recovered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'Covid Chart1'!$A$4:$A$40</c:f>
              <c:strCache>
                <c:ptCount val="36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Meghalaya</c:v>
                </c:pt>
                <c:pt idx="14">
                  <c:v>Manipur</c:v>
                </c:pt>
                <c:pt idx="15">
                  <c:v>Maharashtra</c:v>
                </c:pt>
                <c:pt idx="16">
                  <c:v>Madhya Pradesh</c:v>
                </c:pt>
                <c:pt idx="17">
                  <c:v>Lakshadweep</c:v>
                </c:pt>
                <c:pt idx="18">
                  <c:v>Ladakh</c:v>
                </c:pt>
                <c:pt idx="19">
                  <c:v>Kerala</c:v>
                </c:pt>
                <c:pt idx="20">
                  <c:v>Karnataka</c:v>
                </c:pt>
                <c:pt idx="21">
                  <c:v>Jharkhand</c:v>
                </c:pt>
                <c:pt idx="22">
                  <c:v>Jammu and Kashmir</c:v>
                </c:pt>
                <c:pt idx="23">
                  <c:v>Himachal Pradesh</c:v>
                </c:pt>
                <c:pt idx="24">
                  <c:v>Haryana</c:v>
                </c:pt>
                <c:pt idx="25">
                  <c:v>Gujarat</c:v>
                </c:pt>
                <c:pt idx="26">
                  <c:v>Goa</c:v>
                </c:pt>
                <c:pt idx="27">
                  <c:v>Delhi</c:v>
                </c:pt>
                <c:pt idx="28">
                  <c:v>Dadra and Nagar Haveli and Daman and Diu</c:v>
                </c:pt>
                <c:pt idx="29">
                  <c:v>Chhattisgarh</c:v>
                </c:pt>
                <c:pt idx="30">
                  <c:v>Chandigarh</c:v>
                </c:pt>
                <c:pt idx="31">
                  <c:v>Bihar</c:v>
                </c:pt>
                <c:pt idx="32">
                  <c:v>Assam</c:v>
                </c:pt>
                <c:pt idx="33">
                  <c:v>Arunachal Pradesh</c:v>
                </c:pt>
                <c:pt idx="34">
                  <c:v>Andhra Pradesh</c:v>
                </c:pt>
                <c:pt idx="35">
                  <c:v>Andaman and Nicobar Islands</c:v>
                </c:pt>
              </c:strCache>
            </c:strRef>
          </c:cat>
          <c:val>
            <c:numRef>
              <c:f>'Covid Chart1'!$C$4:$C$40</c:f>
              <c:numCache>
                <c:formatCode>General</c:formatCode>
                <c:ptCount val="36"/>
                <c:pt idx="0">
                  <c:v>1565471</c:v>
                </c:pt>
                <c:pt idx="1">
                  <c:v>330195</c:v>
                </c:pt>
                <c:pt idx="2">
                  <c:v>1687151</c:v>
                </c:pt>
                <c:pt idx="3">
                  <c:v>83466</c:v>
                </c:pt>
                <c:pt idx="4">
                  <c:v>663498</c:v>
                </c:pt>
                <c:pt idx="5">
                  <c:v>2655015</c:v>
                </c:pt>
                <c:pt idx="6">
                  <c:v>31063</c:v>
                </c:pt>
                <c:pt idx="7">
                  <c:v>945443</c:v>
                </c:pt>
                <c:pt idx="8">
                  <c:v>585591</c:v>
                </c:pt>
                <c:pt idx="9">
                  <c:v>125726</c:v>
                </c:pt>
                <c:pt idx="10">
                  <c:v>1029147</c:v>
                </c:pt>
                <c:pt idx="11">
                  <c:v>29904</c:v>
                </c:pt>
                <c:pt idx="12">
                  <c:v>114612</c:v>
                </c:pt>
                <c:pt idx="13">
                  <c:v>81746</c:v>
                </c:pt>
                <c:pt idx="14">
                  <c:v>121102</c:v>
                </c:pt>
                <c:pt idx="15">
                  <c:v>6450585</c:v>
                </c:pt>
                <c:pt idx="16">
                  <c:v>782215</c:v>
                </c:pt>
                <c:pt idx="17">
                  <c:v>10270</c:v>
                </c:pt>
                <c:pt idx="18">
                  <c:v>20687</c:v>
                </c:pt>
                <c:pt idx="19">
                  <c:v>4857181</c:v>
                </c:pt>
                <c:pt idx="20">
                  <c:v>2941578</c:v>
                </c:pt>
                <c:pt idx="21">
                  <c:v>343518</c:v>
                </c:pt>
                <c:pt idx="22">
                  <c:v>326915</c:v>
                </c:pt>
                <c:pt idx="23">
                  <c:v>218410</c:v>
                </c:pt>
                <c:pt idx="24">
                  <c:v>761068</c:v>
                </c:pt>
                <c:pt idx="25">
                  <c:v>816283</c:v>
                </c:pt>
                <c:pt idx="26">
                  <c:v>174392</c:v>
                </c:pt>
                <c:pt idx="27">
                  <c:v>1414431</c:v>
                </c:pt>
                <c:pt idx="28">
                  <c:v>10644</c:v>
                </c:pt>
                <c:pt idx="29">
                  <c:v>992159</c:v>
                </c:pt>
                <c:pt idx="30">
                  <c:v>64495</c:v>
                </c:pt>
                <c:pt idx="31">
                  <c:v>716390</c:v>
                </c:pt>
                <c:pt idx="32">
                  <c:v>600974</c:v>
                </c:pt>
                <c:pt idx="33">
                  <c:v>54774</c:v>
                </c:pt>
                <c:pt idx="34">
                  <c:v>2047722</c:v>
                </c:pt>
                <c:pt idx="35">
                  <c:v>7518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0B-47E5-A7D6-D2BBA8E7B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84137312"/>
        <c:axId val="1184139392"/>
      </c:barChart>
      <c:catAx>
        <c:axId val="11841373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139392"/>
        <c:crosses val="autoZero"/>
        <c:auto val="1"/>
        <c:lblAlgn val="ctr"/>
        <c:lblOffset val="100"/>
        <c:noMultiLvlLbl val="0"/>
      </c:catAx>
      <c:valAx>
        <c:axId val="1184139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41373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[Project.xlsx]population chart2!PivotTable11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vaccination vs population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'population chart2'!$C$3</c:f>
              <c:strCache>
                <c:ptCount val="1"/>
                <c:pt idx="0">
                  <c:v>Sum of 2nd Dose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'population chart2'!$B$4:$B$14</c:f>
              <c:strCache>
                <c:ptCount val="10"/>
                <c:pt idx="0">
                  <c:v>Uttar Pradesh</c:v>
                </c:pt>
                <c:pt idx="1">
                  <c:v>Maharashtra</c:v>
                </c:pt>
                <c:pt idx="2">
                  <c:v>Bihar</c:v>
                </c:pt>
                <c:pt idx="3">
                  <c:v>West Bengal</c:v>
                </c:pt>
                <c:pt idx="4">
                  <c:v>Madhya Pradesh</c:v>
                </c:pt>
                <c:pt idx="5">
                  <c:v>Tamil Nadu</c:v>
                </c:pt>
                <c:pt idx="6">
                  <c:v>Rajasthan</c:v>
                </c:pt>
                <c:pt idx="7">
                  <c:v>Karnataka</c:v>
                </c:pt>
                <c:pt idx="8">
                  <c:v>Gujarat</c:v>
                </c:pt>
                <c:pt idx="9">
                  <c:v>Andhra Pradesh</c:v>
                </c:pt>
              </c:strCache>
            </c:strRef>
          </c:cat>
          <c:val>
            <c:numRef>
              <c:f>'population chart2'!$C$4:$C$14</c:f>
              <c:numCache>
                <c:formatCode>General</c:formatCode>
                <c:ptCount val="10"/>
                <c:pt idx="0">
                  <c:v>49526326</c:v>
                </c:pt>
                <c:pt idx="1">
                  <c:v>39388598</c:v>
                </c:pt>
                <c:pt idx="2">
                  <c:v>26591311</c:v>
                </c:pt>
                <c:pt idx="3">
                  <c:v>29085881</c:v>
                </c:pt>
                <c:pt idx="4">
                  <c:v>35044626</c:v>
                </c:pt>
                <c:pt idx="5">
                  <c:v>24802756</c:v>
                </c:pt>
                <c:pt idx="6">
                  <c:v>24506320</c:v>
                </c:pt>
                <c:pt idx="7">
                  <c:v>29234197</c:v>
                </c:pt>
                <c:pt idx="8">
                  <c:v>34791894</c:v>
                </c:pt>
                <c:pt idx="9">
                  <c:v>24747478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A5-40D8-B80F-35C971D80677}"/>
            </c:ext>
          </c:extLst>
        </c:ser>
        <c:ser>
          <c:idx val="1"/>
          <c:order val="1"/>
          <c:tx>
            <c:strRef>
              <c:f>'population chart2'!$D$3</c:f>
              <c:strCache>
                <c:ptCount val="1"/>
                <c:pt idx="0">
                  <c:v>Sum of Population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'population chart2'!$B$4:$B$14</c:f>
              <c:strCache>
                <c:ptCount val="10"/>
                <c:pt idx="0">
                  <c:v>Uttar Pradesh</c:v>
                </c:pt>
                <c:pt idx="1">
                  <c:v>Maharashtra</c:v>
                </c:pt>
                <c:pt idx="2">
                  <c:v>Bihar</c:v>
                </c:pt>
                <c:pt idx="3">
                  <c:v>West Bengal</c:v>
                </c:pt>
                <c:pt idx="4">
                  <c:v>Madhya Pradesh</c:v>
                </c:pt>
                <c:pt idx="5">
                  <c:v>Tamil Nadu</c:v>
                </c:pt>
                <c:pt idx="6">
                  <c:v>Rajasthan</c:v>
                </c:pt>
                <c:pt idx="7">
                  <c:v>Karnataka</c:v>
                </c:pt>
                <c:pt idx="8">
                  <c:v>Gujarat</c:v>
                </c:pt>
                <c:pt idx="9">
                  <c:v>Andhra Pradesh</c:v>
                </c:pt>
              </c:strCache>
            </c:strRef>
          </c:cat>
          <c:val>
            <c:numRef>
              <c:f>'population chart2'!$D$4:$D$14</c:f>
              <c:numCache>
                <c:formatCode>General</c:formatCode>
                <c:ptCount val="10"/>
                <c:pt idx="0">
                  <c:v>199812341</c:v>
                </c:pt>
                <c:pt idx="1">
                  <c:v>112374333</c:v>
                </c:pt>
                <c:pt idx="2">
                  <c:v>104099452</c:v>
                </c:pt>
                <c:pt idx="3">
                  <c:v>91276115</c:v>
                </c:pt>
                <c:pt idx="4">
                  <c:v>72626809</c:v>
                </c:pt>
                <c:pt idx="5">
                  <c:v>72147030</c:v>
                </c:pt>
                <c:pt idx="6">
                  <c:v>68548437</c:v>
                </c:pt>
                <c:pt idx="7">
                  <c:v>61095297</c:v>
                </c:pt>
                <c:pt idx="8">
                  <c:v>60439692</c:v>
                </c:pt>
                <c:pt idx="9">
                  <c:v>49577103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A5-40D8-B80F-35C971D806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1139024"/>
        <c:axId val="1991130288"/>
      </c:barChart>
      <c:catAx>
        <c:axId val="1991139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130288"/>
        <c:crosses val="autoZero"/>
        <c:auto val="1"/>
        <c:lblAlgn val="ctr"/>
        <c:lblOffset val="100"/>
        <c:noMultiLvlLbl val="0"/>
      </c:catAx>
      <c:valAx>
        <c:axId val="199113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139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[Project.xlsx]covid chart 2!PivotTable1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10 states with Covid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'covid chart 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'covid chart 2'!$A$4:$A$14</c:f>
              <c:strCache>
                <c:ptCount val="10"/>
                <c:pt idx="0">
                  <c:v>Maharashtra</c:v>
                </c:pt>
                <c:pt idx="1">
                  <c:v>Kerala</c:v>
                </c:pt>
                <c:pt idx="2">
                  <c:v>Karnataka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West Bengal</c:v>
                </c:pt>
                <c:pt idx="7">
                  <c:v>Delhi</c:v>
                </c:pt>
                <c:pt idx="8">
                  <c:v>Odisha</c:v>
                </c:pt>
                <c:pt idx="9">
                  <c:v>Chhattisgarh</c:v>
                </c:pt>
              </c:strCache>
            </c:strRef>
          </c:cat>
          <c:val>
            <c:numRef>
              <c:f>'covid chart 2'!$B$4:$B$14</c:f>
              <c:numCache>
                <c:formatCode>General</c:formatCode>
                <c:ptCount val="10"/>
                <c:pt idx="0">
                  <c:v>6611078</c:v>
                </c:pt>
                <c:pt idx="1">
                  <c:v>4968657</c:v>
                </c:pt>
                <c:pt idx="2">
                  <c:v>2988333</c:v>
                </c:pt>
                <c:pt idx="3">
                  <c:v>2702623</c:v>
                </c:pt>
                <c:pt idx="4">
                  <c:v>2066450</c:v>
                </c:pt>
                <c:pt idx="5">
                  <c:v>1710158</c:v>
                </c:pt>
                <c:pt idx="6">
                  <c:v>1592908</c:v>
                </c:pt>
                <c:pt idx="7">
                  <c:v>1439870</c:v>
                </c:pt>
                <c:pt idx="8">
                  <c:v>1041457</c:v>
                </c:pt>
                <c:pt idx="9">
                  <c:v>1006052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31-49A4-98A8-A054FF1EC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91980496"/>
        <c:axId val="991979248"/>
      </c:barChart>
      <c:catAx>
        <c:axId val="99198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979248"/>
        <c:crosses val="autoZero"/>
        <c:auto val="1"/>
        <c:lblAlgn val="ctr"/>
        <c:lblOffset val="100"/>
        <c:noMultiLvlLbl val="0"/>
      </c:catAx>
      <c:valAx>
        <c:axId val="991979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Confirmed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198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[Project.xlsx]covid chart3!PivotTable2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states</a:t>
            </a:r>
            <a:r>
              <a:rPr lang="en-US" baseline="0"/>
              <a:t> with less covid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'covid chart3'!$B$3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'covid chart3'!$A$4:$A$14</c:f>
              <c:strCache>
                <c:ptCount val="10"/>
                <c:pt idx="0">
                  <c:v>Andaman and Nicobar Islands</c:v>
                </c:pt>
                <c:pt idx="1">
                  <c:v>Lakshadweep</c:v>
                </c:pt>
                <c:pt idx="2">
                  <c:v>Dadra and Nagar Haveli and Daman and Diu</c:v>
                </c:pt>
                <c:pt idx="3">
                  <c:v>Ladakh</c:v>
                </c:pt>
                <c:pt idx="4">
                  <c:v>Nagaland</c:v>
                </c:pt>
                <c:pt idx="5">
                  <c:v>Sikkim</c:v>
                </c:pt>
                <c:pt idx="6">
                  <c:v>Arunachal Pradesh</c:v>
                </c:pt>
                <c:pt idx="7">
                  <c:v>Chandigarh</c:v>
                </c:pt>
                <c:pt idx="8">
                  <c:v>Meghalaya</c:v>
                </c:pt>
                <c:pt idx="9">
                  <c:v>Tripura</c:v>
                </c:pt>
              </c:strCache>
            </c:strRef>
          </c:cat>
          <c:val>
            <c:numRef>
              <c:f>'covid chart3'!$B$4:$B$14</c:f>
              <c:numCache>
                <c:formatCode>General</c:formatCode>
                <c:ptCount val="10"/>
                <c:pt idx="0">
                  <c:v>7651</c:v>
                </c:pt>
                <c:pt idx="1">
                  <c:v>10365</c:v>
                </c:pt>
                <c:pt idx="2">
                  <c:v>10681</c:v>
                </c:pt>
                <c:pt idx="3">
                  <c:v>20962</c:v>
                </c:pt>
                <c:pt idx="4">
                  <c:v>31842</c:v>
                </c:pt>
                <c:pt idx="5">
                  <c:v>31979</c:v>
                </c:pt>
                <c:pt idx="6">
                  <c:v>55155</c:v>
                </c:pt>
                <c:pt idx="7">
                  <c:v>65351</c:v>
                </c:pt>
                <c:pt idx="8">
                  <c:v>83627</c:v>
                </c:pt>
                <c:pt idx="9">
                  <c:v>84468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8C-40F8-A618-29C9451CDE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8177664"/>
        <c:axId val="1178178080"/>
      </c:barChart>
      <c:catAx>
        <c:axId val="117817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178080"/>
        <c:crosses val="autoZero"/>
        <c:auto val="1"/>
        <c:lblAlgn val="ctr"/>
        <c:lblOffset val="100"/>
        <c:noMultiLvlLbl val="0"/>
      </c:catAx>
      <c:valAx>
        <c:axId val="117817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817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[Project.xlsx]covid chart4!PivotTable3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Top</a:t>
            </a:r>
            <a:r>
              <a:rPr lang="en-IN" baseline="0"/>
              <a:t> 10 states with most recovery rate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'covid chart4'!$B$3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'covid chart4'!$A$4:$A$14</c:f>
              <c:strCache>
                <c:ptCount val="10"/>
                <c:pt idx="0">
                  <c:v>Maharashtra</c:v>
                </c:pt>
                <c:pt idx="1">
                  <c:v>Kerala</c:v>
                </c:pt>
                <c:pt idx="2">
                  <c:v>Karnataka</c:v>
                </c:pt>
                <c:pt idx="3">
                  <c:v>Tamil Nadu</c:v>
                </c:pt>
                <c:pt idx="4">
                  <c:v>Andhra Pradesh</c:v>
                </c:pt>
                <c:pt idx="5">
                  <c:v>Uttar Pradesh</c:v>
                </c:pt>
                <c:pt idx="6">
                  <c:v>West Bengal</c:v>
                </c:pt>
                <c:pt idx="7">
                  <c:v>Delhi</c:v>
                </c:pt>
                <c:pt idx="8">
                  <c:v>Odisha</c:v>
                </c:pt>
                <c:pt idx="9">
                  <c:v>Chhattisgarh</c:v>
                </c:pt>
              </c:strCache>
            </c:strRef>
          </c:cat>
          <c:val>
            <c:numRef>
              <c:f>'covid chart4'!$B$4:$B$14</c:f>
              <c:numCache>
                <c:formatCode>General</c:formatCode>
                <c:ptCount val="10"/>
                <c:pt idx="0">
                  <c:v>6450585</c:v>
                </c:pt>
                <c:pt idx="1">
                  <c:v>4857181</c:v>
                </c:pt>
                <c:pt idx="2">
                  <c:v>2941578</c:v>
                </c:pt>
                <c:pt idx="3">
                  <c:v>2655015</c:v>
                </c:pt>
                <c:pt idx="4">
                  <c:v>2047722</c:v>
                </c:pt>
                <c:pt idx="5">
                  <c:v>1687151</c:v>
                </c:pt>
                <c:pt idx="6">
                  <c:v>1565471</c:v>
                </c:pt>
                <c:pt idx="7">
                  <c:v>1414431</c:v>
                </c:pt>
                <c:pt idx="8">
                  <c:v>1029147</c:v>
                </c:pt>
                <c:pt idx="9">
                  <c:v>992159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8E-4750-AEC5-946C7D24B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586192"/>
        <c:axId val="1912593264"/>
      </c:barChart>
      <c:catAx>
        <c:axId val="191258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593264"/>
        <c:crosses val="autoZero"/>
        <c:auto val="1"/>
        <c:lblAlgn val="ctr"/>
        <c:lblOffset val="100"/>
        <c:noMultiLvlLbl val="0"/>
      </c:catAx>
      <c:valAx>
        <c:axId val="1912593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586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[Project.xlsx]covid chart 5!PivotTable4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States</a:t>
            </a:r>
            <a:r>
              <a:rPr lang="en-US" baseline="0"/>
              <a:t> with less recovery rate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'covid chart 5'!$B$3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'covid chart 5'!$A$4:$A$14</c:f>
              <c:strCache>
                <c:ptCount val="10"/>
                <c:pt idx="0">
                  <c:v>Andaman and Nicobar Islands</c:v>
                </c:pt>
                <c:pt idx="1">
                  <c:v>Lakshadweep</c:v>
                </c:pt>
                <c:pt idx="2">
                  <c:v>Dadra and Nagar Haveli and Daman and Diu</c:v>
                </c:pt>
                <c:pt idx="3">
                  <c:v>Ladakh</c:v>
                </c:pt>
                <c:pt idx="4">
                  <c:v>Nagaland</c:v>
                </c:pt>
                <c:pt idx="5">
                  <c:v>Sikkim</c:v>
                </c:pt>
                <c:pt idx="6">
                  <c:v>Arunachal Pradesh</c:v>
                </c:pt>
                <c:pt idx="7">
                  <c:v>Chandigarh</c:v>
                </c:pt>
                <c:pt idx="8">
                  <c:v>Meghalaya</c:v>
                </c:pt>
                <c:pt idx="9">
                  <c:v>Tripura</c:v>
                </c:pt>
              </c:strCache>
            </c:strRef>
          </c:cat>
          <c:val>
            <c:numRef>
              <c:f>'covid chart 5'!$B$4:$B$14</c:f>
              <c:numCache>
                <c:formatCode>General</c:formatCode>
                <c:ptCount val="10"/>
                <c:pt idx="0">
                  <c:v>7518</c:v>
                </c:pt>
                <c:pt idx="1">
                  <c:v>10270</c:v>
                </c:pt>
                <c:pt idx="2">
                  <c:v>10644</c:v>
                </c:pt>
                <c:pt idx="3">
                  <c:v>20687</c:v>
                </c:pt>
                <c:pt idx="4">
                  <c:v>29904</c:v>
                </c:pt>
                <c:pt idx="5">
                  <c:v>31063</c:v>
                </c:pt>
                <c:pt idx="6">
                  <c:v>54774</c:v>
                </c:pt>
                <c:pt idx="7">
                  <c:v>64495</c:v>
                </c:pt>
                <c:pt idx="8">
                  <c:v>81746</c:v>
                </c:pt>
                <c:pt idx="9">
                  <c:v>83466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CC-4E88-B0F7-7E7625F74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965120"/>
        <c:axId val="1904965536"/>
      </c:barChart>
      <c:catAx>
        <c:axId val="190496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965536"/>
        <c:crosses val="autoZero"/>
        <c:auto val="1"/>
        <c:lblAlgn val="ctr"/>
        <c:lblOffset val="100"/>
        <c:noMultiLvlLbl val="0"/>
      </c:catAx>
      <c:valAx>
        <c:axId val="1904965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965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[Project.xlsx]Vaccine Chart1!PivotTable2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Comparison</a:t>
            </a:r>
            <a:r>
              <a:rPr lang="en-IN" baseline="0"/>
              <a:t> of Doses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'Vaccine Chart1'!$B$3</c:f>
              <c:strCache>
                <c:ptCount val="1"/>
                <c:pt idx="0">
                  <c:v>Sum of 1st Dose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'Vaccine Chart1'!$A$4:$A$42</c:f>
              <c:strCache>
                <c:ptCount val="38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Miscellaneous</c:v>
                </c:pt>
                <c:pt idx="14">
                  <c:v>Meghalaya</c:v>
                </c:pt>
                <c:pt idx="15">
                  <c:v>Manipur</c:v>
                </c:pt>
                <c:pt idx="16">
                  <c:v>Maharashtra</c:v>
                </c:pt>
                <c:pt idx="17">
                  <c:v>Madhya Pradesh</c:v>
                </c:pt>
                <c:pt idx="18">
                  <c:v>Lakshadweep</c:v>
                </c:pt>
                <c:pt idx="19">
                  <c:v>Ladakh</c:v>
                </c:pt>
                <c:pt idx="20">
                  <c:v>Kerala</c:v>
                </c:pt>
                <c:pt idx="21">
                  <c:v>Karnataka</c:v>
                </c:pt>
                <c:pt idx="22">
                  <c:v>Jharkhand</c:v>
                </c:pt>
                <c:pt idx="23">
                  <c:v>Jammu &amp; Kashmir</c:v>
                </c:pt>
                <c:pt idx="24">
                  <c:v>Himachal Pradesh</c:v>
                </c:pt>
                <c:pt idx="25">
                  <c:v>Haryana</c:v>
                </c:pt>
                <c:pt idx="26">
                  <c:v>Gujarat</c:v>
                </c:pt>
                <c:pt idx="27">
                  <c:v>Goa</c:v>
                </c:pt>
                <c:pt idx="28">
                  <c:v>Delhi</c:v>
                </c:pt>
                <c:pt idx="29">
                  <c:v>Daman and Diu</c:v>
                </c:pt>
                <c:pt idx="30">
                  <c:v>Dadra and Nagar Haveli</c:v>
                </c:pt>
                <c:pt idx="31">
                  <c:v>Chhattisgarh</c:v>
                </c:pt>
                <c:pt idx="32">
                  <c:v>Chandigarh</c:v>
                </c:pt>
                <c:pt idx="33">
                  <c:v>Bihar</c:v>
                </c:pt>
                <c:pt idx="34">
                  <c:v>Assam</c:v>
                </c:pt>
                <c:pt idx="35">
                  <c:v>Arunachal Pradesh</c:v>
                </c:pt>
                <c:pt idx="36">
                  <c:v>Andhra Pradesh</c:v>
                </c:pt>
                <c:pt idx="37">
                  <c:v>Andaman and Nicobar Islands</c:v>
                </c:pt>
              </c:strCache>
            </c:strRef>
          </c:cat>
          <c:val>
            <c:numRef>
              <c:f>'Vaccine Chart1'!$B$4:$B$42</c:f>
              <c:numCache>
                <c:formatCode>General</c:formatCode>
                <c:ptCount val="38"/>
                <c:pt idx="0">
                  <c:v>63111686</c:v>
                </c:pt>
                <c:pt idx="1">
                  <c:v>7579435</c:v>
                </c:pt>
                <c:pt idx="2">
                  <c:v>111620542</c:v>
                </c:pt>
                <c:pt idx="3">
                  <c:v>2550680</c:v>
                </c:pt>
                <c:pt idx="4">
                  <c:v>24900734</c:v>
                </c:pt>
                <c:pt idx="5">
                  <c:v>45316967</c:v>
                </c:pt>
                <c:pt idx="6">
                  <c:v>523190</c:v>
                </c:pt>
                <c:pt idx="7">
                  <c:v>43436480</c:v>
                </c:pt>
                <c:pt idx="8">
                  <c:v>16527394</c:v>
                </c:pt>
                <c:pt idx="9">
                  <c:v>764159</c:v>
                </c:pt>
                <c:pt idx="10">
                  <c:v>27788872</c:v>
                </c:pt>
                <c:pt idx="11">
                  <c:v>737995</c:v>
                </c:pt>
                <c:pt idx="12">
                  <c:v>731876</c:v>
                </c:pt>
                <c:pt idx="13">
                  <c:v>2237696</c:v>
                </c:pt>
                <c:pt idx="14">
                  <c:v>1164562</c:v>
                </c:pt>
                <c:pt idx="15">
                  <c:v>1280996</c:v>
                </c:pt>
                <c:pt idx="16">
                  <c:v>73737476</c:v>
                </c:pt>
                <c:pt idx="17">
                  <c:v>51077647</c:v>
                </c:pt>
                <c:pt idx="18">
                  <c:v>55399</c:v>
                </c:pt>
                <c:pt idx="19">
                  <c:v>211855</c:v>
                </c:pt>
                <c:pt idx="20">
                  <c:v>25670739</c:v>
                </c:pt>
                <c:pt idx="21">
                  <c:v>44638373</c:v>
                </c:pt>
                <c:pt idx="22">
                  <c:v>16534628</c:v>
                </c:pt>
                <c:pt idx="23">
                  <c:v>9597825</c:v>
                </c:pt>
                <c:pt idx="24">
                  <c:v>5820640</c:v>
                </c:pt>
                <c:pt idx="25">
                  <c:v>18562030</c:v>
                </c:pt>
                <c:pt idx="26">
                  <c:v>45774702</c:v>
                </c:pt>
                <c:pt idx="27">
                  <c:v>1282226</c:v>
                </c:pt>
                <c:pt idx="28">
                  <c:v>13842452</c:v>
                </c:pt>
                <c:pt idx="29">
                  <c:v>279137</c:v>
                </c:pt>
                <c:pt idx="30">
                  <c:v>395054</c:v>
                </c:pt>
                <c:pt idx="31">
                  <c:v>16406721</c:v>
                </c:pt>
                <c:pt idx="32">
                  <c:v>940604</c:v>
                </c:pt>
                <c:pt idx="33">
                  <c:v>54295255</c:v>
                </c:pt>
                <c:pt idx="34">
                  <c:v>21088077</c:v>
                </c:pt>
                <c:pt idx="35">
                  <c:v>793959</c:v>
                </c:pt>
                <c:pt idx="36">
                  <c:v>34686365</c:v>
                </c:pt>
                <c:pt idx="37">
                  <c:v>296748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98-419E-AEAE-63FDA2A35824}"/>
            </c:ext>
          </c:extLst>
        </c:ser>
        <c:ser>
          <c:idx val="1"/>
          <c:order val="1"/>
          <c:tx>
            <c:strRef>
              <c:f>'Vaccine Chart1'!$C$3</c:f>
              <c:strCache>
                <c:ptCount val="1"/>
                <c:pt idx="0">
                  <c:v>Sum of 2nd Dose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'Vaccine Chart1'!$A$4:$A$42</c:f>
              <c:strCache>
                <c:ptCount val="38"/>
                <c:pt idx="0">
                  <c:v>West Bengal</c:v>
                </c:pt>
                <c:pt idx="1">
                  <c:v>Uttarakhand</c:v>
                </c:pt>
                <c:pt idx="2">
                  <c:v>Uttar Pradesh</c:v>
                </c:pt>
                <c:pt idx="3">
                  <c:v>Tripura</c:v>
                </c:pt>
                <c:pt idx="4">
                  <c:v>Telangana</c:v>
                </c:pt>
                <c:pt idx="5">
                  <c:v>Tamil Nadu</c:v>
                </c:pt>
                <c:pt idx="6">
                  <c:v>Sikkim</c:v>
                </c:pt>
                <c:pt idx="7">
                  <c:v>Rajasthan</c:v>
                </c:pt>
                <c:pt idx="8">
                  <c:v>Punjab</c:v>
                </c:pt>
                <c:pt idx="9">
                  <c:v>Puducherry</c:v>
                </c:pt>
                <c:pt idx="10">
                  <c:v>Odisha</c:v>
                </c:pt>
                <c:pt idx="11">
                  <c:v>Nagaland</c:v>
                </c:pt>
                <c:pt idx="12">
                  <c:v>Mizoram</c:v>
                </c:pt>
                <c:pt idx="13">
                  <c:v>Miscellaneous</c:v>
                </c:pt>
                <c:pt idx="14">
                  <c:v>Meghalaya</c:v>
                </c:pt>
                <c:pt idx="15">
                  <c:v>Manipur</c:v>
                </c:pt>
                <c:pt idx="16">
                  <c:v>Maharashtra</c:v>
                </c:pt>
                <c:pt idx="17">
                  <c:v>Madhya Pradesh</c:v>
                </c:pt>
                <c:pt idx="18">
                  <c:v>Lakshadweep</c:v>
                </c:pt>
                <c:pt idx="19">
                  <c:v>Ladakh</c:v>
                </c:pt>
                <c:pt idx="20">
                  <c:v>Kerala</c:v>
                </c:pt>
                <c:pt idx="21">
                  <c:v>Karnataka</c:v>
                </c:pt>
                <c:pt idx="22">
                  <c:v>Jharkhand</c:v>
                </c:pt>
                <c:pt idx="23">
                  <c:v>Jammu &amp; Kashmir</c:v>
                </c:pt>
                <c:pt idx="24">
                  <c:v>Himachal Pradesh</c:v>
                </c:pt>
                <c:pt idx="25">
                  <c:v>Haryana</c:v>
                </c:pt>
                <c:pt idx="26">
                  <c:v>Gujarat</c:v>
                </c:pt>
                <c:pt idx="27">
                  <c:v>Goa</c:v>
                </c:pt>
                <c:pt idx="28">
                  <c:v>Delhi</c:v>
                </c:pt>
                <c:pt idx="29">
                  <c:v>Daman and Diu</c:v>
                </c:pt>
                <c:pt idx="30">
                  <c:v>Dadra and Nagar Haveli</c:v>
                </c:pt>
                <c:pt idx="31">
                  <c:v>Chhattisgarh</c:v>
                </c:pt>
                <c:pt idx="32">
                  <c:v>Chandigarh</c:v>
                </c:pt>
                <c:pt idx="33">
                  <c:v>Bihar</c:v>
                </c:pt>
                <c:pt idx="34">
                  <c:v>Assam</c:v>
                </c:pt>
                <c:pt idx="35">
                  <c:v>Arunachal Pradesh</c:v>
                </c:pt>
                <c:pt idx="36">
                  <c:v>Andhra Pradesh</c:v>
                </c:pt>
                <c:pt idx="37">
                  <c:v>Andaman and Nicobar Islands</c:v>
                </c:pt>
              </c:strCache>
            </c:strRef>
          </c:cat>
          <c:val>
            <c:numRef>
              <c:f>'Vaccine Chart1'!$C$4:$C$42</c:f>
              <c:numCache>
                <c:formatCode>General</c:formatCode>
                <c:ptCount val="38"/>
                <c:pt idx="0">
                  <c:v>29085881</c:v>
                </c:pt>
                <c:pt idx="1">
                  <c:v>5031288</c:v>
                </c:pt>
                <c:pt idx="2">
                  <c:v>49526326</c:v>
                </c:pt>
                <c:pt idx="3">
                  <c:v>2014946</c:v>
                </c:pt>
                <c:pt idx="4">
                  <c:v>12763109</c:v>
                </c:pt>
                <c:pt idx="5">
                  <c:v>24802756</c:v>
                </c:pt>
                <c:pt idx="6">
                  <c:v>469442</c:v>
                </c:pt>
                <c:pt idx="7">
                  <c:v>24506320</c:v>
                </c:pt>
                <c:pt idx="8">
                  <c:v>7526809</c:v>
                </c:pt>
                <c:pt idx="9">
                  <c:v>469363</c:v>
                </c:pt>
                <c:pt idx="10">
                  <c:v>15565985</c:v>
                </c:pt>
                <c:pt idx="11">
                  <c:v>547038</c:v>
                </c:pt>
                <c:pt idx="12">
                  <c:v>556630</c:v>
                </c:pt>
                <c:pt idx="13">
                  <c:v>1569321</c:v>
                </c:pt>
                <c:pt idx="14">
                  <c:v>807468</c:v>
                </c:pt>
                <c:pt idx="15">
                  <c:v>870041</c:v>
                </c:pt>
                <c:pt idx="16">
                  <c:v>39388598</c:v>
                </c:pt>
                <c:pt idx="17">
                  <c:v>35044626</c:v>
                </c:pt>
                <c:pt idx="18">
                  <c:v>49217</c:v>
                </c:pt>
                <c:pt idx="19">
                  <c:v>170926</c:v>
                </c:pt>
                <c:pt idx="20">
                  <c:v>17203634</c:v>
                </c:pt>
                <c:pt idx="21">
                  <c:v>29234197</c:v>
                </c:pt>
                <c:pt idx="22">
                  <c:v>7774875</c:v>
                </c:pt>
                <c:pt idx="23">
                  <c:v>6985685</c:v>
                </c:pt>
                <c:pt idx="24">
                  <c:v>5119653</c:v>
                </c:pt>
                <c:pt idx="25">
                  <c:v>10031185</c:v>
                </c:pt>
                <c:pt idx="26">
                  <c:v>34791894</c:v>
                </c:pt>
                <c:pt idx="27">
                  <c:v>1028810</c:v>
                </c:pt>
                <c:pt idx="28">
                  <c:v>8789721</c:v>
                </c:pt>
                <c:pt idx="29">
                  <c:v>212645</c:v>
                </c:pt>
                <c:pt idx="30">
                  <c:v>224567</c:v>
                </c:pt>
                <c:pt idx="31">
                  <c:v>9370586</c:v>
                </c:pt>
                <c:pt idx="32">
                  <c:v>628071</c:v>
                </c:pt>
                <c:pt idx="33">
                  <c:v>26591311</c:v>
                </c:pt>
                <c:pt idx="34">
                  <c:v>11875829</c:v>
                </c:pt>
                <c:pt idx="35">
                  <c:v>610181</c:v>
                </c:pt>
                <c:pt idx="36">
                  <c:v>24747478</c:v>
                </c:pt>
                <c:pt idx="37">
                  <c:v>255179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98-419E-AEAE-63FDA2A3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12136320"/>
        <c:axId val="1912124672"/>
      </c:barChart>
      <c:catAx>
        <c:axId val="191213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124672"/>
        <c:crosses val="autoZero"/>
        <c:auto val="1"/>
        <c:lblAlgn val="ctr"/>
        <c:lblOffset val="100"/>
        <c:noMultiLvlLbl val="0"/>
      </c:catAx>
      <c:valAx>
        <c:axId val="191212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13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[Project.xlsx]vaccine chart2!PivotTable5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</a:t>
            </a:r>
            <a:r>
              <a:rPr lang="en-US" baseline="0"/>
              <a:t> 10 fully Vaccinated States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0B050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0B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'vaccine chart2'!$B$3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'vaccine chart2'!$A$4:$A$14</c:f>
              <c:strCache>
                <c:ptCount val="10"/>
                <c:pt idx="0">
                  <c:v>Uttar Pradesh</c:v>
                </c:pt>
                <c:pt idx="1">
                  <c:v>Maharashtra</c:v>
                </c:pt>
                <c:pt idx="2">
                  <c:v>Madhya Pradesh</c:v>
                </c:pt>
                <c:pt idx="3">
                  <c:v>Gujarat</c:v>
                </c:pt>
                <c:pt idx="4">
                  <c:v>Karnataka</c:v>
                </c:pt>
                <c:pt idx="5">
                  <c:v>West Bengal</c:v>
                </c:pt>
                <c:pt idx="6">
                  <c:v>Bihar</c:v>
                </c:pt>
                <c:pt idx="7">
                  <c:v>Tamil Nadu</c:v>
                </c:pt>
                <c:pt idx="8">
                  <c:v>Andhra Pradesh</c:v>
                </c:pt>
                <c:pt idx="9">
                  <c:v>Rajasthan</c:v>
                </c:pt>
              </c:strCache>
            </c:strRef>
          </c:cat>
          <c:val>
            <c:numRef>
              <c:f>'vaccine chart2'!$B$4:$B$14</c:f>
              <c:numCache>
                <c:formatCode>General</c:formatCode>
                <c:ptCount val="10"/>
                <c:pt idx="0">
                  <c:v>49526326</c:v>
                </c:pt>
                <c:pt idx="1">
                  <c:v>39388598</c:v>
                </c:pt>
                <c:pt idx="2">
                  <c:v>35044626</c:v>
                </c:pt>
                <c:pt idx="3">
                  <c:v>34791894</c:v>
                </c:pt>
                <c:pt idx="4">
                  <c:v>29234197</c:v>
                </c:pt>
                <c:pt idx="5">
                  <c:v>29085881</c:v>
                </c:pt>
                <c:pt idx="6">
                  <c:v>26591311</c:v>
                </c:pt>
                <c:pt idx="7">
                  <c:v>24802756</c:v>
                </c:pt>
                <c:pt idx="8">
                  <c:v>24747478</c:v>
                </c:pt>
                <c:pt idx="9">
                  <c:v>24506320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C1-4712-9CAC-881F2F0FCD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12150880"/>
        <c:axId val="1912150464"/>
      </c:barChart>
      <c:catAx>
        <c:axId val="191215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150464"/>
        <c:crosses val="autoZero"/>
        <c:auto val="1"/>
        <c:lblAlgn val="ctr"/>
        <c:lblOffset val="100"/>
        <c:noMultiLvlLbl val="0"/>
      </c:catAx>
      <c:valAx>
        <c:axId val="1912150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215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[Project.xlsx]vaccine chart3!PivotTable6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States with less total</a:t>
            </a:r>
            <a:r>
              <a:rPr lang="en-US" baseline="0"/>
              <a:t> Vaccination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'vaccine chart3'!$B$3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'vaccine chart3'!$A$4:$A$11</c:f>
              <c:strCache>
                <c:ptCount val="7"/>
                <c:pt idx="0">
                  <c:v>Lakshadweep</c:v>
                </c:pt>
                <c:pt idx="1">
                  <c:v>Ladakh</c:v>
                </c:pt>
                <c:pt idx="2">
                  <c:v>Puducherry</c:v>
                </c:pt>
                <c:pt idx="3">
                  <c:v>Sikkim</c:v>
                </c:pt>
                <c:pt idx="4">
                  <c:v>Nagaland</c:v>
                </c:pt>
                <c:pt idx="5">
                  <c:v>Mizoram</c:v>
                </c:pt>
                <c:pt idx="6">
                  <c:v>Arunachal Pradesh</c:v>
                </c:pt>
              </c:strCache>
            </c:strRef>
          </c:cat>
          <c:val>
            <c:numRef>
              <c:f>'vaccine chart3'!$B$4:$B$11</c:f>
              <c:numCache>
                <c:formatCode>General</c:formatCode>
                <c:ptCount val="7"/>
                <c:pt idx="0">
                  <c:v>49217</c:v>
                </c:pt>
                <c:pt idx="1">
                  <c:v>170926</c:v>
                </c:pt>
                <c:pt idx="2">
                  <c:v>469363</c:v>
                </c:pt>
                <c:pt idx="3">
                  <c:v>469442</c:v>
                </c:pt>
                <c:pt idx="4">
                  <c:v>547038</c:v>
                </c:pt>
                <c:pt idx="5">
                  <c:v>556630</c:v>
                </c:pt>
                <c:pt idx="6">
                  <c:v>610181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31-4746-A266-2A432FAAC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3664768"/>
        <c:axId val="1993660608"/>
      </c:barChart>
      <c:catAx>
        <c:axId val="199366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660608"/>
        <c:crosses val="autoZero"/>
        <c:auto val="1"/>
        <c:lblAlgn val="ctr"/>
        <c:lblOffset val="100"/>
        <c:noMultiLvlLbl val="0"/>
      </c:catAx>
      <c:valAx>
        <c:axId val="1993660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3664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[Project.xlsx]population chart1!PivotTable9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states</a:t>
            </a:r>
            <a:r>
              <a:rPr lang="en-IN" baseline="0"/>
              <a:t> population vs confirmed cases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'population chart1'!$C$3</c:f>
              <c:strCache>
                <c:ptCount val="1"/>
                <c:pt idx="0">
                  <c:v>Sum of Population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'population chart1'!$B$4:$B$14</c:f>
              <c:strCache>
                <c:ptCount val="10"/>
                <c:pt idx="0">
                  <c:v>Uttar Pradesh</c:v>
                </c:pt>
                <c:pt idx="1">
                  <c:v>Maharashtra</c:v>
                </c:pt>
                <c:pt idx="2">
                  <c:v>West Bengal</c:v>
                </c:pt>
                <c:pt idx="3">
                  <c:v>Tamil Nadu</c:v>
                </c:pt>
                <c:pt idx="4">
                  <c:v>Karnataka</c:v>
                </c:pt>
                <c:pt idx="5">
                  <c:v>Andhra Pradesh</c:v>
                </c:pt>
                <c:pt idx="6">
                  <c:v>Odisha</c:v>
                </c:pt>
                <c:pt idx="7">
                  <c:v>Kerala</c:v>
                </c:pt>
                <c:pt idx="8">
                  <c:v>Chhattisgarh</c:v>
                </c:pt>
                <c:pt idx="9">
                  <c:v>Delhi</c:v>
                </c:pt>
              </c:strCache>
            </c:strRef>
          </c:cat>
          <c:val>
            <c:numRef>
              <c:f>'population chart1'!$C$4:$C$14</c:f>
              <c:numCache>
                <c:formatCode>General</c:formatCode>
                <c:ptCount val="10"/>
                <c:pt idx="0">
                  <c:v>199812341</c:v>
                </c:pt>
                <c:pt idx="1">
                  <c:v>112374333</c:v>
                </c:pt>
                <c:pt idx="2">
                  <c:v>91276115</c:v>
                </c:pt>
                <c:pt idx="3">
                  <c:v>72147030</c:v>
                </c:pt>
                <c:pt idx="4">
                  <c:v>61095297</c:v>
                </c:pt>
                <c:pt idx="5">
                  <c:v>49577103</c:v>
                </c:pt>
                <c:pt idx="6">
                  <c:v>41974219</c:v>
                </c:pt>
                <c:pt idx="7">
                  <c:v>33406061</c:v>
                </c:pt>
                <c:pt idx="8">
                  <c:v>25545198</c:v>
                </c:pt>
                <c:pt idx="9">
                  <c:v>16787941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85-4369-B498-4B67063B4B5C}"/>
            </c:ext>
          </c:extLst>
        </c:ser>
        <c:ser>
          <c:idx val="1"/>
          <c:order val="1"/>
          <c:tx>
            <c:strRef>
              <c:f>'population chart1'!$D$3</c:f>
              <c:strCache>
                <c:ptCount val="1"/>
                <c:pt idx="0">
                  <c:v>Sum of Confirmed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'population chart1'!$B$4:$B$14</c:f>
              <c:strCache>
                <c:ptCount val="10"/>
                <c:pt idx="0">
                  <c:v>Uttar Pradesh</c:v>
                </c:pt>
                <c:pt idx="1">
                  <c:v>Maharashtra</c:v>
                </c:pt>
                <c:pt idx="2">
                  <c:v>West Bengal</c:v>
                </c:pt>
                <c:pt idx="3">
                  <c:v>Tamil Nadu</c:v>
                </c:pt>
                <c:pt idx="4">
                  <c:v>Karnataka</c:v>
                </c:pt>
                <c:pt idx="5">
                  <c:v>Andhra Pradesh</c:v>
                </c:pt>
                <c:pt idx="6">
                  <c:v>Odisha</c:v>
                </c:pt>
                <c:pt idx="7">
                  <c:v>Kerala</c:v>
                </c:pt>
                <c:pt idx="8">
                  <c:v>Chhattisgarh</c:v>
                </c:pt>
                <c:pt idx="9">
                  <c:v>Delhi</c:v>
                </c:pt>
              </c:strCache>
            </c:strRef>
          </c:cat>
          <c:val>
            <c:numRef>
              <c:f>'population chart1'!$D$4:$D$14</c:f>
              <c:numCache>
                <c:formatCode>General</c:formatCode>
                <c:ptCount val="10"/>
                <c:pt idx="0">
                  <c:v>1710158</c:v>
                </c:pt>
                <c:pt idx="1">
                  <c:v>6611078</c:v>
                </c:pt>
                <c:pt idx="2">
                  <c:v>1592908</c:v>
                </c:pt>
                <c:pt idx="3">
                  <c:v>2702623</c:v>
                </c:pt>
                <c:pt idx="4">
                  <c:v>2988333</c:v>
                </c:pt>
                <c:pt idx="5">
                  <c:v>2066450</c:v>
                </c:pt>
                <c:pt idx="6">
                  <c:v>1041457</c:v>
                </c:pt>
                <c:pt idx="7">
                  <c:v>4968657</c:v>
                </c:pt>
                <c:pt idx="8">
                  <c:v>1006052</c:v>
                </c:pt>
                <c:pt idx="9">
                  <c:v>1439870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85-4369-B498-4B67063B4B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91131120"/>
        <c:axId val="1991140688"/>
      </c:barChart>
      <c:catAx>
        <c:axId val="1991131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140688"/>
        <c:crosses val="autoZero"/>
        <c:auto val="1"/>
        <c:lblAlgn val="ctr"/>
        <c:lblOffset val="100"/>
        <c:noMultiLvlLbl val="0"/>
      </c:catAx>
      <c:valAx>
        <c:axId val="1991140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131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7DE54E-F1EE-44F1-8A14-C4587BBE5C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C09829D-34C9-4808-AB8E-E8F0D5B5C50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gm:t>
    </dgm:pt>
    <dgm:pt modelId="{DE68C50E-23EA-4D7A-A76A-214F8A93FC60}" type="parTrans" cxnId="{438B6570-001E-40C7-BE37-63353A9CA747}">
      <dgm:prSet/>
      <dgm:spPr/>
      <dgm:t>
        <a:bodyPr/>
        <a:lstStyle/>
        <a:p>
          <a:endParaRPr lang="en-US"/>
        </a:p>
      </dgm:t>
    </dgm:pt>
    <dgm:pt modelId="{03F9AC3F-AD3D-47FF-8BEE-285F8C1D15E1}" type="sibTrans" cxnId="{438B6570-001E-40C7-BE37-63353A9CA747}">
      <dgm:prSet/>
      <dgm:spPr/>
      <dgm:t>
        <a:bodyPr/>
        <a:lstStyle/>
        <a:p>
          <a:endParaRPr lang="en-US"/>
        </a:p>
      </dgm:t>
    </dgm:pt>
    <dgm:pt modelId="{39C47150-A1CF-4575-87F7-699A8854C5B1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gm:t>
    </dgm:pt>
    <dgm:pt modelId="{D4D3DCC0-CA92-4947-9646-F49CB68F3E20}" type="parTrans" cxnId="{B788BB94-84F4-4BFA-818B-567F584A110B}">
      <dgm:prSet/>
      <dgm:spPr/>
      <dgm:t>
        <a:bodyPr/>
        <a:lstStyle/>
        <a:p>
          <a:endParaRPr lang="en-US"/>
        </a:p>
      </dgm:t>
    </dgm:pt>
    <dgm:pt modelId="{D1798A77-AEDE-4152-B7B5-9FF075B8639B}" type="sibTrans" cxnId="{B788BB94-84F4-4BFA-818B-567F584A110B}">
      <dgm:prSet/>
      <dgm:spPr/>
      <dgm:t>
        <a:bodyPr/>
        <a:lstStyle/>
        <a:p>
          <a:endParaRPr lang="en-US"/>
        </a:p>
      </dgm:t>
    </dgm:pt>
    <dgm:pt modelId="{43B96307-C65F-4E05-BD8A-6A088E61498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Sources of Data Sets</a:t>
          </a:r>
        </a:p>
      </dgm:t>
    </dgm:pt>
    <dgm:pt modelId="{E90BD1A6-911D-4E9D-8570-42A5F9A192F2}" type="parTrans" cxnId="{1E9E146A-8F05-4B73-93D1-09DB41B9C31E}">
      <dgm:prSet/>
      <dgm:spPr/>
      <dgm:t>
        <a:bodyPr/>
        <a:lstStyle/>
        <a:p>
          <a:endParaRPr lang="en-US"/>
        </a:p>
      </dgm:t>
    </dgm:pt>
    <dgm:pt modelId="{3400F5F8-2514-471B-9A2D-0FBD6C823C5D}" type="sibTrans" cxnId="{1E9E146A-8F05-4B73-93D1-09DB41B9C31E}">
      <dgm:prSet/>
      <dgm:spPr/>
      <dgm:t>
        <a:bodyPr/>
        <a:lstStyle/>
        <a:p>
          <a:endParaRPr lang="en-US"/>
        </a:p>
      </dgm:t>
    </dgm:pt>
    <dgm:pt modelId="{613373CA-860B-4E61-B29B-17829D12B21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ETL Process</a:t>
          </a:r>
        </a:p>
      </dgm:t>
    </dgm:pt>
    <dgm:pt modelId="{7E11E75B-9DAE-4B3C-AA79-B8BDABC3D5FD}" type="parTrans" cxnId="{3710136F-46A5-409F-A521-E9AB90B09AE4}">
      <dgm:prSet/>
      <dgm:spPr/>
      <dgm:t>
        <a:bodyPr/>
        <a:lstStyle/>
        <a:p>
          <a:endParaRPr lang="en-US"/>
        </a:p>
      </dgm:t>
    </dgm:pt>
    <dgm:pt modelId="{4E8B2E00-DC47-4C12-B218-1E5BCDBEEDAF}" type="sibTrans" cxnId="{3710136F-46A5-409F-A521-E9AB90B09AE4}">
      <dgm:prSet/>
      <dgm:spPr/>
      <dgm:t>
        <a:bodyPr/>
        <a:lstStyle/>
        <a:p>
          <a:endParaRPr lang="en-US"/>
        </a:p>
      </dgm:t>
    </dgm:pt>
    <dgm:pt modelId="{02D7106C-7E17-4455-92DC-1B20A09C73B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gm:t>
    </dgm:pt>
    <dgm:pt modelId="{B83BDCE5-B890-47EB-A56A-2AB8360AB842}" type="parTrans" cxnId="{165D8B0E-FAC9-4F86-A419-7B0176FB7369}">
      <dgm:prSet/>
      <dgm:spPr/>
      <dgm:t>
        <a:bodyPr/>
        <a:lstStyle/>
        <a:p>
          <a:endParaRPr lang="en-US"/>
        </a:p>
      </dgm:t>
    </dgm:pt>
    <dgm:pt modelId="{442D7789-C00C-4529-837C-94F174E3B612}" type="sibTrans" cxnId="{165D8B0E-FAC9-4F86-A419-7B0176FB7369}">
      <dgm:prSet/>
      <dgm:spPr/>
      <dgm:t>
        <a:bodyPr/>
        <a:lstStyle/>
        <a:p>
          <a:endParaRPr lang="en-US"/>
        </a:p>
      </dgm:t>
    </dgm:pt>
    <dgm:pt modelId="{9DB712E6-F9FD-4AEC-B7E4-321352E0BF1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gm:t>
    </dgm:pt>
    <dgm:pt modelId="{27213DF5-8D3A-4E06-9074-1CFD40991230}" type="parTrans" cxnId="{EA9CBB5E-BE0F-47C1-8F89-0A4C2F7F079A}">
      <dgm:prSet/>
      <dgm:spPr/>
      <dgm:t>
        <a:bodyPr/>
        <a:lstStyle/>
        <a:p>
          <a:endParaRPr lang="en-US"/>
        </a:p>
      </dgm:t>
    </dgm:pt>
    <dgm:pt modelId="{3BF78223-BE25-4DCC-836B-E165E80FC2B1}" type="sibTrans" cxnId="{EA9CBB5E-BE0F-47C1-8F89-0A4C2F7F079A}">
      <dgm:prSet/>
      <dgm:spPr/>
      <dgm:t>
        <a:bodyPr/>
        <a:lstStyle/>
        <a:p>
          <a:endParaRPr lang="en-US"/>
        </a:p>
      </dgm:t>
    </dgm:pt>
    <dgm:pt modelId="{1CBC8C0C-6B74-4241-BC8E-C9F8175C140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</a:p>
      </dgm:t>
    </dgm:pt>
    <dgm:pt modelId="{1D2288B7-2C06-4F56-8CF3-D864AE84CE37}" type="parTrans" cxnId="{4747541A-2439-430B-8527-3A473823608C}">
      <dgm:prSet/>
      <dgm:spPr/>
      <dgm:t>
        <a:bodyPr/>
        <a:lstStyle/>
        <a:p>
          <a:endParaRPr lang="en-US"/>
        </a:p>
      </dgm:t>
    </dgm:pt>
    <dgm:pt modelId="{8521ED6E-1C58-4BB0-8A22-925AB1A549C6}" type="sibTrans" cxnId="{4747541A-2439-430B-8527-3A473823608C}">
      <dgm:prSet/>
      <dgm:spPr/>
      <dgm:t>
        <a:bodyPr/>
        <a:lstStyle/>
        <a:p>
          <a:endParaRPr lang="en-US"/>
        </a:p>
      </dgm:t>
    </dgm:pt>
    <dgm:pt modelId="{84DCAC6A-A816-44A5-92AE-D3A02C2C683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Bibliography</a:t>
          </a:r>
        </a:p>
      </dgm:t>
    </dgm:pt>
    <dgm:pt modelId="{6BB9B378-2CF3-4CC7-8192-F3805142D050}" type="parTrans" cxnId="{233DF7B2-3AF0-4108-B660-8A1C8FE7B548}">
      <dgm:prSet/>
      <dgm:spPr/>
      <dgm:t>
        <a:bodyPr/>
        <a:lstStyle/>
        <a:p>
          <a:endParaRPr lang="en-US"/>
        </a:p>
      </dgm:t>
    </dgm:pt>
    <dgm:pt modelId="{045440FA-3B30-45F3-8863-DEDCFAD3263E}" type="sibTrans" cxnId="{233DF7B2-3AF0-4108-B660-8A1C8FE7B548}">
      <dgm:prSet/>
      <dgm:spPr/>
      <dgm:t>
        <a:bodyPr/>
        <a:lstStyle/>
        <a:p>
          <a:endParaRPr lang="en-US"/>
        </a:p>
      </dgm:t>
    </dgm:pt>
    <dgm:pt modelId="{2EF5A0F3-AA45-4999-91E2-0C632D6B5F23}" type="pres">
      <dgm:prSet presAssocID="{207DE54E-F1EE-44F1-8A14-C4587BBE5C37}" presName="linear" presStyleCnt="0">
        <dgm:presLayoutVars>
          <dgm:animLvl val="lvl"/>
          <dgm:resizeHandles val="exact"/>
        </dgm:presLayoutVars>
      </dgm:prSet>
      <dgm:spPr/>
    </dgm:pt>
    <dgm:pt modelId="{E7DD7B9C-4129-4553-9B65-4405657E4430}" type="pres">
      <dgm:prSet presAssocID="{5C09829D-34C9-4808-AB8E-E8F0D5B5C50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F38C5AE-C983-438F-B395-0B9406FF7F3F}" type="pres">
      <dgm:prSet presAssocID="{03F9AC3F-AD3D-47FF-8BEE-285F8C1D15E1}" presName="spacer" presStyleCnt="0"/>
      <dgm:spPr/>
    </dgm:pt>
    <dgm:pt modelId="{D21FF963-A195-443F-92D6-6A91AA0CCE7E}" type="pres">
      <dgm:prSet presAssocID="{39C47150-A1CF-4575-87F7-699A8854C5B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7F3B70B4-FCAC-44C8-AA55-EBCE72EDE2C0}" type="pres">
      <dgm:prSet presAssocID="{D1798A77-AEDE-4152-B7B5-9FF075B8639B}" presName="spacer" presStyleCnt="0"/>
      <dgm:spPr/>
    </dgm:pt>
    <dgm:pt modelId="{681FD0B4-EB50-4A9B-AC1B-4A5C489D158F}" type="pres">
      <dgm:prSet presAssocID="{43B96307-C65F-4E05-BD8A-6A088E614989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531DEBF-96AA-4165-AA7E-D357940CD6BC}" type="pres">
      <dgm:prSet presAssocID="{3400F5F8-2514-471B-9A2D-0FBD6C823C5D}" presName="spacer" presStyleCnt="0"/>
      <dgm:spPr/>
    </dgm:pt>
    <dgm:pt modelId="{FC981D63-3E7F-42DA-88DA-01D5184E1F0D}" type="pres">
      <dgm:prSet presAssocID="{613373CA-860B-4E61-B29B-17829D12B210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DD09932A-3EA3-42C3-9BC8-9530FCB7AD7D}" type="pres">
      <dgm:prSet presAssocID="{4E8B2E00-DC47-4C12-B218-1E5BCDBEEDAF}" presName="spacer" presStyleCnt="0"/>
      <dgm:spPr/>
    </dgm:pt>
    <dgm:pt modelId="{E700A952-6761-46AA-AB67-DE760FC0F5AE}" type="pres">
      <dgm:prSet presAssocID="{02D7106C-7E17-4455-92DC-1B20A09C73BE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B0C5DF0-4AE1-4034-9FF8-EF49F7FFD4A9}" type="pres">
      <dgm:prSet presAssocID="{442D7789-C00C-4529-837C-94F174E3B612}" presName="spacer" presStyleCnt="0"/>
      <dgm:spPr/>
    </dgm:pt>
    <dgm:pt modelId="{F0136398-EA5F-46FA-986A-739E7637D16C}" type="pres">
      <dgm:prSet presAssocID="{9DB712E6-F9FD-4AEC-B7E4-321352E0BF14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E961FDB3-257C-4A0E-B06B-0F3D2B6F463E}" type="pres">
      <dgm:prSet presAssocID="{3BF78223-BE25-4DCC-836B-E165E80FC2B1}" presName="spacer" presStyleCnt="0"/>
      <dgm:spPr/>
    </dgm:pt>
    <dgm:pt modelId="{33235DFB-56A6-49F8-88A3-BAB420F62A99}" type="pres">
      <dgm:prSet presAssocID="{1CBC8C0C-6B74-4241-BC8E-C9F8175C140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3E9DEA46-37B3-46E0-A886-F86365AA1ED3}" type="pres">
      <dgm:prSet presAssocID="{8521ED6E-1C58-4BB0-8A22-925AB1A549C6}" presName="spacer" presStyleCnt="0"/>
      <dgm:spPr/>
    </dgm:pt>
    <dgm:pt modelId="{BE4C4677-E3C2-48B3-9E11-0544B6349760}" type="pres">
      <dgm:prSet presAssocID="{84DCAC6A-A816-44A5-92AE-D3A02C2C683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165D8B0E-FAC9-4F86-A419-7B0176FB7369}" srcId="{207DE54E-F1EE-44F1-8A14-C4587BBE5C37}" destId="{02D7106C-7E17-4455-92DC-1B20A09C73BE}" srcOrd="4" destOrd="0" parTransId="{B83BDCE5-B890-47EB-A56A-2AB8360AB842}" sibTransId="{442D7789-C00C-4529-837C-94F174E3B612}"/>
    <dgm:cxn modelId="{4747541A-2439-430B-8527-3A473823608C}" srcId="{207DE54E-F1EE-44F1-8A14-C4587BBE5C37}" destId="{1CBC8C0C-6B74-4241-BC8E-C9F8175C1409}" srcOrd="6" destOrd="0" parTransId="{1D2288B7-2C06-4F56-8CF3-D864AE84CE37}" sibTransId="{8521ED6E-1C58-4BB0-8A22-925AB1A549C6}"/>
    <dgm:cxn modelId="{EA9CBB5E-BE0F-47C1-8F89-0A4C2F7F079A}" srcId="{207DE54E-F1EE-44F1-8A14-C4587BBE5C37}" destId="{9DB712E6-F9FD-4AEC-B7E4-321352E0BF14}" srcOrd="5" destOrd="0" parTransId="{27213DF5-8D3A-4E06-9074-1CFD40991230}" sibTransId="{3BF78223-BE25-4DCC-836B-E165E80FC2B1}"/>
    <dgm:cxn modelId="{8C22F267-F486-4D14-ACC8-3448171D2603}" type="presOf" srcId="{02D7106C-7E17-4455-92DC-1B20A09C73BE}" destId="{E700A952-6761-46AA-AB67-DE760FC0F5AE}" srcOrd="0" destOrd="0" presId="urn:microsoft.com/office/officeart/2005/8/layout/vList2"/>
    <dgm:cxn modelId="{1E9E146A-8F05-4B73-93D1-09DB41B9C31E}" srcId="{207DE54E-F1EE-44F1-8A14-C4587BBE5C37}" destId="{43B96307-C65F-4E05-BD8A-6A088E614989}" srcOrd="2" destOrd="0" parTransId="{E90BD1A6-911D-4E9D-8570-42A5F9A192F2}" sibTransId="{3400F5F8-2514-471B-9A2D-0FBD6C823C5D}"/>
    <dgm:cxn modelId="{3710136F-46A5-409F-A521-E9AB90B09AE4}" srcId="{207DE54E-F1EE-44F1-8A14-C4587BBE5C37}" destId="{613373CA-860B-4E61-B29B-17829D12B210}" srcOrd="3" destOrd="0" parTransId="{7E11E75B-9DAE-4B3C-AA79-B8BDABC3D5FD}" sibTransId="{4E8B2E00-DC47-4C12-B218-1E5BCDBEEDAF}"/>
    <dgm:cxn modelId="{438B6570-001E-40C7-BE37-63353A9CA747}" srcId="{207DE54E-F1EE-44F1-8A14-C4587BBE5C37}" destId="{5C09829D-34C9-4808-AB8E-E8F0D5B5C50E}" srcOrd="0" destOrd="0" parTransId="{DE68C50E-23EA-4D7A-A76A-214F8A93FC60}" sibTransId="{03F9AC3F-AD3D-47FF-8BEE-285F8C1D15E1}"/>
    <dgm:cxn modelId="{B0288453-C76A-4D48-818F-8F61C2F3E7E4}" type="presOf" srcId="{207DE54E-F1EE-44F1-8A14-C4587BBE5C37}" destId="{2EF5A0F3-AA45-4999-91E2-0C632D6B5F23}" srcOrd="0" destOrd="0" presId="urn:microsoft.com/office/officeart/2005/8/layout/vList2"/>
    <dgm:cxn modelId="{8DF88758-8193-43EB-9EA8-B23E3E978ADC}" type="presOf" srcId="{613373CA-860B-4E61-B29B-17829D12B210}" destId="{FC981D63-3E7F-42DA-88DA-01D5184E1F0D}" srcOrd="0" destOrd="0" presId="urn:microsoft.com/office/officeart/2005/8/layout/vList2"/>
    <dgm:cxn modelId="{B788BB94-84F4-4BFA-818B-567F584A110B}" srcId="{207DE54E-F1EE-44F1-8A14-C4587BBE5C37}" destId="{39C47150-A1CF-4575-87F7-699A8854C5B1}" srcOrd="1" destOrd="0" parTransId="{D4D3DCC0-CA92-4947-9646-F49CB68F3E20}" sibTransId="{D1798A77-AEDE-4152-B7B5-9FF075B8639B}"/>
    <dgm:cxn modelId="{C7A5EBA2-0DEE-4FED-B763-AE6D879157EE}" type="presOf" srcId="{84DCAC6A-A816-44A5-92AE-D3A02C2C6836}" destId="{BE4C4677-E3C2-48B3-9E11-0544B6349760}" srcOrd="0" destOrd="0" presId="urn:microsoft.com/office/officeart/2005/8/layout/vList2"/>
    <dgm:cxn modelId="{C373ADA9-4FD3-4847-BDDD-78879FE874D8}" type="presOf" srcId="{43B96307-C65F-4E05-BD8A-6A088E614989}" destId="{681FD0B4-EB50-4A9B-AC1B-4A5C489D158F}" srcOrd="0" destOrd="0" presId="urn:microsoft.com/office/officeart/2005/8/layout/vList2"/>
    <dgm:cxn modelId="{233DF7B2-3AF0-4108-B660-8A1C8FE7B548}" srcId="{207DE54E-F1EE-44F1-8A14-C4587BBE5C37}" destId="{84DCAC6A-A816-44A5-92AE-D3A02C2C6836}" srcOrd="7" destOrd="0" parTransId="{6BB9B378-2CF3-4CC7-8192-F3805142D050}" sibTransId="{045440FA-3B30-45F3-8863-DEDCFAD3263E}"/>
    <dgm:cxn modelId="{A35962BB-5BF2-45BB-9F58-D5DDB1ECE843}" type="presOf" srcId="{5C09829D-34C9-4808-AB8E-E8F0D5B5C50E}" destId="{E7DD7B9C-4129-4553-9B65-4405657E4430}" srcOrd="0" destOrd="0" presId="urn:microsoft.com/office/officeart/2005/8/layout/vList2"/>
    <dgm:cxn modelId="{A8AD2AC2-9E40-4DF9-8E29-3409FA44E036}" type="presOf" srcId="{39C47150-A1CF-4575-87F7-699A8854C5B1}" destId="{D21FF963-A195-443F-92D6-6A91AA0CCE7E}" srcOrd="0" destOrd="0" presId="urn:microsoft.com/office/officeart/2005/8/layout/vList2"/>
    <dgm:cxn modelId="{E8EC38C3-0F66-4063-878B-9C392D72712D}" type="presOf" srcId="{9DB712E6-F9FD-4AEC-B7E4-321352E0BF14}" destId="{F0136398-EA5F-46FA-986A-739E7637D16C}" srcOrd="0" destOrd="0" presId="urn:microsoft.com/office/officeart/2005/8/layout/vList2"/>
    <dgm:cxn modelId="{5B7C7BC5-F027-465B-8FDE-16401E43CC0B}" type="presOf" srcId="{1CBC8C0C-6B74-4241-BC8E-C9F8175C1409}" destId="{33235DFB-56A6-49F8-88A3-BAB420F62A99}" srcOrd="0" destOrd="0" presId="urn:microsoft.com/office/officeart/2005/8/layout/vList2"/>
    <dgm:cxn modelId="{97CE665D-CEDA-4F36-BB35-E98C27E9B7CF}" type="presParOf" srcId="{2EF5A0F3-AA45-4999-91E2-0C632D6B5F23}" destId="{E7DD7B9C-4129-4553-9B65-4405657E4430}" srcOrd="0" destOrd="0" presId="urn:microsoft.com/office/officeart/2005/8/layout/vList2"/>
    <dgm:cxn modelId="{6DB076FF-024D-4D43-8CA0-F4D21D11F101}" type="presParOf" srcId="{2EF5A0F3-AA45-4999-91E2-0C632D6B5F23}" destId="{BF38C5AE-C983-438F-B395-0B9406FF7F3F}" srcOrd="1" destOrd="0" presId="urn:microsoft.com/office/officeart/2005/8/layout/vList2"/>
    <dgm:cxn modelId="{C025902D-E1C1-4BC0-AE1F-C829A5CA66CE}" type="presParOf" srcId="{2EF5A0F3-AA45-4999-91E2-0C632D6B5F23}" destId="{D21FF963-A195-443F-92D6-6A91AA0CCE7E}" srcOrd="2" destOrd="0" presId="urn:microsoft.com/office/officeart/2005/8/layout/vList2"/>
    <dgm:cxn modelId="{57DEB8F2-39A7-4A85-BEE1-5D53B9A7B3CD}" type="presParOf" srcId="{2EF5A0F3-AA45-4999-91E2-0C632D6B5F23}" destId="{7F3B70B4-FCAC-44C8-AA55-EBCE72EDE2C0}" srcOrd="3" destOrd="0" presId="urn:microsoft.com/office/officeart/2005/8/layout/vList2"/>
    <dgm:cxn modelId="{3C52D294-E100-4E1B-8552-7C630B560FF5}" type="presParOf" srcId="{2EF5A0F3-AA45-4999-91E2-0C632D6B5F23}" destId="{681FD0B4-EB50-4A9B-AC1B-4A5C489D158F}" srcOrd="4" destOrd="0" presId="urn:microsoft.com/office/officeart/2005/8/layout/vList2"/>
    <dgm:cxn modelId="{8F24FC62-5C02-4D4F-9A58-F34E63884420}" type="presParOf" srcId="{2EF5A0F3-AA45-4999-91E2-0C632D6B5F23}" destId="{A531DEBF-96AA-4165-AA7E-D357940CD6BC}" srcOrd="5" destOrd="0" presId="urn:microsoft.com/office/officeart/2005/8/layout/vList2"/>
    <dgm:cxn modelId="{A56347C9-F455-445F-AEF0-4EFFB36A32BA}" type="presParOf" srcId="{2EF5A0F3-AA45-4999-91E2-0C632D6B5F23}" destId="{FC981D63-3E7F-42DA-88DA-01D5184E1F0D}" srcOrd="6" destOrd="0" presId="urn:microsoft.com/office/officeart/2005/8/layout/vList2"/>
    <dgm:cxn modelId="{6D580EBE-23ED-4E8E-81C2-A4B8BB40C43E}" type="presParOf" srcId="{2EF5A0F3-AA45-4999-91E2-0C632D6B5F23}" destId="{DD09932A-3EA3-42C3-9BC8-9530FCB7AD7D}" srcOrd="7" destOrd="0" presId="urn:microsoft.com/office/officeart/2005/8/layout/vList2"/>
    <dgm:cxn modelId="{955B8F74-77A0-47E3-81BC-CA8AAFC0FFDB}" type="presParOf" srcId="{2EF5A0F3-AA45-4999-91E2-0C632D6B5F23}" destId="{E700A952-6761-46AA-AB67-DE760FC0F5AE}" srcOrd="8" destOrd="0" presId="urn:microsoft.com/office/officeart/2005/8/layout/vList2"/>
    <dgm:cxn modelId="{24B1D42C-F581-4758-B022-BF899B30EF1A}" type="presParOf" srcId="{2EF5A0F3-AA45-4999-91E2-0C632D6B5F23}" destId="{9B0C5DF0-4AE1-4034-9FF8-EF49F7FFD4A9}" srcOrd="9" destOrd="0" presId="urn:microsoft.com/office/officeart/2005/8/layout/vList2"/>
    <dgm:cxn modelId="{262BF282-B34C-4392-8478-16EA0BD012DD}" type="presParOf" srcId="{2EF5A0F3-AA45-4999-91E2-0C632D6B5F23}" destId="{F0136398-EA5F-46FA-986A-739E7637D16C}" srcOrd="10" destOrd="0" presId="urn:microsoft.com/office/officeart/2005/8/layout/vList2"/>
    <dgm:cxn modelId="{06445436-0F76-4C68-9B30-284631B602FC}" type="presParOf" srcId="{2EF5A0F3-AA45-4999-91E2-0C632D6B5F23}" destId="{E961FDB3-257C-4A0E-B06B-0F3D2B6F463E}" srcOrd="11" destOrd="0" presId="urn:microsoft.com/office/officeart/2005/8/layout/vList2"/>
    <dgm:cxn modelId="{C40453BF-7792-4860-A1F9-9699211911DE}" type="presParOf" srcId="{2EF5A0F3-AA45-4999-91E2-0C632D6B5F23}" destId="{33235DFB-56A6-49F8-88A3-BAB420F62A99}" srcOrd="12" destOrd="0" presId="urn:microsoft.com/office/officeart/2005/8/layout/vList2"/>
    <dgm:cxn modelId="{9BF78149-4221-404D-B3EE-5812DA0FCC2E}" type="presParOf" srcId="{2EF5A0F3-AA45-4999-91E2-0C632D6B5F23}" destId="{3E9DEA46-37B3-46E0-A886-F86365AA1ED3}" srcOrd="13" destOrd="0" presId="urn:microsoft.com/office/officeart/2005/8/layout/vList2"/>
    <dgm:cxn modelId="{ADEC2EA1-FC50-4741-84C1-0A55177B39A0}" type="presParOf" srcId="{2EF5A0F3-AA45-4999-91E2-0C632D6B5F23}" destId="{BE4C4677-E3C2-48B3-9E11-0544B6349760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D7B9C-4129-4553-9B65-4405657E4430}">
      <dsp:nvSpPr>
        <dsp:cNvPr id="0" name=""/>
        <dsp:cNvSpPr/>
      </dsp:nvSpPr>
      <dsp:spPr>
        <a:xfrm>
          <a:off x="0" y="1020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Introduction</a:t>
          </a:r>
        </a:p>
      </dsp:txBody>
      <dsp:txXfrm>
        <a:off x="22846" y="124915"/>
        <a:ext cx="10469908" cy="422308"/>
      </dsp:txXfrm>
    </dsp:sp>
    <dsp:sp modelId="{D21FF963-A195-443F-92D6-6A91AA0CCE7E}">
      <dsp:nvSpPr>
        <dsp:cNvPr id="0" name=""/>
        <dsp:cNvSpPr/>
      </dsp:nvSpPr>
      <dsp:spPr>
        <a:xfrm>
          <a:off x="0" y="6276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Objectives</a:t>
          </a:r>
        </a:p>
      </dsp:txBody>
      <dsp:txXfrm>
        <a:off x="22846" y="650515"/>
        <a:ext cx="10469908" cy="422308"/>
      </dsp:txXfrm>
    </dsp:sp>
    <dsp:sp modelId="{681FD0B4-EB50-4A9B-AC1B-4A5C489D158F}">
      <dsp:nvSpPr>
        <dsp:cNvPr id="0" name=""/>
        <dsp:cNvSpPr/>
      </dsp:nvSpPr>
      <dsp:spPr>
        <a:xfrm>
          <a:off x="0" y="11532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Sources of Data Sets</a:t>
          </a:r>
        </a:p>
      </dsp:txBody>
      <dsp:txXfrm>
        <a:off x="22846" y="1176115"/>
        <a:ext cx="10469908" cy="422308"/>
      </dsp:txXfrm>
    </dsp:sp>
    <dsp:sp modelId="{FC981D63-3E7F-42DA-88DA-01D5184E1F0D}">
      <dsp:nvSpPr>
        <dsp:cNvPr id="0" name=""/>
        <dsp:cNvSpPr/>
      </dsp:nvSpPr>
      <dsp:spPr>
        <a:xfrm>
          <a:off x="0" y="16788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ETL Process</a:t>
          </a:r>
        </a:p>
      </dsp:txBody>
      <dsp:txXfrm>
        <a:off x="22846" y="1701715"/>
        <a:ext cx="10469908" cy="422308"/>
      </dsp:txXfrm>
    </dsp:sp>
    <dsp:sp modelId="{E700A952-6761-46AA-AB67-DE760FC0F5AE}">
      <dsp:nvSpPr>
        <dsp:cNvPr id="0" name=""/>
        <dsp:cNvSpPr/>
      </dsp:nvSpPr>
      <dsp:spPr>
        <a:xfrm>
          <a:off x="0" y="22044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</dsp:txBody>
      <dsp:txXfrm>
        <a:off x="22846" y="2227315"/>
        <a:ext cx="10469908" cy="422308"/>
      </dsp:txXfrm>
    </dsp:sp>
    <dsp:sp modelId="{F0136398-EA5F-46FA-986A-739E7637D16C}">
      <dsp:nvSpPr>
        <dsp:cNvPr id="0" name=""/>
        <dsp:cNvSpPr/>
      </dsp:nvSpPr>
      <dsp:spPr>
        <a:xfrm>
          <a:off x="0" y="27300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Results</a:t>
          </a:r>
        </a:p>
      </dsp:txBody>
      <dsp:txXfrm>
        <a:off x="22846" y="2752915"/>
        <a:ext cx="10469908" cy="422308"/>
      </dsp:txXfrm>
    </dsp:sp>
    <dsp:sp modelId="{33235DFB-56A6-49F8-88A3-BAB420F62A99}">
      <dsp:nvSpPr>
        <dsp:cNvPr id="0" name=""/>
        <dsp:cNvSpPr/>
      </dsp:nvSpPr>
      <dsp:spPr>
        <a:xfrm>
          <a:off x="0" y="32556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</a:p>
      </dsp:txBody>
      <dsp:txXfrm>
        <a:off x="22846" y="3278515"/>
        <a:ext cx="10469908" cy="422308"/>
      </dsp:txXfrm>
    </dsp:sp>
    <dsp:sp modelId="{BE4C4677-E3C2-48B3-9E11-0544B6349760}">
      <dsp:nvSpPr>
        <dsp:cNvPr id="0" name=""/>
        <dsp:cNvSpPr/>
      </dsp:nvSpPr>
      <dsp:spPr>
        <a:xfrm>
          <a:off x="0" y="3781269"/>
          <a:ext cx="1051560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Bibliography</a:t>
          </a:r>
        </a:p>
      </dsp:txBody>
      <dsp:txXfrm>
        <a:off x="22846" y="3804115"/>
        <a:ext cx="10469908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1EB4-E511-499A-954F-E9EC56508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BB52-7912-4A29-B9D1-2BD91CA08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8CD4A-C1DF-4C75-A826-27AAF1C8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2034-B016-407A-9343-532277B8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2DA70-4A21-4C26-8F60-B94531B5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1E48-167E-49C9-98A4-FC035044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492BF-978B-472D-AAF2-227B826FD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6B6E-AD7E-4303-988F-4106D11F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A5A0-FAAC-48E0-A2FA-000BE143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F46D2-920D-4785-BA77-9F17237D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97B52-FC19-42EE-A36B-CE6D8477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1A5C6-2589-4735-837C-D47851A9B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D0C8-B16C-4BCC-BF47-6BE19E76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A52C4-A78B-4944-8DA9-80F00482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E14F-3811-4FF3-84B6-E06A57A3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67C4-B2E7-412A-8363-3F82FC8B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7CC1C-2BFD-4550-980B-F36517FE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C04B6-4732-4FAE-A6A0-157A3E52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E7CC3-11E8-454F-BA0C-0F6EF397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D245-7C4A-4E8B-92ED-282A5479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2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F0DA-9F91-42AD-8817-C6AE5194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9E69-A9DF-4D89-B72C-26E37414A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2420-C43F-444A-BC05-7473199B0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328C7-1F2D-4BDD-BAE8-52963B10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9E683-AE51-41D4-B149-1D76736B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89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14FC-4EEB-4B03-B31C-D52945B6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30448-74E9-4C33-8029-76C510DD7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5B9C8-1589-4BF0-AE56-67A6DD37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DFCE1-516F-45F3-9ECA-5BEB3595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C790-3A61-408B-B222-0EA6920A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3616-324A-492D-9D03-17A24CDC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54C4-D801-42E6-9BBD-59F40A42A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05733-B58C-4723-AEC2-908E19BFB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939BEB-80BE-403D-9127-E0A65B22C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44C39-9063-40BC-9B14-A422A86D2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46489-81F9-49D1-8B2E-7405D624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B0905-5ED1-40EE-BBE6-69F28B11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7DDDD-040F-487C-88A7-A3524C54A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514C7C-2F0D-48E6-A6E9-5A905ACD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0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4257-B15B-4154-AE26-838A40CF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40D0A-F56A-4734-8C7B-A8649EEB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038F8-44A5-4E26-8589-C07509E2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0A14A-CB48-4AE2-A5E1-F354ABBB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2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07F57-9613-42FD-AD65-E36AA62B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543-B255-449D-9C29-952D9A86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3BF21-875F-4A87-AD54-65BF2DEC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9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862F-E630-4633-A50E-8BF114EF2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70E2C-79EC-43A3-81F7-012D01273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32E44-144A-4CC4-A579-DA233C92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95EEE-2829-4E0E-AC3C-E63D4B46C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8B491-1019-481C-8815-AFBC8C52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22946-EB7B-4539-8892-B067831A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4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A047-7D82-4C43-8E4D-D28A96BE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4B670-CF5D-43A8-B4E3-5297C9060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A89DE-521D-4ACD-AA9D-1BDD39B42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72965-156C-4687-81CE-02E6E7A6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DF54F-C865-4E59-8090-B7556D46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E00F5-F686-4D86-A29A-7D2F2094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64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17D78-5142-42A7-9390-81520112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5E1A2-4C1B-42EB-9695-57D84DB2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27DF1-BE18-4F5E-B589-DB2F48E65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AC8C6-0358-4353-83BE-9ED5CE6F0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4E9DD-890E-4FDC-94A1-A0CA8C05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57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fw.gov.in/" TargetMode="External"/><Relationship Id="rId2" Type="http://schemas.openxmlformats.org/officeDocument/2006/relationships/hyperlink" Target="https://www.covid19in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hfw.gov.in/pdf/CummulativeCovidVaccinationReport09december2021.pdf" TargetMode="External"/><Relationship Id="rId5" Type="http://schemas.openxmlformats.org/officeDocument/2006/relationships/hyperlink" Target="https://data.covid19india.org/csv/latest/state_wise.csv" TargetMode="External"/><Relationship Id="rId4" Type="http://schemas.openxmlformats.org/officeDocument/2006/relationships/hyperlink" Target="https://en.wikipedia.org/wiki/List_of_states_and_union_territories_of_India_by_population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fw.gov.in/" TargetMode="External"/><Relationship Id="rId2" Type="http://schemas.openxmlformats.org/officeDocument/2006/relationships/hyperlink" Target="https://www.covid19in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hfw.gov.in/pdf/CummulativeCovidVaccinationReport09december2021.pdf" TargetMode="External"/><Relationship Id="rId5" Type="http://schemas.openxmlformats.org/officeDocument/2006/relationships/hyperlink" Target="https://data.covid19india.org/csv/latest/state_wise.csv" TargetMode="External"/><Relationship Id="rId4" Type="http://schemas.openxmlformats.org/officeDocument/2006/relationships/hyperlink" Target="https://en.wikipedia.org/wiki/List_of_states_and_union_territories_of_India_by_popul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hfw.gov.in/" TargetMode="External"/><Relationship Id="rId2" Type="http://schemas.openxmlformats.org/officeDocument/2006/relationships/hyperlink" Target="https://www.covid19indi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ist_of_states_and_union_territories_of_India_by_popul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3610-D1E6-449D-B164-43886B53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214" y="1677887"/>
            <a:ext cx="4203371" cy="15788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PROJECT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COVID -19 ANALYSIS IN INDIA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5" name="Content Placeholder 4" descr="A picture containing chain, accessory&#10;&#10;Description automatically generated">
            <a:extLst>
              <a:ext uri="{FF2B5EF4-FFF2-40B4-BE49-F238E27FC236}">
                <a16:creationId xmlns:a16="http://schemas.microsoft.com/office/drawing/2014/main" id="{D8060479-8B52-45D5-A27D-7C0CEF0FC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18116A-84A7-496B-9A1A-9C0ED86F7751}"/>
              </a:ext>
            </a:extLst>
          </p:cNvPr>
          <p:cNvSpPr txBox="1"/>
          <p:nvPr/>
        </p:nvSpPr>
        <p:spPr>
          <a:xfrm>
            <a:off x="320564" y="4572000"/>
            <a:ext cx="4593021" cy="21046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Name: M Lakshmi Narasa Reddy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number:11902757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INT217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Section: KM002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Roll No: 59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F6920-0213-4933-B708-ED4EE8A0CC1D}"/>
              </a:ext>
            </a:extLst>
          </p:cNvPr>
          <p:cNvSpPr txBox="1"/>
          <p:nvPr/>
        </p:nvSpPr>
        <p:spPr>
          <a:xfrm>
            <a:off x="710214" y="523783"/>
            <a:ext cx="10520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FFFF00"/>
                </a:solidFill>
                <a:highlight>
                  <a:srgbClr val="000000"/>
                </a:highlight>
              </a:rPr>
              <a:t>Data Science project </a:t>
            </a:r>
          </a:p>
          <a:p>
            <a:pPr algn="ctr"/>
            <a:endParaRPr lang="en-US" sz="4400" dirty="0">
              <a:solidFill>
                <a:srgbClr val="FFFF00"/>
              </a:solidFill>
              <a:highlight>
                <a:srgbClr val="000000"/>
              </a:highlight>
            </a:endParaRPr>
          </a:p>
          <a:p>
            <a:pPr algn="ctr"/>
            <a:r>
              <a:rPr lang="en-US" sz="4400" dirty="0">
                <a:solidFill>
                  <a:srgbClr val="FFFF00"/>
                </a:solidFill>
                <a:highlight>
                  <a:srgbClr val="000000"/>
                </a:highlight>
              </a:rPr>
              <a:t> Analysis of Covid -19 in India</a:t>
            </a:r>
            <a:endParaRPr lang="en-IN" sz="4400" dirty="0">
              <a:solidFill>
                <a:srgbClr val="FFFF00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16092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States with Covid-19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2F5FD0-9D81-474E-9388-EE4CF070D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212506"/>
              </p:ext>
            </p:extLst>
          </p:nvPr>
        </p:nvGraphicFramePr>
        <p:xfrm>
          <a:off x="5342870" y="1260792"/>
          <a:ext cx="5734050" cy="4336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949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less Covid-19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5D32E65-1334-447D-ADE1-DE9B2FB90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817853"/>
              </p:ext>
            </p:extLst>
          </p:nvPr>
        </p:nvGraphicFramePr>
        <p:xfrm>
          <a:off x="5330450" y="1204108"/>
          <a:ext cx="5603240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470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high Recovery Rate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CD7D3C2-1370-4298-85D5-7CD8777E6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174160"/>
              </p:ext>
            </p:extLst>
          </p:nvPr>
        </p:nvGraphicFramePr>
        <p:xfrm>
          <a:off x="5745633" y="1204108"/>
          <a:ext cx="5479415" cy="3712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908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with less Recovery Rate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51ADA79-F8DA-4F08-8870-E77300E3B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495579"/>
              </p:ext>
            </p:extLst>
          </p:nvPr>
        </p:nvGraphicFramePr>
        <p:xfrm>
          <a:off x="5401297" y="1391574"/>
          <a:ext cx="5823751" cy="40748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0448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Vaccine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Comparison of Doses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7BA8381-1C9D-4B6A-9E3F-8D830D2F8F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0662336"/>
              </p:ext>
            </p:extLst>
          </p:nvPr>
        </p:nvGraphicFramePr>
        <p:xfrm>
          <a:off x="5341345" y="1204108"/>
          <a:ext cx="6019165" cy="5084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744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Vaccine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fully Vaccinated States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D3495CD-65ED-40CF-8302-2AAF3C2BE0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3427915"/>
              </p:ext>
            </p:extLst>
          </p:nvPr>
        </p:nvGraphicFramePr>
        <p:xfrm>
          <a:off x="5484954" y="1452284"/>
          <a:ext cx="5589905" cy="340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257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Vaccine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with less Total Vaccinations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20F098D-1B5E-4614-9934-672BFC1850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526425"/>
              </p:ext>
            </p:extLst>
          </p:nvPr>
        </p:nvGraphicFramePr>
        <p:xfrm>
          <a:off x="5974842" y="1191408"/>
          <a:ext cx="5499735" cy="3587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2439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Population vs Confirmed Cases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C883A3-B4F7-4245-BCFB-BDDF45087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643347"/>
              </p:ext>
            </p:extLst>
          </p:nvPr>
        </p:nvGraphicFramePr>
        <p:xfrm>
          <a:off x="5469812" y="1133514"/>
          <a:ext cx="5804535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346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Population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Populated states vs Vaccinations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46195EE-4098-4DF9-8449-BC90C80CCA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159050"/>
              </p:ext>
            </p:extLst>
          </p:nvPr>
        </p:nvGraphicFramePr>
        <p:xfrm>
          <a:off x="5824405" y="952500"/>
          <a:ext cx="5763260" cy="3754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9874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F9D64-EBBE-4D7D-8A50-AB844BF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Text, table&#10;&#10;Description automatically generated">
            <a:extLst>
              <a:ext uri="{FF2B5EF4-FFF2-40B4-BE49-F238E27FC236}">
                <a16:creationId xmlns:a16="http://schemas.microsoft.com/office/drawing/2014/main" id="{3C29AAF3-E8FD-47FB-B453-656748B91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32" y="2499097"/>
            <a:ext cx="9567287" cy="40369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081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706E-9BCF-40B2-9E32-B57E05433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D4909-88FA-454B-99AF-9A68B8D902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8032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40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F9D64-EBBE-4D7D-8A50-AB844BF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Diagram, table&#10;&#10;Description automatically generated">
            <a:extLst>
              <a:ext uri="{FF2B5EF4-FFF2-40B4-BE49-F238E27FC236}">
                <a16:creationId xmlns:a16="http://schemas.microsoft.com/office/drawing/2014/main" id="{5BB6AA08-0667-42A7-9605-ECA2FD81C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63" y="2595118"/>
            <a:ext cx="9299309" cy="3903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082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F9D64-EBBE-4D7D-8A50-AB844BF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0588CD0-EE39-499A-83D8-82E147EF1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60" b="11043"/>
          <a:stretch/>
        </p:blipFill>
        <p:spPr bwMode="auto">
          <a:xfrm>
            <a:off x="2025128" y="2354089"/>
            <a:ext cx="8138696" cy="411150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00361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F9D64-EBBE-4D7D-8A50-AB844BF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D493BB-71BD-439B-A6D6-3C79B6FD4AC0}"/>
              </a:ext>
            </a:extLst>
          </p:cNvPr>
          <p:cNvSpPr txBox="1"/>
          <p:nvPr/>
        </p:nvSpPr>
        <p:spPr>
          <a:xfrm>
            <a:off x="1529032" y="3117851"/>
            <a:ext cx="95701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https://www.covid19india.org/</a:t>
            </a: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https://www.mohfw.gov.in/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https://en.wikipedia.org/wiki/List_of_states_and_union_territories_of_India_by_population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u="sng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https://data.covid19india.org/csv/latest/state_wise.csv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u="sng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https://www.mohfw.gov.in/pdf/CummulativeCovidVaccinationReport09december2021.pdf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536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3F9D64-EBBE-4D7D-8A50-AB844BF0A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64EB6-4619-4BF5-8AAD-CF9AC4614AF5}"/>
              </a:ext>
            </a:extLst>
          </p:cNvPr>
          <p:cNvSpPr txBox="1"/>
          <p:nvPr/>
        </p:nvSpPr>
        <p:spPr>
          <a:xfrm>
            <a:off x="1741807" y="3186877"/>
            <a:ext cx="9481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https://www.covid19india.org/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https://www.mohfw.gov.in/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https://en.wikipedia.org/wiki/List_of_states_and_union_territories_of_India_by_population</a:t>
            </a:r>
            <a:r>
              <a:rPr lang="en-IN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https://data.covid19india.org/csv/latest/state_wise.csv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https://www.mohfw.gov.in/pdf/CummulativeCovidVaccinationReport09december2021.pdf</a:t>
            </a: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44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80758-2561-4CCA-8641-5735FD12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B575-226D-438C-B2FA-D62A27F6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disease 2019 (COVID-19) is a contagious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disease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caused by severe acute respiratory syndrome coronavirus2 (SARS-CoV-2). The first known case was identified in Wuhan, China, in December 2019. The disease has since spread worldwide, leading to an ongoing pandemic. More than a year has passed since and the virus is still wreaking havoc in many nations including especially the US and India.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71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DBFA3-BEAC-41D3-AA17-458510A2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62A1-BEFA-48BA-8773-8B253C7A4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study we cluster the states of India in terms of the spread of COVID-19 and related variables such as active cases, total Positives, Deaths etc and the Population of the state</a:t>
            </a: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a Search Board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of Covid 19 across India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Representation of Covid 19 across states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Vaccination Tracker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 representation of vaccination across states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 Analysis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30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AA6A8-88CC-4CD5-B90B-58E7F0A0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695DE-1764-4B7F-B2CB-1E88FAF59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pPr marL="342900" lvl="0" indent="-342900">
              <a:spcAft>
                <a:spcPts val="1275"/>
              </a:spcAft>
              <a:buFont typeface="Symbol" panose="05050102010706020507" pitchFamily="18" charset="2"/>
              <a:buChar char=""/>
            </a:pPr>
            <a:r>
              <a:rPr lang="en-IN" sz="17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https://www.covid19india.org/</a:t>
            </a:r>
            <a:endParaRPr lang="en-IN" sz="1700" u="sng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275"/>
              </a:spcAft>
              <a:buFont typeface="Symbol" panose="05050102010706020507" pitchFamily="18" charset="2"/>
              <a:buChar char=""/>
            </a:pPr>
            <a:r>
              <a:rPr lang="en-I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is an open-source website where anyone can get the data and use it for the educational purposes</a:t>
            </a:r>
            <a:endParaRPr lang="en-IN" sz="1700" u="sng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7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https://www.mohfw.gov.in/</a:t>
            </a:r>
            <a:endParaRPr lang="en-IN" sz="1700" u="sng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en-I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managed by ministry of MINISTRY OF HEALTH AND FAMILY WELFARE.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75"/>
              </a:spcAft>
              <a:buFont typeface="Symbol" panose="05050102010706020507" pitchFamily="18" charset="2"/>
              <a:buChar char=""/>
            </a:pPr>
            <a:r>
              <a:rPr lang="en-IN" sz="1700" u="sng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https://en.wikipedia.org/wiki/List_of_states_and_union_territories_of_India_by_population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275"/>
              </a:spcAft>
              <a:buFont typeface="Symbol" panose="05050102010706020507" pitchFamily="18" charset="2"/>
              <a:buChar char=""/>
            </a:pPr>
            <a:r>
              <a:rPr lang="en-IN" sz="17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the Wikipedia page where the population data of various states is available from 2001 census.</a:t>
            </a:r>
            <a:endParaRPr lang="en-IN" sz="17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275"/>
              </a:spcAft>
              <a:buFont typeface="Symbol" panose="05050102010706020507" pitchFamily="18" charset="2"/>
              <a:buChar char=""/>
            </a:pPr>
            <a:endParaRPr lang="en-IN" sz="1700" u="sng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53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State wise covid Data</a:t>
            </a:r>
          </a:p>
        </p:txBody>
      </p:sp>
      <p:pic>
        <p:nvPicPr>
          <p:cNvPr id="4" name="Content Placeholder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E947074-A515-4744-AA5A-90873DBD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07" y="3356043"/>
            <a:ext cx="5736881" cy="2022250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D203DF5A-4A46-4D82-8E32-A7393EC03DC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9" t="14754" b="6695"/>
          <a:stretch/>
        </p:blipFill>
        <p:spPr bwMode="auto">
          <a:xfrm>
            <a:off x="6251736" y="3033457"/>
            <a:ext cx="5546955" cy="2738119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9656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Vaccine Data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B4FFC9D-6416-4DA7-97C8-4001E1C9F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43" y="2767708"/>
            <a:ext cx="5086985" cy="326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Graphical user interface, application, table, Excel&#10;&#10;Description automatically generated">
            <a:extLst>
              <a:ext uri="{FF2B5EF4-FFF2-40B4-BE49-F238E27FC236}">
                <a16:creationId xmlns:a16="http://schemas.microsoft.com/office/drawing/2014/main" id="{42D5450A-6D37-4543-9C9D-98039A9FD0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7" t="15296" b="5820"/>
          <a:stretch/>
        </p:blipFill>
        <p:spPr bwMode="auto">
          <a:xfrm>
            <a:off x="5870159" y="2871847"/>
            <a:ext cx="6080125" cy="30613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49681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4945336" y="506727"/>
            <a:ext cx="6609921" cy="1526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State wise Population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48D328-5294-42CA-9123-84D1A2180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8" y="3305823"/>
            <a:ext cx="4698807" cy="1594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Graphical user interface, table, Excel&#10;&#10;Description automatically generated">
            <a:extLst>
              <a:ext uri="{FF2B5EF4-FFF2-40B4-BE49-F238E27FC236}">
                <a16:creationId xmlns:a16="http://schemas.microsoft.com/office/drawing/2014/main" id="{99935AF3-ECB1-411B-81AA-A1B296D2AF7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0" t="15419" b="5202"/>
          <a:stretch/>
        </p:blipFill>
        <p:spPr bwMode="auto">
          <a:xfrm>
            <a:off x="5580358" y="2977916"/>
            <a:ext cx="6091555" cy="3068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37963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E0375-7E82-4FA1-8F77-5D64774B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Covid Analysis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B2B0-ACDC-4F9C-9CA0-4A9D78C12583}"/>
              </a:ext>
            </a:extLst>
          </p:cNvPr>
          <p:cNvSpPr txBox="1"/>
          <p:nvPr/>
        </p:nvSpPr>
        <p:spPr>
          <a:xfrm>
            <a:off x="717423" y="3307404"/>
            <a:ext cx="3504381" cy="1138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wise Covid Analysis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6E66D1-D825-43D1-AF03-DDD8EFB310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0157007"/>
              </p:ext>
            </p:extLst>
          </p:nvPr>
        </p:nvGraphicFramePr>
        <p:xfrm>
          <a:off x="4471333" y="622570"/>
          <a:ext cx="7256364" cy="5826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25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593</Words>
  <Application>Microsoft Office PowerPoint</Application>
  <PresentationFormat>Widescreen</PresentationFormat>
  <Paragraphs>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Office Theme</vt:lpstr>
      <vt:lpstr>DATA SCIENCE PROJECT   COVID -19 ANALYSIS IN INDIA  </vt:lpstr>
      <vt:lpstr>Contents</vt:lpstr>
      <vt:lpstr>Introduction</vt:lpstr>
      <vt:lpstr>Objectives</vt:lpstr>
      <vt:lpstr>Sources</vt:lpstr>
      <vt:lpstr>ETL Process</vt:lpstr>
      <vt:lpstr>ETL Process</vt:lpstr>
      <vt:lpstr>ETL Process</vt:lpstr>
      <vt:lpstr>Covid Analysis </vt:lpstr>
      <vt:lpstr>Covid Analysis </vt:lpstr>
      <vt:lpstr>Covid Analysis </vt:lpstr>
      <vt:lpstr>Covid Analysis </vt:lpstr>
      <vt:lpstr>Covid Analysis </vt:lpstr>
      <vt:lpstr>Vaccine Analysis </vt:lpstr>
      <vt:lpstr>Vaccine Analysis </vt:lpstr>
      <vt:lpstr>Vaccine Analysis </vt:lpstr>
      <vt:lpstr>Population Analysis </vt:lpstr>
      <vt:lpstr>Population Analysis </vt:lpstr>
      <vt:lpstr>Results</vt:lpstr>
      <vt:lpstr>Results</vt:lpstr>
      <vt:lpstr>Results</vt:lpstr>
      <vt:lpstr>References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Lakshmi Reddy</dc:creator>
  <cp:lastModifiedBy>Mutukundu Lakshmi Narasareddy</cp:lastModifiedBy>
  <cp:revision>14</cp:revision>
  <dcterms:created xsi:type="dcterms:W3CDTF">2021-12-26T05:25:25Z</dcterms:created>
  <dcterms:modified xsi:type="dcterms:W3CDTF">2021-12-30T03:50:35Z</dcterms:modified>
</cp:coreProperties>
</file>