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5.1-->
<p:presentation xmlns:r="http://schemas.openxmlformats.org/officeDocument/2006/relationships" xmlns:a="http://schemas.openxmlformats.org/drawingml/2006/main" xmlns:p="http://schemas.openxmlformats.org/presentationml/2006/main" saveSubsetFonts="1">
  <p:sldMasterIdLst>
    <p:sldMasterId id="2147483720" r:id="rId1"/>
  </p:sldMasterIdLst>
  <p:sldIdLst>
    <p:sldId id="260" r:id="rId2"/>
    <p:sldId id="259" r:id="rId3"/>
    <p:sldId id="257" r:id="rId4"/>
    <p:sldId id="261" r:id="rId5"/>
    <p:sldId id="262" r:id="rId6"/>
    <p:sldId id="263" r:id="rId7"/>
    <p:sldId id="264" r:id="rId8"/>
    <p:sldId id="265" r:id="rId9"/>
    <p:sldId id="269" r:id="rId10"/>
    <p:sldId id="266" r:id="rId11"/>
    <p:sldId id="267" r:id="rId12"/>
    <p:sldId id="268" r:id="rId13"/>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4" d="100"/>
          <a:sy n="74" d="100"/>
        </p:scale>
        <p:origin x="340" y="64"/>
      </p:cViewPr>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tags" Target="tags/tag1.xml" /><Relationship Id="rId15" Type="http://schemas.openxmlformats.org/officeDocument/2006/relationships/presProps" Target="presProps.xml" /><Relationship Id="rId16" Type="http://schemas.openxmlformats.org/officeDocument/2006/relationships/viewProps" Target="viewProps.xml" /><Relationship Id="rId17" Type="http://schemas.openxmlformats.org/officeDocument/2006/relationships/theme" Target="theme/theme1.xml" /><Relationship Id="rId18"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7" name="Picture 6" descr="C0-HD-BT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7F1EF036-8B0D-46B1-8535-DFAD24AC2367}" type="datetimeFigureOut">
              <a:rPr lang="en-IN" smtClean="0"/>
              <a:t>28-04-2025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82D828C-3451-4BF3-9AA9-6FE64A079B27}" type="slidenum">
              <a:rPr lang="en-IN" smtClean="0"/>
              <a:t>‹#›</a:t>
            </a:fld>
            <a:endParaRPr lang="en-IN"/>
          </a:p>
        </p:txBody>
      </p:sp>
    </p:spTree>
    <p:extLst>
      <p:ext uri="{BB962C8B-B14F-4D97-AF65-F5344CB8AC3E}">
        <p14:creationId val="3625192060"/>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Panoramic Picture with Caption">
    <p:spTree>
      <p:nvGrpSpPr>
        <p:cNvPr id="1" name=""/>
        <p:cNvGrpSpPr/>
        <p:nvPr/>
      </p:nvGrpSpPr>
      <p:grpSpPr>
        <a:xfrm>
          <a:off x="0" y="0"/>
          <a: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EF036-8B0D-46B1-8535-DFAD24AC2367}"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674253542"/>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Title and Caption">
    <p:spTree>
      <p:nvGrpSpPr>
        <p:cNvPr id="1" name=""/>
        <p:cNvGrpSpPr/>
        <p:nvPr/>
      </p:nvGrpSpPr>
      <p:grpSpPr>
        <a:xfrm>
          <a:off x="0" y="0"/>
          <a:ext cx="0" cy="0"/>
        </a:xfrm>
      </p:grpSpPr>
      <p:pic>
        <p:nvPicPr>
          <p:cNvPr id="8" name="Picture 7" descr="C0-HD-BT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1EF036-8B0D-46B1-8535-DFAD24AC2367}" type="datetimeFigureOut">
              <a:rPr lang="en-IN" smtClean="0"/>
              <a:t>28-04-2025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82D828C-3451-4BF3-9AA9-6FE64A079B27}" type="slidenum">
              <a:rPr lang="en-IN" smtClean="0"/>
              <a:t>‹#›</a:t>
            </a:fld>
            <a:endParaRPr lang="en-IN"/>
          </a:p>
        </p:txBody>
      </p:sp>
    </p:spTree>
    <p:extLst>
      <p:ext uri="{BB962C8B-B14F-4D97-AF65-F5344CB8AC3E}">
        <p14:creationId val="414848522"/>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Quote with Caption">
    <p:spTree>
      <p:nvGrpSpPr>
        <p:cNvPr id="1" name=""/>
        <p:cNvGrpSpPr/>
        <p:nvPr/>
      </p:nvGrpSpPr>
      <p:grpSpPr>
        <a:xfrm>
          <a:off x="0" y="0"/>
          <a:ext cx="0" cy="0"/>
        </a:xfrm>
      </p:grpSpPr>
      <p:pic>
        <p:nvPicPr>
          <p:cNvPr id="13" name="Picture 12" descr="C0-HD-BT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1EF036-8B0D-46B1-8535-DFAD24AC2367}" type="datetimeFigureOut">
              <a:rPr lang="en-IN" smtClean="0"/>
              <a:t>28-04-2025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82D828C-3451-4BF3-9AA9-6FE64A079B2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val="920438599"/>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Name Card">
    <p:spTree>
      <p:nvGrpSpPr>
        <p:cNvPr id="1" name=""/>
        <p:cNvGrpSpPr/>
        <p:nvPr/>
      </p:nvGrpSpPr>
      <p:grpSpPr>
        <a:xfrm>
          <a:off x="0" y="0"/>
          <a:ext cx="0" cy="0"/>
        </a:xfrm>
      </p:grpSpPr>
      <p:pic>
        <p:nvPicPr>
          <p:cNvPr id="9" name="Picture 8" descr="C0-HD-BT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F1EF036-8B0D-46B1-8535-DFAD24AC2367}" type="datetimeFigureOut">
              <a:rPr lang="en-IN" smtClean="0"/>
              <a:t>28-04-2025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82D828C-3451-4BF3-9AA9-6FE64A079B27}" type="slidenum">
              <a:rPr lang="en-IN" smtClean="0"/>
              <a:t>‹#›</a:t>
            </a:fld>
            <a:endParaRPr lang="en-IN"/>
          </a:p>
        </p:txBody>
      </p:sp>
    </p:spTree>
    <p:extLst>
      <p:ext uri="{BB962C8B-B14F-4D97-AF65-F5344CB8AC3E}">
        <p14:creationId val="475989621"/>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3 Column">
    <p:spTree>
      <p:nvGrpSpPr>
        <p:cNvPr id="1" name=""/>
        <p:cNvGrpSpPr/>
        <p:nvPr/>
      </p:nvGrpSpPr>
      <p:grpSpPr>
        <a:xfrm>
          <a:off x="0" y="0"/>
          <a: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1EF036-8B0D-46B1-8535-DFAD24AC2367}"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2890192198"/>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3 Picture Column">
    <p:spTree>
      <p:nvGrpSpPr>
        <p:cNvPr id="1" name=""/>
        <p:cNvGrpSpPr/>
        <p:nvPr/>
      </p:nvGrpSpPr>
      <p:grpSpPr>
        <a:xfrm>
          <a:off x="0" y="0"/>
          <a: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1EF036-8B0D-46B1-8535-DFAD24AC2367}"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1036089551"/>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F1EF036-8B0D-46B1-8535-DFAD24AC2367}"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1713862335"/>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pic>
        <p:nvPicPr>
          <p:cNvPr id="8" name="Picture 7" descr="C0-HD-BT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F1EF036-8B0D-46B1-8535-DFAD24AC2367}" type="datetimeFigureOut">
              <a:rPr lang="en-IN" smtClean="0"/>
              <a:t>28-04-2025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82D828C-3451-4BF3-9AA9-6FE64A079B27}" type="slidenum">
              <a:rPr lang="en-IN" smtClean="0"/>
              <a:t>‹#›</a:t>
            </a:fld>
            <a:endParaRPr lang="en-IN"/>
          </a:p>
        </p:txBody>
      </p:sp>
    </p:spTree>
    <p:extLst>
      <p:ext uri="{BB962C8B-B14F-4D97-AF65-F5344CB8AC3E}">
        <p14:creationId val="1864930808"/>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F1EF036-8B0D-46B1-8535-DFAD24AC2367}"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1667982545"/>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pic>
        <p:nvPicPr>
          <p:cNvPr id="9" name="Picture 8" descr="C0-HD-BT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F1EF036-8B0D-46B1-8535-DFAD24AC2367}" type="datetimeFigureOut">
              <a:rPr lang="en-IN" smtClean="0"/>
              <a:t>28-04-2025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82D828C-3451-4BF3-9AA9-6FE64A079B27}" type="slidenum">
              <a:rPr lang="en-IN" smtClean="0"/>
              <a:t>‹#›</a:t>
            </a:fld>
            <a:endParaRPr lang="en-IN"/>
          </a:p>
        </p:txBody>
      </p:sp>
    </p:spTree>
    <p:extLst>
      <p:ext uri="{BB962C8B-B14F-4D97-AF65-F5344CB8AC3E}">
        <p14:creationId val="124951670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7F1EF036-8B0D-46B1-8535-DFAD24AC2367}"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25342323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7F1EF036-8B0D-46B1-8535-DFAD24AC2367}" type="datetimeFigureOut">
              <a:rPr lang="en-IN" smtClean="0"/>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3295543596"/>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F1EF036-8B0D-46B1-8535-DFAD24AC2367}"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682758846"/>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7F1EF036-8B0D-46B1-8535-DFAD24AC2367}" type="datetimeFigureOut">
              <a:rPr lang="en-IN" smtClean="0"/>
              <a:t>28-04-2025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3433215986"/>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EF036-8B0D-46B1-8535-DFAD24AC2367}"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2118841241"/>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EF036-8B0D-46B1-8535-DFAD24AC2367}"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D828C-3451-4BF3-9AA9-6FE64A079B27}" type="slidenum">
              <a:rPr lang="en-IN" smtClean="0"/>
              <a:t>‹#›</a:t>
            </a:fld>
            <a:endParaRPr lang="en-IN"/>
          </a:p>
        </p:txBody>
      </p:sp>
    </p:spTree>
    <p:extLst>
      <p:ext uri="{BB962C8B-B14F-4D97-AF65-F5344CB8AC3E}">
        <p14:creationId val="4006292280"/>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image" Target="../media/image2.png" /><Relationship Id="rId19"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1EF036-8B0D-46B1-8535-DFAD24AC2367}" type="datetimeFigureOut">
              <a:rPr lang="en-IN" smtClean="0"/>
              <a:t>28-04-2025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2D828C-3451-4BF3-9AA9-6FE64A079B27}" type="slidenum">
              <a:rPr lang="en-IN" smtClean="0"/>
              <a:t>‹#›</a:t>
            </a:fld>
            <a:endParaRPr lang="en-IN"/>
          </a:p>
        </p:txBody>
      </p:sp>
    </p:spTree>
    <p:extLst>
      <p:ext uri="{BB962C8B-B14F-4D97-AF65-F5344CB8AC3E}">
        <p14:creationId val="26594107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ransition/>
  <p:timing/>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5F71D0C-5E20-3170-7882-FC7724250AB7}"/>
              </a:ext>
            </a:extLst>
          </p:cNvPr>
          <p:cNvSpPr>
            <a:spLocks noGrp="1"/>
          </p:cNvSpPr>
          <p:nvPr>
            <p:ph type="title"/>
          </p:nvPr>
        </p:nvSpPr>
        <p:spPr>
          <a:xfrm>
            <a:off x="914400" y="1233578"/>
            <a:ext cx="10368951" cy="2501572"/>
          </a:xfrm>
        </p:spPr>
        <p:txBody>
          <a:bodyPr>
            <a:normAutofit/>
          </a:bodyPr>
          <a:lstStyle/>
          <a:p>
            <a:pPr algn="ctr"/>
            <a:r>
              <a:rPr lang="en-US" sz="5400" b="1" i="0">
                <a:solidFill>
                  <a:srgbClr val="08E092"/>
                </a:solidFill>
                <a:effectLst/>
                <a:latin typeface="Hammersmith One" panose="02010703030501060504" pitchFamily="2" charset="0"/>
              </a:rPr>
              <a:t>CAPTCHA Character Recognition Using CNN</a:t>
            </a:r>
            <a:endParaRPr lang="en-IN" sz="5400" b="1"/>
          </a:p>
        </p:txBody>
      </p:sp>
      <p:pic>
        <p:nvPicPr>
          <p:cNvPr id="6146" name="Picture 2">
            <a:extLst>
              <a:ext uri="{FF2B5EF4-FFF2-40B4-BE49-F238E27FC236}">
                <a16:creationId xmlns:a16="http://schemas.microsoft.com/office/drawing/2014/main" id="{5BB32CF6-3FEE-F547-0389-B596446834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4263" y="3648974"/>
            <a:ext cx="10023475" cy="298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val="2254043136"/>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96CFF6C-E8EC-4B85-7937-816D8E756A33}"/>
              </a:ext>
            </a:extLst>
          </p:cNvPr>
          <p:cNvSpPr>
            <a:spLocks noGrp="1"/>
          </p:cNvSpPr>
          <p:nvPr>
            <p:ph type="title"/>
          </p:nvPr>
        </p:nvSpPr>
        <p:spPr/>
        <p:txBody>
          <a:bodyPr>
            <a:normAutofit fontScale="90000"/>
          </a:bodyPr>
          <a:lstStyle/>
          <a:p>
            <a:pPr algn="ctr"/>
            <a:br>
              <a:rPr lang="en-IN" b="0" i="0">
                <a:solidFill>
                  <a:srgbClr val="1A202C"/>
                </a:solidFill>
                <a:effectLst/>
                <a:latin typeface="__openSansFont_e82ebb"/>
              </a:rPr>
            </a:br>
            <a:br>
              <a:rPr lang="en-IN" b="0" i="0">
                <a:solidFill>
                  <a:srgbClr val="1A202C"/>
                </a:solidFill>
                <a:effectLst/>
                <a:latin typeface="__openSansFont_e82ebb"/>
              </a:rPr>
            </a:br>
            <a:r>
              <a:rPr lang="en-IN" b="0" i="0">
                <a:solidFill>
                  <a:srgbClr val="08E092"/>
                </a:solidFill>
                <a:effectLst/>
                <a:latin typeface="Hammersmith One" panose="02010703030501060504" pitchFamily="2" charset="0"/>
              </a:rPr>
              <a:t>Technical Challenges</a:t>
            </a:r>
            <a:br>
              <a:rPr lang="en-IN" b="0" i="0">
                <a:solidFill>
                  <a:srgbClr val="08E092"/>
                </a:solidFill>
                <a:effectLst/>
                <a:latin typeface="Hammersmith One" panose="02010703030501060504" pitchFamily="2" charset="0"/>
              </a:rPr>
            </a:br>
            <a:endParaRPr lang="en-IN"/>
          </a:p>
        </p:txBody>
      </p:sp>
      <p:sp>
        <p:nvSpPr>
          <p:cNvPr id="3" name="Content Placeholder 2">
            <a:extLst>
              <a:ext uri="{FF2B5EF4-FFF2-40B4-BE49-F238E27FC236}">
                <a16:creationId xmlns:a16="http://schemas.microsoft.com/office/drawing/2014/main" id="{2FBF03DE-7C4E-A8BB-487B-BBDFE9C799D6}"/>
              </a:ext>
            </a:extLst>
          </p:cNvPr>
          <p:cNvSpPr>
            <a:spLocks noGrp="1"/>
          </p:cNvSpPr>
          <p:nvPr>
            <p:ph idx="1"/>
          </p:nvPr>
        </p:nvSpPr>
        <p:spPr>
          <a:xfrm>
            <a:off x="5020574" y="2194560"/>
            <a:ext cx="6485626" cy="4024125"/>
          </a:xfrm>
        </p:spPr>
        <p:txBody>
          <a:bodyPr/>
          <a:lstStyle/>
          <a:p>
            <a:pPr algn="l">
              <a:lnSpc>
                <a:spcPts val="2925"/>
              </a:lnSpc>
              <a:buNone/>
            </a:pPr>
            <a:r>
              <a:rPr lang="en-US" b="1" i="0">
                <a:solidFill>
                  <a:srgbClr val="08E092"/>
                </a:solidFill>
                <a:effectLst/>
                <a:latin typeface="Open Sans" panose="020b0606030504020204" pitchFamily="34" charset="0"/>
              </a:rPr>
              <a:t>CAPTCHA Complexity</a:t>
            </a:r>
          </a:p>
          <a:p>
            <a:pPr algn="l">
              <a:lnSpc>
                <a:spcPts val="2700"/>
              </a:lnSpc>
              <a:buNone/>
            </a:pPr>
            <a:r>
              <a:rPr lang="en-US" b="0" i="0">
                <a:solidFill>
                  <a:srgbClr val="FFFFFF"/>
                </a:solidFill>
                <a:effectLst/>
                <a:latin typeface="Open Sans" panose="020b0606030504020204" pitchFamily="34" charset="0"/>
              </a:rPr>
              <a:t>The dataset presented noisy backgrounds, distorted characters, and varying positions, all intended to thwart automated recognition.</a:t>
            </a:r>
          </a:p>
          <a:p>
            <a:pPr algn="l">
              <a:lnSpc>
                <a:spcPts val="2925"/>
              </a:lnSpc>
              <a:buNone/>
            </a:pPr>
            <a:r>
              <a:rPr lang="en-US" b="1" i="0">
                <a:solidFill>
                  <a:srgbClr val="08E092"/>
                </a:solidFill>
                <a:effectLst/>
                <a:latin typeface="Open Sans" panose="020b0606030504020204" pitchFamily="34" charset="0"/>
              </a:rPr>
              <a:t>Model and Resource Limits</a:t>
            </a:r>
          </a:p>
          <a:p>
            <a:pPr algn="l">
              <a:lnSpc>
                <a:spcPts val="2700"/>
              </a:lnSpc>
            </a:pPr>
            <a:r>
              <a:rPr lang="en-US" b="0" i="0">
                <a:solidFill>
                  <a:srgbClr val="FFFFFF"/>
                </a:solidFill>
                <a:effectLst/>
                <a:latin typeface="Open Sans" panose="020b0606030504020204" pitchFamily="34" charset="0"/>
              </a:rPr>
              <a:t>To manage computational demand, the project focused on single-character recognition, fixed input size, and limited model depth, weighing training time against accuracy.</a:t>
            </a:r>
          </a:p>
          <a:p>
            <a:endParaRPr lang="en-IN"/>
          </a:p>
        </p:txBody>
      </p:sp>
      <p:pic>
        <p:nvPicPr>
          <p:cNvPr id="7170" name="Picture 2">
            <a:extLst>
              <a:ext uri="{FF2B5EF4-FFF2-40B4-BE49-F238E27FC236}">
                <a16:creationId xmlns:a16="http://schemas.microsoft.com/office/drawing/2014/main" id="{CC75CF7D-9652-BE1D-7299-543293EAEA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942" y="1595887"/>
            <a:ext cx="3781035" cy="483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val="1232728365"/>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50C19B4-CE10-9642-1FA8-E64261C5AAAF}"/>
              </a:ext>
            </a:extLst>
          </p:cNvPr>
          <p:cNvSpPr>
            <a:spLocks noGrp="1"/>
          </p:cNvSpPr>
          <p:nvPr>
            <p:ph type="title"/>
          </p:nvPr>
        </p:nvSpPr>
        <p:spPr>
          <a:xfrm>
            <a:off x="1544128" y="764373"/>
            <a:ext cx="9962072" cy="1293028"/>
          </a:xfrm>
        </p:spPr>
        <p:txBody>
          <a:bodyPr/>
          <a:lstStyle/>
          <a:p>
            <a:pPr algn="ctr"/>
            <a:r>
              <a:rPr lang="en-US" b="0" i="0">
                <a:solidFill>
                  <a:srgbClr val="08E092"/>
                </a:solidFill>
                <a:effectLst/>
                <a:latin typeface="Hammersmith One" panose="02010703030501060504" pitchFamily="2" charset="0"/>
              </a:rPr>
              <a:t>Traditional Methods vs. CNN Approach</a:t>
            </a:r>
            <a:endParaRPr lang="en-IN"/>
          </a:p>
        </p:txBody>
      </p:sp>
      <p:sp>
        <p:nvSpPr>
          <p:cNvPr id="3" name="Content Placeholder 2">
            <a:extLst>
              <a:ext uri="{FF2B5EF4-FFF2-40B4-BE49-F238E27FC236}">
                <a16:creationId xmlns:a16="http://schemas.microsoft.com/office/drawing/2014/main" id="{50DEE988-276C-A948-8DB3-4D6D38DD9C6F}"/>
              </a:ext>
            </a:extLst>
          </p:cNvPr>
          <p:cNvSpPr>
            <a:spLocks noGrp="1"/>
          </p:cNvSpPr>
          <p:nvPr>
            <p:ph idx="1"/>
          </p:nvPr>
        </p:nvSpPr>
        <p:spPr/>
        <p:txBody>
          <a:bodyPr>
            <a:normAutofit/>
          </a:bodyPr>
          <a:lstStyle/>
          <a:p>
            <a:pPr algn="ctr">
              <a:lnSpc>
                <a:spcPts val="2925"/>
              </a:lnSpc>
              <a:spcBef>
                <a:spcPts val="100"/>
              </a:spcBef>
              <a:buNone/>
            </a:pPr>
            <a:r>
              <a:rPr lang="en-US" b="1" i="0">
                <a:solidFill>
                  <a:srgbClr val="08E092"/>
                </a:solidFill>
                <a:effectLst/>
                <a:latin typeface="Open Sans" panose="020b0606030504020204" pitchFamily="34" charset="0"/>
              </a:rPr>
              <a:t>Accuracy Comparison</a:t>
            </a:r>
          </a:p>
          <a:p>
            <a:pPr algn="ctr">
              <a:lnSpc>
                <a:spcPts val="2700"/>
              </a:lnSpc>
              <a:spcBef>
                <a:spcPts val="100"/>
              </a:spcBef>
              <a:buNone/>
            </a:pPr>
            <a:r>
              <a:rPr lang="en-US" b="0" i="0">
                <a:solidFill>
                  <a:srgbClr val="FFFFFF"/>
                </a:solidFill>
                <a:effectLst/>
                <a:latin typeface="Open Sans" panose="020b0606030504020204" pitchFamily="34" charset="0"/>
              </a:rPr>
              <a:t>Template matching achieved 62% accuracy, feature-based methods 78%, while our CNN outperformed both traditional methods with 95% accuracy and processed 83 predictions per second.</a:t>
            </a:r>
          </a:p>
          <a:p>
            <a:pPr algn="ctr">
              <a:lnSpc>
                <a:spcPts val="2925"/>
              </a:lnSpc>
              <a:spcBef>
                <a:spcPts val="100"/>
              </a:spcBef>
              <a:buNone/>
            </a:pPr>
            <a:r>
              <a:rPr lang="en-US" b="1" i="0">
                <a:solidFill>
                  <a:srgbClr val="08E092"/>
                </a:solidFill>
                <a:effectLst/>
                <a:latin typeface="Open Sans" panose="020b0606030504020204" pitchFamily="34" charset="0"/>
              </a:rPr>
              <a:t>Strengths and Weaknesses</a:t>
            </a:r>
          </a:p>
          <a:p>
            <a:pPr algn="ctr">
              <a:lnSpc>
                <a:spcPts val="2700"/>
              </a:lnSpc>
              <a:spcBef>
                <a:spcPts val="100"/>
              </a:spcBef>
              <a:buNone/>
            </a:pPr>
            <a:r>
              <a:rPr lang="en-US" b="0" i="0">
                <a:solidFill>
                  <a:srgbClr val="FFFFFF"/>
                </a:solidFill>
                <a:effectLst/>
                <a:latin typeface="Open Sans" panose="020b0606030504020204" pitchFamily="34" charset="0"/>
              </a:rPr>
              <a:t>CNNs adaptively learn from data and are robust to noise, but require relatively powerful computational resources and can be sensitive to configuration.</a:t>
            </a:r>
          </a:p>
          <a:p>
            <a:pPr algn="ctr">
              <a:lnSpc>
                <a:spcPts val="2925"/>
              </a:lnSpc>
              <a:spcBef>
                <a:spcPts val="100"/>
              </a:spcBef>
              <a:buNone/>
            </a:pPr>
            <a:r>
              <a:rPr lang="en-US" b="1" i="0">
                <a:solidFill>
                  <a:srgbClr val="08E092"/>
                </a:solidFill>
                <a:effectLst/>
                <a:latin typeface="Open Sans" panose="020b0606030504020204" pitchFamily="34" charset="0"/>
              </a:rPr>
              <a:t>Ethical Considerations</a:t>
            </a:r>
          </a:p>
          <a:p>
            <a:pPr algn="ctr">
              <a:lnSpc>
                <a:spcPts val="2700"/>
              </a:lnSpc>
              <a:spcBef>
                <a:spcPts val="100"/>
              </a:spcBef>
            </a:pPr>
            <a:r>
              <a:rPr lang="en-US" b="0" i="0">
                <a:solidFill>
                  <a:srgbClr val="FFFFFF"/>
                </a:solidFill>
                <a:effectLst/>
                <a:latin typeface="Open Sans" panose="020b0606030504020204" pitchFamily="34" charset="0"/>
              </a:rPr>
              <a:t>While CNN-based CAPTCHA recognition delivers security and accessibility benefits, it also raises concerns over potential misuse. Responsible application is essential.</a:t>
            </a:r>
          </a:p>
          <a:p>
            <a:endParaRPr lang="en-IN"/>
          </a:p>
        </p:txBody>
      </p:sp>
    </p:spTree>
    <p:extLst>
      <p:ext uri="{BB962C8B-B14F-4D97-AF65-F5344CB8AC3E}">
        <p14:creationId val="3882607267"/>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E164BE8-3195-49D4-8D57-4402C35238B0}"/>
              </a:ext>
            </a:extLst>
          </p:cNvPr>
          <p:cNvSpPr>
            <a:spLocks noGrp="1"/>
          </p:cNvSpPr>
          <p:nvPr>
            <p:ph type="title"/>
          </p:nvPr>
        </p:nvSpPr>
        <p:spPr/>
        <p:txBody>
          <a:bodyPr/>
          <a:lstStyle/>
          <a:p>
            <a:pPr algn="ctr"/>
            <a:br>
              <a:rPr lang="en-IN"/>
            </a:br>
            <a:r>
              <a:rPr lang="en-IN" b="0" i="0">
                <a:solidFill>
                  <a:srgbClr val="08E092"/>
                </a:solidFill>
                <a:effectLst/>
                <a:latin typeface="Hammersmith One" panose="02010703030501060504" pitchFamily="2" charset="0"/>
              </a:rPr>
              <a:t>Next Steps &amp; Applications</a:t>
            </a:r>
            <a:endParaRPr lang="en-IN"/>
          </a:p>
        </p:txBody>
      </p:sp>
      <p:sp>
        <p:nvSpPr>
          <p:cNvPr id="3" name="Content Placeholder 2">
            <a:extLst>
              <a:ext uri="{FF2B5EF4-FFF2-40B4-BE49-F238E27FC236}">
                <a16:creationId xmlns:a16="http://schemas.microsoft.com/office/drawing/2014/main" id="{5DE5000E-4130-A8F2-4900-658059193479}"/>
              </a:ext>
            </a:extLst>
          </p:cNvPr>
          <p:cNvSpPr>
            <a:spLocks noGrp="1"/>
          </p:cNvSpPr>
          <p:nvPr>
            <p:ph idx="1"/>
          </p:nvPr>
        </p:nvSpPr>
        <p:spPr>
          <a:xfrm>
            <a:off x="776377" y="2194560"/>
            <a:ext cx="10729823" cy="4024125"/>
          </a:xfrm>
        </p:spPr>
        <p:txBody>
          <a:bodyPr>
            <a:normAutofit fontScale="92500"/>
          </a:bodyPr>
          <a:lstStyle/>
          <a:p>
            <a:pPr algn="l">
              <a:lnSpc>
                <a:spcPts val="2925"/>
              </a:lnSpc>
              <a:buNone/>
            </a:pPr>
            <a:r>
              <a:rPr lang="en-US" b="1" i="0">
                <a:solidFill>
                  <a:srgbClr val="08E092"/>
                </a:solidFill>
                <a:effectLst/>
                <a:latin typeface="Open Sans" panose="020b0606030504020204" pitchFamily="34" charset="0"/>
              </a:rPr>
              <a:t>Improvement Roadmap</a:t>
            </a:r>
          </a:p>
          <a:p>
            <a:pPr algn="l">
              <a:lnSpc>
                <a:spcPts val="2700"/>
              </a:lnSpc>
              <a:buNone/>
            </a:pPr>
            <a:r>
              <a:rPr lang="en-US" b="0" i="0">
                <a:solidFill>
                  <a:srgbClr val="FFFFFF"/>
                </a:solidFill>
                <a:effectLst/>
                <a:latin typeface="Open Sans" panose="020b0606030504020204" pitchFamily="34" charset="0"/>
              </a:rPr>
              <a:t>Plans include extending the model for full-sequence CAPTCHA recognition, leveraging data augmentation, and integrating LSTM layers for improved sequence modeling.</a:t>
            </a:r>
          </a:p>
          <a:p>
            <a:pPr algn="l">
              <a:lnSpc>
                <a:spcPts val="2925"/>
              </a:lnSpc>
              <a:spcBef>
                <a:spcPts val="100"/>
              </a:spcBef>
              <a:buNone/>
            </a:pPr>
            <a:r>
              <a:rPr lang="en-US" b="1" i="0">
                <a:solidFill>
                  <a:srgbClr val="08E092"/>
                </a:solidFill>
                <a:effectLst/>
                <a:latin typeface="Open Sans" panose="020b0606030504020204" pitchFamily="34" charset="0"/>
              </a:rPr>
              <a:t>Practical Uses</a:t>
            </a:r>
          </a:p>
          <a:p>
            <a:pPr algn="l">
              <a:lnSpc>
                <a:spcPts val="2700"/>
              </a:lnSpc>
              <a:spcBef>
                <a:spcPts val="100"/>
              </a:spcBef>
              <a:buNone/>
            </a:pPr>
            <a:r>
              <a:rPr lang="en-US" b="0" i="0">
                <a:solidFill>
                  <a:srgbClr val="FFFFFF"/>
                </a:solidFill>
                <a:effectLst/>
                <a:latin typeface="Open Sans" panose="020b0606030504020204" pitchFamily="34" charset="0"/>
              </a:rPr>
              <a:t>Potential applications range from accessibility tools for the visually impaired and automated UI testing, to deeper security analyses.</a:t>
            </a:r>
          </a:p>
          <a:p>
            <a:pPr algn="l">
              <a:lnSpc>
                <a:spcPts val="2925"/>
              </a:lnSpc>
              <a:buNone/>
            </a:pPr>
            <a:r>
              <a:rPr lang="en-US" b="1" i="0">
                <a:solidFill>
                  <a:srgbClr val="08E092"/>
                </a:solidFill>
                <a:effectLst/>
                <a:latin typeface="Open Sans" panose="020b0606030504020204" pitchFamily="34" charset="0"/>
              </a:rPr>
              <a:t>Concluding Message</a:t>
            </a:r>
          </a:p>
          <a:p>
            <a:pPr algn="l">
              <a:lnSpc>
                <a:spcPts val="2700"/>
              </a:lnSpc>
            </a:pPr>
            <a:r>
              <a:rPr lang="en-US" b="0" i="0">
                <a:solidFill>
                  <a:srgbClr val="FFFFFF"/>
                </a:solidFill>
                <a:effectLst/>
                <a:latin typeface="Open Sans" panose="020b0606030504020204" pitchFamily="34" charset="0"/>
              </a:rPr>
              <a:t>The project demonstrates that CNNs provide a reliable, efficient solution for CAPTCHA character recognition and can serve as a foundation for advanced security and accessibility systems.</a:t>
            </a:r>
          </a:p>
          <a:p>
            <a:endParaRPr lang="en-IN"/>
          </a:p>
        </p:txBody>
      </p:sp>
    </p:spTree>
    <p:extLst>
      <p:ext uri="{BB962C8B-B14F-4D97-AF65-F5344CB8AC3E}">
        <p14:creationId val="3109628941"/>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2D0E587-5C2C-4C0E-331E-872740AEE465}"/>
              </a:ext>
            </a:extLst>
          </p:cNvPr>
          <p:cNvSpPr>
            <a:spLocks noGrp="1"/>
          </p:cNvSpPr>
          <p:nvPr>
            <p:ph type="title"/>
          </p:nvPr>
        </p:nvSpPr>
        <p:spPr/>
        <p:txBody>
          <a:bodyPr/>
          <a:lstStyle/>
          <a:p>
            <a:pPr algn="ctr"/>
            <a:r>
              <a:rPr lang="en-IN" b="0" i="0">
                <a:solidFill>
                  <a:srgbClr val="08E092"/>
                </a:solidFill>
                <a:effectLst/>
                <a:latin typeface="Hammersmith One" panose="02010703030501060504" pitchFamily="2" charset="0"/>
              </a:rPr>
              <a:t>Contents</a:t>
            </a:r>
            <a:endParaRPr lang="en-IN"/>
          </a:p>
        </p:txBody>
      </p:sp>
      <p:sp>
        <p:nvSpPr>
          <p:cNvPr id="3" name="Content Placeholder 2">
            <a:extLst>
              <a:ext uri="{FF2B5EF4-FFF2-40B4-BE49-F238E27FC236}">
                <a16:creationId xmlns:a16="http://schemas.microsoft.com/office/drawing/2014/main" id="{1B0D2D6C-D4A1-0301-2CB6-4C56C9AC9C3E}"/>
              </a:ext>
            </a:extLst>
          </p:cNvPr>
          <p:cNvSpPr>
            <a:spLocks noGrp="1"/>
          </p:cNvSpPr>
          <p:nvPr>
            <p:ph idx="1"/>
          </p:nvPr>
        </p:nvSpPr>
        <p:spPr/>
        <p:txBody>
          <a:bodyPr>
            <a:normAutofit lnSpcReduction="10000"/>
          </a:bodyPr>
          <a:lstStyle/>
          <a:p>
            <a:r>
              <a:rPr lang="en-IN" b="0" i="0">
                <a:solidFill>
                  <a:srgbClr val="FFFFFF"/>
                </a:solidFill>
                <a:effectLst/>
                <a:latin typeface="Open Sans" panose="020b0606030504020204" pitchFamily="34" charset="0"/>
              </a:rPr>
              <a:t>1. CAPTCHA Character Recognition Using CNN </a:t>
            </a:r>
          </a:p>
          <a:p>
            <a:r>
              <a:rPr lang="en-IN" b="0" i="0">
                <a:solidFill>
                  <a:srgbClr val="FFFFFF"/>
                </a:solidFill>
                <a:effectLst/>
                <a:latin typeface="Open Sans" panose="020b0606030504020204" pitchFamily="34" charset="0"/>
              </a:rPr>
              <a:t>2. Project Objective </a:t>
            </a:r>
          </a:p>
          <a:p>
            <a:r>
              <a:rPr lang="en-IN" b="0" i="0">
                <a:solidFill>
                  <a:srgbClr val="FFFFFF"/>
                </a:solidFill>
                <a:effectLst/>
                <a:latin typeface="Open Sans" panose="020b0606030504020204" pitchFamily="34" charset="0"/>
              </a:rPr>
              <a:t>3. Dataset &amp; Preprocessing </a:t>
            </a:r>
          </a:p>
          <a:p>
            <a:r>
              <a:rPr lang="en-IN" b="0" i="0">
                <a:solidFill>
                  <a:srgbClr val="FFFFFF"/>
                </a:solidFill>
                <a:effectLst/>
                <a:latin typeface="Open Sans" panose="020b0606030504020204" pitchFamily="34" charset="0"/>
              </a:rPr>
              <a:t>4. CNN Architecture</a:t>
            </a:r>
          </a:p>
          <a:p>
            <a:r>
              <a:rPr lang="en-IN" b="0" i="0">
                <a:solidFill>
                  <a:srgbClr val="FFFFFF"/>
                </a:solidFill>
                <a:effectLst/>
                <a:latin typeface="Open Sans" panose="020b0606030504020204" pitchFamily="34" charset="0"/>
              </a:rPr>
              <a:t> 5. Training Configuration </a:t>
            </a:r>
          </a:p>
          <a:p>
            <a:r>
              <a:rPr lang="en-IN" b="0" i="0">
                <a:solidFill>
                  <a:srgbClr val="FFFFFF"/>
                </a:solidFill>
                <a:effectLst/>
                <a:latin typeface="Open Sans" panose="020b0606030504020204" pitchFamily="34" charset="0"/>
              </a:rPr>
              <a:t>6. Performance Metrics</a:t>
            </a:r>
          </a:p>
          <a:p>
            <a:r>
              <a:rPr lang="en-IN" b="0" i="0">
                <a:solidFill>
                  <a:srgbClr val="FFFFFF"/>
                </a:solidFill>
                <a:effectLst/>
                <a:latin typeface="Open Sans" panose="020b0606030504020204" pitchFamily="34" charset="0"/>
              </a:rPr>
              <a:t> 7. Error Analysis </a:t>
            </a:r>
          </a:p>
          <a:p>
            <a:r>
              <a:rPr lang="en-IN" b="0" i="0">
                <a:solidFill>
                  <a:srgbClr val="FFFFFF"/>
                </a:solidFill>
                <a:effectLst/>
                <a:latin typeface="Open Sans" panose="020b0606030504020204" pitchFamily="34" charset="0"/>
              </a:rPr>
              <a:t>8. Technical Challenges </a:t>
            </a:r>
          </a:p>
          <a:p>
            <a:r>
              <a:rPr lang="en-IN" b="0" i="0">
                <a:solidFill>
                  <a:srgbClr val="FFFFFF"/>
                </a:solidFill>
                <a:effectLst/>
                <a:latin typeface="Open Sans" panose="020b0606030504020204" pitchFamily="34" charset="0"/>
              </a:rPr>
              <a:t>9. Traditional Methods vs. CNN Approach </a:t>
            </a:r>
          </a:p>
          <a:p>
            <a:r>
              <a:rPr lang="en-IN" b="0" i="0">
                <a:solidFill>
                  <a:srgbClr val="FFFFFF"/>
                </a:solidFill>
                <a:effectLst/>
                <a:latin typeface="Open Sans" panose="020b0606030504020204" pitchFamily="34" charset="0"/>
              </a:rPr>
              <a:t>10. Next Steps &amp; Applications</a:t>
            </a:r>
            <a:endParaRPr lang="en-IN"/>
          </a:p>
        </p:txBody>
      </p:sp>
      <p:pic>
        <p:nvPicPr>
          <p:cNvPr id="4" name="Picture 3">
            <a:extLst>
              <a:ext uri="{FF2B5EF4-FFF2-40B4-BE49-F238E27FC236}">
                <a16:creationId xmlns:a16="http://schemas.microsoft.com/office/drawing/2014/main" id="{619516F8-6209-0D78-D5EA-AC7C3E6F5CBF}"/>
              </a:ext>
            </a:extLst>
          </p:cNvPr>
          <p:cNvPicPr>
            <a:picLocks noChangeAspect="1"/>
          </p:cNvPicPr>
          <p:nvPr/>
        </p:nvPicPr>
        <p:blipFill>
          <a:blip r:embed="rId2"/>
          <a:stretch>
            <a:fillRect/>
          </a:stretch>
        </p:blipFill>
        <p:spPr>
          <a:xfrm>
            <a:off x="7013274" y="2191109"/>
            <a:ext cx="4717211" cy="3890514"/>
          </a:xfrm>
          <a:prstGeom prst="rect">
            <a:avLst/>
          </a:prstGeom>
        </p:spPr>
      </p:pic>
    </p:spTree>
    <p:extLst>
      <p:ext uri="{BB962C8B-B14F-4D97-AF65-F5344CB8AC3E}">
        <p14:creationId val="2173538687"/>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1C58736-5992-870A-3B09-A1349E1AB9AD}"/>
              </a:ext>
            </a:extLst>
          </p:cNvPr>
          <p:cNvSpPr>
            <a:spLocks noGrp="1"/>
          </p:cNvSpPr>
          <p:nvPr>
            <p:ph type="title"/>
          </p:nvPr>
        </p:nvSpPr>
        <p:spPr/>
        <p:txBody>
          <a:bodyPr>
            <a:normAutofit fontScale="90000"/>
          </a:bodyPr>
          <a:lstStyle/>
          <a:p>
            <a:br>
              <a:rPr lang="en-US" b="0" i="0">
                <a:solidFill>
                  <a:srgbClr val="1A202C"/>
                </a:solidFill>
                <a:effectLst/>
                <a:latin typeface="__openSansFont_e82ebb"/>
              </a:rPr>
            </a:br>
            <a:br>
              <a:rPr lang="en-US" b="0" i="0">
                <a:solidFill>
                  <a:srgbClr val="1A202C"/>
                </a:solidFill>
                <a:effectLst/>
                <a:latin typeface="__openSansFont_e82ebb"/>
              </a:rPr>
            </a:br>
            <a:r>
              <a:rPr lang="en-US" b="0" i="0">
                <a:solidFill>
                  <a:srgbClr val="08E092"/>
                </a:solidFill>
                <a:effectLst/>
                <a:latin typeface="Hammersmith One" panose="02010703030501060504" pitchFamily="2" charset="0"/>
              </a:rPr>
              <a:t>CAPTCHA Character Recognition Using CNN</a:t>
            </a:r>
            <a:br>
              <a:rPr lang="en-US" b="0" i="0">
                <a:solidFill>
                  <a:srgbClr val="08E092"/>
                </a:solidFill>
                <a:effectLst/>
                <a:latin typeface="Hammersmith One" panose="02010703030501060504" pitchFamily="2" charset="0"/>
              </a:rPr>
            </a:br>
            <a:endParaRPr lang="en-IN"/>
          </a:p>
        </p:txBody>
      </p:sp>
      <p:sp>
        <p:nvSpPr>
          <p:cNvPr id="3" name="Content Placeholder 2">
            <a:extLst>
              <a:ext uri="{FF2B5EF4-FFF2-40B4-BE49-F238E27FC236}">
                <a16:creationId xmlns:a16="http://schemas.microsoft.com/office/drawing/2014/main" id="{B9367B05-F2AB-6ECF-9E52-E0C134038B76}"/>
              </a:ext>
            </a:extLst>
          </p:cNvPr>
          <p:cNvSpPr>
            <a:spLocks noGrp="1"/>
          </p:cNvSpPr>
          <p:nvPr>
            <p:ph idx="1"/>
          </p:nvPr>
        </p:nvSpPr>
        <p:spPr>
          <a:xfrm>
            <a:off x="685800" y="2194560"/>
            <a:ext cx="6430992" cy="4024125"/>
          </a:xfrm>
        </p:spPr>
        <p:txBody>
          <a:bodyPr>
            <a:normAutofit fontScale="77500" lnSpcReduction="20000"/>
          </a:bodyPr>
          <a:lstStyle/>
          <a:p>
            <a:pPr algn="l">
              <a:lnSpc>
                <a:spcPts val="3375"/>
              </a:lnSpc>
              <a:buNone/>
            </a:pPr>
            <a:r>
              <a:rPr lang="en-US" b="0" i="0">
                <a:solidFill>
                  <a:srgbClr val="FFFFFF"/>
                </a:solidFill>
                <a:effectLst/>
                <a:latin typeface="Open Sans" panose="020b0606030504020204" pitchFamily="34" charset="0"/>
              </a:rPr>
              <a:t>First-Character Classification System</a:t>
            </a:r>
          </a:p>
          <a:p>
            <a:pPr algn="l">
              <a:lnSpc>
                <a:spcPts val="2700"/>
              </a:lnSpc>
            </a:pPr>
            <a:r>
              <a:rPr lang="en-US" b="0" i="0">
                <a:solidFill>
                  <a:srgbClr val="FFFFFF"/>
                </a:solidFill>
                <a:effectLst/>
                <a:latin typeface="Open Sans" panose="020b0606030504020204" pitchFamily="34" charset="0"/>
              </a:rPr>
              <a:t>This presentation explores the development and evaluation of a CNN-based system for first-character recognition in CAPTCHA images. Through structured data collection, model design, extensive training, and detailed performance assessment, the system showcases the feasibility of using deep learning to automate CAPTCHA analysis for both security research and practical accessibility purposes. Visuals include sample CAPTCHAs and an architecture diagram.</a:t>
            </a:r>
          </a:p>
          <a:p>
            <a:endParaRPr lang="en-IN"/>
          </a:p>
        </p:txBody>
      </p:sp>
      <p:pic>
        <p:nvPicPr>
          <p:cNvPr id="4" name="Picture 3">
            <a:extLst>
              <a:ext uri="{FF2B5EF4-FFF2-40B4-BE49-F238E27FC236}">
                <a16:creationId xmlns:a16="http://schemas.microsoft.com/office/drawing/2014/main" id="{CC69E5D9-FB5F-3EED-533F-878D3A68CDA0}"/>
              </a:ext>
            </a:extLst>
          </p:cNvPr>
          <p:cNvPicPr>
            <a:picLocks noChangeAspect="1"/>
          </p:cNvPicPr>
          <p:nvPr/>
        </p:nvPicPr>
        <p:blipFill>
          <a:blip r:embed="rId2"/>
          <a:stretch>
            <a:fillRect/>
          </a:stretch>
        </p:blipFill>
        <p:spPr>
          <a:xfrm>
            <a:off x="7233454" y="2415396"/>
            <a:ext cx="3918857" cy="3303917"/>
          </a:xfrm>
          <a:prstGeom prst="rect">
            <a:avLst/>
          </a:prstGeom>
        </p:spPr>
      </p:pic>
    </p:spTree>
    <p:extLst>
      <p:ext uri="{BB962C8B-B14F-4D97-AF65-F5344CB8AC3E}">
        <p14:creationId val="4164090890"/>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EB8D448-D0A7-DFDB-E5BD-4F75F1CF437C}"/>
              </a:ext>
            </a:extLst>
          </p:cNvPr>
          <p:cNvSpPr>
            <a:spLocks noGrp="1"/>
          </p:cNvSpPr>
          <p:nvPr>
            <p:ph type="title"/>
          </p:nvPr>
        </p:nvSpPr>
        <p:spPr>
          <a:xfrm>
            <a:off x="2895600" y="764373"/>
            <a:ext cx="9664460" cy="1293028"/>
          </a:xfrm>
        </p:spPr>
        <p:txBody>
          <a:bodyPr/>
          <a:lstStyle/>
          <a:p>
            <a:pPr algn="ctr"/>
            <a:r>
              <a:rPr lang="en-IN" b="0" i="0">
                <a:solidFill>
                  <a:srgbClr val="08E092"/>
                </a:solidFill>
                <a:effectLst/>
                <a:latin typeface="Hammersmith One" panose="02010703030501060504" pitchFamily="2" charset="0"/>
              </a:rPr>
              <a:t>Project Objective</a:t>
            </a:r>
            <a:endParaRPr lang="en-IN"/>
          </a:p>
        </p:txBody>
      </p:sp>
      <p:sp>
        <p:nvSpPr>
          <p:cNvPr id="3" name="Content Placeholder 2">
            <a:extLst>
              <a:ext uri="{FF2B5EF4-FFF2-40B4-BE49-F238E27FC236}">
                <a16:creationId xmlns:a16="http://schemas.microsoft.com/office/drawing/2014/main" id="{85579C2B-3DB2-0DE4-A077-464DE69FAFEE}"/>
              </a:ext>
            </a:extLst>
          </p:cNvPr>
          <p:cNvSpPr>
            <a:spLocks noGrp="1"/>
          </p:cNvSpPr>
          <p:nvPr>
            <p:ph idx="1"/>
          </p:nvPr>
        </p:nvSpPr>
        <p:spPr>
          <a:xfrm>
            <a:off x="3588588" y="2194560"/>
            <a:ext cx="8350369" cy="4024125"/>
          </a:xfrm>
        </p:spPr>
        <p:txBody>
          <a:bodyPr>
            <a:normAutofit fontScale="62500" lnSpcReduction="20000"/>
          </a:bodyPr>
          <a:lstStyle/>
          <a:p>
            <a:pPr algn="ctr">
              <a:lnSpc>
                <a:spcPts val="2925"/>
              </a:lnSpc>
              <a:spcBef>
                <a:spcPts val="100"/>
              </a:spcBef>
              <a:buNone/>
            </a:pPr>
            <a:r>
              <a:rPr lang="en-US" b="1" i="0">
                <a:solidFill>
                  <a:srgbClr val="08E092"/>
                </a:solidFill>
                <a:effectLst/>
                <a:latin typeface="Open Sans" panose="020b0606030504020204" pitchFamily="34" charset="0"/>
              </a:rPr>
              <a:t>Challenge Overview</a:t>
            </a:r>
          </a:p>
          <a:p>
            <a:pPr algn="ctr">
              <a:lnSpc>
                <a:spcPts val="2700"/>
              </a:lnSpc>
              <a:spcBef>
                <a:spcPts val="100"/>
              </a:spcBef>
              <a:buNone/>
            </a:pPr>
            <a:r>
              <a:rPr lang="en-US" b="0" i="0">
                <a:solidFill>
                  <a:srgbClr val="FFFFFF"/>
                </a:solidFill>
                <a:effectLst/>
                <a:latin typeface="Open Sans" panose="020b0606030504020204" pitchFamily="34" charset="0"/>
              </a:rPr>
              <a:t>The core challenge addressed in this project is the automatic recognition of the first character in CAPTCHA images, a foundational step in comprehensive CAPTCHA-breaking systems.</a:t>
            </a:r>
          </a:p>
          <a:p>
            <a:pPr algn="ctr">
              <a:lnSpc>
                <a:spcPts val="2925"/>
              </a:lnSpc>
              <a:spcBef>
                <a:spcPts val="100"/>
              </a:spcBef>
              <a:buNone/>
            </a:pPr>
            <a:r>
              <a:rPr lang="en-US" b="1" i="0">
                <a:solidFill>
                  <a:srgbClr val="08E092"/>
                </a:solidFill>
                <a:effectLst/>
                <a:latin typeface="Open Sans" panose="020b0606030504020204" pitchFamily="34" charset="0"/>
              </a:rPr>
              <a:t>Significance</a:t>
            </a:r>
          </a:p>
          <a:p>
            <a:pPr algn="ctr">
              <a:lnSpc>
                <a:spcPts val="2700"/>
              </a:lnSpc>
              <a:spcBef>
                <a:spcPts val="100"/>
              </a:spcBef>
              <a:buNone/>
            </a:pPr>
            <a:r>
              <a:rPr lang="en-US" b="0" i="0">
                <a:solidFill>
                  <a:srgbClr val="FFFFFF"/>
                </a:solidFill>
                <a:effectLst/>
                <a:latin typeface="Open Sans" panose="020b0606030504020204" pitchFamily="34" charset="0"/>
              </a:rPr>
              <a:t>Accurately classifying the first character is crucial for automating CAPTCHA solving. This aids not only in security testing but also in developing accessibility tools for visually impaired users.</a:t>
            </a:r>
          </a:p>
          <a:p>
            <a:pPr algn="ctr">
              <a:lnSpc>
                <a:spcPts val="2925"/>
              </a:lnSpc>
              <a:spcBef>
                <a:spcPts val="100"/>
              </a:spcBef>
              <a:buNone/>
            </a:pPr>
            <a:r>
              <a:rPr lang="en-US" b="1" i="0">
                <a:solidFill>
                  <a:srgbClr val="08E092"/>
                </a:solidFill>
                <a:effectLst/>
                <a:latin typeface="Open Sans" panose="020b0606030504020204" pitchFamily="34" charset="0"/>
              </a:rPr>
              <a:t>Dataset Snapshot</a:t>
            </a:r>
          </a:p>
          <a:p>
            <a:pPr algn="ctr">
              <a:lnSpc>
                <a:spcPts val="2700"/>
              </a:lnSpc>
              <a:spcBef>
                <a:spcPts val="100"/>
              </a:spcBef>
            </a:pPr>
            <a:r>
              <a:rPr lang="en-US" b="0" i="0">
                <a:solidFill>
                  <a:srgbClr val="FFFFFF"/>
                </a:solidFill>
                <a:effectLst/>
                <a:latin typeface="Open Sans" panose="020b0606030504020204" pitchFamily="34" charset="0"/>
              </a:rPr>
              <a:t>Collected over 1,000 CAPTCHA images spanning 36 possible characters, including both letters and digits, and implemented an 80-20 train-validation split for robust model evaluation.</a:t>
            </a:r>
          </a:p>
          <a:p>
            <a:endParaRPr lang="en-IN"/>
          </a:p>
        </p:txBody>
      </p:sp>
      <p:pic>
        <p:nvPicPr>
          <p:cNvPr id="5122" name="Picture 2">
            <a:extLst>
              <a:ext uri="{FF2B5EF4-FFF2-40B4-BE49-F238E27FC236}">
                <a16:creationId xmlns:a16="http://schemas.microsoft.com/office/drawing/2014/main" id="{21F86D6F-E068-FD9E-DCB1-3DFEDB2539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143" y="1518249"/>
            <a:ext cx="3579963" cy="518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val="3584909067"/>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F0A309A-8D2E-2D4F-4796-B9B94731011D}"/>
              </a:ext>
            </a:extLst>
          </p:cNvPr>
          <p:cNvSpPr>
            <a:spLocks noGrp="1"/>
          </p:cNvSpPr>
          <p:nvPr>
            <p:ph type="title"/>
          </p:nvPr>
        </p:nvSpPr>
        <p:spPr/>
        <p:txBody>
          <a:bodyPr/>
          <a:lstStyle/>
          <a:p>
            <a:pPr algn="ctr"/>
            <a:r>
              <a:rPr lang="en-IN" b="0" i="0">
                <a:solidFill>
                  <a:srgbClr val="08E092"/>
                </a:solidFill>
                <a:effectLst/>
                <a:latin typeface="Hammersmith One" panose="02010703030501060504" pitchFamily="2" charset="0"/>
              </a:rPr>
              <a:t>Dataset &amp; Preprocessing</a:t>
            </a:r>
            <a:endParaRPr lang="en-IN"/>
          </a:p>
        </p:txBody>
      </p:sp>
      <p:sp>
        <p:nvSpPr>
          <p:cNvPr id="3" name="Content Placeholder 2">
            <a:extLst>
              <a:ext uri="{FF2B5EF4-FFF2-40B4-BE49-F238E27FC236}">
                <a16:creationId xmlns:a16="http://schemas.microsoft.com/office/drawing/2014/main" id="{129D9CEA-D098-C003-BEB6-177BCF898D41}"/>
              </a:ext>
            </a:extLst>
          </p:cNvPr>
          <p:cNvSpPr>
            <a:spLocks noGrp="1"/>
          </p:cNvSpPr>
          <p:nvPr>
            <p:ph idx="1"/>
          </p:nvPr>
        </p:nvSpPr>
        <p:spPr>
          <a:xfrm>
            <a:off x="129396" y="2194560"/>
            <a:ext cx="8022566" cy="4024125"/>
          </a:xfrm>
        </p:spPr>
        <p:txBody>
          <a:bodyPr/>
          <a:lstStyle/>
          <a:p>
            <a:pPr algn="l">
              <a:lnSpc>
                <a:spcPts val="2925"/>
              </a:lnSpc>
              <a:buNone/>
            </a:pPr>
            <a:r>
              <a:rPr lang="en-US" b="1" i="0">
                <a:solidFill>
                  <a:srgbClr val="08E092"/>
                </a:solidFill>
                <a:effectLst/>
                <a:latin typeface="Open Sans" panose="020b0606030504020204" pitchFamily="34" charset="0"/>
              </a:rPr>
              <a:t>CAPTCHA Label Extraction</a:t>
            </a:r>
          </a:p>
          <a:p>
            <a:pPr algn="l">
              <a:lnSpc>
                <a:spcPts val="2700"/>
              </a:lnSpc>
              <a:buNone/>
            </a:pPr>
            <a:r>
              <a:rPr lang="en-US" b="0" i="0">
                <a:solidFill>
                  <a:srgbClr val="FFFFFF"/>
                </a:solidFill>
                <a:effectLst/>
                <a:latin typeface="Open Sans" panose="020b0606030504020204" pitchFamily="34" charset="0"/>
              </a:rPr>
              <a:t>Preprocessing involved extracting the label for the first character from each CAPTCHA string (e.g., '226md' labeled as '2'), which serves as the classification target.</a:t>
            </a:r>
          </a:p>
          <a:p>
            <a:pPr algn="l">
              <a:lnSpc>
                <a:spcPts val="2925"/>
              </a:lnSpc>
              <a:buNone/>
            </a:pPr>
            <a:r>
              <a:rPr lang="en-US" b="1" i="0">
                <a:solidFill>
                  <a:srgbClr val="08E092"/>
                </a:solidFill>
                <a:effectLst/>
                <a:latin typeface="Open Sans" panose="020b0606030504020204" pitchFamily="34" charset="0"/>
              </a:rPr>
              <a:t>Class Distribution Analysis</a:t>
            </a:r>
          </a:p>
          <a:p>
            <a:pPr algn="l">
              <a:lnSpc>
                <a:spcPts val="2700"/>
              </a:lnSpc>
            </a:pPr>
            <a:r>
              <a:rPr lang="en-US" b="0" i="0">
                <a:solidFill>
                  <a:srgbClr val="FFFFFF"/>
                </a:solidFill>
                <a:effectLst/>
                <a:latin typeface="Open Sans" panose="020b0606030504020204" pitchFamily="34" charset="0"/>
              </a:rPr>
              <a:t>A character frequency analysis was performed and visualized with a bar chart, highlighting the top 10 most frequent first characters to understand class balance and guide model training.</a:t>
            </a:r>
          </a:p>
          <a:p>
            <a:endParaRPr lang="en-IN"/>
          </a:p>
        </p:txBody>
      </p:sp>
      <p:pic>
        <p:nvPicPr>
          <p:cNvPr id="1026" name="Picture 2">
            <a:extLst>
              <a:ext uri="{FF2B5EF4-FFF2-40B4-BE49-F238E27FC236}">
                <a16:creationId xmlns:a16="http://schemas.microsoft.com/office/drawing/2014/main" id="{B9A9CCF1-FB37-F9F4-BBFC-6E85675A59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12347" y="1966822"/>
            <a:ext cx="3914296" cy="421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val="3309633911"/>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5E730BD-F464-5793-6F99-BB32C0C2D61F}"/>
              </a:ext>
            </a:extLst>
          </p:cNvPr>
          <p:cNvSpPr>
            <a:spLocks noGrp="1"/>
          </p:cNvSpPr>
          <p:nvPr>
            <p:ph type="title"/>
          </p:nvPr>
        </p:nvSpPr>
        <p:spPr/>
        <p:txBody>
          <a:bodyPr/>
          <a:lstStyle/>
          <a:p>
            <a:pPr algn="ctr"/>
            <a:r>
              <a:rPr lang="en-IN" b="0" i="0">
                <a:solidFill>
                  <a:srgbClr val="08E092"/>
                </a:solidFill>
                <a:effectLst/>
                <a:latin typeface="Hammersmith One" panose="02010703030501060504" pitchFamily="2" charset="0"/>
              </a:rPr>
              <a:t>CNN Architecture</a:t>
            </a:r>
            <a:endParaRPr lang="en-IN"/>
          </a:p>
        </p:txBody>
      </p:sp>
      <p:sp>
        <p:nvSpPr>
          <p:cNvPr id="3" name="Content Placeholder 2">
            <a:extLst>
              <a:ext uri="{FF2B5EF4-FFF2-40B4-BE49-F238E27FC236}">
                <a16:creationId xmlns:a16="http://schemas.microsoft.com/office/drawing/2014/main" id="{3865B865-7513-2FAD-1A4F-5CA91D638A67}"/>
              </a:ext>
            </a:extLst>
          </p:cNvPr>
          <p:cNvSpPr>
            <a:spLocks noGrp="1"/>
          </p:cNvSpPr>
          <p:nvPr>
            <p:ph idx="1"/>
          </p:nvPr>
        </p:nvSpPr>
        <p:spPr>
          <a:xfrm>
            <a:off x="3925018" y="1699404"/>
            <a:ext cx="7581181" cy="5089585"/>
          </a:xfrm>
        </p:spPr>
        <p:txBody>
          <a:bodyPr>
            <a:normAutofit fontScale="92500"/>
          </a:bodyPr>
          <a:lstStyle/>
          <a:p>
            <a:pPr algn="ctr">
              <a:lnSpc>
                <a:spcPts val="2925"/>
              </a:lnSpc>
              <a:spcBef>
                <a:spcPts val="200"/>
              </a:spcBef>
              <a:buNone/>
            </a:pPr>
            <a:r>
              <a:rPr lang="en-US" b="1" i="0">
                <a:solidFill>
                  <a:srgbClr val="08E092"/>
                </a:solidFill>
                <a:effectLst/>
                <a:latin typeface="Open Sans" panose="020b0606030504020204" pitchFamily="34" charset="0"/>
              </a:rPr>
              <a:t>Model Structure</a:t>
            </a:r>
          </a:p>
          <a:p>
            <a:pPr algn="ctr">
              <a:lnSpc>
                <a:spcPts val="2700"/>
              </a:lnSpc>
              <a:spcBef>
                <a:spcPts val="200"/>
              </a:spcBef>
              <a:buNone/>
            </a:pPr>
            <a:r>
              <a:rPr lang="en-US" b="0" i="0">
                <a:solidFill>
                  <a:srgbClr val="FFFFFF"/>
                </a:solidFill>
                <a:effectLst/>
                <a:latin typeface="Open Sans" panose="020b0606030504020204" pitchFamily="34" charset="0"/>
              </a:rPr>
              <a:t>The architecture consists of an input layer, two convolutional layers (with 32 and 64 filters), each followed by max pooling, a dense layer of 128 units, and a softmax output layer for multi-class prediction.</a:t>
            </a:r>
            <a:endParaRPr lang="en-US" b="0" i="0">
              <a:solidFill>
                <a:srgbClr val="08E092"/>
              </a:solidFill>
              <a:effectLst/>
              <a:latin typeface="Open Sans" panose="020b0606030504020204" pitchFamily="34" charset="0"/>
            </a:endParaRPr>
          </a:p>
          <a:p>
            <a:pPr algn="ctr">
              <a:lnSpc>
                <a:spcPts val="2925"/>
              </a:lnSpc>
              <a:spcBef>
                <a:spcPts val="200"/>
              </a:spcBef>
              <a:buNone/>
            </a:pPr>
            <a:r>
              <a:rPr lang="en-US" b="1" i="0">
                <a:solidFill>
                  <a:srgbClr val="08E092"/>
                </a:solidFill>
                <a:effectLst/>
                <a:latin typeface="Open Sans" panose="020b0606030504020204" pitchFamily="34" charset="0"/>
              </a:rPr>
              <a:t>Key Features</a:t>
            </a:r>
          </a:p>
          <a:p>
            <a:pPr algn="ctr">
              <a:lnSpc>
                <a:spcPts val="2700"/>
              </a:lnSpc>
              <a:spcBef>
                <a:spcPts val="200"/>
              </a:spcBef>
              <a:buNone/>
            </a:pPr>
            <a:r>
              <a:rPr lang="en-US" b="0" i="0">
                <a:solidFill>
                  <a:srgbClr val="FFFFFF"/>
                </a:solidFill>
                <a:effectLst/>
                <a:latin typeface="Open Sans" panose="020b0606030504020204" pitchFamily="34" charset="0"/>
              </a:rPr>
              <a:t>The use of Dropout (50%) combats overfitting, while convolutional layers excel at capturing visual patterns within noisy and distorted backgrounds typical of CAPTCHAs.</a:t>
            </a:r>
            <a:endParaRPr lang="en-US" b="0" i="0">
              <a:solidFill>
                <a:srgbClr val="08E092"/>
              </a:solidFill>
              <a:effectLst/>
              <a:latin typeface="Open Sans" panose="020b0606030504020204" pitchFamily="34" charset="0"/>
            </a:endParaRPr>
          </a:p>
          <a:p>
            <a:pPr algn="ctr">
              <a:lnSpc>
                <a:spcPts val="2925"/>
              </a:lnSpc>
              <a:spcBef>
                <a:spcPts val="200"/>
              </a:spcBef>
              <a:buNone/>
            </a:pPr>
            <a:r>
              <a:rPr lang="en-US" b="1" i="0">
                <a:solidFill>
                  <a:srgbClr val="08E092"/>
                </a:solidFill>
                <a:effectLst/>
                <a:latin typeface="Open Sans" panose="020b0606030504020204" pitchFamily="34" charset="0"/>
              </a:rPr>
              <a:t>Parameter Scale</a:t>
            </a:r>
          </a:p>
          <a:p>
            <a:pPr algn="ctr">
              <a:lnSpc>
                <a:spcPts val="2700"/>
              </a:lnSpc>
              <a:spcBef>
                <a:spcPts val="200"/>
              </a:spcBef>
            </a:pPr>
            <a:r>
              <a:rPr lang="en-US" b="0" i="0">
                <a:solidFill>
                  <a:srgbClr val="FFFFFF"/>
                </a:solidFill>
                <a:effectLst/>
                <a:latin typeface="Open Sans" panose="020b0606030504020204" pitchFamily="34" charset="0"/>
              </a:rPr>
              <a:t>The model features approximately 500,000 trainable parameters, striking a balance between expressiveness and training feasibility.</a:t>
            </a:r>
          </a:p>
          <a:p>
            <a:pPr>
              <a:spcBef>
                <a:spcPts val="200"/>
              </a:spcBef>
            </a:pPr>
            <a:endParaRPr lang="en-IN"/>
          </a:p>
        </p:txBody>
      </p:sp>
      <p:pic>
        <p:nvPicPr>
          <p:cNvPr id="4098" name="Picture 2">
            <a:extLst>
              <a:ext uri="{FF2B5EF4-FFF2-40B4-BE49-F238E27FC236}">
                <a16:creationId xmlns:a16="http://schemas.microsoft.com/office/drawing/2014/main" id="{C91888C4-8184-D5C4-4CDD-40469C74EC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0524" y="1647645"/>
            <a:ext cx="3532518" cy="461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val="19521320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673F171B-CF5C-51FC-018D-F2B30788596C}"/>
              </a:ext>
            </a:extLst>
          </p:cNvPr>
          <p:cNvSpPr>
            <a:spLocks noGrp="1"/>
          </p:cNvSpPr>
          <p:nvPr>
            <p:ph type="title"/>
          </p:nvPr>
        </p:nvSpPr>
        <p:spPr/>
        <p:txBody>
          <a:bodyPr/>
          <a:lstStyle/>
          <a:p>
            <a:pPr algn="ctr"/>
            <a:r>
              <a:rPr lang="en-IN" b="1" i="0">
                <a:solidFill>
                  <a:srgbClr val="08E092"/>
                </a:solidFill>
                <a:effectLst/>
                <a:latin typeface="Hammersmith One" panose="02010703030501060504" pitchFamily="2" charset="0"/>
              </a:rPr>
              <a:t>Training Configuration</a:t>
            </a:r>
            <a:endParaRPr lang="en-IN" b="1"/>
          </a:p>
        </p:txBody>
      </p:sp>
      <p:sp>
        <p:nvSpPr>
          <p:cNvPr id="3" name="Content Placeholder 2">
            <a:extLst>
              <a:ext uri="{FF2B5EF4-FFF2-40B4-BE49-F238E27FC236}">
                <a16:creationId xmlns:a16="http://schemas.microsoft.com/office/drawing/2014/main" id="{854096E3-2982-96FE-5F17-0C97522A0AF8}"/>
              </a:ext>
            </a:extLst>
          </p:cNvPr>
          <p:cNvSpPr>
            <a:spLocks noGrp="1"/>
          </p:cNvSpPr>
          <p:nvPr>
            <p:ph idx="1"/>
          </p:nvPr>
        </p:nvSpPr>
        <p:spPr>
          <a:xfrm>
            <a:off x="5313872" y="2194560"/>
            <a:ext cx="6192328" cy="4024125"/>
          </a:xfrm>
        </p:spPr>
        <p:txBody>
          <a:bodyPr/>
          <a:lstStyle/>
          <a:p>
            <a:pPr algn="l">
              <a:lnSpc>
                <a:spcPts val="2925"/>
              </a:lnSpc>
              <a:buNone/>
            </a:pPr>
            <a:r>
              <a:rPr lang="en-US" b="1" i="0">
                <a:solidFill>
                  <a:srgbClr val="08E092"/>
                </a:solidFill>
                <a:effectLst/>
                <a:latin typeface="Open Sans" panose="020b0606030504020204" pitchFamily="34" charset="0"/>
              </a:rPr>
              <a:t>Hyperparameter Setup</a:t>
            </a:r>
          </a:p>
          <a:p>
            <a:pPr algn="l">
              <a:lnSpc>
                <a:spcPts val="2700"/>
              </a:lnSpc>
              <a:buNone/>
            </a:pPr>
            <a:r>
              <a:rPr lang="en-US" b="0" i="0">
                <a:solidFill>
                  <a:srgbClr val="FFFFFF"/>
                </a:solidFill>
                <a:effectLst/>
                <a:latin typeface="Open Sans" panose="020b0606030504020204" pitchFamily="34" charset="0"/>
              </a:rPr>
              <a:t>Model trained using the Adam optimizer and categorical cross-entropy loss, with a batch size of 32 and input images in RGB (3 channels) over 5 epochs.</a:t>
            </a:r>
          </a:p>
          <a:p>
            <a:pPr algn="l">
              <a:lnSpc>
                <a:spcPts val="2925"/>
              </a:lnSpc>
              <a:buNone/>
            </a:pPr>
            <a:r>
              <a:rPr lang="en-US" b="1" i="0">
                <a:solidFill>
                  <a:srgbClr val="08E092"/>
                </a:solidFill>
                <a:effectLst/>
                <a:latin typeface="Open Sans" panose="020b0606030504020204" pitchFamily="34" charset="0"/>
              </a:rPr>
              <a:t>Technical Setup</a:t>
            </a:r>
          </a:p>
          <a:p>
            <a:pPr algn="l">
              <a:lnSpc>
                <a:spcPts val="2700"/>
              </a:lnSpc>
            </a:pPr>
            <a:r>
              <a:rPr lang="en-US" b="0" i="0">
                <a:solidFill>
                  <a:srgbClr val="FFFFFF"/>
                </a:solidFill>
                <a:effectLst/>
                <a:latin typeface="Open Sans" panose="020b0606030504020204" pitchFamily="34" charset="0"/>
              </a:rPr>
              <a:t>Both CPU and GPU hardware were used for training, depending on resource availability, aiming for efficient experimentation without excessive compute requirements.</a:t>
            </a:r>
          </a:p>
          <a:p>
            <a:endParaRPr lang="en-IN"/>
          </a:p>
        </p:txBody>
      </p:sp>
      <p:pic>
        <p:nvPicPr>
          <p:cNvPr id="3074" name="Picture 2">
            <a:extLst>
              <a:ext uri="{FF2B5EF4-FFF2-40B4-BE49-F238E27FC236}">
                <a16:creationId xmlns:a16="http://schemas.microsoft.com/office/drawing/2014/main" id="{A811582C-7E21-D25D-BE44-6430B10621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7182" y="2303251"/>
            <a:ext cx="3367566" cy="3623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val="3141865004"/>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562312A2-DB2E-D5A6-289E-B78B81E348BB}"/>
              </a:ext>
            </a:extLst>
          </p:cNvPr>
          <p:cNvSpPr>
            <a:spLocks noGrp="1"/>
          </p:cNvSpPr>
          <p:nvPr>
            <p:ph type="title"/>
          </p:nvPr>
        </p:nvSpPr>
        <p:spPr>
          <a:xfrm>
            <a:off x="457200" y="764373"/>
            <a:ext cx="6607834" cy="1293028"/>
          </a:xfrm>
        </p:spPr>
        <p:txBody>
          <a:bodyPr>
            <a:normAutofit fontScale="90000"/>
          </a:bodyPr>
          <a:lstStyle/>
          <a:p>
            <a:pPr algn="ctr"/>
            <a:br>
              <a:rPr lang="en-IN" b="0" i="0">
                <a:solidFill>
                  <a:srgbClr val="1A202C"/>
                </a:solidFill>
                <a:effectLst/>
                <a:latin typeface="__openSansFont_e82ebb"/>
              </a:rPr>
            </a:br>
            <a:br>
              <a:rPr lang="en-IN" b="0" i="0">
                <a:solidFill>
                  <a:srgbClr val="1A202C"/>
                </a:solidFill>
                <a:effectLst/>
                <a:latin typeface="__openSansFont_e82ebb"/>
              </a:rPr>
            </a:br>
            <a:r>
              <a:rPr lang="en-IN" b="0" i="0">
                <a:solidFill>
                  <a:srgbClr val="08E092"/>
                </a:solidFill>
                <a:effectLst/>
                <a:latin typeface="Hammersmith One" panose="02010703030501060504" pitchFamily="2" charset="0"/>
              </a:rPr>
              <a:t>Performance Metrics</a:t>
            </a:r>
            <a:br>
              <a:rPr lang="en-IN" b="0" i="0">
                <a:solidFill>
                  <a:srgbClr val="08E092"/>
                </a:solidFill>
                <a:effectLst/>
                <a:latin typeface="Hammersmith One" panose="02010703030501060504" pitchFamily="2" charset="0"/>
              </a:rPr>
            </a:br>
            <a:endParaRPr lang="en-IN"/>
          </a:p>
        </p:txBody>
      </p:sp>
      <p:sp>
        <p:nvSpPr>
          <p:cNvPr id="3" name="Content Placeholder 2">
            <a:extLst>
              <a:ext uri="{FF2B5EF4-FFF2-40B4-BE49-F238E27FC236}">
                <a16:creationId xmlns:a16="http://schemas.microsoft.com/office/drawing/2014/main" id="{5CE2987B-0796-D3F4-44A1-01AD3CA82193}"/>
              </a:ext>
            </a:extLst>
          </p:cNvPr>
          <p:cNvSpPr>
            <a:spLocks noGrp="1"/>
          </p:cNvSpPr>
          <p:nvPr>
            <p:ph idx="1"/>
          </p:nvPr>
        </p:nvSpPr>
        <p:spPr>
          <a:xfrm>
            <a:off x="685801" y="2194560"/>
            <a:ext cx="6344728" cy="4024125"/>
          </a:xfrm>
        </p:spPr>
        <p:txBody>
          <a:bodyPr>
            <a:normAutofit fontScale="85000" lnSpcReduction="10000"/>
          </a:bodyPr>
          <a:lstStyle/>
          <a:p>
            <a:pPr algn="l">
              <a:lnSpc>
                <a:spcPts val="2925"/>
              </a:lnSpc>
              <a:buNone/>
            </a:pPr>
            <a:r>
              <a:rPr lang="en-US" b="1" i="0">
                <a:solidFill>
                  <a:srgbClr val="08E092"/>
                </a:solidFill>
                <a:effectLst/>
                <a:latin typeface="Open Sans" panose="020b0606030504020204" pitchFamily="34" charset="0"/>
              </a:rPr>
              <a:t>Learning Curves</a:t>
            </a:r>
          </a:p>
          <a:p>
            <a:pPr algn="l">
              <a:lnSpc>
                <a:spcPts val="2700"/>
              </a:lnSpc>
              <a:buNone/>
            </a:pPr>
            <a:r>
              <a:rPr lang="en-US" b="0" i="0">
                <a:solidFill>
                  <a:srgbClr val="FFFFFF"/>
                </a:solidFill>
                <a:effectLst/>
                <a:latin typeface="Open Sans" panose="020b0606030504020204" pitchFamily="34" charset="0"/>
              </a:rPr>
              <a:t>Tracked accuracy improvements and loss reduction over five epochs, visualized through training curves to monitor model progress and detect overfitting.</a:t>
            </a:r>
          </a:p>
          <a:p>
            <a:pPr algn="l">
              <a:lnSpc>
                <a:spcPts val="2925"/>
              </a:lnSpc>
              <a:buNone/>
            </a:pPr>
            <a:r>
              <a:rPr lang="en-US" b="1" i="0">
                <a:solidFill>
                  <a:srgbClr val="08E092"/>
                </a:solidFill>
                <a:effectLst/>
                <a:latin typeface="Open Sans" panose="020b0606030504020204" pitchFamily="34" charset="0"/>
              </a:rPr>
              <a:t>Score Highlights</a:t>
            </a:r>
          </a:p>
          <a:p>
            <a:pPr algn="l">
              <a:lnSpc>
                <a:spcPts val="2700"/>
              </a:lnSpc>
            </a:pPr>
            <a:r>
              <a:rPr lang="en-US" b="0" i="0">
                <a:solidFill>
                  <a:srgbClr val="FFFFFF"/>
                </a:solidFill>
                <a:effectLst/>
                <a:latin typeface="Open Sans" panose="020b0606030504020204" pitchFamily="34" charset="0"/>
              </a:rPr>
              <a:t>Reported final training and validation accuracies, with top-performing characters like '7' reaching up to 95% recognition accuracy, alongside weaker spots such as common confusion between 'O' and '0'.</a:t>
            </a:r>
          </a:p>
          <a:p>
            <a:endParaRPr lang="en-IN"/>
          </a:p>
        </p:txBody>
      </p:sp>
      <p:pic>
        <p:nvPicPr>
          <p:cNvPr id="4" name="Picture 3">
            <a:extLst>
              <a:ext uri="{FF2B5EF4-FFF2-40B4-BE49-F238E27FC236}">
                <a16:creationId xmlns:a16="http://schemas.microsoft.com/office/drawing/2014/main" id="{2F5382BC-FD2D-21EE-D21D-2649FEF8ECEC}"/>
              </a:ext>
            </a:extLst>
          </p:cNvPr>
          <p:cNvPicPr>
            <a:picLocks noChangeAspect="1"/>
          </p:cNvPicPr>
          <p:nvPr/>
        </p:nvPicPr>
        <p:blipFill>
          <a:blip r:embed="rId2"/>
          <a:stretch>
            <a:fillRect/>
          </a:stretch>
        </p:blipFill>
        <p:spPr>
          <a:xfrm>
            <a:off x="7207370" y="232913"/>
            <a:ext cx="4895490" cy="6219645"/>
          </a:xfrm>
          <a:prstGeom prst="rect">
            <a:avLst/>
          </a:prstGeom>
        </p:spPr>
      </p:pic>
    </p:spTree>
    <p:extLst>
      <p:ext uri="{BB962C8B-B14F-4D97-AF65-F5344CB8AC3E}">
        <p14:creationId val="265667631"/>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5FDA59A-8DC9-BF43-5FF9-7D2283674C5D}"/>
              </a:ext>
            </a:extLst>
          </p:cNvPr>
          <p:cNvSpPr>
            <a:spLocks noGrp="1"/>
          </p:cNvSpPr>
          <p:nvPr>
            <p:ph type="title"/>
          </p:nvPr>
        </p:nvSpPr>
        <p:spPr/>
        <p:txBody>
          <a:bodyPr>
            <a:normAutofit fontScale="90000"/>
          </a:bodyPr>
          <a:lstStyle/>
          <a:p>
            <a:pPr algn="ctr"/>
            <a:br>
              <a:rPr lang="en-IN" b="0" i="0">
                <a:solidFill>
                  <a:srgbClr val="1A202C"/>
                </a:solidFill>
                <a:effectLst/>
                <a:latin typeface="__openSansFont_e82ebb"/>
              </a:rPr>
            </a:br>
            <a:br>
              <a:rPr lang="en-IN" b="0" i="0">
                <a:solidFill>
                  <a:srgbClr val="1A202C"/>
                </a:solidFill>
                <a:effectLst/>
                <a:latin typeface="__openSansFont_e82ebb"/>
              </a:rPr>
            </a:br>
            <a:r>
              <a:rPr lang="en-IN" b="0" i="0">
                <a:solidFill>
                  <a:srgbClr val="08E092"/>
                </a:solidFill>
                <a:effectLst/>
                <a:latin typeface="Hammersmith One" panose="02010703030501060504" pitchFamily="2" charset="0"/>
              </a:rPr>
              <a:t>Error Analysis</a:t>
            </a:r>
            <a:br>
              <a:rPr lang="en-IN" b="0" i="0">
                <a:solidFill>
                  <a:srgbClr val="08E092"/>
                </a:solidFill>
                <a:effectLst/>
                <a:latin typeface="Hammersmith One" panose="02010703030501060504" pitchFamily="2" charset="0"/>
              </a:rPr>
            </a:br>
            <a:endParaRPr lang="en-IN"/>
          </a:p>
        </p:txBody>
      </p:sp>
      <p:sp>
        <p:nvSpPr>
          <p:cNvPr id="3" name="Content Placeholder 2">
            <a:extLst>
              <a:ext uri="{FF2B5EF4-FFF2-40B4-BE49-F238E27FC236}">
                <a16:creationId xmlns:a16="http://schemas.microsoft.com/office/drawing/2014/main" id="{5ACEE9E1-4A91-63B9-4C00-113F0FC91138}"/>
              </a:ext>
            </a:extLst>
          </p:cNvPr>
          <p:cNvSpPr>
            <a:spLocks noGrp="1"/>
          </p:cNvSpPr>
          <p:nvPr>
            <p:ph idx="1"/>
          </p:nvPr>
        </p:nvSpPr>
        <p:spPr>
          <a:xfrm>
            <a:off x="3407434" y="2613803"/>
            <a:ext cx="8098766" cy="2786333"/>
          </a:xfrm>
        </p:spPr>
        <p:txBody>
          <a:bodyPr>
            <a:normAutofit fontScale="70000" lnSpcReduction="20000"/>
          </a:bodyPr>
          <a:lstStyle/>
          <a:p>
            <a:pPr algn="l">
              <a:lnSpc>
                <a:spcPts val="2925"/>
              </a:lnSpc>
              <a:buNone/>
            </a:pPr>
            <a:r>
              <a:rPr lang="en-US" i="0">
                <a:solidFill>
                  <a:srgbClr val="08E092"/>
                </a:solidFill>
                <a:effectLst/>
                <a:latin typeface="Open Sans" panose="020b0606030504020204" pitchFamily="34" charset="0"/>
              </a:rPr>
              <a:t>Confusion Matrix Insights</a:t>
            </a:r>
          </a:p>
          <a:p>
            <a:pPr algn="l">
              <a:lnSpc>
                <a:spcPts val="2700"/>
              </a:lnSpc>
              <a:buNone/>
            </a:pPr>
            <a:r>
              <a:rPr lang="en-US" i="0">
                <a:solidFill>
                  <a:srgbClr val="FFFFFF"/>
                </a:solidFill>
                <a:effectLst/>
                <a:latin typeface="Open Sans" panose="020b0606030504020204" pitchFamily="34" charset="0"/>
              </a:rPr>
              <a:t>A heatmap visualizes misclassifications, making it clear which character pairs pose the toughest challenges to the network.</a:t>
            </a:r>
          </a:p>
          <a:p>
            <a:pPr algn="l">
              <a:lnSpc>
                <a:spcPts val="2925"/>
              </a:lnSpc>
              <a:buNone/>
            </a:pPr>
            <a:r>
              <a:rPr lang="en-US" i="0">
                <a:solidFill>
                  <a:srgbClr val="08E092"/>
                </a:solidFill>
                <a:effectLst/>
                <a:latin typeface="Open Sans" panose="020b0606030504020204" pitchFamily="34" charset="0"/>
              </a:rPr>
              <a:t>Error Sources</a:t>
            </a:r>
          </a:p>
          <a:p>
            <a:pPr algn="l">
              <a:lnSpc>
                <a:spcPts val="2700"/>
              </a:lnSpc>
            </a:pPr>
            <a:r>
              <a:rPr lang="en-US" i="0">
                <a:solidFill>
                  <a:srgbClr val="FFFFFF"/>
                </a:solidFill>
                <a:effectLst/>
                <a:latin typeface="Open Sans" panose="020b0606030504020204" pitchFamily="34" charset="0"/>
              </a:rPr>
              <a:t>Failure cases most often occurred with blurry, overlapping, or low-contrast characters, while three examples showcased the model’s accurate predictions</a:t>
            </a:r>
            <a:r>
              <a:rPr lang="en-US" b="0" i="0">
                <a:solidFill>
                  <a:srgbClr val="FFFFFF"/>
                </a:solidFill>
                <a:effectLst/>
                <a:latin typeface="Open Sans" panose="020b0606030504020204" pitchFamily="34" charset="0"/>
              </a:rPr>
              <a:t>.</a:t>
            </a:r>
          </a:p>
          <a:p>
            <a:endParaRPr lang="en-IN"/>
          </a:p>
        </p:txBody>
      </p:sp>
      <p:pic>
        <p:nvPicPr>
          <p:cNvPr id="4" name="Picture 3">
            <a:extLst>
              <a:ext uri="{FF2B5EF4-FFF2-40B4-BE49-F238E27FC236}">
                <a16:creationId xmlns:a16="http://schemas.microsoft.com/office/drawing/2014/main" id="{A4747519-A2E6-59A9-084C-08CCC81BDDA7}"/>
              </a:ext>
            </a:extLst>
          </p:cNvPr>
          <p:cNvPicPr>
            <a:picLocks noChangeAspect="1"/>
          </p:cNvPicPr>
          <p:nvPr/>
        </p:nvPicPr>
        <p:blipFill>
          <a:blip r:embed="rId2"/>
          <a:stretch>
            <a:fillRect/>
          </a:stretch>
        </p:blipFill>
        <p:spPr>
          <a:xfrm>
            <a:off x="431320" y="2674188"/>
            <a:ext cx="2700069" cy="2562046"/>
          </a:xfrm>
          <a:prstGeom prst="rect">
            <a:avLst/>
          </a:prstGeom>
        </p:spPr>
      </p:pic>
    </p:spTree>
    <p:extLst>
      <p:ext uri="{BB962C8B-B14F-4D97-AF65-F5344CB8AC3E}">
        <p14:creationId val="1433845590"/>
      </p:ext>
    </p:extLst>
  </p:cSld>
  <p:clrMapOvr>
    <a:masterClrMapping/>
  </p:clrMapOvr>
  <p:transition/>
  <p:timing/>
</p:sld>
</file>

<file path=ppt/tags/tag1.xml><?xml version="1.0" encoding="utf-8"?>
<p:tagLst xmlns:p="http://schemas.openxmlformats.org/presentationml/2006/main">
  <p:tag name="AS_NET" val="6.0.33"/>
  <p:tag name="AS_OS" val="Microsoft Windows NT 10.0.20348.0"/>
  <p:tag name="AS_RELEASE_DATE" val="2025.01.14"/>
  <p:tag name="AS_TITLE" val="Aspose.Slides for .NET6"/>
  <p:tag name="AS_VERSION" val="25.1"/>
</p:tagLst>
</file>

<file path=ppt/theme/theme1.xml><?xml version="1.0" encoding="utf-8"?>
<a:theme xmlns:r="http://schemas.openxmlformats.org/officeDocument/2006/relationships"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Century Gothic" panose="020b050202020202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vt="http://schemas.openxmlformats.org/officeDocument/2006/docPropsVTypes" xmlns="http://schemas.openxmlformats.org/officeDocument/2006/extended-properties">
  <Template>Vapor Trail</Template>
  <Company/>
  <PresentationFormat>Widescreen</PresentationFormat>
  <Paragraphs>68</Paragraphs>
  <Slides>12</Slides>
  <Notes>0</Notes>
  <TotalTime>34</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12</vt:i4>
      </vt:variant>
    </vt:vector>
  </HeadingPairs>
  <TitlesOfParts>
    <vt:vector baseType="lpstr" size="18">
      <vt:lpstr>Arial</vt:lpstr>
      <vt:lpstr>Century Gothic</vt:lpstr>
      <vt:lpstr>Hammersmith One</vt:lpstr>
      <vt:lpstr>Open Sans</vt:lpstr>
      <vt:lpstr>__openSansFont_e82ebb</vt:lpstr>
      <vt:lpstr>Vapor Trail</vt:lpstr>
      <vt:lpstr>CAPTCHA Character Recognition Using CNN</vt:lpstr>
      <vt:lpstr>Contents</vt:lpstr>
      <vt:lpstr>CAPTCHA Character Recognition Using CNN</vt:lpstr>
      <vt:lpstr>Project Objective</vt:lpstr>
      <vt:lpstr>Dataset &amp; Preprocessing</vt:lpstr>
      <vt:lpstr>CNN Architecture</vt:lpstr>
      <vt:lpstr>Training Configuration</vt:lpstr>
      <vt:lpstr>Performance Metrics</vt:lpstr>
      <vt:lpstr>Error Analysis</vt:lpstr>
      <vt:lpstr>Technical Challenges</vt:lpstr>
      <vt:lpstr>Traditional Methods vs. CNN Approach</vt:lpstr>
      <vt:lpstr>Next Steps &amp; Applications</vt:lpstr>
    </vt:vector>
  </TitlesOfParts>
  <LinksUpToDate>0</LinksUpToDate>
  <SharedDoc>0</SharedDoc>
  <HyperlinksChanged>0</HyperlinksChanged>
  <Application>Aspose.Slides for .NET</Application>
  <AppVersion>25.0100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Preethika Nallani</dc:creator>
  <cp:lastModifiedBy>Preethika Nallani</cp:lastModifiedBy>
  <cp:revision>1</cp:revision>
  <dcterms:created xsi:type="dcterms:W3CDTF">2025-04-28T08:50:29Z</dcterms:created>
  <dcterms:modified xsi:type="dcterms:W3CDTF">2025-04-28T16:49:24Z</dcterms:modified>
</cp:coreProperties>
</file>