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6A92F-61F1-4575-979E-10F4C009751C}"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F771E-8AE5-45DA-93EA-2F556E042232}" type="slidenum">
              <a:rPr lang="en-IN" smtClean="0"/>
              <a:t>‹#›</a:t>
            </a:fld>
            <a:endParaRPr lang="en-IN"/>
          </a:p>
        </p:txBody>
      </p:sp>
    </p:spTree>
    <p:extLst>
      <p:ext uri="{BB962C8B-B14F-4D97-AF65-F5344CB8AC3E}">
        <p14:creationId xmlns:p14="http://schemas.microsoft.com/office/powerpoint/2010/main" val="361292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6A92F-61F1-4575-979E-10F4C009751C}"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F771E-8AE5-45DA-93EA-2F556E042232}" type="slidenum">
              <a:rPr lang="en-IN" smtClean="0"/>
              <a:t>‹#›</a:t>
            </a:fld>
            <a:endParaRPr lang="en-IN"/>
          </a:p>
        </p:txBody>
      </p:sp>
    </p:spTree>
    <p:extLst>
      <p:ext uri="{BB962C8B-B14F-4D97-AF65-F5344CB8AC3E}">
        <p14:creationId xmlns:p14="http://schemas.microsoft.com/office/powerpoint/2010/main" val="2780145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6A92F-61F1-4575-979E-10F4C009751C}"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F771E-8AE5-45DA-93EA-2F556E04223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77680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6A92F-61F1-4575-979E-10F4C009751C}"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F771E-8AE5-45DA-93EA-2F556E042232}" type="slidenum">
              <a:rPr lang="en-IN" smtClean="0"/>
              <a:t>‹#›</a:t>
            </a:fld>
            <a:endParaRPr lang="en-IN"/>
          </a:p>
        </p:txBody>
      </p:sp>
    </p:spTree>
    <p:extLst>
      <p:ext uri="{BB962C8B-B14F-4D97-AF65-F5344CB8AC3E}">
        <p14:creationId xmlns:p14="http://schemas.microsoft.com/office/powerpoint/2010/main" val="3305857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6A92F-61F1-4575-979E-10F4C009751C}"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F771E-8AE5-45DA-93EA-2F556E04223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5490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6A92F-61F1-4575-979E-10F4C009751C}"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F771E-8AE5-45DA-93EA-2F556E042232}" type="slidenum">
              <a:rPr lang="en-IN" smtClean="0"/>
              <a:t>‹#›</a:t>
            </a:fld>
            <a:endParaRPr lang="en-IN"/>
          </a:p>
        </p:txBody>
      </p:sp>
    </p:spTree>
    <p:extLst>
      <p:ext uri="{BB962C8B-B14F-4D97-AF65-F5344CB8AC3E}">
        <p14:creationId xmlns:p14="http://schemas.microsoft.com/office/powerpoint/2010/main" val="4200892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6A92F-61F1-4575-979E-10F4C009751C}"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F771E-8AE5-45DA-93EA-2F556E042232}" type="slidenum">
              <a:rPr lang="en-IN" smtClean="0"/>
              <a:t>‹#›</a:t>
            </a:fld>
            <a:endParaRPr lang="en-IN"/>
          </a:p>
        </p:txBody>
      </p:sp>
    </p:spTree>
    <p:extLst>
      <p:ext uri="{BB962C8B-B14F-4D97-AF65-F5344CB8AC3E}">
        <p14:creationId xmlns:p14="http://schemas.microsoft.com/office/powerpoint/2010/main" val="1063509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6A92F-61F1-4575-979E-10F4C009751C}"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F771E-8AE5-45DA-93EA-2F556E042232}" type="slidenum">
              <a:rPr lang="en-IN" smtClean="0"/>
              <a:t>‹#›</a:t>
            </a:fld>
            <a:endParaRPr lang="en-IN"/>
          </a:p>
        </p:txBody>
      </p:sp>
    </p:spTree>
    <p:extLst>
      <p:ext uri="{BB962C8B-B14F-4D97-AF65-F5344CB8AC3E}">
        <p14:creationId xmlns:p14="http://schemas.microsoft.com/office/powerpoint/2010/main" val="324552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6A92F-61F1-4575-979E-10F4C009751C}"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F771E-8AE5-45DA-93EA-2F556E042232}" type="slidenum">
              <a:rPr lang="en-IN" smtClean="0"/>
              <a:t>‹#›</a:t>
            </a:fld>
            <a:endParaRPr lang="en-IN"/>
          </a:p>
        </p:txBody>
      </p:sp>
    </p:spTree>
    <p:extLst>
      <p:ext uri="{BB962C8B-B14F-4D97-AF65-F5344CB8AC3E}">
        <p14:creationId xmlns:p14="http://schemas.microsoft.com/office/powerpoint/2010/main" val="409484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6A92F-61F1-4575-979E-10F4C009751C}" type="datetimeFigureOut">
              <a:rPr lang="en-IN" smtClean="0"/>
              <a:t>27-01-2025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F771E-8AE5-45DA-93EA-2F556E042232}" type="slidenum">
              <a:rPr lang="en-IN" smtClean="0"/>
              <a:t>‹#›</a:t>
            </a:fld>
            <a:endParaRPr lang="en-IN"/>
          </a:p>
        </p:txBody>
      </p:sp>
    </p:spTree>
    <p:extLst>
      <p:ext uri="{BB962C8B-B14F-4D97-AF65-F5344CB8AC3E}">
        <p14:creationId xmlns:p14="http://schemas.microsoft.com/office/powerpoint/2010/main" val="64469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6A92F-61F1-4575-979E-10F4C009751C}" type="datetimeFigureOut">
              <a:rPr lang="en-IN" smtClean="0"/>
              <a:t>27-01-2025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F771E-8AE5-45DA-93EA-2F556E042232}" type="slidenum">
              <a:rPr lang="en-IN" smtClean="0"/>
              <a:t>‹#›</a:t>
            </a:fld>
            <a:endParaRPr lang="en-IN"/>
          </a:p>
        </p:txBody>
      </p:sp>
    </p:spTree>
    <p:extLst>
      <p:ext uri="{BB962C8B-B14F-4D97-AF65-F5344CB8AC3E}">
        <p14:creationId xmlns:p14="http://schemas.microsoft.com/office/powerpoint/2010/main" val="226652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6A92F-61F1-4575-979E-10F4C009751C}" type="datetimeFigureOut">
              <a:rPr lang="en-IN" smtClean="0"/>
              <a:t>27-01-2025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4F771E-8AE5-45DA-93EA-2F556E042232}" type="slidenum">
              <a:rPr lang="en-IN" smtClean="0"/>
              <a:t>‹#›</a:t>
            </a:fld>
            <a:endParaRPr lang="en-IN"/>
          </a:p>
        </p:txBody>
      </p:sp>
    </p:spTree>
    <p:extLst>
      <p:ext uri="{BB962C8B-B14F-4D97-AF65-F5344CB8AC3E}">
        <p14:creationId xmlns:p14="http://schemas.microsoft.com/office/powerpoint/2010/main" val="3703024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6A92F-61F1-4575-979E-10F4C009751C}" type="datetimeFigureOut">
              <a:rPr lang="en-IN" smtClean="0"/>
              <a:t>27-01-2025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F771E-8AE5-45DA-93EA-2F556E042232}" type="slidenum">
              <a:rPr lang="en-IN" smtClean="0"/>
              <a:t>‹#›</a:t>
            </a:fld>
            <a:endParaRPr lang="en-IN"/>
          </a:p>
        </p:txBody>
      </p:sp>
    </p:spTree>
    <p:extLst>
      <p:ext uri="{BB962C8B-B14F-4D97-AF65-F5344CB8AC3E}">
        <p14:creationId xmlns:p14="http://schemas.microsoft.com/office/powerpoint/2010/main" val="15673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6A92F-61F1-4575-979E-10F4C009751C}" type="datetimeFigureOut">
              <a:rPr lang="en-IN" smtClean="0"/>
              <a:t>27-01-2025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4F771E-8AE5-45DA-93EA-2F556E042232}" type="slidenum">
              <a:rPr lang="en-IN" smtClean="0"/>
              <a:t>‹#›</a:t>
            </a:fld>
            <a:endParaRPr lang="en-IN"/>
          </a:p>
        </p:txBody>
      </p:sp>
    </p:spTree>
    <p:extLst>
      <p:ext uri="{BB962C8B-B14F-4D97-AF65-F5344CB8AC3E}">
        <p14:creationId xmlns:p14="http://schemas.microsoft.com/office/powerpoint/2010/main" val="1555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6A92F-61F1-4575-979E-10F4C009751C}" type="datetimeFigureOut">
              <a:rPr lang="en-IN" smtClean="0"/>
              <a:t>27-01-2025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F771E-8AE5-45DA-93EA-2F556E042232}" type="slidenum">
              <a:rPr lang="en-IN" smtClean="0"/>
              <a:t>‹#›</a:t>
            </a:fld>
            <a:endParaRPr lang="en-IN"/>
          </a:p>
        </p:txBody>
      </p:sp>
    </p:spTree>
    <p:extLst>
      <p:ext uri="{BB962C8B-B14F-4D97-AF65-F5344CB8AC3E}">
        <p14:creationId xmlns:p14="http://schemas.microsoft.com/office/powerpoint/2010/main" val="18531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F6A92F-61F1-4575-979E-10F4C009751C}" type="datetimeFigureOut">
              <a:rPr lang="en-IN" smtClean="0"/>
              <a:t>27-01-2025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F771E-8AE5-45DA-93EA-2F556E042232}" type="slidenum">
              <a:rPr lang="en-IN" smtClean="0"/>
              <a:t>‹#›</a:t>
            </a:fld>
            <a:endParaRPr lang="en-IN"/>
          </a:p>
        </p:txBody>
      </p:sp>
    </p:spTree>
    <p:extLst>
      <p:ext uri="{BB962C8B-B14F-4D97-AF65-F5344CB8AC3E}">
        <p14:creationId xmlns:p14="http://schemas.microsoft.com/office/powerpoint/2010/main" val="3458168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F6A92F-61F1-4575-979E-10F4C009751C}" type="datetimeFigureOut">
              <a:rPr lang="en-IN" smtClean="0"/>
              <a:t>27-01-2025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4F771E-8AE5-45DA-93EA-2F556E042232}" type="slidenum">
              <a:rPr lang="en-IN" smtClean="0"/>
              <a:t>‹#›</a:t>
            </a:fld>
            <a:endParaRPr lang="en-IN"/>
          </a:p>
        </p:txBody>
      </p:sp>
    </p:spTree>
    <p:extLst>
      <p:ext uri="{BB962C8B-B14F-4D97-AF65-F5344CB8AC3E}">
        <p14:creationId xmlns:p14="http://schemas.microsoft.com/office/powerpoint/2010/main" val="40439026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woltapp/applied-science-internship-2025/blob/main/daily_cp_activity_dataset.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7F1670-1E64-9A16-F34F-B174978E2BAB}"/>
              </a:ext>
            </a:extLst>
          </p:cNvPr>
          <p:cNvSpPr>
            <a:spLocks noGrp="1"/>
          </p:cNvSpPr>
          <p:nvPr>
            <p:ph type="title"/>
          </p:nvPr>
        </p:nvSpPr>
        <p:spPr>
          <a:xfrm>
            <a:off x="838200" y="324465"/>
            <a:ext cx="8596668" cy="1527277"/>
          </a:xfrm>
        </p:spPr>
        <p:txBody>
          <a:bodyPr>
            <a:normAutofit fontScale="90000"/>
          </a:bodyPr>
          <a:lstStyle/>
          <a:p>
            <a:pPr algn="ctr"/>
            <a:r>
              <a:rPr lang="en-US" sz="5000" b="1" i="1" dirty="0">
                <a:solidFill>
                  <a:srgbClr val="FF0000"/>
                </a:solidFill>
                <a:highlight>
                  <a:srgbClr val="FFFF00"/>
                </a:highlight>
                <a:latin typeface="Aharoni" panose="02010803020104030203" pitchFamily="2" charset="-79"/>
                <a:cs typeface="Aharoni" panose="02010803020104030203" pitchFamily="2" charset="-79"/>
              </a:rPr>
              <a:t>Are You Tired of Waiting for Your Food Order?</a:t>
            </a:r>
            <a:br>
              <a:rPr lang="en-US" b="1" dirty="0">
                <a:highlight>
                  <a:srgbClr val="FFFF00"/>
                </a:highlight>
              </a:rPr>
            </a:br>
            <a:endParaRPr lang="en-IN" b="1" dirty="0">
              <a:highlight>
                <a:srgbClr val="FFFF00"/>
              </a:highlight>
            </a:endParaRPr>
          </a:p>
        </p:txBody>
      </p:sp>
      <p:sp>
        <p:nvSpPr>
          <p:cNvPr id="5" name="Content Placeholder 4">
            <a:extLst>
              <a:ext uri="{FF2B5EF4-FFF2-40B4-BE49-F238E27FC236}">
                <a16:creationId xmlns:a16="http://schemas.microsoft.com/office/drawing/2014/main" id="{7335E784-B246-9503-4BE0-2CC218E63B79}"/>
              </a:ext>
            </a:extLst>
          </p:cNvPr>
          <p:cNvSpPr>
            <a:spLocks noGrp="1"/>
          </p:cNvSpPr>
          <p:nvPr>
            <p:ph idx="1"/>
          </p:nvPr>
        </p:nvSpPr>
        <p:spPr>
          <a:xfrm>
            <a:off x="838200" y="1941095"/>
            <a:ext cx="10515600" cy="4235868"/>
          </a:xfrm>
        </p:spPr>
        <p:txBody>
          <a:bodyPr>
            <a:noAutofit/>
          </a:bodyPr>
          <a:lstStyle/>
          <a:p>
            <a:pPr algn="just"/>
            <a:r>
              <a:rPr lang="en-US" sz="2200" b="1" i="1" dirty="0"/>
              <a:t>Imagine this real-world scenario:</a:t>
            </a:r>
            <a:endParaRPr lang="en-US" sz="2200" b="1" dirty="0"/>
          </a:p>
          <a:p>
            <a:pPr algn="just"/>
            <a:r>
              <a:rPr lang="en-US" sz="2200" dirty="0"/>
              <a:t>After working tirelessly from morning to evening, you finally come home, exhausted and hungry. Cooking feels impossible after such a hectic day. You decide to order food using your favorite mobile app, only to find out that the delivery time is unusually long. The wait makes you even hungrier, angrier, and much more annoyed.</a:t>
            </a:r>
          </a:p>
          <a:p>
            <a:pPr algn="just"/>
            <a:r>
              <a:rPr lang="en-US" sz="2200" dirty="0"/>
              <a:t>This frustration may lead to customers choosing not to use the same food delivery application again.</a:t>
            </a:r>
          </a:p>
          <a:p>
            <a:pPr algn="just"/>
            <a:r>
              <a:rPr lang="en-US" sz="2200" b="1" dirty="0"/>
              <a:t>But what if we could solve this problem?</a:t>
            </a:r>
            <a:endParaRPr lang="en-US" sz="2200" dirty="0"/>
          </a:p>
          <a:p>
            <a:pPr algn="just"/>
            <a:r>
              <a:rPr lang="en-US" sz="2200" dirty="0"/>
              <a:t>Let’s explore how we can tackle such issues and improve the customer experience with data-driven solutions!</a:t>
            </a:r>
          </a:p>
        </p:txBody>
      </p:sp>
    </p:spTree>
    <p:extLst>
      <p:ext uri="{BB962C8B-B14F-4D97-AF65-F5344CB8AC3E}">
        <p14:creationId xmlns:p14="http://schemas.microsoft.com/office/powerpoint/2010/main" val="219123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BECFD0-785D-3807-6E4D-DA021B828272}"/>
              </a:ext>
            </a:extLst>
          </p:cNvPr>
          <p:cNvSpPr>
            <a:spLocks noGrp="1"/>
          </p:cNvSpPr>
          <p:nvPr>
            <p:ph idx="1"/>
          </p:nvPr>
        </p:nvSpPr>
        <p:spPr>
          <a:xfrm>
            <a:off x="0" y="0"/>
            <a:ext cx="12192000" cy="6858000"/>
          </a:xfrm>
        </p:spPr>
        <p:txBody>
          <a:bodyPr>
            <a:normAutofit fontScale="92500"/>
          </a:bodyPr>
          <a:lstStyle/>
          <a:p>
            <a:pPr marL="0" indent="0" algn="ctr">
              <a:lnSpc>
                <a:spcPct val="70000"/>
              </a:lnSpc>
              <a:buNone/>
            </a:pPr>
            <a:endParaRPr lang="en-US" sz="4500" b="1" dirty="0"/>
          </a:p>
          <a:p>
            <a:pPr marL="0" indent="0" algn="ctr">
              <a:lnSpc>
                <a:spcPct val="70000"/>
              </a:lnSpc>
              <a:buNone/>
            </a:pPr>
            <a:r>
              <a:rPr lang="en-US" sz="4500" b="1" dirty="0"/>
              <a:t>Introduction</a:t>
            </a:r>
          </a:p>
          <a:p>
            <a:pPr marL="0" indent="0" algn="ctr">
              <a:lnSpc>
                <a:spcPct val="70000"/>
              </a:lnSpc>
              <a:buNone/>
            </a:pPr>
            <a:endParaRPr lang="en-US" sz="3500" b="1" dirty="0"/>
          </a:p>
          <a:p>
            <a:pPr marL="0" indent="0" algn="just">
              <a:lnSpc>
                <a:spcPct val="100000"/>
              </a:lnSpc>
              <a:buNone/>
            </a:pPr>
            <a:r>
              <a:rPr lang="en-US" sz="2200" dirty="0"/>
              <a:t>This report focuses on solving real-world problems in food delivery services by leveraging data science and machine learning techniques. Through rigorous data analysis and predictive modeling, aims to provide actionable insights to optimize delivery operations and improve customer satisfaction.</a:t>
            </a:r>
          </a:p>
          <a:p>
            <a:pPr algn="just"/>
            <a:r>
              <a:rPr lang="en-US" sz="2200" b="1" dirty="0"/>
              <a:t>Steps Involved:</a:t>
            </a:r>
          </a:p>
          <a:p>
            <a:pPr marL="514350" indent="-514350" algn="just">
              <a:buFont typeface="+mj-lt"/>
              <a:buAutoNum type="arabicPeriod"/>
            </a:pPr>
            <a:r>
              <a:rPr lang="en-US" sz="2200" b="1" dirty="0"/>
              <a:t>Dataset Preparation:</a:t>
            </a:r>
            <a:r>
              <a:rPr lang="en-US" sz="2200" dirty="0"/>
              <a:t> Cleaning and organizing raw data to ensure consistency and usability.</a:t>
            </a:r>
          </a:p>
          <a:p>
            <a:pPr marL="514350" indent="-514350" algn="just">
              <a:buFont typeface="+mj-lt"/>
              <a:buAutoNum type="arabicPeriod"/>
            </a:pPr>
            <a:r>
              <a:rPr lang="en-US" sz="2200" b="1" dirty="0"/>
              <a:t>Exploratory Data Analysis:</a:t>
            </a:r>
            <a:r>
              <a:rPr lang="en-US" sz="2200" dirty="0"/>
              <a:t> Uncovering patterns and trends in the dataset through visualization and statistics.</a:t>
            </a:r>
          </a:p>
          <a:p>
            <a:pPr marL="514350" indent="-514350" algn="just">
              <a:buFont typeface="+mj-lt"/>
              <a:buAutoNum type="arabicPeriod"/>
            </a:pPr>
            <a:r>
              <a:rPr lang="en-US" sz="2200" b="1" dirty="0"/>
              <a:t>Feature Selection and Statistical Analysis:</a:t>
            </a:r>
            <a:r>
              <a:rPr lang="en-US" sz="2200" dirty="0"/>
              <a:t> Identifying key features that significantly impact predictions and outcomes.</a:t>
            </a:r>
          </a:p>
          <a:p>
            <a:pPr marL="514350" indent="-514350" algn="just">
              <a:buFont typeface="+mj-lt"/>
              <a:buAutoNum type="arabicPeriod"/>
            </a:pPr>
            <a:r>
              <a:rPr lang="en-US" sz="2200" b="1" dirty="0"/>
              <a:t>Model Training and Optimization:</a:t>
            </a:r>
            <a:r>
              <a:rPr lang="en-US" sz="2200" dirty="0"/>
              <a:t> Developing predictive models and fine-tuning them for accuracy.</a:t>
            </a:r>
          </a:p>
          <a:p>
            <a:pPr marL="514350" indent="-514350" algn="just">
              <a:buFont typeface="+mj-lt"/>
              <a:buAutoNum type="arabicPeriod"/>
            </a:pPr>
            <a:r>
              <a:rPr lang="en-US" sz="2200" b="1" dirty="0"/>
              <a:t>Predictions, Questions, Results, and Insights:</a:t>
            </a:r>
            <a:r>
              <a:rPr lang="en-US" sz="2200" dirty="0"/>
              <a:t> Grouping data to understand delivery patterns and improve decision-making.</a:t>
            </a:r>
          </a:p>
          <a:p>
            <a:pPr marL="514350" indent="-514350" algn="just">
              <a:buFont typeface="+mj-lt"/>
              <a:buAutoNum type="arabicPeriod"/>
            </a:pPr>
            <a:r>
              <a:rPr lang="en-US" sz="2200" b="1" dirty="0"/>
              <a:t>Summary:</a:t>
            </a:r>
            <a:r>
              <a:rPr lang="en-US" sz="2200" dirty="0"/>
              <a:t> Drawing final conclusions and outlining the next steps based on insights and results.</a:t>
            </a:r>
          </a:p>
          <a:p>
            <a:pPr algn="just"/>
            <a:endParaRPr lang="en-US" sz="2200" dirty="0"/>
          </a:p>
          <a:p>
            <a:pPr algn="just"/>
            <a:endParaRPr lang="en-US" dirty="0"/>
          </a:p>
          <a:p>
            <a:pPr marL="0" indent="0" algn="just">
              <a:buNone/>
            </a:pPr>
            <a:endParaRPr lang="en-IN" dirty="0"/>
          </a:p>
        </p:txBody>
      </p:sp>
    </p:spTree>
    <p:extLst>
      <p:ext uri="{BB962C8B-B14F-4D97-AF65-F5344CB8AC3E}">
        <p14:creationId xmlns:p14="http://schemas.microsoft.com/office/powerpoint/2010/main" val="35058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3F35803-0D6F-240A-2C43-679A491702FF}"/>
              </a:ext>
            </a:extLst>
          </p:cNvPr>
          <p:cNvSpPr>
            <a:spLocks noGrp="1"/>
          </p:cNvSpPr>
          <p:nvPr>
            <p:ph idx="1"/>
          </p:nvPr>
        </p:nvSpPr>
        <p:spPr>
          <a:xfrm>
            <a:off x="0" y="0"/>
            <a:ext cx="12192000" cy="6858000"/>
          </a:xfrm>
        </p:spPr>
        <p:txBody>
          <a:bodyPr>
            <a:normAutofit/>
          </a:bodyPr>
          <a:lstStyle/>
          <a:p>
            <a:pPr marL="0" indent="0" algn="ctr">
              <a:buNone/>
            </a:pPr>
            <a:r>
              <a:rPr lang="en-IN" sz="3800" dirty="0"/>
              <a:t>Dataset Preparation</a:t>
            </a:r>
          </a:p>
          <a:p>
            <a:pPr algn="just"/>
            <a:r>
              <a:rPr lang="en-US" sz="2400" b="1" dirty="0"/>
              <a:t>Dataset Selection</a:t>
            </a:r>
            <a:r>
              <a:rPr lang="en-US" sz="2400" dirty="0"/>
              <a:t>: Started with the dataset containing courier partner activity (</a:t>
            </a:r>
            <a:r>
              <a:rPr lang="en-US" sz="2400" b="0" i="0" u="none" strike="noStrike" dirty="0">
                <a:effectLst/>
                <a:latin typeface="-apple-system"/>
                <a:hlinkClick r:id="rId2" tooltip="daily_cp_activity_dataset.csv"/>
              </a:rPr>
              <a:t>daily_cp_activity_dataset.csv</a:t>
            </a:r>
            <a:r>
              <a:rPr lang="en-US" sz="2400" b="0" i="0" u="none" strike="noStrike" dirty="0">
                <a:effectLst/>
                <a:latin typeface="-apple-system"/>
              </a:rPr>
              <a:t>).</a:t>
            </a:r>
          </a:p>
          <a:p>
            <a:pPr algn="just"/>
            <a:r>
              <a:rPr lang="en-US" sz="2400" dirty="0"/>
              <a:t>The dataset was chosen for its focus on courier partner activity and relevant features like weather and day-of-week data, which directly impact delivery efficiency and customer satisfaction.</a:t>
            </a:r>
          </a:p>
          <a:p>
            <a:pPr algn="just"/>
            <a:r>
              <a:rPr lang="en-US" sz="2400" b="1" dirty="0"/>
              <a:t>Data Cleaning:</a:t>
            </a:r>
          </a:p>
          <a:p>
            <a:pPr algn="just"/>
            <a:r>
              <a:rPr lang="en-US" sz="2400" dirty="0"/>
              <a:t>Removed missing values and handled outliers.</a:t>
            </a:r>
          </a:p>
          <a:p>
            <a:pPr algn="just"/>
            <a:r>
              <a:rPr lang="en-IN" sz="2400" dirty="0"/>
              <a:t>Generated cleaned datasets like</a:t>
            </a:r>
            <a:r>
              <a:rPr lang="en-US" sz="2400" dirty="0"/>
              <a:t> </a:t>
            </a:r>
            <a:r>
              <a:rPr lang="en-US" sz="2400" b="1" dirty="0"/>
              <a:t>cleaned_daily_cp_activities.csv </a:t>
            </a:r>
            <a:r>
              <a:rPr lang="en-US" sz="2400" dirty="0"/>
              <a:t>and </a:t>
            </a:r>
            <a:r>
              <a:rPr lang="en-US" sz="2400" b="1" dirty="0"/>
              <a:t>cleaned_daily_cp_activity_no_outliers.csv</a:t>
            </a:r>
            <a:r>
              <a:rPr lang="en-US" sz="2400" dirty="0"/>
              <a:t>.</a:t>
            </a:r>
          </a:p>
          <a:p>
            <a:pPr algn="just"/>
            <a:r>
              <a:rPr lang="en-US" sz="2400" b="1" dirty="0"/>
              <a:t>Feature Engineering:</a:t>
            </a:r>
          </a:p>
          <a:p>
            <a:pPr algn="just"/>
            <a:r>
              <a:rPr lang="en-IN" sz="2400" dirty="0"/>
              <a:t>Derived new features like </a:t>
            </a:r>
            <a:r>
              <a:rPr lang="en-US" sz="2400" b="1" dirty="0"/>
              <a:t>temperature_category</a:t>
            </a:r>
            <a:r>
              <a:rPr lang="en-US" sz="2400" dirty="0"/>
              <a:t> and </a:t>
            </a:r>
            <a:r>
              <a:rPr lang="en-US" sz="2400" b="1" dirty="0"/>
              <a:t>rain_intensity_category</a:t>
            </a:r>
            <a:r>
              <a:rPr lang="en-US" sz="2400" dirty="0"/>
              <a:t>.</a:t>
            </a:r>
          </a:p>
          <a:p>
            <a:pPr algn="just"/>
            <a:r>
              <a:rPr lang="en-US" sz="2400" dirty="0"/>
              <a:t>Prepared the </a:t>
            </a:r>
            <a:r>
              <a:rPr lang="en-US" sz="2400" b="1" dirty="0"/>
              <a:t>engineered_daily_cp_activity.csv</a:t>
            </a:r>
            <a:r>
              <a:rPr lang="en-US" sz="2400" dirty="0"/>
              <a:t> dataset.</a:t>
            </a:r>
            <a:endParaRPr lang="en-IN" sz="2400" dirty="0"/>
          </a:p>
        </p:txBody>
      </p:sp>
    </p:spTree>
    <p:extLst>
      <p:ext uri="{BB962C8B-B14F-4D97-AF65-F5344CB8AC3E}">
        <p14:creationId xmlns:p14="http://schemas.microsoft.com/office/powerpoint/2010/main" val="122309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ADAF8-1259-5395-F192-AA448EA935A9}"/>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9F609B8-E045-9BCB-9B95-C832C1298EC8}"/>
              </a:ext>
            </a:extLst>
          </p:cNvPr>
          <p:cNvSpPr>
            <a:spLocks noGrp="1"/>
          </p:cNvSpPr>
          <p:nvPr>
            <p:ph idx="1"/>
          </p:nvPr>
        </p:nvSpPr>
        <p:spPr>
          <a:xfrm>
            <a:off x="0" y="0"/>
            <a:ext cx="12192000" cy="6858000"/>
          </a:xfrm>
        </p:spPr>
        <p:txBody>
          <a:bodyPr>
            <a:normAutofit fontScale="85000" lnSpcReduction="20000"/>
          </a:bodyPr>
          <a:lstStyle/>
          <a:p>
            <a:pPr marL="0" indent="0" algn="ctr">
              <a:buNone/>
            </a:pPr>
            <a:r>
              <a:rPr lang="en-US" sz="3900" b="1" dirty="0"/>
              <a:t>Exploratory Data Analysis</a:t>
            </a:r>
            <a:endParaRPr lang="en-US" sz="3900" dirty="0"/>
          </a:p>
          <a:p>
            <a:pPr marL="0" indent="0">
              <a:lnSpc>
                <a:spcPct val="100000"/>
              </a:lnSpc>
              <a:buNone/>
            </a:pPr>
            <a:r>
              <a:rPr lang="en-US" sz="2400" b="1" dirty="0"/>
              <a:t>Figure 1: Courier Activity Distribution</a:t>
            </a:r>
            <a:br>
              <a:rPr lang="en-US" sz="2400" dirty="0"/>
            </a:br>
            <a:r>
              <a:rPr lang="en-US" sz="2400" dirty="0"/>
              <a:t>The distribution plot shows most of the courier activity is concentrated around specific levels, with occasional spikes. This indicates consistent demand with a few outliers that may represent unusually high or low activity days.</a:t>
            </a:r>
          </a:p>
          <a:p>
            <a:pPr marL="0" indent="0">
              <a:lnSpc>
                <a:spcPct val="100000"/>
              </a:lnSpc>
              <a:buNone/>
            </a:pPr>
            <a:r>
              <a:rPr lang="en-US" sz="2400" b="1" dirty="0"/>
              <a:t>Figure 2: Seasonal Trends</a:t>
            </a:r>
            <a:br>
              <a:rPr lang="en-US" sz="2400" dirty="0"/>
            </a:br>
            <a:r>
              <a:rPr lang="en-US" sz="2400" dirty="0"/>
              <a:t>The bar chart highlights variations in courier activity across seasons, showing higher activity during Spring and Summer, likely due to favorable weather conditions and increased customer demand.</a:t>
            </a:r>
          </a:p>
          <a:p>
            <a:pPr marL="0" indent="0">
              <a:lnSpc>
                <a:spcPct val="100000"/>
              </a:lnSpc>
              <a:buNone/>
            </a:pPr>
            <a:r>
              <a:rPr lang="en-US" sz="2400" b="1" dirty="0"/>
              <a:t>Figure 3: Day-of-Week Analysis</a:t>
            </a:r>
            <a:br>
              <a:rPr lang="en-US" sz="2400" dirty="0"/>
            </a:br>
            <a:r>
              <a:rPr lang="en-US" sz="2400" dirty="0"/>
              <a:t>A weekday activity analysis reveals higher courier availability on weekends, reflecting increased demand for food delivery during leisure days.</a:t>
            </a:r>
          </a:p>
          <a:p>
            <a:pPr marL="0" indent="0">
              <a:lnSpc>
                <a:spcPct val="100000"/>
              </a:lnSpc>
              <a:buNone/>
            </a:pPr>
            <a:r>
              <a:rPr lang="en-US" sz="2400" b="1" dirty="0"/>
              <a:t>Figure 4: Precipitation vs. Courier Activity</a:t>
            </a:r>
            <a:br>
              <a:rPr lang="en-US" sz="2400" dirty="0"/>
            </a:br>
            <a:r>
              <a:rPr lang="en-US" sz="2400" dirty="0"/>
              <a:t>A scatter plot between precipitation and courier activity shows a slight decline in activity during heavy rainfall, indicating adverse weather impacts on availability.</a:t>
            </a:r>
          </a:p>
          <a:p>
            <a:pPr marL="0" indent="0">
              <a:lnSpc>
                <a:spcPct val="100000"/>
              </a:lnSpc>
              <a:buNone/>
            </a:pPr>
            <a:r>
              <a:rPr lang="en-US" sz="2400" b="1" dirty="0"/>
              <a:t>Figure 5: Temperature Impact</a:t>
            </a:r>
            <a:br>
              <a:rPr lang="en-US" sz="2400" dirty="0"/>
            </a:br>
            <a:r>
              <a:rPr lang="en-US" sz="2400" dirty="0"/>
              <a:t>Courier activity peaks within a moderate temperature range. Extreme cold or heat negatively impacts courier availability, as shown in this scatter plot.</a:t>
            </a:r>
          </a:p>
          <a:p>
            <a:pPr marL="0" indent="0">
              <a:lnSpc>
                <a:spcPct val="100000"/>
              </a:lnSpc>
              <a:buNone/>
            </a:pPr>
            <a:r>
              <a:rPr lang="en-US" sz="2400" b="1" dirty="0"/>
              <a:t>Figure 6: Correlation Heatmap</a:t>
            </a:r>
            <a:br>
              <a:rPr lang="en-US" sz="2400" dirty="0"/>
            </a:br>
            <a:r>
              <a:rPr lang="en-US" sz="2400" dirty="0"/>
              <a:t>The heatmap shows a strong correlation between temperature, relative humidity, and courier activity, helping identify key features for modeling.</a:t>
            </a:r>
          </a:p>
          <a:p>
            <a:pPr marL="0" indent="0">
              <a:lnSpc>
                <a:spcPct val="100000"/>
              </a:lnSpc>
              <a:buNone/>
            </a:pPr>
            <a:r>
              <a:rPr lang="en-US" sz="2400" b="1" dirty="0"/>
              <a:t>Figure 7: Box Plot for Outlier Detection</a:t>
            </a:r>
            <a:br>
              <a:rPr lang="en-US" sz="2400" dirty="0"/>
            </a:br>
            <a:r>
              <a:rPr lang="en-US" sz="2400" dirty="0"/>
              <a:t>Box plots identify outliers in courier activity, which were cleaned during preprocessing to ensure data reliability.</a:t>
            </a:r>
          </a:p>
          <a:p>
            <a:pPr algn="just"/>
            <a:endParaRPr lang="en-IN" sz="2400" dirty="0"/>
          </a:p>
        </p:txBody>
      </p:sp>
    </p:spTree>
    <p:extLst>
      <p:ext uri="{BB962C8B-B14F-4D97-AF65-F5344CB8AC3E}">
        <p14:creationId xmlns:p14="http://schemas.microsoft.com/office/powerpoint/2010/main" val="161330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F9C65-CF92-9D03-97EF-8247068A63E1}"/>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4F27A3C-29D3-51EE-CFD0-08E75791182C}"/>
              </a:ext>
            </a:extLst>
          </p:cNvPr>
          <p:cNvSpPr>
            <a:spLocks noGrp="1"/>
          </p:cNvSpPr>
          <p:nvPr>
            <p:ph idx="1"/>
          </p:nvPr>
        </p:nvSpPr>
        <p:spPr>
          <a:xfrm>
            <a:off x="0" y="0"/>
            <a:ext cx="12192000" cy="6858000"/>
          </a:xfrm>
        </p:spPr>
        <p:txBody>
          <a:bodyPr>
            <a:normAutofit fontScale="70000" lnSpcReduction="20000"/>
          </a:bodyPr>
          <a:lstStyle/>
          <a:p>
            <a:pPr marL="0" indent="0" algn="ctr">
              <a:lnSpc>
                <a:spcPct val="100000"/>
              </a:lnSpc>
              <a:buNone/>
            </a:pPr>
            <a:r>
              <a:rPr lang="en-US" sz="3500" b="1" dirty="0"/>
              <a:t>Feature Selection &amp; Statistical Data Insights</a:t>
            </a:r>
          </a:p>
          <a:p>
            <a:pPr marL="0" indent="0" algn="just">
              <a:lnSpc>
                <a:spcPct val="100000"/>
              </a:lnSpc>
              <a:buNone/>
            </a:pPr>
            <a:r>
              <a:rPr lang="en-US" sz="2400" dirty="0"/>
              <a:t>Evaluated feature importance using statistical methods and models. Key features like temperature, precipitation, and day of the week were selected for their strong correlation with courier activity.</a:t>
            </a:r>
          </a:p>
          <a:p>
            <a:pPr algn="just"/>
            <a:r>
              <a:rPr lang="en-US" sz="2400" b="1" dirty="0"/>
              <a:t>Statistical Data Insights:</a:t>
            </a:r>
            <a:endParaRPr lang="en-US" sz="2400" dirty="0"/>
          </a:p>
          <a:p>
            <a:pPr algn="just">
              <a:buFont typeface="Arial" panose="020B0604020202020204" pitchFamily="34" charset="0"/>
              <a:buChar char="•"/>
            </a:pPr>
            <a:r>
              <a:rPr lang="en-US" sz="2400" b="1" dirty="0"/>
              <a:t>Correlation Analysis:</a:t>
            </a:r>
            <a:r>
              <a:rPr lang="en-US" sz="2400" dirty="0"/>
              <a:t> Temperature showed a positive correlation with courier availability, while precipitation had a slight negative impact.</a:t>
            </a:r>
          </a:p>
          <a:p>
            <a:pPr algn="just">
              <a:buFont typeface="Arial" panose="020B0604020202020204" pitchFamily="34" charset="0"/>
              <a:buChar char="•"/>
            </a:pPr>
            <a:r>
              <a:rPr lang="en-US" sz="2400" b="1" dirty="0"/>
              <a:t>Feature Importances:</a:t>
            </a:r>
            <a:r>
              <a:rPr lang="en-US" sz="2400" dirty="0"/>
              <a:t> Random Forest highlighted temperature (48.46%) and relative humidity (15.42%) as the most impactful features.</a:t>
            </a:r>
          </a:p>
          <a:p>
            <a:pPr algn="just">
              <a:buFont typeface="Arial" panose="020B0604020202020204" pitchFamily="34" charset="0"/>
              <a:buChar char="•"/>
            </a:pPr>
            <a:r>
              <a:rPr lang="en-US" sz="2400" b="1" dirty="0"/>
              <a:t>Outliers:</a:t>
            </a:r>
            <a:r>
              <a:rPr lang="en-US" sz="2400" dirty="0"/>
              <a:t> Box plots identified extreme values, which were addressed to improve data consistency.</a:t>
            </a:r>
          </a:p>
          <a:p>
            <a:pPr algn="just">
              <a:buFont typeface="Arial" panose="020B0604020202020204" pitchFamily="34" charset="0"/>
              <a:buChar char="•"/>
            </a:pPr>
            <a:r>
              <a:rPr lang="en-US" sz="2400" b="1" dirty="0"/>
              <a:t>Seasonal and Weekly Trends:</a:t>
            </a:r>
            <a:r>
              <a:rPr lang="en-US" sz="2400" dirty="0"/>
              <a:t> Higher activity was observed during moderate weather and on weekends, reflecting customer demand patterns.</a:t>
            </a:r>
          </a:p>
          <a:p>
            <a:pPr algn="just"/>
            <a:r>
              <a:rPr lang="en-US" sz="2400" b="1" dirty="0"/>
              <a:t>Why This Approach:</a:t>
            </a:r>
            <a:endParaRPr lang="en-US" sz="2400" dirty="0"/>
          </a:p>
          <a:p>
            <a:pPr algn="just">
              <a:buFont typeface="Arial" panose="020B0604020202020204" pitchFamily="34" charset="0"/>
              <a:buChar char="•"/>
            </a:pPr>
            <a:r>
              <a:rPr lang="en-US" sz="2400" dirty="0"/>
              <a:t>Focusing on impactful features improves the model's interpretability and performance. Statistical insights help ensure data quality and identify potential modeling challenges.</a:t>
            </a:r>
          </a:p>
          <a:p>
            <a:pPr algn="just"/>
            <a:r>
              <a:rPr lang="en-US" sz="2400" b="1" dirty="0"/>
              <a:t>Benefits:</a:t>
            </a:r>
            <a:endParaRPr lang="en-US" sz="2400" dirty="0"/>
          </a:p>
          <a:p>
            <a:pPr algn="just">
              <a:buFont typeface="Arial" panose="020B0604020202020204" pitchFamily="34" charset="0"/>
              <a:buChar char="•"/>
            </a:pPr>
            <a:r>
              <a:rPr lang="en-US" sz="2400" dirty="0"/>
              <a:t>Simplifies the dataset, reducing computational load.</a:t>
            </a:r>
          </a:p>
          <a:p>
            <a:pPr algn="just">
              <a:buFont typeface="Arial" panose="020B0604020202020204" pitchFamily="34" charset="0"/>
              <a:buChar char="•"/>
            </a:pPr>
            <a:r>
              <a:rPr lang="en-US" sz="2400" dirty="0"/>
              <a:t>Enhances model accuracy by focusing on relevant predictors.</a:t>
            </a:r>
          </a:p>
          <a:p>
            <a:pPr algn="just"/>
            <a:r>
              <a:rPr lang="en-IN" sz="2400" b="1" dirty="0"/>
              <a:t>Evaluation Metrics:</a:t>
            </a:r>
            <a:endParaRPr lang="en-IN" sz="2400" dirty="0"/>
          </a:p>
          <a:p>
            <a:pPr algn="just">
              <a:buFont typeface="Arial" panose="020B0604020202020204" pitchFamily="34" charset="0"/>
              <a:buChar char="•"/>
            </a:pPr>
            <a:r>
              <a:rPr lang="en-IN" sz="2400" b="1" dirty="0"/>
              <a:t>RMSE (Root Mean Square Error):</a:t>
            </a:r>
            <a:r>
              <a:rPr lang="en-IN" sz="2400" dirty="0"/>
              <a:t> Measures prediction accuracy.</a:t>
            </a:r>
          </a:p>
          <a:p>
            <a:pPr algn="just">
              <a:buFont typeface="Arial" panose="020B0604020202020204" pitchFamily="34" charset="0"/>
              <a:buChar char="•"/>
            </a:pPr>
            <a:r>
              <a:rPr lang="en-IN" sz="2400" b="1" dirty="0"/>
              <a:t>MAE (Mean Absolute Error):</a:t>
            </a:r>
            <a:r>
              <a:rPr lang="en-IN" sz="2400" dirty="0"/>
              <a:t> Indicates average error magnitude.</a:t>
            </a:r>
          </a:p>
          <a:p>
            <a:pPr algn="just">
              <a:buFont typeface="Arial" panose="020B0604020202020204" pitchFamily="34" charset="0"/>
              <a:buChar char="•"/>
            </a:pPr>
            <a:r>
              <a:rPr lang="en-IN" sz="2400" b="1" dirty="0"/>
              <a:t>R\u00b2 Score:</a:t>
            </a:r>
            <a:r>
              <a:rPr lang="en-IN" sz="2400" dirty="0"/>
              <a:t> Assesses the proportion of variance explained by the model.</a:t>
            </a:r>
          </a:p>
          <a:p>
            <a:pPr algn="just">
              <a:buFont typeface="Arial" panose="020B0604020202020204" pitchFamily="34" charset="0"/>
              <a:buChar char="•"/>
            </a:pPr>
            <a:endParaRPr lang="en-US" sz="1100" dirty="0"/>
          </a:p>
          <a:p>
            <a:pPr algn="just">
              <a:buFont typeface="Arial" panose="020B0604020202020204" pitchFamily="34" charset="0"/>
              <a:buChar char="•"/>
            </a:pPr>
            <a:endParaRPr lang="en-US" sz="1600" dirty="0"/>
          </a:p>
          <a:p>
            <a:pPr algn="just"/>
            <a:endParaRPr lang="en-IN" sz="2400" dirty="0"/>
          </a:p>
        </p:txBody>
      </p:sp>
    </p:spTree>
    <p:extLst>
      <p:ext uri="{BB962C8B-B14F-4D97-AF65-F5344CB8AC3E}">
        <p14:creationId xmlns:p14="http://schemas.microsoft.com/office/powerpoint/2010/main" val="242814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829A5-9DB4-FD2A-CEC3-76791EFF5C5C}"/>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93ED14A-1620-EFF4-98E8-AC7FA0E9425E}"/>
              </a:ext>
            </a:extLst>
          </p:cNvPr>
          <p:cNvSpPr>
            <a:spLocks noGrp="1"/>
          </p:cNvSpPr>
          <p:nvPr>
            <p:ph idx="1"/>
          </p:nvPr>
        </p:nvSpPr>
        <p:spPr>
          <a:xfrm>
            <a:off x="0" y="0"/>
            <a:ext cx="12192000" cy="6858000"/>
          </a:xfrm>
        </p:spPr>
        <p:txBody>
          <a:bodyPr>
            <a:normAutofit fontScale="85000" lnSpcReduction="20000"/>
          </a:bodyPr>
          <a:lstStyle/>
          <a:p>
            <a:pPr marL="0" indent="0" algn="ctr">
              <a:buNone/>
            </a:pPr>
            <a:r>
              <a:rPr lang="en-US" sz="3700" b="1" dirty="0"/>
              <a:t>Model Training and Optimization</a:t>
            </a:r>
            <a:endParaRPr lang="en-US" sz="3700" dirty="0"/>
          </a:p>
          <a:p>
            <a:pPr marL="0" indent="0">
              <a:buNone/>
            </a:pPr>
            <a:r>
              <a:rPr lang="en-US" sz="2600" b="1" dirty="0"/>
              <a:t>Model Training:</a:t>
            </a:r>
            <a:endParaRPr lang="en-US" sz="2600" dirty="0"/>
          </a:p>
          <a:p>
            <a:pPr marL="742950" lvl="1" indent="-285750">
              <a:buFont typeface="+mj-lt"/>
              <a:buAutoNum type="arabicPeriod"/>
            </a:pPr>
            <a:r>
              <a:rPr lang="en-US" sz="2600" b="1" dirty="0"/>
              <a:t>Linear Regression:</a:t>
            </a:r>
            <a:r>
              <a:rPr lang="en-US" sz="2600" dirty="0"/>
              <a:t> Trained as a baseline model due to its simplicity and interpretability. Achieved moderate accuracy with an RMSE of </a:t>
            </a:r>
            <a:r>
              <a:rPr lang="en-US" sz="2600" b="1" dirty="0"/>
              <a:t>7.58</a:t>
            </a:r>
            <a:r>
              <a:rPr lang="en-US" sz="2600" dirty="0"/>
              <a:t> and an R² score of </a:t>
            </a:r>
            <a:r>
              <a:rPr lang="en-US" sz="2600" b="1" dirty="0"/>
              <a:t>0.37</a:t>
            </a:r>
            <a:r>
              <a:rPr lang="en-US" sz="2600" dirty="0"/>
              <a:t>.</a:t>
            </a:r>
          </a:p>
          <a:p>
            <a:pPr marL="742950" lvl="1" indent="-285750">
              <a:buFont typeface="+mj-lt"/>
              <a:buAutoNum type="arabicPeriod"/>
            </a:pPr>
            <a:r>
              <a:rPr lang="en-US" sz="2600" b="1" dirty="0"/>
              <a:t>Random Forest Regressor:</a:t>
            </a:r>
            <a:r>
              <a:rPr lang="en-US" sz="2600" dirty="0"/>
              <a:t> Leveraged for its ability to handle complex feature interactions. Results were less accurate with an RMSE of </a:t>
            </a:r>
            <a:r>
              <a:rPr lang="en-US" sz="2600" b="1" dirty="0"/>
              <a:t>8.37</a:t>
            </a:r>
            <a:r>
              <a:rPr lang="en-US" sz="2600" dirty="0"/>
              <a:t> and an R² score of </a:t>
            </a:r>
            <a:r>
              <a:rPr lang="en-US" sz="2600" b="1" dirty="0"/>
              <a:t>0.24</a:t>
            </a:r>
            <a:r>
              <a:rPr lang="en-US" sz="2600" dirty="0"/>
              <a:t>.</a:t>
            </a:r>
          </a:p>
          <a:p>
            <a:pPr marL="742950" lvl="1" indent="-285750">
              <a:buFont typeface="+mj-lt"/>
              <a:buAutoNum type="arabicPeriod"/>
            </a:pPr>
            <a:r>
              <a:rPr lang="en-US" sz="2600" b="1" dirty="0"/>
              <a:t>Support Vector Machine (SVM):</a:t>
            </a:r>
            <a:r>
              <a:rPr lang="en-US" sz="2600" dirty="0"/>
              <a:t> Implemented to capture nonlinear patterns, but its performance was suboptimal, with an RMSE of </a:t>
            </a:r>
            <a:r>
              <a:rPr lang="en-US" sz="2600" b="1" dirty="0"/>
              <a:t>9.12</a:t>
            </a:r>
            <a:r>
              <a:rPr lang="en-US" sz="2600" dirty="0"/>
              <a:t> and an R² score of </a:t>
            </a:r>
            <a:r>
              <a:rPr lang="en-US" sz="2600" b="1" dirty="0"/>
              <a:t>0.09</a:t>
            </a:r>
            <a:r>
              <a:rPr lang="en-US" sz="2600" dirty="0"/>
              <a:t>.</a:t>
            </a:r>
          </a:p>
          <a:p>
            <a:pPr marL="0" indent="0">
              <a:buNone/>
            </a:pPr>
            <a:r>
              <a:rPr lang="en-US" sz="2600" b="1" dirty="0"/>
              <a:t>Model Optimization:</a:t>
            </a:r>
            <a:endParaRPr lang="en-US" sz="2600" dirty="0"/>
          </a:p>
          <a:p>
            <a:pPr marL="742950" lvl="1" indent="-285750">
              <a:buFont typeface="+mj-lt"/>
              <a:buAutoNum type="arabicPeriod"/>
            </a:pPr>
            <a:r>
              <a:rPr lang="en-US" sz="2600" b="1" dirty="0"/>
              <a:t>Random Forest Optimization:</a:t>
            </a:r>
            <a:r>
              <a:rPr lang="en-US" sz="2600" dirty="0"/>
              <a:t> Grid search was applied to fine-tune hyperparameters like the number of estimators and maximum depth. The optimized Random Forest showed minimal improvement, with an RMSE of </a:t>
            </a:r>
            <a:r>
              <a:rPr lang="en-US" sz="2600" b="1" dirty="0"/>
              <a:t>8.33</a:t>
            </a:r>
            <a:r>
              <a:rPr lang="en-US" sz="2600" dirty="0"/>
              <a:t> and an R² score of </a:t>
            </a:r>
            <a:r>
              <a:rPr lang="en-US" sz="2600" b="1" dirty="0"/>
              <a:t>0.24</a:t>
            </a:r>
            <a:r>
              <a:rPr lang="en-US" sz="2600" dirty="0"/>
              <a:t>.</a:t>
            </a:r>
          </a:p>
          <a:p>
            <a:pPr marL="742950" lvl="1" indent="-285750">
              <a:buFont typeface="+mj-lt"/>
              <a:buAutoNum type="arabicPeriod"/>
            </a:pPr>
            <a:r>
              <a:rPr lang="en-US" sz="2600" b="1" dirty="0"/>
              <a:t>Feature Engineering Impact:</a:t>
            </a:r>
            <a:r>
              <a:rPr lang="en-US" sz="2600" dirty="0"/>
              <a:t> Encoding categorical variables and scaling numerical data improved model training and validation.</a:t>
            </a:r>
          </a:p>
          <a:p>
            <a:pPr marL="0" indent="0">
              <a:buNone/>
            </a:pPr>
            <a:r>
              <a:rPr lang="en-US" sz="2600" b="1" dirty="0"/>
              <a:t>Key Insights:</a:t>
            </a:r>
            <a:endParaRPr lang="en-US" sz="2600" dirty="0"/>
          </a:p>
          <a:p>
            <a:pPr marL="742950" lvl="1" indent="-285750">
              <a:buFont typeface="+mj-lt"/>
              <a:buAutoNum type="arabicPeriod"/>
            </a:pPr>
            <a:r>
              <a:rPr lang="en-US" sz="2600" b="1" dirty="0"/>
              <a:t>Linear Regression </a:t>
            </a:r>
            <a:r>
              <a:rPr lang="en-US" sz="2600" dirty="0"/>
              <a:t>(</a:t>
            </a:r>
            <a:r>
              <a:rPr lang="en-IN" sz="2600" dirty="0" err="1"/>
              <a:t>best_model.pkl</a:t>
            </a:r>
            <a:r>
              <a:rPr lang="en-IN" sz="2600" dirty="0"/>
              <a:t>)</a:t>
            </a:r>
            <a:r>
              <a:rPr lang="en-US" sz="2600" b="1" dirty="0"/>
              <a:t> </a:t>
            </a:r>
            <a:r>
              <a:rPr lang="en-US" sz="2600" dirty="0"/>
              <a:t>emerged as the most effective model due to its balance between accuracy and simplicity.</a:t>
            </a:r>
          </a:p>
          <a:p>
            <a:pPr marL="742950" lvl="1" indent="-285750">
              <a:buFont typeface="+mj-lt"/>
              <a:buAutoNum type="arabicPeriod"/>
            </a:pPr>
            <a:r>
              <a:rPr lang="en-US" sz="2600" dirty="0"/>
              <a:t>Optimization efforts highlighted the importance of feature selection and preprocessing in improving model reliability.</a:t>
            </a:r>
          </a:p>
        </p:txBody>
      </p:sp>
    </p:spTree>
    <p:extLst>
      <p:ext uri="{BB962C8B-B14F-4D97-AF65-F5344CB8AC3E}">
        <p14:creationId xmlns:p14="http://schemas.microsoft.com/office/powerpoint/2010/main" val="105339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BAE22-71D2-C525-8C9D-E54877242B81}"/>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BE08CE8-0C24-1B29-722F-AA67E51AA54B}"/>
              </a:ext>
            </a:extLst>
          </p:cNvPr>
          <p:cNvSpPr>
            <a:spLocks noGrp="1"/>
          </p:cNvSpPr>
          <p:nvPr>
            <p:ph idx="1"/>
          </p:nvPr>
        </p:nvSpPr>
        <p:spPr>
          <a:xfrm>
            <a:off x="0" y="0"/>
            <a:ext cx="12192000" cy="6858000"/>
          </a:xfrm>
        </p:spPr>
        <p:txBody>
          <a:bodyPr>
            <a:noAutofit/>
          </a:bodyPr>
          <a:lstStyle/>
          <a:p>
            <a:pPr marL="0" indent="0" algn="ctr">
              <a:lnSpc>
                <a:spcPct val="70000"/>
              </a:lnSpc>
              <a:buNone/>
            </a:pPr>
            <a:r>
              <a:rPr lang="en-US" sz="2600" b="1" dirty="0"/>
              <a:t>Questions, Results, and Insights</a:t>
            </a:r>
          </a:p>
          <a:p>
            <a:pPr algn="just">
              <a:lnSpc>
                <a:spcPct val="70000"/>
              </a:lnSpc>
            </a:pPr>
            <a:r>
              <a:rPr lang="en-US" sz="2000" b="1" dirty="0"/>
              <a:t>1. How many orders will we get tomorrow? Or next week?</a:t>
            </a:r>
          </a:p>
          <a:p>
            <a:pPr algn="just">
              <a:lnSpc>
                <a:spcPct val="70000"/>
              </a:lnSpc>
              <a:buFont typeface="Arial" panose="020B0604020202020204" pitchFamily="34" charset="0"/>
              <a:buChar char="•"/>
            </a:pPr>
            <a:r>
              <a:rPr lang="en-US" sz="2000" b="1" dirty="0"/>
              <a:t>Results:</a:t>
            </a:r>
            <a:r>
              <a:rPr lang="en-US" sz="2000" dirty="0"/>
              <a:t> Predicted </a:t>
            </a:r>
            <a:r>
              <a:rPr lang="en-US" sz="2000" b="1" dirty="0"/>
              <a:t>72.03 orders</a:t>
            </a:r>
            <a:r>
              <a:rPr lang="en-US" sz="2000" dirty="0"/>
              <a:t> for the next day and weekly predictions of </a:t>
            </a:r>
            <a:r>
              <a:rPr lang="en-US" sz="2000" b="1" dirty="0"/>
              <a:t>67.39, 72.30, 74.79, 66.04, 65.93, 71.22, and 64.81 orders.</a:t>
            </a:r>
            <a:endParaRPr lang="en-US" sz="2000" dirty="0"/>
          </a:p>
          <a:p>
            <a:pPr algn="just">
              <a:lnSpc>
                <a:spcPct val="70000"/>
              </a:lnSpc>
              <a:buFont typeface="Arial" panose="020B0604020202020204" pitchFamily="34" charset="0"/>
              <a:buChar char="•"/>
            </a:pPr>
            <a:r>
              <a:rPr lang="en-US" sz="2000" b="1" dirty="0"/>
              <a:t>Insights:</a:t>
            </a:r>
            <a:endParaRPr lang="en-US" sz="2000" dirty="0"/>
          </a:p>
          <a:p>
            <a:pPr marL="742950" lvl="1" indent="-285750" algn="just">
              <a:lnSpc>
                <a:spcPct val="70000"/>
              </a:lnSpc>
              <a:buFont typeface="Arial" panose="020B0604020202020204" pitchFamily="34" charset="0"/>
              <a:buChar char="•"/>
            </a:pPr>
            <a:r>
              <a:rPr lang="en-US" sz="2000" dirty="0"/>
              <a:t>Accurate short-term demand forecasts help allocate courier partners effectively, ensuring timely deliveries and reducing idle resources.</a:t>
            </a:r>
          </a:p>
          <a:p>
            <a:pPr marL="742950" lvl="1" indent="-285750" algn="just">
              <a:lnSpc>
                <a:spcPct val="70000"/>
              </a:lnSpc>
              <a:buFont typeface="Arial" panose="020B0604020202020204" pitchFamily="34" charset="0"/>
              <a:buChar char="•"/>
            </a:pPr>
            <a:r>
              <a:rPr lang="en-US" sz="2000" dirty="0"/>
              <a:t>Weekly predictions enable planning for peak and low-demand periods, optimizing workforce management and operational efficiency.</a:t>
            </a:r>
          </a:p>
          <a:p>
            <a:pPr algn="just">
              <a:lnSpc>
                <a:spcPct val="70000"/>
              </a:lnSpc>
            </a:pPr>
            <a:r>
              <a:rPr lang="en-US" sz="2000" b="1" dirty="0"/>
              <a:t>2. Where will the orders be delivered in an hour?</a:t>
            </a:r>
          </a:p>
          <a:p>
            <a:pPr algn="just">
              <a:lnSpc>
                <a:spcPct val="70000"/>
              </a:lnSpc>
              <a:buFont typeface="Arial" panose="020B0604020202020204" pitchFamily="34" charset="0"/>
              <a:buChar char="•"/>
            </a:pPr>
            <a:r>
              <a:rPr lang="en-US" sz="2000" b="1" dirty="0"/>
              <a:t>Results:</a:t>
            </a:r>
            <a:r>
              <a:rPr lang="en-US" sz="2000" dirty="0"/>
              <a:t> Cluster analysis identified delivery hotspots based on weather patterns.</a:t>
            </a:r>
          </a:p>
          <a:p>
            <a:pPr marL="742950" lvl="1" indent="-285750" algn="just">
              <a:lnSpc>
                <a:spcPct val="70000"/>
              </a:lnSpc>
              <a:buFont typeface="Arial" panose="020B0604020202020204" pitchFamily="34" charset="0"/>
              <a:buChar char="•"/>
            </a:pPr>
            <a:r>
              <a:rPr lang="en-US" sz="2000" dirty="0"/>
              <a:t>Example: Areas experiencing high precipitation and low temperature (Cluster 1) are more likely to see increased delivery demand.</a:t>
            </a:r>
          </a:p>
          <a:p>
            <a:pPr algn="just">
              <a:lnSpc>
                <a:spcPct val="70000"/>
              </a:lnSpc>
              <a:buFont typeface="Arial" panose="020B0604020202020204" pitchFamily="34" charset="0"/>
              <a:buChar char="•"/>
            </a:pPr>
            <a:r>
              <a:rPr lang="en-US" sz="2000" b="1" dirty="0"/>
              <a:t>Insights:</a:t>
            </a:r>
            <a:endParaRPr lang="en-US" sz="2000" dirty="0"/>
          </a:p>
          <a:p>
            <a:pPr marL="742950" lvl="1" indent="-285750" algn="just">
              <a:lnSpc>
                <a:spcPct val="70000"/>
              </a:lnSpc>
              <a:buFont typeface="Arial" panose="020B0604020202020204" pitchFamily="34" charset="0"/>
              <a:buChar char="•"/>
            </a:pPr>
            <a:r>
              <a:rPr lang="en-US" sz="2000" dirty="0"/>
              <a:t>Enables better distribution of courier partners to high-demand areas, reducing delivery times.</a:t>
            </a:r>
          </a:p>
          <a:p>
            <a:pPr marL="742950" lvl="1" indent="-285750" algn="just">
              <a:lnSpc>
                <a:spcPct val="70000"/>
              </a:lnSpc>
              <a:buFont typeface="Arial" panose="020B0604020202020204" pitchFamily="34" charset="0"/>
              <a:buChar char="•"/>
            </a:pPr>
            <a:r>
              <a:rPr lang="en-US" sz="2000" dirty="0"/>
              <a:t>Provides data-driven decision-making for expanding or adjusting delivery zones.</a:t>
            </a:r>
          </a:p>
          <a:p>
            <a:pPr algn="just">
              <a:lnSpc>
                <a:spcPct val="70000"/>
              </a:lnSpc>
            </a:pPr>
            <a:r>
              <a:rPr lang="en-US" sz="2000" b="1" dirty="0"/>
              <a:t>3. Based on past data, can we forecast the number of courier partners online for the next day, week, or longer?</a:t>
            </a:r>
          </a:p>
          <a:p>
            <a:pPr algn="just">
              <a:lnSpc>
                <a:spcPct val="70000"/>
              </a:lnSpc>
              <a:buFont typeface="Arial" panose="020B0604020202020204" pitchFamily="34" charset="0"/>
              <a:buChar char="•"/>
            </a:pPr>
            <a:r>
              <a:rPr lang="en-US" sz="2000" b="1" dirty="0"/>
              <a:t>Results:</a:t>
            </a:r>
            <a:r>
              <a:rPr lang="en-US" sz="2000" dirty="0"/>
              <a:t> Daily and weekly courier availability forecasts were generated using Linear Regression.</a:t>
            </a:r>
          </a:p>
          <a:p>
            <a:pPr marL="742950" lvl="1" indent="-285750" algn="just">
              <a:lnSpc>
                <a:spcPct val="70000"/>
              </a:lnSpc>
              <a:buFont typeface="Arial" panose="020B0604020202020204" pitchFamily="34" charset="0"/>
              <a:buChar char="•"/>
            </a:pPr>
            <a:r>
              <a:rPr lang="en-US" sz="2000" dirty="0"/>
              <a:t>Predicted availability for the next day matched closely with historical data patterns.</a:t>
            </a:r>
          </a:p>
          <a:p>
            <a:pPr algn="just">
              <a:lnSpc>
                <a:spcPct val="70000"/>
              </a:lnSpc>
              <a:buFont typeface="Arial" panose="020B0604020202020204" pitchFamily="34" charset="0"/>
              <a:buChar char="•"/>
            </a:pPr>
            <a:r>
              <a:rPr lang="en-US" sz="2000" b="1" dirty="0"/>
              <a:t>Insights:</a:t>
            </a:r>
            <a:endParaRPr lang="en-US" sz="2000" dirty="0"/>
          </a:p>
          <a:p>
            <a:pPr marL="742950" lvl="1" indent="-285750" algn="just">
              <a:lnSpc>
                <a:spcPct val="70000"/>
              </a:lnSpc>
              <a:buFont typeface="Arial" panose="020B0604020202020204" pitchFamily="34" charset="0"/>
              <a:buChar char="•"/>
            </a:pPr>
            <a:r>
              <a:rPr lang="en-US" sz="2000" dirty="0"/>
              <a:t>Accurate workforce projections help ensure adequate coverage during peak hours, improving</a:t>
            </a:r>
          </a:p>
          <a:p>
            <a:pPr marL="0" indent="0" algn="just">
              <a:lnSpc>
                <a:spcPct val="70000"/>
              </a:lnSpc>
              <a:buNone/>
            </a:pPr>
            <a:endParaRPr lang="en-US" sz="2000" dirty="0"/>
          </a:p>
        </p:txBody>
      </p:sp>
    </p:spTree>
    <p:extLst>
      <p:ext uri="{BB962C8B-B14F-4D97-AF65-F5344CB8AC3E}">
        <p14:creationId xmlns:p14="http://schemas.microsoft.com/office/powerpoint/2010/main" val="2393345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ED146-AAAE-A552-E458-10176C037D42}"/>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4EDC9D0-ADDA-1836-0A62-D8AA3DEFAD22}"/>
              </a:ext>
            </a:extLst>
          </p:cNvPr>
          <p:cNvSpPr>
            <a:spLocks noGrp="1"/>
          </p:cNvSpPr>
          <p:nvPr>
            <p:ph idx="1"/>
          </p:nvPr>
        </p:nvSpPr>
        <p:spPr>
          <a:xfrm>
            <a:off x="0" y="0"/>
            <a:ext cx="12192000" cy="6858000"/>
          </a:xfrm>
        </p:spPr>
        <p:txBody>
          <a:bodyPr>
            <a:noAutofit/>
          </a:bodyPr>
          <a:lstStyle/>
          <a:p>
            <a:pPr marL="457200" lvl="1" indent="0" algn="just">
              <a:lnSpc>
                <a:spcPct val="70000"/>
              </a:lnSpc>
              <a:buNone/>
            </a:pPr>
            <a:r>
              <a:rPr lang="en-US" sz="2000" dirty="0"/>
              <a:t>    customer satisfaction.</a:t>
            </a:r>
          </a:p>
          <a:p>
            <a:pPr marL="742950" lvl="1" indent="-285750" algn="just">
              <a:lnSpc>
                <a:spcPct val="70000"/>
              </a:lnSpc>
              <a:buFont typeface="Arial" panose="020B0604020202020204" pitchFamily="34" charset="0"/>
              <a:buChar char="•"/>
            </a:pPr>
            <a:r>
              <a:rPr lang="en-US" sz="2000" dirty="0"/>
              <a:t>Prevents overstaffing or understaffing, reducing operational costs and enhancing resource allocation.</a:t>
            </a:r>
            <a:endParaRPr lang="en-US" sz="2000" b="1" dirty="0"/>
          </a:p>
          <a:p>
            <a:pPr algn="just"/>
            <a:r>
              <a:rPr lang="en-US" sz="2000" b="1" dirty="0"/>
              <a:t>4. What is the expected revenue for tomorrow?</a:t>
            </a:r>
          </a:p>
          <a:p>
            <a:pPr algn="just">
              <a:buFont typeface="Arial" panose="020B0604020202020204" pitchFamily="34" charset="0"/>
              <a:buChar char="•"/>
            </a:pPr>
            <a:r>
              <a:rPr lang="en-US" sz="2000" b="1" dirty="0"/>
              <a:t>Results:</a:t>
            </a:r>
            <a:r>
              <a:rPr lang="en-US" sz="2000" dirty="0"/>
              <a:t> Predicted revenue for the next day is </a:t>
            </a:r>
            <a:r>
              <a:rPr lang="en-US" sz="2000" b="1" dirty="0"/>
              <a:t>$6346.91</a:t>
            </a:r>
            <a:r>
              <a:rPr lang="en-US" sz="2000" dirty="0"/>
              <a:t> based on predicted courier availability and order counts.</a:t>
            </a:r>
          </a:p>
          <a:p>
            <a:pPr algn="just">
              <a:buFont typeface="Arial" panose="020B0604020202020204" pitchFamily="34" charset="0"/>
              <a:buChar char="•"/>
            </a:pPr>
            <a:r>
              <a:rPr lang="en-US" sz="2000" b="1" dirty="0"/>
              <a:t>Insights:</a:t>
            </a:r>
            <a:endParaRPr lang="en-US" sz="2000" dirty="0"/>
          </a:p>
          <a:p>
            <a:pPr marL="742950" lvl="1" indent="-285750" algn="just">
              <a:buFont typeface="Arial" panose="020B0604020202020204" pitchFamily="34" charset="0"/>
              <a:buChar char="•"/>
            </a:pPr>
            <a:r>
              <a:rPr lang="en-US" sz="2000" dirty="0"/>
              <a:t>Provides reliable revenue forecasts for financial planning and budget allocation.</a:t>
            </a:r>
          </a:p>
          <a:p>
            <a:pPr marL="742950" lvl="1" indent="-285750" algn="just">
              <a:buFont typeface="Arial" panose="020B0604020202020204" pitchFamily="34" charset="0"/>
              <a:buChar char="•"/>
            </a:pPr>
            <a:r>
              <a:rPr lang="en-US" sz="2000" dirty="0"/>
              <a:t>Identifies how external factors like weather and courier availability influence revenue, allowing for proactive adjustments to pricing and promotions.</a:t>
            </a:r>
          </a:p>
          <a:p>
            <a:pPr marL="457200" lvl="1" indent="0" algn="just">
              <a:lnSpc>
                <a:spcPct val="120000"/>
              </a:lnSpc>
              <a:buNone/>
            </a:pPr>
            <a:r>
              <a:rPr lang="en-US" sz="2000" b="1" dirty="0"/>
              <a:t>Summary:</a:t>
            </a:r>
            <a:r>
              <a:rPr lang="en-US" sz="2000" dirty="0"/>
              <a:t> </a:t>
            </a:r>
          </a:p>
          <a:p>
            <a:pPr marL="457200" lvl="1" indent="0" algn="just">
              <a:buNone/>
            </a:pPr>
            <a:r>
              <a:rPr lang="en-US" sz="1900" dirty="0"/>
              <a:t>This assignment focused on solving the challenge of long delivery times in food services by applying predictive modeling and data analysis to streamline logistics operations. Accurate forecasts for order demand, courier availability, delivery locations, and revenue highlighted ways to reduce delivery times and enhance customer satisfaction. The results showed practical value, enabling efficient resource allocation and improved customer experiences if deployed to production. Future improvements could include advanced models like Neural Networks for better accuracy, real-time data integration for dynamic predictions, and external factors like traffic data. While the models are simple and interpretable, they face challenges with sudden real-world disruptions, leaving room for further refinement and automated decision-making systems</a:t>
            </a:r>
            <a:r>
              <a:rPr lang="en-US" sz="2000" dirty="0"/>
              <a:t>.</a:t>
            </a:r>
          </a:p>
          <a:p>
            <a:pPr marL="0" indent="0" algn="just">
              <a:lnSpc>
                <a:spcPct val="70000"/>
              </a:lnSpc>
              <a:buNone/>
            </a:pPr>
            <a:endParaRPr lang="en-US" sz="2000" dirty="0"/>
          </a:p>
        </p:txBody>
      </p:sp>
    </p:spTree>
    <p:extLst>
      <p:ext uri="{BB962C8B-B14F-4D97-AF65-F5344CB8AC3E}">
        <p14:creationId xmlns:p14="http://schemas.microsoft.com/office/powerpoint/2010/main" val="11177809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131</TotalTime>
  <Words>1451</Words>
  <Application>Microsoft Office PowerPoint</Application>
  <PresentationFormat>Widescreen</PresentationFormat>
  <Paragraphs>89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Aharoni</vt:lpstr>
      <vt:lpstr>-apple-system</vt:lpstr>
      <vt:lpstr>Arial</vt:lpstr>
      <vt:lpstr>Trebuchet MS</vt:lpstr>
      <vt:lpstr>Wingdings 3</vt:lpstr>
      <vt:lpstr>Facet</vt:lpstr>
      <vt:lpstr>Are You Tired of Waiting for Your Food Order?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Lakshmi Srinidh Pachabotla</dc:creator>
  <cp:lastModifiedBy>Lakshmi Srinidh Pachabotla</cp:lastModifiedBy>
  <cp:revision>14</cp:revision>
  <dcterms:created xsi:type="dcterms:W3CDTF">2025-01-26T20:36:13Z</dcterms:created>
  <dcterms:modified xsi:type="dcterms:W3CDTF">2025-01-26T23:42:18Z</dcterms:modified>
</cp:coreProperties>
</file>