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C068CB-C3A0-311C-85FC-E2DB85D64EE1}" v="1" dt="2024-03-20T18:34:20.412"/>
    <p1510:client id="{8E6E0FD0-8ECC-E6E9-F693-21A21CE29E82}" v="1043" dt="2024-03-21T05:28:12.520"/>
    <p1510:client id="{D80D1AE5-1A4A-91EB-EE33-2D7DF8AC82CD}" v="37" dt="2024-03-21T05:38:3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417C7A-E8CB-5341-CF8F-509736D49F83}"/>
              </a:ext>
            </a:extLst>
          </p:cNvPr>
          <p:cNvSpPr txBox="1"/>
          <p:nvPr/>
        </p:nvSpPr>
        <p:spPr>
          <a:xfrm>
            <a:off x="1287887" y="1609858"/>
            <a:ext cx="7158506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Calibri"/>
              </a:rPr>
              <a:t>Flow of performing Regression is like this:</a:t>
            </a:r>
            <a:endParaRPr lang="en-US" dirty="0">
              <a:cs typeface="Calibri"/>
            </a:endParaRPr>
          </a:p>
          <a:p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Identify the targets</a:t>
            </a:r>
          </a:p>
          <a:p>
            <a:pPr lvl="1"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Check the targets</a:t>
            </a: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Build the correct Target</a:t>
            </a: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Run all targets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Collect all results and log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  Analyse</a:t>
            </a:r>
            <a:endParaRPr lang="en-US" sz="160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A3A1AE-96AB-EC4A-2F56-86B9BB90DC46}"/>
              </a:ext>
            </a:extLst>
          </p:cNvPr>
          <p:cNvSpPr/>
          <p:nvPr/>
        </p:nvSpPr>
        <p:spPr>
          <a:xfrm>
            <a:off x="1395211" y="1964028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60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7214B4F-DD91-D884-F262-6624E4DBE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275" y="1092558"/>
            <a:ext cx="5759900" cy="3417195"/>
          </a:xfrm>
          <a:prstGeom prst="rect">
            <a:avLst/>
          </a:prstGeom>
        </p:spPr>
      </p:pic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9F6200AF-7473-4061-6A75-EED2AEC1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77" y="5122518"/>
            <a:ext cx="6847267" cy="1109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00CCC-EB6E-3D78-8941-A7245E39A7CE}"/>
              </a:ext>
            </a:extLst>
          </p:cNvPr>
          <p:cNvSpPr txBox="1"/>
          <p:nvPr/>
        </p:nvSpPr>
        <p:spPr>
          <a:xfrm>
            <a:off x="1813773" y="440028"/>
            <a:ext cx="367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Json file content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47517-FD60-1342-265D-E70F67BC5FDB}"/>
              </a:ext>
            </a:extLst>
          </p:cNvPr>
          <p:cNvSpPr txBox="1"/>
          <p:nvPr/>
        </p:nvSpPr>
        <p:spPr>
          <a:xfrm>
            <a:off x="1674252" y="4507606"/>
            <a:ext cx="367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Generated Regress script content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13C4C-53F8-E71F-AC5B-25E7F390089E}"/>
              </a:ext>
            </a:extLst>
          </p:cNvPr>
          <p:cNvSpPr/>
          <p:nvPr/>
        </p:nvSpPr>
        <p:spPr>
          <a:xfrm>
            <a:off x="1910366" y="794198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FD459-046C-8ABD-0B59-480F12E473B3}"/>
              </a:ext>
            </a:extLst>
          </p:cNvPr>
          <p:cNvSpPr/>
          <p:nvPr/>
        </p:nvSpPr>
        <p:spPr>
          <a:xfrm>
            <a:off x="1813775" y="4861775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8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47517-FD60-1342-265D-E70F67BC5FDB}"/>
              </a:ext>
            </a:extLst>
          </p:cNvPr>
          <p:cNvSpPr txBox="1"/>
          <p:nvPr/>
        </p:nvSpPr>
        <p:spPr>
          <a:xfrm>
            <a:off x="1674252" y="633211"/>
            <a:ext cx="36704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Dashboard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44AA25-E823-5C00-0487-E32D950E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53" y="1199882"/>
            <a:ext cx="8232545" cy="48982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94C910-D0C9-5A14-78E6-007ACBFC26D5}"/>
              </a:ext>
            </a:extLst>
          </p:cNvPr>
          <p:cNvSpPr/>
          <p:nvPr/>
        </p:nvSpPr>
        <p:spPr>
          <a:xfrm>
            <a:off x="1749380" y="998113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5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47517-FD60-1342-265D-E70F67BC5FDB}"/>
              </a:ext>
            </a:extLst>
          </p:cNvPr>
          <p:cNvSpPr txBox="1"/>
          <p:nvPr/>
        </p:nvSpPr>
        <p:spPr>
          <a:xfrm>
            <a:off x="1577661" y="633210"/>
            <a:ext cx="572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Sending mail to the given mail-id with excel file attachment</a:t>
            </a:r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0157D07-1941-EE47-4207-F6284BEF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225" y="1158611"/>
            <a:ext cx="6096000" cy="655652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F7072A9-A9D2-D95F-FEDC-4CBAECBC7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225" y="2578465"/>
            <a:ext cx="8113690" cy="3579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1476A-8264-3DCB-1EC8-AA4CDA4B3D2E}"/>
              </a:ext>
            </a:extLst>
          </p:cNvPr>
          <p:cNvSpPr txBox="1"/>
          <p:nvPr/>
        </p:nvSpPr>
        <p:spPr>
          <a:xfrm>
            <a:off x="1523999" y="2049886"/>
            <a:ext cx="572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Graph showing total number of test cases passed and failed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4A785B-76B4-E2CC-098C-D83C4859AE94}"/>
              </a:ext>
            </a:extLst>
          </p:cNvPr>
          <p:cNvSpPr/>
          <p:nvPr/>
        </p:nvSpPr>
        <p:spPr>
          <a:xfrm>
            <a:off x="1674253" y="987380"/>
            <a:ext cx="5634507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A73F13-FF84-CA27-3B4E-D100199E4981}"/>
              </a:ext>
            </a:extLst>
          </p:cNvPr>
          <p:cNvSpPr/>
          <p:nvPr/>
        </p:nvSpPr>
        <p:spPr>
          <a:xfrm>
            <a:off x="1620591" y="2404056"/>
            <a:ext cx="5634507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476A-8264-3DCB-1EC8-AA4CDA4B3D2E}"/>
              </a:ext>
            </a:extLst>
          </p:cNvPr>
          <p:cNvSpPr txBox="1"/>
          <p:nvPr/>
        </p:nvSpPr>
        <p:spPr>
          <a:xfrm>
            <a:off x="1545464" y="1019576"/>
            <a:ext cx="572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Graph showing test-cases pass and fail in day wise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D23665-C799-BEC4-6EE6-9EB2DC93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577" y="1534456"/>
            <a:ext cx="8789830" cy="47657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9D8042-354B-37A6-DF04-5BEBC7BE5270}"/>
              </a:ext>
            </a:extLst>
          </p:cNvPr>
          <p:cNvSpPr/>
          <p:nvPr/>
        </p:nvSpPr>
        <p:spPr>
          <a:xfrm>
            <a:off x="1674253" y="1416676"/>
            <a:ext cx="5634507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0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476A-8264-3DCB-1EC8-AA4CDA4B3D2E}"/>
              </a:ext>
            </a:extLst>
          </p:cNvPr>
          <p:cNvSpPr txBox="1"/>
          <p:nvPr/>
        </p:nvSpPr>
        <p:spPr>
          <a:xfrm>
            <a:off x="1438140" y="740534"/>
            <a:ext cx="572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Future Work: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D8042-354B-37A6-DF04-5BEBC7BE5270}"/>
              </a:ext>
            </a:extLst>
          </p:cNvPr>
          <p:cNvSpPr/>
          <p:nvPr/>
        </p:nvSpPr>
        <p:spPr>
          <a:xfrm>
            <a:off x="1556197" y="1041042"/>
            <a:ext cx="5634507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C970A-D8B8-8B99-D395-7B29FE8A9AF6}"/>
              </a:ext>
            </a:extLst>
          </p:cNvPr>
          <p:cNvSpPr txBox="1"/>
          <p:nvPr/>
        </p:nvSpPr>
        <p:spPr>
          <a:xfrm>
            <a:off x="2801155" y="740534"/>
            <a:ext cx="4700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Building automation application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6651B7-D87D-3884-A1BD-655ED938BA54}"/>
              </a:ext>
            </a:extLst>
          </p:cNvPr>
          <p:cNvSpPr txBox="1"/>
          <p:nvPr/>
        </p:nvSpPr>
        <p:spPr>
          <a:xfrm>
            <a:off x="1502535" y="1116168"/>
            <a:ext cx="47007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Pictorial view of GUI: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AF35DEA-2211-12B1-6614-860598C5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45" y="2422846"/>
            <a:ext cx="5108620" cy="332166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CB25DDD-2700-FFB9-1D2F-95016D56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98" y="1201694"/>
            <a:ext cx="5152757" cy="338137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4729C00-159E-B473-4CC0-AD509F1ED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2298" y="2302703"/>
            <a:ext cx="54673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1476A-8264-3DCB-1EC8-AA4CDA4B3D2E}"/>
              </a:ext>
            </a:extLst>
          </p:cNvPr>
          <p:cNvSpPr txBox="1"/>
          <p:nvPr/>
        </p:nvSpPr>
        <p:spPr>
          <a:xfrm>
            <a:off x="1438140" y="740534"/>
            <a:ext cx="5720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Timeline: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D8042-354B-37A6-DF04-5BEBC7BE5270}"/>
              </a:ext>
            </a:extLst>
          </p:cNvPr>
          <p:cNvSpPr/>
          <p:nvPr/>
        </p:nvSpPr>
        <p:spPr>
          <a:xfrm>
            <a:off x="1556197" y="1041042"/>
            <a:ext cx="5634507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5495BDC7-64CC-1833-0A90-00D3759C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57" y="1479730"/>
            <a:ext cx="7432317" cy="137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9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rrows pointing to a black background&#10;&#10;Description automatically generated">
            <a:extLst>
              <a:ext uri="{FF2B5EF4-FFF2-40B4-BE49-F238E27FC236}">
                <a16:creationId xmlns:a16="http://schemas.microsoft.com/office/drawing/2014/main" id="{1FB52648-B34B-6C66-C801-8450EA76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6"/>
            <a:ext cx="10905066" cy="5179907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2D0A8B-41F4-3B5F-BFAF-02E6DFA27403}"/>
              </a:ext>
            </a:extLst>
          </p:cNvPr>
          <p:cNvSpPr txBox="1"/>
          <p:nvPr/>
        </p:nvSpPr>
        <p:spPr>
          <a:xfrm>
            <a:off x="3123127" y="6074534"/>
            <a:ext cx="5623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Fig1: System Block Diagram which performs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EA1ABD-0AE9-8748-5980-66AD7D83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09" y="1198824"/>
            <a:ext cx="6343799" cy="347297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457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Target Identifier Block: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01780" y="4853189"/>
            <a:ext cx="81630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err="1">
                <a:cs typeface="Calibri"/>
              </a:rPr>
              <a:t>Target_identifier</a:t>
            </a:r>
            <a:r>
              <a:rPr lang="en-US" sz="1600" u="sng" dirty="0">
                <a:cs typeface="Calibri"/>
              </a:rPr>
              <a:t>:</a:t>
            </a:r>
            <a:r>
              <a:rPr lang="en-US" sz="1600" b="1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Reading the data present in the </a:t>
            </a:r>
            <a:r>
              <a:rPr lang="en-US" sz="1600" err="1">
                <a:cs typeface="Calibri"/>
              </a:rPr>
              <a:t>json_file</a:t>
            </a:r>
            <a:r>
              <a:rPr lang="en-US" sz="1600" dirty="0">
                <a:cs typeface="Calibri"/>
              </a:rPr>
              <a:t> and counting the number of targets found in the </a:t>
            </a:r>
            <a:r>
              <a:rPr lang="en-US" sz="1600" err="1">
                <a:cs typeface="Calibri"/>
              </a:rPr>
              <a:t>json</a:t>
            </a:r>
            <a:r>
              <a:rPr lang="en-US" sz="1600" dirty="0">
                <a:cs typeface="Calibri"/>
              </a:rPr>
              <a:t> file by using the keyword “</a:t>
            </a:r>
            <a:r>
              <a:rPr lang="en-US" sz="1600" err="1">
                <a:cs typeface="Calibri"/>
              </a:rPr>
              <a:t>target_name</a:t>
            </a:r>
            <a:r>
              <a:rPr lang="en-US" sz="1600" dirty="0">
                <a:cs typeface="Calibri"/>
              </a:rPr>
              <a:t>”. </a:t>
            </a:r>
          </a:p>
        </p:txBody>
      </p:sp>
    </p:spTree>
    <p:extLst>
      <p:ext uri="{BB962C8B-B14F-4D97-AF65-F5344CB8AC3E}">
        <p14:creationId xmlns:p14="http://schemas.microsoft.com/office/powerpoint/2010/main" val="17431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EA1ABD-0AE9-8748-5980-66AD7D83A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09" y="1198824"/>
            <a:ext cx="6343799" cy="3472971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457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Target Identifier Block: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01780" y="4853189"/>
            <a:ext cx="81630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err="1">
                <a:cs typeface="Calibri"/>
              </a:rPr>
              <a:t>Target_identifier</a:t>
            </a:r>
            <a:r>
              <a:rPr lang="en-US" sz="1600" u="sng" dirty="0">
                <a:cs typeface="Calibri"/>
              </a:rPr>
              <a:t>:</a:t>
            </a:r>
            <a:r>
              <a:rPr lang="en-US" sz="1600" b="1" dirty="0">
                <a:cs typeface="Calibri"/>
              </a:rPr>
              <a:t> </a:t>
            </a:r>
            <a:r>
              <a:rPr lang="en-US" sz="1600" dirty="0">
                <a:cs typeface="Calibri"/>
              </a:rPr>
              <a:t>Reading the data present in the </a:t>
            </a:r>
            <a:r>
              <a:rPr lang="en-US" sz="1600" err="1">
                <a:cs typeface="Calibri"/>
              </a:rPr>
              <a:t>json_file</a:t>
            </a:r>
            <a:r>
              <a:rPr lang="en-US" sz="1600" dirty="0">
                <a:cs typeface="Calibri"/>
              </a:rPr>
              <a:t> and counting the number of targets found in the </a:t>
            </a:r>
            <a:r>
              <a:rPr lang="en-US" sz="1600" err="1">
                <a:cs typeface="Calibri"/>
              </a:rPr>
              <a:t>json</a:t>
            </a:r>
            <a:r>
              <a:rPr lang="en-US" sz="1600" dirty="0">
                <a:cs typeface="Calibri"/>
              </a:rPr>
              <a:t> file by using the keyword “</a:t>
            </a:r>
            <a:r>
              <a:rPr lang="en-US" sz="1600" err="1">
                <a:cs typeface="Calibri"/>
              </a:rPr>
              <a:t>target_name</a:t>
            </a:r>
            <a:r>
              <a:rPr lang="en-US" sz="1600" dirty="0">
                <a:cs typeface="Calibri"/>
              </a:rPr>
              <a:t>”. </a:t>
            </a:r>
          </a:p>
        </p:txBody>
      </p:sp>
    </p:spTree>
    <p:extLst>
      <p:ext uri="{BB962C8B-B14F-4D97-AF65-F5344CB8AC3E}">
        <p14:creationId xmlns:p14="http://schemas.microsoft.com/office/powerpoint/2010/main" val="221976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457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Target Checker Block: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01780" y="4853189"/>
            <a:ext cx="81630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 err="1">
                <a:ea typeface="+mn-lt"/>
                <a:cs typeface="+mn-lt"/>
              </a:rPr>
              <a:t>Target_checker</a:t>
            </a:r>
            <a:r>
              <a:rPr lang="en-US" sz="1600" dirty="0">
                <a:ea typeface="+mn-lt"/>
                <a:cs typeface="+mn-lt"/>
              </a:rPr>
              <a:t>:</a:t>
            </a:r>
            <a:r>
              <a:rPr lang="en-US" sz="1600" b="1" dirty="0">
                <a:ea typeface="+mn-lt"/>
                <a:cs typeface="+mn-lt"/>
              </a:rPr>
              <a:t> </a:t>
            </a:r>
            <a:r>
              <a:rPr lang="en-US" sz="1600" dirty="0">
                <a:ea typeface="+mn-lt"/>
                <a:cs typeface="+mn-lt"/>
              </a:rPr>
              <a:t>The target identified in the </a:t>
            </a:r>
            <a:r>
              <a:rPr lang="en-US" sz="1600" dirty="0" err="1">
                <a:ea typeface="+mn-lt"/>
                <a:cs typeface="+mn-lt"/>
              </a:rPr>
              <a:t>json</a:t>
            </a:r>
            <a:r>
              <a:rPr lang="en-US" sz="1600" dirty="0">
                <a:ea typeface="+mn-lt"/>
                <a:cs typeface="+mn-lt"/>
              </a:rPr>
              <a:t> file must have the same targets in the </a:t>
            </a:r>
            <a:r>
              <a:rPr lang="en-US" sz="1600" dirty="0" err="1">
                <a:ea typeface="+mn-lt"/>
                <a:cs typeface="+mn-lt"/>
              </a:rPr>
              <a:t>makefile</a:t>
            </a:r>
            <a:r>
              <a:rPr lang="en-US" sz="1600" dirty="0">
                <a:ea typeface="+mn-lt"/>
                <a:cs typeface="+mn-lt"/>
              </a:rPr>
              <a:t>. Just need to check the targets in the </a:t>
            </a:r>
            <a:r>
              <a:rPr lang="en-US" sz="1600" dirty="0" err="1">
                <a:ea typeface="+mn-lt"/>
                <a:cs typeface="+mn-lt"/>
              </a:rPr>
              <a:t>makefile</a:t>
            </a:r>
            <a:r>
              <a:rPr lang="en-US" sz="1600" dirty="0">
                <a:ea typeface="+mn-lt"/>
                <a:cs typeface="+mn-lt"/>
              </a:rPr>
              <a:t> is same as the targets found inside </a:t>
            </a:r>
            <a:r>
              <a:rPr lang="en-US" sz="1600" dirty="0" err="1">
                <a:ea typeface="+mn-lt"/>
                <a:cs typeface="+mn-lt"/>
              </a:rPr>
              <a:t>json</a:t>
            </a:r>
            <a:r>
              <a:rPr lang="en-US" sz="1600" dirty="0">
                <a:ea typeface="+mn-lt"/>
                <a:cs typeface="+mn-lt"/>
              </a:rPr>
              <a:t> file.</a:t>
            </a:r>
          </a:p>
          <a:p>
            <a:endParaRPr lang="en-US" sz="1600" dirty="0">
              <a:cs typeface="Calibri"/>
            </a:endParaRP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E32C1EF6-CFB0-0058-A415-EBDC2DCAB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316" y="1201962"/>
            <a:ext cx="5707621" cy="332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4577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Target Builder Block: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23245" y="5046372"/>
            <a:ext cx="83347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ea typeface="+mn-lt"/>
                <a:cs typeface="+mn-lt"/>
              </a:rPr>
              <a:t>Target Builder:</a:t>
            </a:r>
            <a:r>
              <a:rPr lang="en-US" sz="1600" dirty="0">
                <a:ea typeface="+mn-lt"/>
                <a:cs typeface="+mn-lt"/>
              </a:rPr>
              <a:t> The build target block will obtain the simulated file or the executable file with the name of targets. The target build is successful when there will be a file exists with the same name.</a:t>
            </a:r>
          </a:p>
          <a:p>
            <a:endParaRPr lang="en-US" sz="1600" dirty="0">
              <a:cs typeface="Calibri"/>
            </a:endParaRPr>
          </a:p>
        </p:txBody>
      </p:sp>
      <p:pic>
        <p:nvPicPr>
          <p:cNvPr id="4" name="Picture 3" descr="A black background with blue arrows&#10;&#10;Description automatically generated">
            <a:extLst>
              <a:ext uri="{FF2B5EF4-FFF2-40B4-BE49-F238E27FC236}">
                <a16:creationId xmlns:a16="http://schemas.microsoft.com/office/drawing/2014/main" id="{A55015A1-FC89-803F-0872-BE034A9B8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1346044"/>
            <a:ext cx="6181725" cy="34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7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70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Regress script generator: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23245" y="5046372"/>
            <a:ext cx="833477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ea typeface="+mn-lt"/>
                <a:cs typeface="+mn-lt"/>
              </a:rPr>
              <a:t>Regress Script Generator:</a:t>
            </a:r>
            <a:r>
              <a:rPr lang="en-US" sz="1600" dirty="0">
                <a:ea typeface="+mn-lt"/>
                <a:cs typeface="+mn-lt"/>
              </a:rPr>
              <a:t> This block will invoke each target in the </a:t>
            </a:r>
            <a:r>
              <a:rPr lang="en-US" sz="1600" err="1">
                <a:ea typeface="+mn-lt"/>
                <a:cs typeface="+mn-lt"/>
              </a:rPr>
              <a:t>json</a:t>
            </a:r>
            <a:r>
              <a:rPr lang="en-US" sz="1600" dirty="0">
                <a:ea typeface="+mn-lt"/>
                <a:cs typeface="+mn-lt"/>
              </a:rPr>
              <a:t> file by creating and writing in the form of commands to run that each line in the </a:t>
            </a:r>
            <a:r>
              <a:rPr lang="en-US" sz="1600" err="1">
                <a:ea typeface="+mn-lt"/>
                <a:cs typeface="+mn-lt"/>
              </a:rPr>
              <a:t>regress.scr</a:t>
            </a:r>
            <a:r>
              <a:rPr lang="en-US" sz="1600" dirty="0">
                <a:ea typeface="+mn-lt"/>
                <a:cs typeface="+mn-lt"/>
              </a:rPr>
              <a:t> file</a:t>
            </a:r>
          </a:p>
          <a:p>
            <a:endParaRPr lang="en-US" sz="1600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</p:txBody>
      </p:sp>
      <p:pic>
        <p:nvPicPr>
          <p:cNvPr id="2" name="Picture 1" descr="A black background with blue arrows&#10;&#10;Description automatically generated">
            <a:extLst>
              <a:ext uri="{FF2B5EF4-FFF2-40B4-BE49-F238E27FC236}">
                <a16:creationId xmlns:a16="http://schemas.microsoft.com/office/drawing/2014/main" id="{784D2FE0-C84A-711C-63AE-EC766E76B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1636758"/>
            <a:ext cx="5429250" cy="29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5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70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Regress script runner: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23245" y="5046372"/>
            <a:ext cx="83347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ea typeface="+mn-lt"/>
                <a:cs typeface="+mn-lt"/>
              </a:rPr>
              <a:t>Regress Script Runner:</a:t>
            </a:r>
            <a:r>
              <a:rPr lang="en-US" sz="1600" dirty="0">
                <a:ea typeface="+mn-lt"/>
                <a:cs typeface="+mn-lt"/>
              </a:rPr>
              <a:t> This block will call the </a:t>
            </a:r>
            <a:r>
              <a:rPr lang="en-US" sz="1600" dirty="0" err="1">
                <a:ea typeface="+mn-lt"/>
                <a:cs typeface="+mn-lt"/>
              </a:rPr>
              <a:t>makefile</a:t>
            </a:r>
            <a:r>
              <a:rPr lang="en-US" sz="1600" dirty="0">
                <a:ea typeface="+mn-lt"/>
                <a:cs typeface="+mn-lt"/>
              </a:rPr>
              <a:t> with the target name: </a:t>
            </a:r>
            <a:r>
              <a:rPr lang="en-US" sz="1600" dirty="0" err="1">
                <a:ea typeface="+mn-lt"/>
                <a:cs typeface="+mn-lt"/>
              </a:rPr>
              <a:t>run_regress_scr</a:t>
            </a:r>
            <a:r>
              <a:rPr lang="en-US" sz="1600" dirty="0">
                <a:ea typeface="+mn-lt"/>
                <a:cs typeface="+mn-lt"/>
              </a:rPr>
              <a:t>, this will automatically run all the commands and each target simulation will outputs a log file with the &lt;target_name.log&gt;</a:t>
            </a:r>
          </a:p>
        </p:txBody>
      </p: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2B829020-4872-AD18-385F-09D2CABA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8" y="1564046"/>
            <a:ext cx="6448425" cy="316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75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4FD02-8113-07C1-2569-A1C6868AA89C}"/>
              </a:ext>
            </a:extLst>
          </p:cNvPr>
          <p:cNvSpPr txBox="1"/>
          <p:nvPr/>
        </p:nvSpPr>
        <p:spPr>
          <a:xfrm>
            <a:off x="2167943" y="515155"/>
            <a:ext cx="2704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Post Processor: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E2BD7-EC78-C3B0-23BC-821AB6ADCEB9}"/>
              </a:ext>
            </a:extLst>
          </p:cNvPr>
          <p:cNvSpPr/>
          <p:nvPr/>
        </p:nvSpPr>
        <p:spPr>
          <a:xfrm>
            <a:off x="2286000" y="880057"/>
            <a:ext cx="4743718" cy="10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F0C463-9A78-8C6E-860F-BD4FF0EEFA2D}"/>
              </a:ext>
            </a:extLst>
          </p:cNvPr>
          <p:cNvSpPr txBox="1"/>
          <p:nvPr/>
        </p:nvSpPr>
        <p:spPr>
          <a:xfrm>
            <a:off x="1923245" y="5046372"/>
            <a:ext cx="833477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u="sng" dirty="0">
                <a:ea typeface="+mn-lt"/>
                <a:cs typeface="+mn-lt"/>
              </a:rPr>
              <a:t>Post Processor:</a:t>
            </a:r>
            <a:r>
              <a:rPr lang="en-US" sz="1600" dirty="0">
                <a:ea typeface="+mn-lt"/>
                <a:cs typeface="+mn-lt"/>
              </a:rPr>
              <a:t> This block will read the log file data and extract the information like </a:t>
            </a:r>
            <a:r>
              <a:rPr lang="en-US" sz="1600" err="1">
                <a:ea typeface="+mn-lt"/>
                <a:cs typeface="+mn-lt"/>
              </a:rPr>
              <a:t>start_time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end_time</a:t>
            </a:r>
            <a:r>
              <a:rPr lang="en-US" sz="1600" dirty="0">
                <a:ea typeface="+mn-lt"/>
                <a:cs typeface="+mn-lt"/>
              </a:rPr>
              <a:t>, status, statistics, with respective </a:t>
            </a:r>
            <a:r>
              <a:rPr lang="en-US" sz="1600" err="1">
                <a:ea typeface="+mn-lt"/>
                <a:cs typeface="+mn-lt"/>
              </a:rPr>
              <a:t>test_id</a:t>
            </a:r>
            <a:r>
              <a:rPr lang="en-US" sz="1600" dirty="0">
                <a:ea typeface="+mn-lt"/>
                <a:cs typeface="+mn-lt"/>
              </a:rPr>
              <a:t>... using </a:t>
            </a:r>
            <a:r>
              <a:rPr lang="en-US" sz="1600" err="1">
                <a:ea typeface="+mn-lt"/>
                <a:cs typeface="+mn-lt"/>
              </a:rPr>
              <a:t>opentelemetry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api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endParaRPr lang="en-US" sz="1600" dirty="0">
              <a:ea typeface="+mn-lt"/>
              <a:cs typeface="+mn-lt"/>
            </a:endParaRPr>
          </a:p>
        </p:txBody>
      </p:sp>
      <p:pic>
        <p:nvPicPr>
          <p:cNvPr id="2" name="Picture 1" descr="A black screen with a blue arrow pointing to a square&#10;&#10;Description automatically generated">
            <a:extLst>
              <a:ext uri="{FF2B5EF4-FFF2-40B4-BE49-F238E27FC236}">
                <a16:creationId xmlns:a16="http://schemas.microsoft.com/office/drawing/2014/main" id="{E33AF864-7CBC-2678-76AF-DADC708B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388" y="1715373"/>
            <a:ext cx="6742493" cy="30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280</cp:revision>
  <dcterms:created xsi:type="dcterms:W3CDTF">2024-03-20T18:34:00Z</dcterms:created>
  <dcterms:modified xsi:type="dcterms:W3CDTF">2024-03-21T05:38:42Z</dcterms:modified>
</cp:coreProperties>
</file>