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1" r:id="rId1"/>
  </p:sldMasterIdLst>
  <p:sldIdLst>
    <p:sldId id="256" r:id="rId2"/>
    <p:sldId id="257" r:id="rId3"/>
    <p:sldId id="266" r:id="rId4"/>
    <p:sldId id="258" r:id="rId5"/>
    <p:sldId id="267" r:id="rId6"/>
    <p:sldId id="259" r:id="rId7"/>
    <p:sldId id="260" r:id="rId8"/>
    <p:sldId id="261" r:id="rId9"/>
    <p:sldId id="262" r:id="rId10"/>
    <p:sldId id="268" r:id="rId11"/>
    <p:sldId id="263" r:id="rId12"/>
    <p:sldId id="269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8" d="100"/>
          <a:sy n="58" d="100"/>
        </p:scale>
        <p:origin x="98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8192186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988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910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353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7265574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859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33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364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52463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49148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60917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ECB0E0D-AC1B-4E83-84EA-237BFA206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6DCB3B1-E1A7-4510-831B-77C8EFF56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10132A3B-10CF-4EEB-BA1F-A63D2ED61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014E52ED-3C51-46E6-BE4B-14FFAB2C3D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2B22987-1BCB-4B12-8514-F723C97A10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8521" y="1480930"/>
            <a:ext cx="5751537" cy="3848521"/>
          </a:xfrm>
        </p:spPr>
        <p:txBody>
          <a:bodyPr anchor="ctr">
            <a:normAutofit/>
          </a:bodyPr>
          <a:lstStyle/>
          <a:p>
            <a:pPr algn="r"/>
            <a:r>
              <a:rPr lang="en-US" sz="6600"/>
              <a:t>Callback Function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0802D0-E1AB-4228-94D9-FE114B69BB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9870" y="1480929"/>
            <a:ext cx="2593610" cy="3848522"/>
          </a:xfrm>
        </p:spPr>
        <p:txBody>
          <a:bodyPr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/>
              <a:t>V D S Krishna</a:t>
            </a:r>
          </a:p>
          <a:p>
            <a:pPr algn="l">
              <a:spcAft>
                <a:spcPts val="600"/>
              </a:spcAft>
            </a:pPr>
            <a:r>
              <a:rPr lang="en-US"/>
              <a:t>Sr. Asst. Prof</a:t>
            </a:r>
          </a:p>
          <a:p>
            <a:pPr algn="l">
              <a:spcAft>
                <a:spcPts val="600"/>
              </a:spcAft>
            </a:pPr>
            <a:r>
              <a:rPr lang="en-US"/>
              <a:t>CVRCE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116DDC6-8F07-46CC-8751-E5C9346B2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74964" y="2388358"/>
            <a:ext cx="0" cy="1856096"/>
          </a:xfrm>
          <a:prstGeom prst="line">
            <a:avLst/>
          </a:prstGeom>
          <a:ln w="25400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9168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8A784-EFED-4EF2-874C-360E5FB87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67749"/>
            <a:ext cx="9254691" cy="77765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Create a Callback</a:t>
            </a:r>
            <a:br>
              <a:rPr lang="en-US" b="1" dirty="0"/>
            </a:b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2F2305-D6DC-46A2-9454-F587BB101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44253"/>
            <a:ext cx="9254691" cy="47602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/>
              <a:t>function </a:t>
            </a:r>
            <a:r>
              <a:rPr lang="en-US" sz="2400" dirty="0" err="1"/>
              <a:t>doHomework</a:t>
            </a:r>
            <a:r>
              <a:rPr lang="en-US" sz="2400" dirty="0"/>
              <a:t>(subject, callback) {</a:t>
            </a:r>
          </a:p>
          <a:p>
            <a:pPr marL="0" indent="0">
              <a:buNone/>
            </a:pPr>
            <a:r>
              <a:rPr lang="en-US" sz="2400" dirty="0"/>
              <a:t>  alert(`Starting my ${subject} homework.`);</a:t>
            </a:r>
          </a:p>
          <a:p>
            <a:pPr marL="0" indent="0">
              <a:buNone/>
            </a:pPr>
            <a:r>
              <a:rPr lang="en-US" sz="2400" dirty="0"/>
              <a:t>  callback();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doHomework</a:t>
            </a:r>
            <a:r>
              <a:rPr lang="en-US" sz="2400" dirty="0"/>
              <a:t>('math', function() {</a:t>
            </a:r>
          </a:p>
          <a:p>
            <a:pPr marL="0" indent="0">
              <a:buNone/>
            </a:pPr>
            <a:r>
              <a:rPr lang="en-US" sz="2400" dirty="0"/>
              <a:t>  alert('Finished my homework');</a:t>
            </a:r>
          </a:p>
          <a:p>
            <a:pPr marL="0" indent="0">
              <a:buNone/>
            </a:pPr>
            <a:r>
              <a:rPr lang="en-US" sz="2400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737846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8A784-EFED-4EF2-874C-360E5FB87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82328"/>
            <a:ext cx="9448800" cy="1114011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Create a Callback</a:t>
            </a:r>
            <a:br>
              <a:rPr lang="en-US" b="1" dirty="0"/>
            </a:b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2F2305-D6DC-46A2-9454-F587BB101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99811"/>
            <a:ext cx="9448800" cy="4475861"/>
          </a:xfrm>
        </p:spPr>
        <p:txBody>
          <a:bodyPr>
            <a:normAutofit/>
          </a:bodyPr>
          <a:lstStyle/>
          <a:p>
            <a:r>
              <a:rPr lang="en-US" sz="2400" dirty="0"/>
              <a:t>But callback functions don’t always have to be defined in our function call</a:t>
            </a:r>
            <a:r>
              <a:rPr lang="en-US" sz="2400"/>
              <a:t>. </a:t>
            </a:r>
          </a:p>
          <a:p>
            <a:pPr marL="0" indent="0">
              <a:buNone/>
            </a:pPr>
            <a:endParaRPr lang="en-US" sz="2400"/>
          </a:p>
          <a:p>
            <a:r>
              <a:rPr lang="en-US" sz="2400"/>
              <a:t>They </a:t>
            </a:r>
            <a:r>
              <a:rPr lang="en-US" sz="2400" dirty="0"/>
              <a:t>can be defined elsewhere in our code like this: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7680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8A784-EFED-4EF2-874C-360E5FB87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82328"/>
            <a:ext cx="9448800" cy="1114011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Create a Callback</a:t>
            </a:r>
            <a:br>
              <a:rPr lang="en-US" b="1" dirty="0"/>
            </a:b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2F2305-D6DC-46A2-9454-F587BB101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99811"/>
            <a:ext cx="9448800" cy="447586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600"/>
              <a:t>function </a:t>
            </a:r>
            <a:r>
              <a:rPr lang="en-US" sz="2600" dirty="0" err="1"/>
              <a:t>doHomework</a:t>
            </a:r>
            <a:r>
              <a:rPr lang="en-US" sz="2600" dirty="0"/>
              <a:t>(subject, callback) {</a:t>
            </a:r>
          </a:p>
          <a:p>
            <a:pPr marL="0" indent="0">
              <a:buNone/>
            </a:pPr>
            <a:r>
              <a:rPr lang="en-US" sz="2600" dirty="0"/>
              <a:t>  alert(`Starting my ${subject} homework.`);</a:t>
            </a:r>
          </a:p>
          <a:p>
            <a:pPr marL="0" indent="0">
              <a:buNone/>
            </a:pPr>
            <a:r>
              <a:rPr lang="en-US" sz="2600" dirty="0"/>
              <a:t>  callback();</a:t>
            </a:r>
          </a:p>
          <a:p>
            <a:pPr marL="0" indent="0">
              <a:buNone/>
            </a:pPr>
            <a:r>
              <a:rPr lang="en-US" sz="2600" dirty="0"/>
              <a:t>}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/>
              <a:t>function </a:t>
            </a:r>
            <a:r>
              <a:rPr lang="en-US" sz="2600" dirty="0" err="1"/>
              <a:t>alertFinished</a:t>
            </a:r>
            <a:r>
              <a:rPr lang="en-US" sz="2600" dirty="0"/>
              <a:t>(){</a:t>
            </a:r>
          </a:p>
          <a:p>
            <a:pPr marL="0" indent="0">
              <a:buNone/>
            </a:pPr>
            <a:r>
              <a:rPr lang="en-US" sz="2600" dirty="0"/>
              <a:t>  alert('Finished my homework');</a:t>
            </a:r>
          </a:p>
          <a:p>
            <a:pPr marL="0" indent="0">
              <a:buNone/>
            </a:pPr>
            <a:r>
              <a:rPr lang="en-US" sz="2600" dirty="0"/>
              <a:t>}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 err="1"/>
              <a:t>doHomework</a:t>
            </a:r>
            <a:r>
              <a:rPr lang="en-US" sz="2600" dirty="0"/>
              <a:t>('math', </a:t>
            </a:r>
            <a:r>
              <a:rPr lang="en-US" sz="2600" dirty="0" err="1"/>
              <a:t>alertFinished</a:t>
            </a:r>
            <a:r>
              <a:rPr lang="en-US" sz="26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717767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8A784-EFED-4EF2-874C-360E5FB87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1" y="537515"/>
            <a:ext cx="9447196" cy="97734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Example</a:t>
            </a:r>
            <a:br>
              <a:rPr lang="en-US" b="1" dirty="0"/>
            </a:b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2F2305-D6DC-46A2-9454-F587BB101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1" y="1773158"/>
            <a:ext cx="9447196" cy="392499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200" dirty="0" err="1"/>
              <a:t>var</a:t>
            </a:r>
            <a:r>
              <a:rPr lang="en-US" sz="2200" dirty="0"/>
              <a:t> friends = ["Mike", "Stacy", "Andy", "Rick"];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 err="1"/>
              <a:t>friends.forEach</a:t>
            </a:r>
            <a:r>
              <a:rPr lang="en-US" sz="2200" dirty="0"/>
              <a:t>(function (</a:t>
            </a:r>
            <a:r>
              <a:rPr lang="en-US" sz="2200" dirty="0" err="1"/>
              <a:t>eachName</a:t>
            </a:r>
            <a:r>
              <a:rPr lang="en-US" sz="2200" dirty="0"/>
              <a:t>, index){</a:t>
            </a:r>
          </a:p>
          <a:p>
            <a:pPr marL="0" indent="0">
              <a:buNone/>
            </a:pPr>
            <a:r>
              <a:rPr lang="en-US" sz="2200" dirty="0"/>
              <a:t>console.log(index + 1 + ". " + </a:t>
            </a:r>
            <a:r>
              <a:rPr lang="en-US" sz="2200" dirty="0" err="1"/>
              <a:t>eachName</a:t>
            </a:r>
            <a:r>
              <a:rPr lang="en-US" sz="2200"/>
              <a:t>); 	</a:t>
            </a:r>
          </a:p>
          <a:p>
            <a:pPr marL="0" indent="0">
              <a:buNone/>
            </a:pPr>
            <a:r>
              <a:rPr lang="en-US" sz="2200"/>
              <a:t>// </a:t>
            </a:r>
            <a:r>
              <a:rPr lang="en-US" sz="2200" dirty="0"/>
              <a:t>1. Mike</a:t>
            </a:r>
            <a:r>
              <a:rPr lang="en-US" sz="2200"/>
              <a:t>, 2</a:t>
            </a:r>
            <a:r>
              <a:rPr lang="en-US" sz="2200" dirty="0"/>
              <a:t>. Stacy</a:t>
            </a:r>
            <a:r>
              <a:rPr lang="en-US" sz="2200"/>
              <a:t>, 3</a:t>
            </a:r>
            <a:r>
              <a:rPr lang="en-US" sz="2200" dirty="0"/>
              <a:t>. Andy</a:t>
            </a:r>
            <a:r>
              <a:rPr lang="en-US" sz="2200"/>
              <a:t>, 4</a:t>
            </a:r>
            <a:r>
              <a:rPr lang="en-US" sz="2200" dirty="0"/>
              <a:t>. Rick</a:t>
            </a:r>
          </a:p>
          <a:p>
            <a:pPr marL="0" indent="0">
              <a:buNone/>
            </a:pPr>
            <a:r>
              <a:rPr lang="en-US" sz="2200" dirty="0"/>
              <a:t>});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Note the way we pass an anonymous function (a function without a name) to the </a:t>
            </a:r>
            <a:r>
              <a:rPr lang="en-US" sz="2200" dirty="0" err="1"/>
              <a:t>forEach</a:t>
            </a:r>
            <a:r>
              <a:rPr lang="en-US" sz="2200" dirty="0"/>
              <a:t> method as a parameter.</a:t>
            </a:r>
          </a:p>
        </p:txBody>
      </p:sp>
    </p:spTree>
    <p:extLst>
      <p:ext uri="{BB962C8B-B14F-4D97-AF65-F5344CB8AC3E}">
        <p14:creationId xmlns:p14="http://schemas.microsoft.com/office/powerpoint/2010/main" val="11664533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8A784-EFED-4EF2-874C-360E5FB87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287258"/>
            <a:ext cx="9456821" cy="790771"/>
          </a:xfrm>
        </p:spPr>
        <p:txBody>
          <a:bodyPr>
            <a:normAutofit fontScale="90000"/>
          </a:bodyPr>
          <a:lstStyle/>
          <a:p>
            <a:r>
              <a:rPr lang="en-US" dirty="0"/>
              <a:t>How Callback Functions Work?</a:t>
            </a:r>
            <a:br>
              <a:rPr lang="en-US" dirty="0"/>
            </a:br>
            <a:br>
              <a:rPr lang="en-US" b="1" dirty="0"/>
            </a:b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2F2305-D6DC-46A2-9454-F587BB101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7" y="1376413"/>
            <a:ext cx="9601200" cy="5021074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200" dirty="0"/>
              <a:t>We can pass functions around like variables and return them in functions and use them in other functions</a:t>
            </a:r>
            <a:r>
              <a:rPr lang="en-US" sz="2200"/>
              <a:t>. </a:t>
            </a:r>
          </a:p>
          <a:p>
            <a:pPr marL="0" indent="0" algn="just">
              <a:buNone/>
            </a:pPr>
            <a:endParaRPr lang="en-US" sz="2200" dirty="0"/>
          </a:p>
          <a:p>
            <a:pPr algn="just"/>
            <a:r>
              <a:rPr lang="en-US" sz="2200" dirty="0"/>
              <a:t>When we pass a callback function as an argument to another function, we are only passing the function definition. We are not executing the function in the </a:t>
            </a:r>
            <a:r>
              <a:rPr lang="en-US" sz="2200"/>
              <a:t>parameter.</a:t>
            </a:r>
          </a:p>
          <a:p>
            <a:pPr marL="0" indent="0" algn="just">
              <a:buNone/>
            </a:pPr>
            <a:endParaRPr lang="en-US" sz="2200" dirty="0"/>
          </a:p>
          <a:p>
            <a:pPr algn="just"/>
            <a:r>
              <a:rPr lang="en-US" sz="2200" dirty="0"/>
              <a:t>And since the containing function has the callback function in its parameter as a function definition, it can execute the callback </a:t>
            </a:r>
            <a:r>
              <a:rPr lang="en-US" sz="2200"/>
              <a:t>anytime.</a:t>
            </a:r>
          </a:p>
          <a:p>
            <a:pPr marL="0" indent="0" algn="just">
              <a:buNone/>
            </a:pPr>
            <a:endParaRPr lang="en-US" sz="2200" dirty="0"/>
          </a:p>
          <a:p>
            <a:pPr algn="just"/>
            <a:r>
              <a:rPr lang="en-US" sz="2200" dirty="0"/>
              <a:t>Note that the callback function is not executed immediately. It is “called back” (hence the name) at some specified point inside the containing function’s body.</a:t>
            </a:r>
          </a:p>
        </p:txBody>
      </p:sp>
    </p:spTree>
    <p:extLst>
      <p:ext uri="{BB962C8B-B14F-4D97-AF65-F5344CB8AC3E}">
        <p14:creationId xmlns:p14="http://schemas.microsoft.com/office/powerpoint/2010/main" val="320323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AFC7F-EB2F-4C9A-9221-8C31E8E7D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1892" y="500070"/>
            <a:ext cx="9296400" cy="822384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/>
              <a:t>What Is a Callback?</a:t>
            </a:r>
            <a:br>
              <a:rPr lang="en-US" b="1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F0CE6-25E1-43E7-8A6A-234664EB0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1891" y="1684003"/>
            <a:ext cx="9296401" cy="4225908"/>
          </a:xfrm>
        </p:spPr>
        <p:txBody>
          <a:bodyPr>
            <a:normAutofit/>
          </a:bodyPr>
          <a:lstStyle/>
          <a:p>
            <a:pPr algn="just"/>
            <a:r>
              <a:rPr lang="en-US" sz="2400"/>
              <a:t>A callback is a function passed as an argument to another function</a:t>
            </a:r>
          </a:p>
          <a:p>
            <a:pPr marL="0" indent="0" algn="just">
              <a:buNone/>
            </a:pPr>
            <a:endParaRPr lang="en-US" sz="2400"/>
          </a:p>
          <a:p>
            <a:pPr algn="just"/>
            <a:r>
              <a:rPr lang="en-US" sz="2400"/>
              <a:t>This technique allows a function to call another function.</a:t>
            </a:r>
          </a:p>
          <a:p>
            <a:pPr marL="0" indent="0" algn="just">
              <a:buNone/>
            </a:pPr>
            <a:endParaRPr lang="en-US" sz="2400"/>
          </a:p>
          <a:p>
            <a:pPr algn="just"/>
            <a:r>
              <a:rPr lang="en-US" sz="2400"/>
              <a:t>A callback function can be executed after another function has finished executing — hence the name ‘call back’.</a:t>
            </a:r>
          </a:p>
          <a:p>
            <a:pPr algn="just"/>
            <a:endParaRPr lang="en-US" sz="2400"/>
          </a:p>
          <a:p>
            <a:pPr marL="0" indent="0" algn="just">
              <a:buNone/>
            </a:pPr>
            <a:endParaRPr lang="en-US" sz="2400"/>
          </a:p>
          <a:p>
            <a:pPr marL="0" indent="0" algn="just">
              <a:buNone/>
            </a:pPr>
            <a:endParaRPr lang="en-US" sz="2400"/>
          </a:p>
          <a:p>
            <a:pPr marL="0" indent="0" algn="just">
              <a:buNone/>
            </a:pPr>
            <a:endParaRPr lang="en-US" sz="2400"/>
          </a:p>
          <a:p>
            <a:pPr marL="0" indent="0" algn="just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71270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AFC7F-EB2F-4C9A-9221-8C31E8E7D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1892" y="500070"/>
            <a:ext cx="9296400" cy="822384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/>
              <a:t>What Is a Callback?</a:t>
            </a:r>
            <a:br>
              <a:rPr lang="en-US" b="1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F0CE6-25E1-43E7-8A6A-234664EB0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1892" y="1693629"/>
            <a:ext cx="9216260" cy="4254784"/>
          </a:xfrm>
        </p:spPr>
        <p:txBody>
          <a:bodyPr>
            <a:normAutofit/>
          </a:bodyPr>
          <a:lstStyle/>
          <a:p>
            <a:pPr algn="just"/>
            <a:r>
              <a:rPr lang="en-US" sz="2400"/>
              <a:t>In JavaScript, functions are first-class objects; that is, functions are of the type </a:t>
            </a:r>
            <a:r>
              <a:rPr lang="en-US" sz="2400" i="1"/>
              <a:t>Object </a:t>
            </a:r>
            <a:r>
              <a:rPr lang="en-US" sz="2400"/>
              <a:t>and they can be used in a first-class manner like any other object.</a:t>
            </a:r>
          </a:p>
          <a:p>
            <a:pPr marL="0" indent="0" algn="just">
              <a:buNone/>
            </a:pPr>
            <a:endParaRPr lang="en-US" sz="2400"/>
          </a:p>
          <a:p>
            <a:pPr algn="just"/>
            <a:r>
              <a:rPr lang="en-US" sz="2400"/>
              <a:t>They can be “stored in variables, passed as arguments to functions, created within functions, and returned from functions”.</a:t>
            </a:r>
          </a:p>
          <a:p>
            <a:pPr marL="0" indent="0" algn="just">
              <a:buNone/>
            </a:pPr>
            <a:endParaRPr lang="en-US" sz="2400"/>
          </a:p>
          <a:p>
            <a:pPr algn="just"/>
            <a:r>
              <a:rPr lang="en-US" sz="2400"/>
              <a:t>A callback function, also known as a higher-order function, is a function that is passed to other function as a parameter, and the callback function is called (or executed) inside the otherFunction. </a:t>
            </a:r>
          </a:p>
          <a:p>
            <a:pPr marL="0" indent="0" algn="just">
              <a:buNone/>
            </a:pPr>
            <a:endParaRPr lang="en-US" sz="2200"/>
          </a:p>
          <a:p>
            <a:pPr marL="0" indent="0" algn="just">
              <a:buNone/>
            </a:pPr>
            <a:endParaRPr lang="en-US" sz="2200"/>
          </a:p>
          <a:p>
            <a:pPr marL="0" indent="0" algn="just">
              <a:buNone/>
            </a:pPr>
            <a:endParaRPr lang="en-US" sz="2200"/>
          </a:p>
          <a:p>
            <a:pPr marL="0" indent="0" algn="just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140375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2C291-5D7A-4657-9BD4-337E0BBC9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1" y="582851"/>
            <a:ext cx="9349409" cy="66592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Why Do We Need Callbacks?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83416-2253-490B-BAAD-6C774A1CC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1" y="1866569"/>
            <a:ext cx="9349409" cy="3975966"/>
          </a:xfrm>
        </p:spPr>
        <p:txBody>
          <a:bodyPr>
            <a:normAutofit/>
          </a:bodyPr>
          <a:lstStyle/>
          <a:p>
            <a:r>
              <a:rPr lang="en-US" sz="2400" dirty="0"/>
              <a:t>For one very </a:t>
            </a:r>
            <a:r>
              <a:rPr lang="en-US" sz="2400"/>
              <a:t>important reason</a:t>
            </a:r>
          </a:p>
          <a:p>
            <a:pPr marL="530352" lvl="1" indent="0">
              <a:buNone/>
            </a:pPr>
            <a:r>
              <a:rPr lang="en-US" sz="2400"/>
              <a:t> </a:t>
            </a:r>
            <a:r>
              <a:rPr lang="en-US" sz="2400" dirty="0"/>
              <a:t>— JavaScript is an event driven language</a:t>
            </a:r>
            <a:r>
              <a:rPr lang="en-US" sz="2400"/>
              <a:t>. </a:t>
            </a:r>
          </a:p>
          <a:p>
            <a:pPr marL="530352" lvl="1" indent="0">
              <a:buNone/>
            </a:pPr>
            <a:endParaRPr lang="en-US" sz="2400" dirty="0"/>
          </a:p>
          <a:p>
            <a:r>
              <a:rPr lang="en-US" sz="2400" dirty="0"/>
              <a:t>This means that instead of waiting for a response before moving on, JavaScript will keep executing while listening for other events. 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88070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2C291-5D7A-4657-9BD4-337E0BBC9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1" y="582851"/>
            <a:ext cx="9349409" cy="66592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Why Do We Need Callbacks?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83416-2253-490B-BAAD-6C774A1CC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1" y="1414914"/>
            <a:ext cx="9928458" cy="5014762"/>
          </a:xfrm>
        </p:spPr>
        <p:txBody>
          <a:bodyPr>
            <a:normAutofit fontScale="92500" lnSpcReduction="10000"/>
          </a:bodyPr>
          <a:lstStyle/>
          <a:p>
            <a:r>
              <a:rPr lang="en-US" sz="2200"/>
              <a:t>Lets </a:t>
            </a:r>
            <a:r>
              <a:rPr lang="en-US" sz="2200" dirty="0"/>
              <a:t>look at a basic </a:t>
            </a:r>
            <a:r>
              <a:rPr lang="en-US" sz="2200"/>
              <a:t>example: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200"/>
              <a:t>function sample(){</a:t>
            </a:r>
            <a:endParaRPr lang="en-US" sz="2200" dirty="0"/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200" dirty="0"/>
              <a:t>  console.</a:t>
            </a:r>
            <a:r>
              <a:rPr lang="en-US" sz="2200"/>
              <a:t>log(“sample”);</a:t>
            </a:r>
            <a:endParaRPr lang="en-US" sz="2200" dirty="0"/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200"/>
              <a:t>}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200"/>
              <a:t>function display(){</a:t>
            </a:r>
            <a:endParaRPr lang="en-US" sz="2200" dirty="0"/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200" dirty="0"/>
              <a:t>  console.</a:t>
            </a:r>
            <a:r>
              <a:rPr lang="en-US" sz="2200"/>
              <a:t>log(“display”);</a:t>
            </a:r>
            <a:endParaRPr lang="en-US" sz="2200" dirty="0"/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200"/>
              <a:t>}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200"/>
              <a:t>sample();</a:t>
            </a:r>
            <a:endParaRPr lang="en-US" sz="2200" dirty="0"/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200"/>
              <a:t>display();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200" dirty="0"/>
          </a:p>
          <a:p>
            <a:r>
              <a:rPr lang="en-US" sz="2200" dirty="0"/>
              <a:t>As you would expect, the </a:t>
            </a:r>
            <a:r>
              <a:rPr lang="en-US" sz="2200"/>
              <a:t>function sample </a:t>
            </a:r>
            <a:r>
              <a:rPr lang="en-US" sz="2200" dirty="0"/>
              <a:t>is executed first, and the </a:t>
            </a:r>
            <a:r>
              <a:rPr lang="en-US" sz="2200"/>
              <a:t>function display </a:t>
            </a:r>
            <a:r>
              <a:rPr lang="en-US" sz="2200" dirty="0"/>
              <a:t>is executed second </a:t>
            </a:r>
          </a:p>
        </p:txBody>
      </p:sp>
    </p:spTree>
    <p:extLst>
      <p:ext uri="{BB962C8B-B14F-4D97-AF65-F5344CB8AC3E}">
        <p14:creationId xmlns:p14="http://schemas.microsoft.com/office/powerpoint/2010/main" val="3695017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2C291-5D7A-4657-9BD4-337E0BBC9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34139"/>
            <a:ext cx="9582150" cy="88582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Why Do We Need Callbacks?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83416-2253-490B-BAAD-6C774A1CC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28750"/>
            <a:ext cx="9582150" cy="5087553"/>
          </a:xfrm>
        </p:spPr>
        <p:txBody>
          <a:bodyPr>
            <a:normAutofit/>
          </a:bodyPr>
          <a:lstStyle/>
          <a:p>
            <a:r>
              <a:rPr lang="en-US" sz="2200" dirty="0"/>
              <a:t>But what if function first contains some sort of code that can’t be executed </a:t>
            </a:r>
            <a:r>
              <a:rPr lang="en-US" sz="2200"/>
              <a:t>immediately?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function sample(){</a:t>
            </a: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// Simulate a code delay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</a:t>
            </a:r>
            <a:r>
              <a:rPr lang="en-US" dirty="0" err="1"/>
              <a:t>setTimeout</a:t>
            </a:r>
            <a:r>
              <a:rPr lang="en-US" dirty="0"/>
              <a:t>( function(){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console.</a:t>
            </a:r>
            <a:r>
              <a:rPr lang="en-US"/>
              <a:t>log(“sample”);</a:t>
            </a: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</a:t>
            </a:r>
            <a:r>
              <a:rPr lang="en-US"/>
              <a:t>}, 1000);</a:t>
            </a: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function display(){</a:t>
            </a: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console.</a:t>
            </a:r>
            <a:r>
              <a:rPr lang="en-US"/>
              <a:t>log(“display”);</a:t>
            </a: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sample();</a:t>
            </a: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display();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864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2C291-5D7A-4657-9BD4-337E0BBC9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Do We Need Callbacks?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83416-2253-490B-BAAD-6C774A1CC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49713"/>
            <a:ext cx="9601200" cy="4702961"/>
          </a:xfrm>
        </p:spPr>
        <p:txBody>
          <a:bodyPr>
            <a:normAutofit lnSpcReduction="10000"/>
          </a:bodyPr>
          <a:lstStyle/>
          <a:p>
            <a:r>
              <a:rPr lang="en-US" sz="2200" dirty="0"/>
              <a:t>Even though we invoked </a:t>
            </a:r>
            <a:r>
              <a:rPr lang="en-US" sz="2200"/>
              <a:t>the sample() </a:t>
            </a:r>
            <a:r>
              <a:rPr lang="en-US" sz="2200" dirty="0"/>
              <a:t>function first, we logged out the result of that function after </a:t>
            </a:r>
            <a:r>
              <a:rPr lang="en-US" sz="2200"/>
              <a:t>the display() function.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It’s not that JavaScript didn’t execute our functions in the order we wanted it to, rather that JavaScript didn’t wait for a response </a:t>
            </a:r>
            <a:r>
              <a:rPr lang="en-US" sz="2200"/>
              <a:t>from sample() </a:t>
            </a:r>
            <a:r>
              <a:rPr lang="en-US" sz="2200" dirty="0"/>
              <a:t>before moving on to </a:t>
            </a:r>
            <a:r>
              <a:rPr lang="en-US" sz="2200"/>
              <a:t>execute display().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Because you can’t just call one function after another and hope they execute in the right order</a:t>
            </a:r>
            <a:r>
              <a:rPr lang="en-US" sz="2200"/>
              <a:t>. 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Callbacks are a way to make sure certain code doesn’t execute until other code has already finished execution.</a:t>
            </a:r>
          </a:p>
        </p:txBody>
      </p:sp>
    </p:spTree>
    <p:extLst>
      <p:ext uri="{BB962C8B-B14F-4D97-AF65-F5344CB8AC3E}">
        <p14:creationId xmlns:p14="http://schemas.microsoft.com/office/powerpoint/2010/main" val="2135214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8A784-EFED-4EF2-874C-360E5FB87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0236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Create a Callback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58AE7-8FD4-4C64-B9A3-599E05012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20240"/>
            <a:ext cx="9601200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function </a:t>
            </a:r>
            <a:r>
              <a:rPr lang="en-US" sz="2400" dirty="0" err="1"/>
              <a:t>doHomework</a:t>
            </a:r>
            <a:r>
              <a:rPr lang="en-US" sz="2400" dirty="0"/>
              <a:t>(subject) {</a:t>
            </a:r>
          </a:p>
          <a:p>
            <a:pPr marL="0" indent="0">
              <a:buNone/>
            </a:pPr>
            <a:r>
              <a:rPr lang="en-US" sz="2400" dirty="0"/>
              <a:t>  alert(`Starting my ${subject} homework.`);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doHomework</a:t>
            </a:r>
            <a:r>
              <a:rPr lang="en-US" sz="2400" dirty="0"/>
              <a:t>('math');</a:t>
            </a:r>
          </a:p>
          <a:p>
            <a:pPr marL="0" indent="0">
              <a:buNone/>
            </a:pPr>
            <a:r>
              <a:rPr lang="en-US" sz="2400" dirty="0"/>
              <a:t>// Alerts: Starting my math homework.</a:t>
            </a:r>
          </a:p>
        </p:txBody>
      </p:sp>
    </p:spTree>
    <p:extLst>
      <p:ext uri="{BB962C8B-B14F-4D97-AF65-F5344CB8AC3E}">
        <p14:creationId xmlns:p14="http://schemas.microsoft.com/office/powerpoint/2010/main" val="3120301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8A784-EFED-4EF2-874C-360E5FB87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60254"/>
            <a:ext cx="9254691" cy="77765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Create a Callback</a:t>
            </a:r>
            <a:br>
              <a:rPr lang="en-US" b="1" dirty="0"/>
            </a:b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2F2305-D6DC-46A2-9454-F587BB101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11630"/>
            <a:ext cx="9254691" cy="4442662"/>
          </a:xfrm>
        </p:spPr>
        <p:txBody>
          <a:bodyPr>
            <a:normAutofit/>
          </a:bodyPr>
          <a:lstStyle/>
          <a:p>
            <a:r>
              <a:rPr lang="en-US" sz="2400" dirty="0"/>
              <a:t>Now lets add in </a:t>
            </a:r>
            <a:r>
              <a:rPr lang="en-US" sz="2400"/>
              <a:t>our callback</a:t>
            </a:r>
          </a:p>
          <a:p>
            <a:pPr marL="0" indent="0">
              <a:buNone/>
            </a:pPr>
            <a:r>
              <a:rPr lang="en-US" sz="2400"/>
              <a:t>	 </a:t>
            </a:r>
            <a:r>
              <a:rPr lang="en-US" sz="2400" dirty="0"/>
              <a:t>— as our last parameter in the </a:t>
            </a:r>
            <a:r>
              <a:rPr lang="en-US" sz="2400" dirty="0" err="1"/>
              <a:t>doHomework</a:t>
            </a:r>
            <a:r>
              <a:rPr lang="en-US" sz="2400" dirty="0"/>
              <a:t>() function we can pass in </a:t>
            </a:r>
            <a:r>
              <a:rPr lang="en-US" sz="2400"/>
              <a:t>callback.</a:t>
            </a:r>
          </a:p>
          <a:p>
            <a:pPr marL="0" indent="0">
              <a:buNone/>
            </a:pPr>
            <a:r>
              <a:rPr lang="en-US" sz="2400"/>
              <a:t> </a:t>
            </a:r>
          </a:p>
          <a:p>
            <a:r>
              <a:rPr lang="en-US" sz="2400"/>
              <a:t>The </a:t>
            </a:r>
            <a:r>
              <a:rPr lang="en-US" sz="2400" dirty="0"/>
              <a:t>callback function is then defined in the second argument of our call to </a:t>
            </a:r>
            <a:r>
              <a:rPr lang="en-US" sz="2400" dirty="0" err="1"/>
              <a:t>doHomework</a:t>
            </a:r>
            <a:r>
              <a:rPr lang="en-US" sz="2400" dirty="0"/>
              <a:t>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46988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507</TotalTime>
  <Words>812</Words>
  <Application>Microsoft Office PowerPoint</Application>
  <PresentationFormat>Widescreen</PresentationFormat>
  <Paragraphs>116</Paragraphs>
  <Slides>14</Slides>
  <Notes>0</Notes>
  <HiddenSlides>6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Franklin Gothic Book</vt:lpstr>
      <vt:lpstr>Crop</vt:lpstr>
      <vt:lpstr>Callback Function </vt:lpstr>
      <vt:lpstr>What Is a Callback? </vt:lpstr>
      <vt:lpstr>What Is a Callback? </vt:lpstr>
      <vt:lpstr>Why Do We Need Callbacks? </vt:lpstr>
      <vt:lpstr>Why Do We Need Callbacks? </vt:lpstr>
      <vt:lpstr>Why Do We Need Callbacks? </vt:lpstr>
      <vt:lpstr>Why Do We Need Callbacks? </vt:lpstr>
      <vt:lpstr>Create a Callback </vt:lpstr>
      <vt:lpstr>Create a Callback </vt:lpstr>
      <vt:lpstr>Create a Callback </vt:lpstr>
      <vt:lpstr>Create a Callback </vt:lpstr>
      <vt:lpstr>Create a Callback </vt:lpstr>
      <vt:lpstr>Example </vt:lpstr>
      <vt:lpstr>How Callback Functions Work?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Callback Function</dc:title>
  <dc:creator>Krishna V.D.S</dc:creator>
  <cp:lastModifiedBy>vds krishna</cp:lastModifiedBy>
  <cp:revision>34</cp:revision>
  <dcterms:created xsi:type="dcterms:W3CDTF">2019-01-16T15:09:18Z</dcterms:created>
  <dcterms:modified xsi:type="dcterms:W3CDTF">2025-01-16T05:22:59Z</dcterms:modified>
</cp:coreProperties>
</file>