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1" r:id="rId11"/>
    <p:sldId id="270" r:id="rId12"/>
    <p:sldId id="258" r:id="rId13"/>
    <p:sldId id="279" r:id="rId14"/>
    <p:sldId id="259" r:id="rId15"/>
    <p:sldId id="264" r:id="rId16"/>
    <p:sldId id="260" r:id="rId17"/>
    <p:sldId id="261" r:id="rId18"/>
    <p:sldId id="265" r:id="rId19"/>
    <p:sldId id="266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4DA9-292C-49D9-BE44-9F6503494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JavaScript Closures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52FB7-4819-4DA9-982C-004F0CFD4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 D S Krishna	</a:t>
            </a:r>
          </a:p>
          <a:p>
            <a:r>
              <a:rPr lang="en-US"/>
              <a:t>Sr. Asst. Prof</a:t>
            </a:r>
          </a:p>
          <a:p>
            <a:r>
              <a:rPr lang="en-US"/>
              <a:t>CVRCE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4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9CF-9C5C-4371-BD26-99B7663A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scope chai</a:t>
            </a:r>
            <a:r>
              <a:rPr lang="en-US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F972-DE41-4610-9007-AAB9EAE1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/>
              <a:t>The </a:t>
            </a:r>
            <a:r>
              <a:rPr lang="en-US" sz="2300" dirty="0"/>
              <a:t>closure has three scope chains</a:t>
            </a:r>
            <a:r>
              <a:rPr lang="en-US" sz="2300"/>
              <a:t>: </a:t>
            </a:r>
          </a:p>
          <a:p>
            <a:pPr lvl="1"/>
            <a:r>
              <a:rPr lang="en-US" sz="2300"/>
              <a:t>it </a:t>
            </a:r>
            <a:r>
              <a:rPr lang="en-US" sz="2300" dirty="0"/>
              <a:t>has access to its own scope (variables defined between its curly brackets</a:t>
            </a:r>
            <a:r>
              <a:rPr lang="en-US" sz="2300"/>
              <a:t>), </a:t>
            </a:r>
          </a:p>
          <a:p>
            <a:pPr lvl="1"/>
            <a:r>
              <a:rPr lang="en-US" sz="2300"/>
              <a:t>it </a:t>
            </a:r>
            <a:r>
              <a:rPr lang="en-US" sz="2300" dirty="0"/>
              <a:t>has access to the outer function’s variables, </a:t>
            </a:r>
            <a:r>
              <a:rPr lang="en-US" sz="2300"/>
              <a:t>and </a:t>
            </a:r>
          </a:p>
          <a:p>
            <a:pPr lvl="1"/>
            <a:r>
              <a:rPr lang="en-US" sz="2300"/>
              <a:t>it </a:t>
            </a:r>
            <a:r>
              <a:rPr lang="en-US" sz="2300" dirty="0"/>
              <a:t>has access to the global </a:t>
            </a:r>
            <a:r>
              <a:rPr lang="en-US" sz="2300"/>
              <a:t>variables.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07755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9CF-9C5C-4371-BD26-99B7663A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closure?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F972-DE41-4610-9007-AAB9EAE1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</a:t>
            </a:r>
            <a:r>
              <a:rPr lang="en-US" dirty="0"/>
              <a:t>inner function has access not only to the outer function’s variables, but also to the outer function’s </a:t>
            </a:r>
            <a:r>
              <a:rPr lang="en-US"/>
              <a:t>parameters.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create a closure by adding a function inside another function.</a:t>
            </a:r>
          </a:p>
        </p:txBody>
      </p:sp>
    </p:spTree>
    <p:extLst>
      <p:ext uri="{BB962C8B-B14F-4D97-AF65-F5344CB8AC3E}">
        <p14:creationId xmlns:p14="http://schemas.microsoft.com/office/powerpoint/2010/main" val="310534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7187-D314-4B8F-A69A-34CB87FE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B17C-1233-4C07-BD94-6DD29D6D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41429"/>
            <a:ext cx="9601196" cy="38149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function greeting(message) {</a:t>
            </a:r>
          </a:p>
          <a:p>
            <a:pPr marL="0" indent="0">
              <a:buNone/>
            </a:pPr>
            <a:r>
              <a:rPr lang="en-US"/>
              <a:t>  return function (name) {</a:t>
            </a:r>
          </a:p>
          <a:p>
            <a:pPr marL="0" indent="0">
              <a:buNone/>
            </a:pPr>
            <a:r>
              <a:rPr lang="en-US"/>
              <a:t>    return message + " " + name;</a:t>
            </a:r>
          </a:p>
          <a:p>
            <a:pPr marL="0" indent="0">
              <a:buNone/>
            </a:pPr>
            <a:r>
              <a:rPr lang="en-US"/>
              <a:t>  };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let sayHi = greeting("Hi");</a:t>
            </a:r>
          </a:p>
          <a:p>
            <a:pPr marL="0" indent="0">
              <a:buNone/>
            </a:pPr>
            <a:r>
              <a:rPr lang="en-US"/>
              <a:t>let sayHello = greeting("Hello");</a:t>
            </a:r>
          </a:p>
          <a:p>
            <a:pPr marL="0" indent="0">
              <a:buNone/>
            </a:pPr>
            <a:r>
              <a:rPr lang="en-US"/>
              <a:t>console.log(sayHi("John"));</a:t>
            </a:r>
          </a:p>
          <a:p>
            <a:pPr marL="0" indent="0">
              <a:buNone/>
            </a:pPr>
            <a:r>
              <a:rPr lang="en-US"/>
              <a:t>console.log(sayHello("John"));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4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7187-D314-4B8F-A69A-34CB87FE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B17C-1233-4C07-BD94-6DD29D6D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41429"/>
            <a:ext cx="9601196" cy="38149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/>
              <a:t>The greeting() function takes one argument named message and returns a function that accepts a single argument called name.</a:t>
            </a:r>
          </a:p>
          <a:p>
            <a:pPr algn="just"/>
            <a:r>
              <a:rPr lang="en-US"/>
              <a:t>The return function returns a greeting message that is the combination of the message and name variables.</a:t>
            </a:r>
          </a:p>
          <a:p>
            <a:pPr algn="just"/>
            <a:r>
              <a:rPr lang="en-US"/>
              <a:t>The greeting() function behaves like a function factory. It creates sayHi() and sayHello() functions with the respective messages Hi and Hello.</a:t>
            </a:r>
          </a:p>
          <a:p>
            <a:pPr algn="just"/>
            <a:r>
              <a:rPr lang="en-US"/>
              <a:t>The sayHi() and sayHello() are closures. They share the same function body but store different scopes.</a:t>
            </a:r>
          </a:p>
          <a:p>
            <a:pPr algn="just"/>
            <a:r>
              <a:rPr lang="en-US"/>
              <a:t>In the sayHi() closure, the message is Hi, while in the sayHello() closure the message is Hello.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3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DB13-390E-413B-8106-1587D5F6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Closures’ Rules and Side Effects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9189-C530-421F-9E41-37A7C3152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491869" cy="307524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Closures have access to the outer function’s variable even after the outer function returns:</a:t>
            </a:r>
          </a:p>
          <a:p>
            <a:pPr algn="just"/>
            <a:r>
              <a:rPr lang="en-US" dirty="0"/>
              <a:t>One of the most important and tricky features with closures is that the inner function still has access to the outer function’s variables even after the outer function has returned.</a:t>
            </a:r>
          </a:p>
          <a:p>
            <a:pPr algn="just"/>
            <a:r>
              <a:rPr lang="en-US" dirty="0"/>
              <a:t>Therefore, you can call the inner function later in your program.</a:t>
            </a:r>
          </a:p>
        </p:txBody>
      </p:sp>
    </p:spTree>
    <p:extLst>
      <p:ext uri="{BB962C8B-B14F-4D97-AF65-F5344CB8AC3E}">
        <p14:creationId xmlns:p14="http://schemas.microsoft.com/office/powerpoint/2010/main" val="306317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997C-1AC9-4276-84FF-D24D3BE8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Closures’ Rules and Side Effects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BEE2-0332-4F0E-BD60-89405DF9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Closures store references to the outer function’s variables</a:t>
            </a:r>
            <a:r>
              <a:rPr lang="en-US" dirty="0"/>
              <a:t>; they do not store the actual </a:t>
            </a:r>
            <a:r>
              <a:rPr lang="en-US"/>
              <a:t>value.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Closures get more interesting when the value of the outer function’s variable changes before the closure is called.</a:t>
            </a:r>
          </a:p>
        </p:txBody>
      </p:sp>
    </p:spTree>
    <p:extLst>
      <p:ext uri="{BB962C8B-B14F-4D97-AF65-F5344CB8AC3E}">
        <p14:creationId xmlns:p14="http://schemas.microsoft.com/office/powerpoint/2010/main" val="153092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5892-1EA8-4505-A367-437643D0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7F3E-943B-4DF3-B741-D41780E3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8400"/>
            <a:ext cx="9601196" cy="3789146"/>
          </a:xfrm>
        </p:spPr>
        <p:txBody>
          <a:bodyPr>
            <a:noAutofit/>
          </a:bodyPr>
          <a:lstStyle/>
          <a:p>
            <a: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function celebrityID () {</a:t>
            </a:r>
          </a:p>
          <a:p>
            <a: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var celebrityID = 999;</a:t>
            </a:r>
          </a:p>
          <a:p>
            <a: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return {</a:t>
            </a:r>
          </a:p>
          <a:p>
            <a: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    getID: function ()  {</a:t>
            </a:r>
          </a:p>
          <a:p>
            <a: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     	return celebrityID;</a:t>
            </a:r>
          </a:p>
          <a:p>
            <a: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    },</a:t>
            </a:r>
          </a:p>
          <a:p>
            <a: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    setID: function (theNewID)  {</a:t>
            </a:r>
          </a:p>
          <a:p>
            <a: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     	celebrityID = theNewID;</a:t>
            </a:r>
          </a:p>
          <a:p>
            <a: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    }</a:t>
            </a:r>
          </a:p>
          <a:p>
            <a: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}</a:t>
            </a:r>
          </a:p>
          <a:p>
            <a:pPr marL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673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6175-66C7-4271-93C1-1ECF943E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3C8B-FAC1-4056-A118-3A75D908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mjID</a:t>
            </a:r>
            <a:r>
              <a:rPr lang="en-US" dirty="0"/>
              <a:t> = </a:t>
            </a:r>
            <a:r>
              <a:rPr lang="en-US" dirty="0" err="1"/>
              <a:t>celebrityID</a:t>
            </a:r>
            <a:r>
              <a:rPr lang="en-US" dirty="0"/>
              <a:t> (); // At this point, the </a:t>
            </a:r>
            <a:r>
              <a:rPr lang="en-US" dirty="0" err="1"/>
              <a:t>celebrityID</a:t>
            </a:r>
            <a:r>
              <a:rPr lang="en-US" dirty="0"/>
              <a:t> outer function has returned.</a:t>
            </a:r>
          </a:p>
          <a:p>
            <a:pPr marL="0" indent="0">
              <a:buNone/>
            </a:pPr>
            <a:r>
              <a:rPr lang="en-US" dirty="0" err="1"/>
              <a:t>mjID.getID</a:t>
            </a:r>
            <a:r>
              <a:rPr lang="en-US"/>
              <a:t>(); 	// </a:t>
            </a:r>
            <a:r>
              <a:rPr lang="en-US" dirty="0"/>
              <a:t>999</a:t>
            </a:r>
          </a:p>
          <a:p>
            <a:pPr marL="0" indent="0">
              <a:buNone/>
            </a:pPr>
            <a:r>
              <a:rPr lang="en-US" dirty="0" err="1"/>
              <a:t>mjID.setID</a:t>
            </a:r>
            <a:r>
              <a:rPr lang="en-US" dirty="0"/>
              <a:t>(567</a:t>
            </a:r>
            <a:r>
              <a:rPr lang="en-US"/>
              <a:t>); 	// </a:t>
            </a:r>
            <a:r>
              <a:rPr lang="en-US" dirty="0"/>
              <a:t>Changes the outer function's variable</a:t>
            </a:r>
          </a:p>
          <a:p>
            <a:pPr marL="0" indent="0">
              <a:buNone/>
            </a:pPr>
            <a:r>
              <a:rPr lang="en-US" dirty="0" err="1"/>
              <a:t>mjID.getID</a:t>
            </a:r>
            <a:r>
              <a:rPr lang="en-US"/>
              <a:t>(); 	// </a:t>
            </a:r>
            <a:r>
              <a:rPr lang="en-US" dirty="0"/>
              <a:t>567: It returns the updated </a:t>
            </a:r>
            <a:r>
              <a:rPr lang="en-US" dirty="0" err="1"/>
              <a:t>celebrityId</a:t>
            </a:r>
            <a:r>
              <a:rPr lang="en-US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366309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B23-299D-4CD0-854A-A78DF4B6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Closures’ Rules and Side Effects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181F-5543-4F68-A799-30E9BAFF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Closures Gone Awry</a:t>
            </a:r>
          </a:p>
          <a:p>
            <a:pPr marL="0" indent="0" algn="just">
              <a:buNone/>
            </a:pPr>
            <a:r>
              <a:rPr lang="en-US" dirty="0"/>
              <a:t>Because closures have access to the updated values of the outer function’s variables, they can also lead to bugs when the outer function’s variable </a:t>
            </a:r>
            <a:r>
              <a:rPr lang="en-US"/>
              <a:t>changes with in </a:t>
            </a:r>
            <a:r>
              <a:rPr lang="en-US" dirty="0"/>
              <a:t>a for loop.</a:t>
            </a:r>
          </a:p>
        </p:txBody>
      </p:sp>
    </p:spTree>
    <p:extLst>
      <p:ext uri="{BB962C8B-B14F-4D97-AF65-F5344CB8AC3E}">
        <p14:creationId xmlns:p14="http://schemas.microsoft.com/office/powerpoint/2010/main" val="355166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A1A6-8D40-4A9F-94C9-7D8F08EA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DE78-D830-42D0-AD23-1693D95F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4167"/>
            <a:ext cx="9601196" cy="3737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for (var index = 1; index &lt;= 3; index++) {</a:t>
            </a:r>
          </a:p>
          <a:p>
            <a:pPr marL="0" indent="0">
              <a:buNone/>
            </a:pPr>
            <a:r>
              <a:rPr lang="en-US"/>
              <a:t>  setTimeout(function () {</a:t>
            </a:r>
          </a:p>
          <a:p>
            <a:pPr marL="0" indent="0">
              <a:buNone/>
            </a:pPr>
            <a:r>
              <a:rPr lang="en-US"/>
              <a:t>    console.log("after " + index + " second(s):" + index);</a:t>
            </a:r>
          </a:p>
          <a:p>
            <a:pPr marL="0" indent="0">
              <a:buNone/>
            </a:pPr>
            <a:r>
              <a:rPr lang="en-US"/>
              <a:t>  }, index * 1000);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39CF-9C5C-4371-BD26-99B7663A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closure?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F972-DE41-4610-9007-AAB9EAE19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JavaScript, a closure is a function that references variables in the outer scope from its inner scope.</a:t>
            </a:r>
          </a:p>
          <a:p>
            <a:endParaRPr lang="en-US"/>
          </a:p>
          <a:p>
            <a:r>
              <a:rPr lang="en-US"/>
              <a:t>The closure preserves the outer scope inside its inner scope.</a:t>
            </a:r>
          </a:p>
          <a:p>
            <a:endParaRPr lang="en-US"/>
          </a:p>
          <a:p>
            <a:r>
              <a:rPr lang="en-US"/>
              <a:t>To understand the closures, you need to know how the lexical scoping works first.</a:t>
            </a:r>
          </a:p>
        </p:txBody>
      </p:sp>
    </p:spTree>
    <p:extLst>
      <p:ext uri="{BB962C8B-B14F-4D97-AF65-F5344CB8AC3E}">
        <p14:creationId xmlns:p14="http://schemas.microsoft.com/office/powerpoint/2010/main" val="331968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A1A6-8D40-4A9F-94C9-7D8F08EA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DE78-D830-42D0-AD23-1693D95F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16041"/>
            <a:ext cx="9601196" cy="3737850"/>
          </a:xfrm>
        </p:spPr>
        <p:txBody>
          <a:bodyPr>
            <a:noAutofit/>
          </a:bodyPr>
          <a:lstStyle/>
          <a:p>
            <a:pPr algn="just"/>
            <a:r>
              <a:rPr lang="en-US"/>
              <a:t>What we wanted to do in the loop is to copy the value of  i in each iteration at the time of iteration to display a message after 1, 2, and 3 seconds. </a:t>
            </a:r>
          </a:p>
          <a:p>
            <a:pPr algn="just"/>
            <a:r>
              <a:rPr lang="en-US"/>
              <a:t>The reason you see the same message after 4 seconds is that the callback passed to the setTimeout() a closure. It remembers the value of i from the last iteration of the loop, which is 4.</a:t>
            </a:r>
          </a:p>
          <a:p>
            <a:pPr algn="just"/>
            <a:r>
              <a:rPr lang="en-US"/>
              <a:t>In addition, all three closures created by the for-loop share the same global scope access the same value of i.</a:t>
            </a:r>
          </a:p>
          <a:p>
            <a:pPr algn="just"/>
            <a:r>
              <a:rPr lang="en-US"/>
              <a:t>To fix this issue, you need to create a new closure scope in each iteration of the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6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A1A6-8D40-4A9F-94C9-7D8F08EA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rgbClr val="212529"/>
                </a:solidFill>
                <a:effectLst/>
              </a:rPr>
              <a:t>Using IIFE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DE78-D830-42D0-AD23-1693D95F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16041"/>
            <a:ext cx="9601196" cy="3737850"/>
          </a:xfrm>
        </p:spPr>
        <p:txBody>
          <a:bodyPr>
            <a:noAutofit/>
          </a:bodyPr>
          <a:lstStyle/>
          <a:p>
            <a:pPr algn="just"/>
            <a:r>
              <a:rPr lang="en-US"/>
              <a:t>In this solution, you use an immediately invoked function expression (a.k.a IIFE) because an IIFE creates a new scope by declaring a function and immediately execute it.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(var index = 1; index &lt;= 3; index++)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(function (index)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setTimeout(function 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console.log("after " + index + " second(s):" + index);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}, index * 1000);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})(index);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9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A1A6-8D40-4A9F-94C9-7D8F08EA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12529"/>
                </a:solidFill>
                <a:effectLst/>
              </a:rPr>
              <a:t>Using let keyword in ES6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DE78-D830-42D0-AD23-1693D95F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16041"/>
            <a:ext cx="9601196" cy="3737850"/>
          </a:xfrm>
        </p:spPr>
        <p:txBody>
          <a:bodyPr>
            <a:noAutofit/>
          </a:bodyPr>
          <a:lstStyle/>
          <a:p>
            <a:pPr algn="just"/>
            <a:r>
              <a:rPr lang="en-US"/>
              <a:t>In ES6, you can use the let keyword to declare a variable that is block-scoped.</a:t>
            </a:r>
          </a:p>
          <a:p>
            <a:pPr algn="just"/>
            <a:r>
              <a:rPr lang="en-US"/>
              <a:t>If you use the let keyword in the for-loop, it will create a new lexical scope in each iteration. In other words, you will have a new index variable in each iteration.</a:t>
            </a:r>
          </a:p>
          <a:p>
            <a:pPr algn="just"/>
            <a:r>
              <a:rPr lang="en-US"/>
              <a:t>In addition, the new lexical scope is chained up to the previous scope so that the previous value of the index is copied from the previous scope to the new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A1A6-8D40-4A9F-94C9-7D8F08EA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12529"/>
                </a:solidFill>
                <a:effectLst/>
              </a:rPr>
              <a:t>Using let keyword in ES6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DE78-D830-42D0-AD23-1693D95F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16041"/>
            <a:ext cx="9601196" cy="373785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3000"/>
              </a:lnSpc>
              <a:spcBef>
                <a:spcPts val="600"/>
              </a:spcBef>
              <a:buNone/>
            </a:pPr>
            <a:endParaRPr lang="en-US"/>
          </a:p>
          <a:p>
            <a:pPr marL="0" indent="0" algn="just">
              <a:lnSpc>
                <a:spcPct val="103000"/>
              </a:lnSpc>
              <a:spcBef>
                <a:spcPts val="600"/>
              </a:spcBef>
              <a:buNone/>
            </a:pPr>
            <a:r>
              <a:rPr lang="en-US"/>
              <a:t>for (let index = 1; index &lt;= 3; index++) {</a:t>
            </a:r>
          </a:p>
          <a:p>
            <a:pPr marL="0" indent="0" algn="just">
              <a:lnSpc>
                <a:spcPct val="103000"/>
              </a:lnSpc>
              <a:spcBef>
                <a:spcPts val="600"/>
              </a:spcBef>
              <a:buNone/>
            </a:pPr>
            <a:r>
              <a:rPr lang="en-US"/>
              <a:t>  setTimeout(function () {</a:t>
            </a:r>
          </a:p>
          <a:p>
            <a:pPr marL="0" indent="0" algn="just">
              <a:lnSpc>
                <a:spcPct val="103000"/>
              </a:lnSpc>
              <a:spcBef>
                <a:spcPts val="600"/>
              </a:spcBef>
              <a:buNone/>
            </a:pPr>
            <a:r>
              <a:rPr lang="en-US"/>
              <a:t>    console.log("after " + index + " second(s):" + index);</a:t>
            </a:r>
          </a:p>
          <a:p>
            <a:pPr marL="0" indent="0" algn="just">
              <a:lnSpc>
                <a:spcPct val="103000"/>
              </a:lnSpc>
              <a:spcBef>
                <a:spcPts val="600"/>
              </a:spcBef>
              <a:buNone/>
            </a:pPr>
            <a:r>
              <a:rPr lang="en-US"/>
              <a:t>  }, index * 1000);</a:t>
            </a:r>
          </a:p>
          <a:p>
            <a:pPr marL="0" indent="0" algn="just">
              <a:lnSpc>
                <a:spcPct val="103000"/>
              </a:lnSpc>
              <a:spcBef>
                <a:spcPts val="600"/>
              </a:spcBef>
              <a:buNone/>
            </a:pPr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F9B2-DFCA-42B5-A3E1-81B79927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Lexical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7C31-0398-4C4F-88A7-095D0F60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24729"/>
            <a:ext cx="9601196" cy="383285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Lexical scoping defines the scope of a variable by the position of that variable declared in the source code. </a:t>
            </a:r>
          </a:p>
          <a:p>
            <a:r>
              <a:rPr lang="en-US"/>
              <a:t>For example:</a:t>
            </a:r>
          </a:p>
          <a:p>
            <a:pPr marL="0" indent="0">
              <a:buNone/>
            </a:pPr>
            <a:r>
              <a:rPr lang="en-US"/>
              <a:t>	 let name = "John";</a:t>
            </a:r>
          </a:p>
          <a:p>
            <a:pPr marL="0" indent="0">
              <a:buNone/>
            </a:pPr>
            <a:r>
              <a:rPr lang="en-US"/>
              <a:t>	function greeting() {</a:t>
            </a:r>
          </a:p>
          <a:p>
            <a:pPr marL="0" indent="0">
              <a:buNone/>
            </a:pPr>
            <a:r>
              <a:rPr lang="en-US"/>
              <a:t>  		let message = "Hi";</a:t>
            </a:r>
          </a:p>
          <a:p>
            <a:pPr marL="0" indent="0">
              <a:buNone/>
            </a:pPr>
            <a:r>
              <a:rPr lang="en-US"/>
              <a:t>  		console.log(message + " " + name);</a:t>
            </a:r>
          </a:p>
          <a:p>
            <a:pPr marL="0" indent="0">
              <a:buNone/>
            </a:pPr>
            <a:r>
              <a:rPr lang="en-US"/>
              <a:t>	}</a:t>
            </a:r>
          </a:p>
          <a:p>
            <a:pPr marL="0" indent="0">
              <a:buNone/>
            </a:pPr>
            <a:r>
              <a:rPr lang="en-US"/>
              <a:t>greeting();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1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2ED1-4A25-4109-A902-ED551C55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Lexical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AF05-3C77-4ED4-9EE4-6CF15110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/>
              <a:t>In this example:</a:t>
            </a:r>
          </a:p>
          <a:p>
            <a:pPr lvl="1" algn="just"/>
            <a:r>
              <a:rPr lang="en-US" sz="2200"/>
              <a:t>The variable name is a global variable. It is accessible from anywhere including within the greeting() function.</a:t>
            </a:r>
          </a:p>
          <a:p>
            <a:pPr lvl="1" algn="just"/>
            <a:r>
              <a:rPr lang="en-US" sz="2200"/>
              <a:t>The variable message is a local variable that is accessible only within the greeting() function.</a:t>
            </a:r>
          </a:p>
          <a:p>
            <a:pPr algn="just"/>
            <a:r>
              <a:rPr lang="en-US" sz="2200"/>
              <a:t>If you try to access the message variable outside the greeting() function, you will get an error.</a:t>
            </a:r>
          </a:p>
          <a:p>
            <a:pPr algn="just"/>
            <a:r>
              <a:rPr lang="en-US" sz="2200"/>
              <a:t>So the JavaScript engine uses the scope to manage the variable accessibility.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64354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2ED1-4A25-4109-A902-ED551C55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Lexical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AF05-3C77-4ED4-9EE4-6CF15110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4728"/>
            <a:ext cx="9601196" cy="3811836"/>
          </a:xfrm>
        </p:spPr>
        <p:txBody>
          <a:bodyPr>
            <a:noAutofit/>
          </a:bodyPr>
          <a:lstStyle/>
          <a:p>
            <a:r>
              <a:rPr lang="en-US" sz="2200"/>
              <a:t>According to lexical scoping, the scopes can be nested and the inner function can access the variables declared in its outer scope. For example: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function greeting() {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	let message = "Hi";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	function sayHi() {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		console.log(message);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	}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	sayHi();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}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greeting();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11309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2ED1-4A25-4109-A902-ED551C55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Lexical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AF05-3C77-4ED4-9EE4-6CF15110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/>
              <a:t>The greeting() function creates a local variable named message and a function named sayHi().</a:t>
            </a:r>
          </a:p>
          <a:p>
            <a:pPr algn="just"/>
            <a:r>
              <a:rPr lang="en-US"/>
              <a:t>The sayHi() is the inner function that is available only within the body of the greeting() function.</a:t>
            </a:r>
          </a:p>
          <a:p>
            <a:pPr algn="just"/>
            <a:r>
              <a:rPr lang="en-US"/>
              <a:t>The sayHi() function can access the variables of the outer function such as the message variable of the greeting() function.</a:t>
            </a:r>
          </a:p>
          <a:p>
            <a:pPr algn="just"/>
            <a:r>
              <a:rPr lang="en-US"/>
              <a:t>Inside the greeting() function, we call the sayHi() function to display the message Hi.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5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2ED1-4A25-4109-A902-ED551C55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AF05-3C77-4ED4-9EE4-6CF15110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41429"/>
            <a:ext cx="9601196" cy="37861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Let’s modify the greeting() function: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function greeting() {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let message = "Hi";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	function sayHi() {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		console.log(message);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	}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return sayHi;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}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let hi = greeting();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hi(); 	// still can access the message variable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45963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2ED1-4A25-4109-A902-ED551C55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AF05-3C77-4ED4-9EE4-6CF15110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15940"/>
            <a:ext cx="9513769" cy="3850105"/>
          </a:xfrm>
        </p:spPr>
        <p:txBody>
          <a:bodyPr>
            <a:noAutofit/>
          </a:bodyPr>
          <a:lstStyle/>
          <a:p>
            <a:pPr algn="just"/>
            <a:r>
              <a:rPr lang="en-US"/>
              <a:t>Now, instead of executing the sayHi() function inside the greeting() function, the greeting() function returns the sayHi() function object.</a:t>
            </a:r>
          </a:p>
          <a:p>
            <a:pPr algn="just"/>
            <a:r>
              <a:rPr lang="en-US"/>
              <a:t>Note that functions are the first-class citizens in JavaScript, therefore, you can return a function from another function.</a:t>
            </a:r>
          </a:p>
          <a:p>
            <a:pPr algn="just"/>
            <a:r>
              <a:rPr lang="en-US"/>
              <a:t>Outside of the greeting() function, we assigned the hi variable the value returned by the greeting() function, which is a reference of the sayHi() function.</a:t>
            </a:r>
          </a:p>
          <a:p>
            <a:pPr algn="just"/>
            <a:r>
              <a:rPr lang="en-US"/>
              <a:t>Then we executed the sayHi() function using the reference of that function: hi(). If you run the code, you will get the same effect as the one above.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9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2ED1-4A25-4109-A902-ED551C55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EAF05-3C77-4ED4-9EE4-6CF151100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3711"/>
            <a:ext cx="9601196" cy="3811835"/>
          </a:xfrm>
        </p:spPr>
        <p:txBody>
          <a:bodyPr>
            <a:noAutofit/>
          </a:bodyPr>
          <a:lstStyle/>
          <a:p>
            <a:pPr algn="just"/>
            <a:r>
              <a:rPr lang="en-US"/>
              <a:t>However, the interesting point here is that, normally, a local variable only exists during the execution of the function.</a:t>
            </a:r>
          </a:p>
          <a:p>
            <a:pPr algn="just"/>
            <a:r>
              <a:rPr lang="en-US"/>
              <a:t>It means that when the greeting() function has completed executing, the message variable is no longer accessible.</a:t>
            </a:r>
          </a:p>
          <a:p>
            <a:pPr algn="just"/>
            <a:r>
              <a:rPr lang="en-US"/>
              <a:t>In this case, we execute the hi() function that references the sayHi() function, the message variable still exists.</a:t>
            </a:r>
          </a:p>
          <a:p>
            <a:pPr algn="just"/>
            <a:r>
              <a:rPr lang="en-US"/>
              <a:t>The magic of this is closure. In other words, the sayHi() function is a closure.</a:t>
            </a:r>
          </a:p>
          <a:p>
            <a:pPr algn="just"/>
            <a:r>
              <a:rPr lang="en-US"/>
              <a:t>A closure is a function that preserves the outer scope in its inner scope.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25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654</TotalTime>
  <Words>1511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Garamond</vt:lpstr>
      <vt:lpstr>Organic</vt:lpstr>
      <vt:lpstr>JavaScript Closures</vt:lpstr>
      <vt:lpstr>What is a closure?</vt:lpstr>
      <vt:lpstr>Lexical scoping</vt:lpstr>
      <vt:lpstr>Lexical scoping</vt:lpstr>
      <vt:lpstr>Lexical scoping</vt:lpstr>
      <vt:lpstr>Lexical scoping</vt:lpstr>
      <vt:lpstr>Closure</vt:lpstr>
      <vt:lpstr>Closure</vt:lpstr>
      <vt:lpstr>Closure</vt:lpstr>
      <vt:lpstr>Closure scope chain</vt:lpstr>
      <vt:lpstr>What is a closure?</vt:lpstr>
      <vt:lpstr>Example</vt:lpstr>
      <vt:lpstr>Explanation</vt:lpstr>
      <vt:lpstr>Closures’ Rules and Side Effects</vt:lpstr>
      <vt:lpstr>Closures’ Rules and Side Effects</vt:lpstr>
      <vt:lpstr>Example</vt:lpstr>
      <vt:lpstr>Example</vt:lpstr>
      <vt:lpstr>Closures’ Rules and Side Effects</vt:lpstr>
      <vt:lpstr>Example</vt:lpstr>
      <vt:lpstr>Example</vt:lpstr>
      <vt:lpstr>Using IIFE</vt:lpstr>
      <vt:lpstr>Using let keyword in ES6</vt:lpstr>
      <vt:lpstr>Using let keyword in ES6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</dc:title>
  <dc:creator>Krishna V.D.S</dc:creator>
  <cp:lastModifiedBy>V D S Krishna</cp:lastModifiedBy>
  <cp:revision>27</cp:revision>
  <dcterms:created xsi:type="dcterms:W3CDTF">2019-01-16T23:19:28Z</dcterms:created>
  <dcterms:modified xsi:type="dcterms:W3CDTF">2023-12-23T16:35:53Z</dcterms:modified>
</cp:coreProperties>
</file>