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71"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91A2-72D4-4053-81FC-CB43F8CEF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ED56BA-C917-47ED-8BF5-3A441C0DC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328223-BF5D-4836-9FC6-1C488BA036D3}"/>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5" name="Footer Placeholder 4">
            <a:extLst>
              <a:ext uri="{FF2B5EF4-FFF2-40B4-BE49-F238E27FC236}">
                <a16:creationId xmlns:a16="http://schemas.microsoft.com/office/drawing/2014/main" id="{73322D84-618D-4850-866E-2D2BCE6D0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6A4D49-15F4-4DC0-BBD3-45FD76CCF14A}"/>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314925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8D72-7311-4DA8-B2D0-105FE4E8E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B944E3-100F-472C-A33B-E5BBC008B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56A90-AC1F-4EC1-9927-06169B7CD1F5}"/>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5" name="Footer Placeholder 4">
            <a:extLst>
              <a:ext uri="{FF2B5EF4-FFF2-40B4-BE49-F238E27FC236}">
                <a16:creationId xmlns:a16="http://schemas.microsoft.com/office/drawing/2014/main" id="{E22E170C-8257-4434-B56F-B3D5E20E6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566D49-E70C-4DD9-B1D4-17F9A7BE7C15}"/>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18584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B1F20B-75B8-4741-AEFE-0A0E99ABCE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B4C68-45D1-4105-887E-574993196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A49D5-52D5-420D-A638-FA3ADB2B1D86}"/>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5" name="Footer Placeholder 4">
            <a:extLst>
              <a:ext uri="{FF2B5EF4-FFF2-40B4-BE49-F238E27FC236}">
                <a16:creationId xmlns:a16="http://schemas.microsoft.com/office/drawing/2014/main" id="{03F49496-AA1C-4A74-9350-285CBDE6A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56021-BFA3-44EF-BEA5-D03438E36A2A}"/>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341394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13716-5AA7-4BA8-B302-8BC2A65BC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45825B-4F39-4698-BC66-70B36BDBC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3F91EA-3342-43DD-A254-FF50F0027DBD}"/>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5" name="Footer Placeholder 4">
            <a:extLst>
              <a:ext uri="{FF2B5EF4-FFF2-40B4-BE49-F238E27FC236}">
                <a16:creationId xmlns:a16="http://schemas.microsoft.com/office/drawing/2014/main" id="{26E09004-3E78-4E24-8026-4042DB657A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5A956-3A9B-4273-9AE0-0CDA32E9FE9E}"/>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201043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442A2-028D-415A-91DA-345AB743FF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66D85B-B90B-48F1-A41C-9E46B9312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00F250-511E-4410-A56F-B18024113776}"/>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5" name="Footer Placeholder 4">
            <a:extLst>
              <a:ext uri="{FF2B5EF4-FFF2-40B4-BE49-F238E27FC236}">
                <a16:creationId xmlns:a16="http://schemas.microsoft.com/office/drawing/2014/main" id="{E8FF7DC5-F6A5-4575-B8B6-5E11CB81A3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F65E3-4A0A-4179-8CA3-36050580BDBF}"/>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2809484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1798-2083-4F73-B0B7-D18095874C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F66259-12B8-4FEF-9577-5D8DF2295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94EECF-A712-462E-8B04-BFAA44AED8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ACDA60-D8A0-4382-9CC1-CDF32AB987A8}"/>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6" name="Footer Placeholder 5">
            <a:extLst>
              <a:ext uri="{FF2B5EF4-FFF2-40B4-BE49-F238E27FC236}">
                <a16:creationId xmlns:a16="http://schemas.microsoft.com/office/drawing/2014/main" id="{C10AFB86-CB40-4C37-A382-5B9A06B688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3F7ABE-E209-4760-B961-2C84D45F69B8}"/>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50751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8FBC-F5C1-431F-834C-B21F2ED540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1AC6D-7385-4A9B-88D7-97B6E82654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EF5627-C75C-4EEF-B192-B17EBD6C0A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7BE276-0A14-493C-B8A2-F761398AB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1DBA8-635B-46BA-AD30-C079686DA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7D12BF-BC3D-4708-99B2-3C262E4E61E2}"/>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8" name="Footer Placeholder 7">
            <a:extLst>
              <a:ext uri="{FF2B5EF4-FFF2-40B4-BE49-F238E27FC236}">
                <a16:creationId xmlns:a16="http://schemas.microsoft.com/office/drawing/2014/main" id="{3D55525F-D352-425B-9F96-EA2AA2EFE7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7F4B24E-E89E-4EA8-AC57-E4AF148FE4DC}"/>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388490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7FC1-F8D3-4474-BCC5-72C9EDDA7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6DB32-83C4-4DDE-9606-EC1230E09D25}"/>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4" name="Footer Placeholder 3">
            <a:extLst>
              <a:ext uri="{FF2B5EF4-FFF2-40B4-BE49-F238E27FC236}">
                <a16:creationId xmlns:a16="http://schemas.microsoft.com/office/drawing/2014/main" id="{17A4F1F4-118A-4A5B-B825-392B371582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8B9A0A-F8E1-4665-914D-24ED9B4C2594}"/>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21209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3278A-6EFF-431A-8B2A-692C41009D41}"/>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3" name="Footer Placeholder 2">
            <a:extLst>
              <a:ext uri="{FF2B5EF4-FFF2-40B4-BE49-F238E27FC236}">
                <a16:creationId xmlns:a16="http://schemas.microsoft.com/office/drawing/2014/main" id="{F18A1047-5200-4419-98E7-D93E77496F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3DCFF1-29E6-4E62-B569-44E9AB8424AC}"/>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180122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AFF0-FA2D-4986-99D5-734202ECE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96994D-4DE2-4FA9-A1DF-DF0EF4E94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0B82CC-EA26-41F6-9CF3-EF125B8C6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DF3FF-CAFF-41F6-92C0-47104CCA5284}"/>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6" name="Footer Placeholder 5">
            <a:extLst>
              <a:ext uri="{FF2B5EF4-FFF2-40B4-BE49-F238E27FC236}">
                <a16:creationId xmlns:a16="http://schemas.microsoft.com/office/drawing/2014/main" id="{9A78061B-EA5F-48DB-B722-9B2077EA80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30E63-2AA7-4676-9692-E4E3CFCAC1B6}"/>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163449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B489-F644-4F0C-8616-3C3DD0F4F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EDB51A-DA49-46BF-9576-E576ACA3B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125070-3C01-4142-AB36-37CCBA0B6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66D34-290C-4495-9F96-C0EEB03681AA}"/>
              </a:ext>
            </a:extLst>
          </p:cNvPr>
          <p:cNvSpPr>
            <a:spLocks noGrp="1"/>
          </p:cNvSpPr>
          <p:nvPr>
            <p:ph type="dt" sz="half" idx="10"/>
          </p:nvPr>
        </p:nvSpPr>
        <p:spPr/>
        <p:txBody>
          <a:bodyPr/>
          <a:lstStyle/>
          <a:p>
            <a:fld id="{D1D69587-851F-46CD-8BAE-49CE6D8C65D2}" type="datetimeFigureOut">
              <a:rPr lang="en-IN" smtClean="0"/>
              <a:t>06-03-2022</a:t>
            </a:fld>
            <a:endParaRPr lang="en-IN"/>
          </a:p>
        </p:txBody>
      </p:sp>
      <p:sp>
        <p:nvSpPr>
          <p:cNvPr id="6" name="Footer Placeholder 5">
            <a:extLst>
              <a:ext uri="{FF2B5EF4-FFF2-40B4-BE49-F238E27FC236}">
                <a16:creationId xmlns:a16="http://schemas.microsoft.com/office/drawing/2014/main" id="{C10FFA91-F92C-41FB-B717-FC7D8EE506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E724F2-3E14-4E54-9B70-8BC67D2E0AE3}"/>
              </a:ext>
            </a:extLst>
          </p:cNvPr>
          <p:cNvSpPr>
            <a:spLocks noGrp="1"/>
          </p:cNvSpPr>
          <p:nvPr>
            <p:ph type="sldNum" sz="quarter" idx="12"/>
          </p:nvPr>
        </p:nvSpPr>
        <p:spPr/>
        <p:txBody>
          <a:bodyPr/>
          <a:lstStyle/>
          <a:p>
            <a:fld id="{966401CF-9FDF-48D7-8D2C-83DD55B48914}" type="slidenum">
              <a:rPr lang="en-IN" smtClean="0"/>
              <a:t>‹#›</a:t>
            </a:fld>
            <a:endParaRPr lang="en-IN"/>
          </a:p>
        </p:txBody>
      </p:sp>
    </p:spTree>
    <p:extLst>
      <p:ext uri="{BB962C8B-B14F-4D97-AF65-F5344CB8AC3E}">
        <p14:creationId xmlns:p14="http://schemas.microsoft.com/office/powerpoint/2010/main" val="215536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E94A3A-FB26-46DF-AB93-876AC684D5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DBF83-9BC6-4315-BFEF-65DD5A897C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2EC189-21AE-4845-93E7-EB4DAC25FD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69587-851F-46CD-8BAE-49CE6D8C65D2}" type="datetimeFigureOut">
              <a:rPr lang="en-IN" smtClean="0"/>
              <a:t>06-03-2022</a:t>
            </a:fld>
            <a:endParaRPr lang="en-IN"/>
          </a:p>
        </p:txBody>
      </p:sp>
      <p:sp>
        <p:nvSpPr>
          <p:cNvPr id="5" name="Footer Placeholder 4">
            <a:extLst>
              <a:ext uri="{FF2B5EF4-FFF2-40B4-BE49-F238E27FC236}">
                <a16:creationId xmlns:a16="http://schemas.microsoft.com/office/drawing/2014/main" id="{F60B36F8-5089-4119-B95E-B397E6F92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CD1B10-C4F4-49F4-9716-1F240E09D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6401CF-9FDF-48D7-8D2C-83DD55B48914}" type="slidenum">
              <a:rPr lang="en-IN" smtClean="0"/>
              <a:t>‹#›</a:t>
            </a:fld>
            <a:endParaRPr lang="en-IN"/>
          </a:p>
        </p:txBody>
      </p:sp>
    </p:spTree>
    <p:extLst>
      <p:ext uri="{BB962C8B-B14F-4D97-AF65-F5344CB8AC3E}">
        <p14:creationId xmlns:p14="http://schemas.microsoft.com/office/powerpoint/2010/main" val="952585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5B6E6-054C-4CF8-A461-1929899F8B31}"/>
              </a:ext>
            </a:extLst>
          </p:cNvPr>
          <p:cNvSpPr>
            <a:spLocks noGrp="1"/>
          </p:cNvSpPr>
          <p:nvPr>
            <p:ph type="ctrTitle"/>
          </p:nvPr>
        </p:nvSpPr>
        <p:spPr>
          <a:xfrm>
            <a:off x="1293026" y="713195"/>
            <a:ext cx="9605948" cy="2318665"/>
          </a:xfrm>
        </p:spPr>
        <p:txBody>
          <a:bodyPr>
            <a:normAutofit/>
          </a:bodyPr>
          <a:lstStyle/>
          <a:p>
            <a:r>
              <a:rPr lang="en-US" sz="5400">
                <a:solidFill>
                  <a:srgbClr val="FFFFFF"/>
                </a:solidFill>
              </a:rPr>
              <a:t>Modules</a:t>
            </a:r>
            <a:endParaRPr lang="en-IN" sz="5400">
              <a:solidFill>
                <a:srgbClr val="FFFFFF"/>
              </a:solidFill>
            </a:endParaRPr>
          </a:p>
        </p:txBody>
      </p:sp>
      <p:sp>
        <p:nvSpPr>
          <p:cNvPr id="3" name="Subtitle 2">
            <a:extLst>
              <a:ext uri="{FF2B5EF4-FFF2-40B4-BE49-F238E27FC236}">
                <a16:creationId xmlns:a16="http://schemas.microsoft.com/office/drawing/2014/main" id="{67FB440A-7DA0-4AAF-9757-FA5C03896DDE}"/>
              </a:ext>
            </a:extLst>
          </p:cNvPr>
          <p:cNvSpPr>
            <a:spLocks noGrp="1"/>
          </p:cNvSpPr>
          <p:nvPr>
            <p:ph type="subTitle" idx="1"/>
          </p:nvPr>
        </p:nvSpPr>
        <p:spPr>
          <a:xfrm>
            <a:off x="1627240" y="3031860"/>
            <a:ext cx="8937522" cy="1059373"/>
          </a:xfrm>
        </p:spPr>
        <p:txBody>
          <a:bodyPr>
            <a:normAutofit/>
          </a:bodyPr>
          <a:lstStyle/>
          <a:p>
            <a:r>
              <a:rPr lang="en-US">
                <a:solidFill>
                  <a:srgbClr val="FFFFFF"/>
                </a:solidFill>
              </a:rPr>
              <a:t>ES6 Feature</a:t>
            </a:r>
          </a:p>
          <a:p>
            <a:endParaRPr lang="en-IN">
              <a:solidFill>
                <a:srgbClr val="FFFFFF"/>
              </a:solidFill>
            </a:endParaRPr>
          </a:p>
        </p:txBody>
      </p:sp>
      <p:pic>
        <p:nvPicPr>
          <p:cNvPr id="7" name="Graphic 6" descr="Users">
            <a:extLst>
              <a:ext uri="{FF2B5EF4-FFF2-40B4-BE49-F238E27FC236}">
                <a16:creationId xmlns:a16="http://schemas.microsoft.com/office/drawing/2014/main" id="{A4A720F6-A7E2-4F21-964F-A64DB9227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990936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2. Rename in the import file</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222645" y="2221792"/>
            <a:ext cx="9854987" cy="4455207"/>
          </a:xfrm>
        </p:spPr>
        <p:txBody>
          <a:bodyPr anchor="ctr">
            <a:noAutofit/>
          </a:bodyPr>
          <a:lstStyle/>
          <a:p>
            <a:pPr marL="0" indent="0">
              <a:buNone/>
            </a:pPr>
            <a:endParaRPr lang="en-US" sz="2200">
              <a:latin typeface="euclid_circular_a"/>
            </a:endParaRPr>
          </a:p>
          <a:p>
            <a:pPr marL="0" indent="0">
              <a:buNone/>
            </a:pPr>
            <a:r>
              <a:rPr lang="en-US" sz="2200">
                <a:latin typeface="euclid_circular_a"/>
              </a:rPr>
              <a:t>// inside module.js</a:t>
            </a:r>
          </a:p>
          <a:p>
            <a:pPr marL="0" indent="0">
              <a:buNone/>
            </a:pPr>
            <a:r>
              <a:rPr lang="en-US" sz="2200">
                <a:latin typeface="euclid_circular_a"/>
              </a:rPr>
              <a:t>export {</a:t>
            </a:r>
          </a:p>
          <a:p>
            <a:pPr marL="0" indent="0">
              <a:buNone/>
            </a:pPr>
            <a:r>
              <a:rPr lang="en-US" sz="2200">
                <a:latin typeface="euclid_circular_a"/>
              </a:rPr>
              <a:t>    function1,</a:t>
            </a:r>
          </a:p>
          <a:p>
            <a:pPr marL="0" indent="0">
              <a:buNone/>
            </a:pPr>
            <a:r>
              <a:rPr lang="en-US" sz="2200">
                <a:latin typeface="euclid_circular_a"/>
              </a:rPr>
              <a:t>    function2</a:t>
            </a:r>
          </a:p>
          <a:p>
            <a:pPr marL="0" indent="0">
              <a:buNone/>
            </a:pPr>
            <a:r>
              <a:rPr lang="en-US" sz="2200">
                <a:latin typeface="euclid_circular_a"/>
              </a:rPr>
              <a:t>};</a:t>
            </a:r>
          </a:p>
          <a:p>
            <a:pPr marL="0" indent="0">
              <a:buNone/>
            </a:pPr>
            <a:r>
              <a:rPr lang="en-US" sz="2200">
                <a:latin typeface="euclid_circular_a"/>
              </a:rPr>
              <a:t>// when you want to use the module</a:t>
            </a:r>
          </a:p>
          <a:p>
            <a:pPr marL="0" indent="0">
              <a:buNone/>
            </a:pPr>
            <a:r>
              <a:rPr lang="en-US" sz="2200">
                <a:latin typeface="euclid_circular_a"/>
              </a:rPr>
              <a:t>// import in the required file with different name</a:t>
            </a:r>
          </a:p>
          <a:p>
            <a:pPr marL="0" indent="0">
              <a:buNone/>
            </a:pPr>
            <a:r>
              <a:rPr lang="en-US" sz="2200">
                <a:latin typeface="euclid_circular_a"/>
              </a:rPr>
              <a:t>import { function1 as newName1, function2 as newName2 } from './module.js’;</a:t>
            </a:r>
          </a:p>
          <a:p>
            <a:pPr algn="just">
              <a:buFont typeface="Wingdings" panose="05000000000000000000" pitchFamily="2" charset="2"/>
              <a:buChar char="Ø"/>
            </a:pPr>
            <a:r>
              <a:rPr lang="en-US" sz="2200">
                <a:latin typeface="euclid_circular_a"/>
              </a:rPr>
              <a:t>Here, while importing the function, the new names (here, newName1 &amp; newName2 ) are used for the function name. Now you use the new names to reference these functions.</a:t>
            </a:r>
          </a:p>
          <a:p>
            <a:pPr marL="0" indent="0">
              <a:buNone/>
            </a:pPr>
            <a:endParaRPr lang="en-US" sz="2300" i="0">
              <a:effectLst/>
              <a:latin typeface="euclid_circular_a"/>
            </a:endParaRPr>
          </a:p>
        </p:txBody>
      </p:sp>
    </p:spTree>
    <p:extLst>
      <p:ext uri="{BB962C8B-B14F-4D97-AF65-F5344CB8AC3E}">
        <p14:creationId xmlns:p14="http://schemas.microsoft.com/office/powerpoint/2010/main" val="217524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Default Export</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pPr>
              <a:buFont typeface="Wingdings" panose="05000000000000000000" pitchFamily="2" charset="2"/>
              <a:buChar char="Ø"/>
            </a:pPr>
            <a:endParaRPr lang="en-US" sz="2400">
              <a:latin typeface="euclid_circular_a"/>
            </a:endParaRPr>
          </a:p>
          <a:p>
            <a:pPr>
              <a:buFont typeface="Wingdings" panose="05000000000000000000" pitchFamily="2" charset="2"/>
              <a:buChar char="Ø"/>
            </a:pPr>
            <a:endParaRPr lang="en-US" sz="2400">
              <a:latin typeface="euclid_circular_a"/>
            </a:endParaRPr>
          </a:p>
          <a:p>
            <a:pPr>
              <a:buFont typeface="Wingdings" panose="05000000000000000000" pitchFamily="2" charset="2"/>
              <a:buChar char="§"/>
            </a:pPr>
            <a:r>
              <a:rPr lang="en-US" sz="2400">
                <a:latin typeface="euclid_circular_a"/>
              </a:rPr>
              <a:t> You can also perform the default export of the module. For example,</a:t>
            </a:r>
          </a:p>
          <a:p>
            <a:pPr>
              <a:buFont typeface="Wingdings" panose="05000000000000000000" pitchFamily="2" charset="2"/>
              <a:buChar char="Ø"/>
            </a:pPr>
            <a:r>
              <a:rPr lang="en-US" sz="2400">
                <a:latin typeface="euclid_circular_a"/>
              </a:rPr>
              <a:t>In the file </a:t>
            </a:r>
            <a:r>
              <a:rPr lang="en-US" sz="2400" b="1">
                <a:latin typeface="euclid_circular_a"/>
              </a:rPr>
              <a:t>greet.js</a:t>
            </a:r>
            <a:r>
              <a:rPr lang="en-US" sz="2400">
                <a:latin typeface="euclid_circular_a"/>
              </a:rPr>
              <a:t>:</a:t>
            </a:r>
          </a:p>
          <a:p>
            <a:pPr marL="0" indent="0">
              <a:buNone/>
            </a:pPr>
            <a:r>
              <a:rPr lang="en-US" sz="2400">
                <a:latin typeface="euclid_circular_a"/>
              </a:rPr>
              <a:t>// default export</a:t>
            </a:r>
          </a:p>
          <a:p>
            <a:pPr marL="0" indent="0">
              <a:buNone/>
            </a:pPr>
            <a:r>
              <a:rPr lang="en-US" sz="2400">
                <a:latin typeface="euclid_circular_a"/>
              </a:rPr>
              <a:t>export default function greet(name) {</a:t>
            </a:r>
          </a:p>
          <a:p>
            <a:pPr marL="0" indent="0">
              <a:buNone/>
            </a:pPr>
            <a:r>
              <a:rPr lang="en-US" sz="2400">
                <a:latin typeface="euclid_circular_a"/>
              </a:rPr>
              <a:t>    return `Hello ${name}`;</a:t>
            </a:r>
          </a:p>
          <a:p>
            <a:pPr marL="0" indent="0">
              <a:buNone/>
            </a:pPr>
            <a:r>
              <a:rPr lang="en-US" sz="2400">
                <a:latin typeface="euclid_circular_a"/>
              </a:rPr>
              <a:t>}</a:t>
            </a:r>
          </a:p>
          <a:p>
            <a:pPr marL="0" indent="0">
              <a:buNone/>
            </a:pPr>
            <a:r>
              <a:rPr lang="en-US" sz="2400">
                <a:latin typeface="euclid_circular_a"/>
              </a:rPr>
              <a:t>export const age = 23;</a:t>
            </a:r>
          </a:p>
          <a:p>
            <a:pPr marL="0" indent="0">
              <a:buNone/>
            </a:pPr>
            <a:endParaRPr lang="en-US" sz="2400">
              <a:latin typeface="euclid_circular_a"/>
            </a:endParaRPr>
          </a:p>
          <a:p>
            <a:pPr marL="0" indent="0">
              <a:buNone/>
            </a:pPr>
            <a:endParaRPr lang="en-US" sz="2400">
              <a:latin typeface="euclid_circular_a"/>
            </a:endParaRPr>
          </a:p>
        </p:txBody>
      </p:sp>
    </p:spTree>
    <p:extLst>
      <p:ext uri="{BB962C8B-B14F-4D97-AF65-F5344CB8AC3E}">
        <p14:creationId xmlns:p14="http://schemas.microsoft.com/office/powerpoint/2010/main" val="1300448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Default Export</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pPr>
              <a:buFont typeface="Wingdings" panose="05000000000000000000" pitchFamily="2" charset="2"/>
              <a:buChar char="Ø"/>
            </a:pPr>
            <a:endParaRPr lang="en-US" sz="2400">
              <a:latin typeface="euclid_circular_a"/>
            </a:endParaRPr>
          </a:p>
          <a:p>
            <a:pPr>
              <a:buFont typeface="Wingdings" panose="05000000000000000000" pitchFamily="2" charset="2"/>
              <a:buChar char="§"/>
            </a:pPr>
            <a:r>
              <a:rPr lang="en-US" sz="2400">
                <a:latin typeface="euclid_circular_a"/>
              </a:rPr>
              <a:t> Then when importing, you can use:</a:t>
            </a:r>
          </a:p>
          <a:p>
            <a:pPr marL="0" indent="0">
              <a:buNone/>
            </a:pPr>
            <a:endParaRPr lang="en-US" sz="2400">
              <a:latin typeface="euclid_circular_a"/>
            </a:endParaRPr>
          </a:p>
          <a:p>
            <a:pPr>
              <a:buFont typeface="Wingdings" panose="05000000000000000000" pitchFamily="2" charset="2"/>
              <a:buChar char="Ø"/>
            </a:pPr>
            <a:r>
              <a:rPr lang="en-US" sz="2400">
                <a:latin typeface="euclid_circular_a"/>
              </a:rPr>
              <a:t>In </a:t>
            </a:r>
            <a:r>
              <a:rPr lang="en-US" sz="2400" b="1">
                <a:latin typeface="euclid_circular_a"/>
              </a:rPr>
              <a:t>main.js </a:t>
            </a:r>
            <a:r>
              <a:rPr lang="en-US" sz="2400">
                <a:latin typeface="euclid_circular_a"/>
              </a:rPr>
              <a:t>file,</a:t>
            </a:r>
          </a:p>
          <a:p>
            <a:pPr marL="0" indent="0">
              <a:buNone/>
            </a:pPr>
            <a:r>
              <a:rPr lang="en-US" sz="2400">
                <a:latin typeface="euclid_circular_a"/>
              </a:rPr>
              <a:t>import random_name from './greet.js’;</a:t>
            </a:r>
          </a:p>
          <a:p>
            <a:pPr marL="0" indent="0">
              <a:buNone/>
            </a:pPr>
            <a:r>
              <a:rPr lang="en-US" sz="2400">
                <a:latin typeface="euclid_circular_a"/>
              </a:rPr>
              <a:t>let display = random_name(“John”);</a:t>
            </a:r>
          </a:p>
          <a:p>
            <a:pPr marL="0" indent="0">
              <a:buNone/>
            </a:pPr>
            <a:r>
              <a:rPr lang="en-US" sz="2400">
                <a:latin typeface="euclid_circular_a"/>
              </a:rPr>
              <a:t>Console.log(display);</a:t>
            </a:r>
          </a:p>
          <a:p>
            <a:pPr>
              <a:buFont typeface="Wingdings" panose="05000000000000000000" pitchFamily="2" charset="2"/>
              <a:buChar char="Ø"/>
            </a:pPr>
            <a:endParaRPr lang="en-US" sz="2400">
              <a:latin typeface="euclid_circular_a"/>
            </a:endParaRPr>
          </a:p>
          <a:p>
            <a:pPr>
              <a:buFont typeface="Wingdings" panose="05000000000000000000" pitchFamily="2" charset="2"/>
              <a:buChar char="Ø"/>
            </a:pPr>
            <a:endParaRPr lang="en-US" sz="2400">
              <a:latin typeface="euclid_circular_a"/>
            </a:endParaRPr>
          </a:p>
          <a:p>
            <a:pPr>
              <a:buFont typeface="Wingdings" panose="05000000000000000000" pitchFamily="2" charset="2"/>
              <a:buChar char="Ø"/>
            </a:pPr>
            <a:endParaRPr lang="en-US" sz="2400">
              <a:latin typeface="euclid_circular_a"/>
            </a:endParaRPr>
          </a:p>
        </p:txBody>
      </p:sp>
    </p:spTree>
    <p:extLst>
      <p:ext uri="{BB962C8B-B14F-4D97-AF65-F5344CB8AC3E}">
        <p14:creationId xmlns:p14="http://schemas.microsoft.com/office/powerpoint/2010/main" val="378034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Default Export</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pPr marL="0" indent="0">
              <a:buNone/>
            </a:pPr>
            <a:endParaRPr lang="en-US" sz="2400">
              <a:latin typeface="euclid_circular_a"/>
            </a:endParaRPr>
          </a:p>
          <a:p>
            <a:pPr marL="0" indent="0">
              <a:buNone/>
            </a:pPr>
            <a:endParaRPr lang="en-US" sz="2400">
              <a:latin typeface="euclid_circular_a"/>
            </a:endParaRPr>
          </a:p>
          <a:p>
            <a:pPr marL="0" indent="0">
              <a:buNone/>
            </a:pPr>
            <a:endParaRPr lang="en-US" sz="2400">
              <a:latin typeface="euclid_circular_a"/>
            </a:endParaRPr>
          </a:p>
          <a:p>
            <a:pPr marL="0" indent="0">
              <a:buNone/>
            </a:pPr>
            <a:r>
              <a:rPr lang="en-US" sz="2400">
                <a:latin typeface="euclid_circular_a"/>
              </a:rPr>
              <a:t>While performing default export,</a:t>
            </a:r>
          </a:p>
          <a:p>
            <a:pPr>
              <a:buFont typeface="Wingdings" panose="05000000000000000000" pitchFamily="2" charset="2"/>
              <a:buChar char="§"/>
            </a:pPr>
            <a:r>
              <a:rPr lang="en-US" sz="2400">
                <a:latin typeface="euclid_circular_a"/>
              </a:rPr>
              <a:t>random_name is imported from greet.js. Since, random_name is not in greet.js, the default export (greet() in this case) is exported as random_name.</a:t>
            </a:r>
          </a:p>
          <a:p>
            <a:pPr>
              <a:buFont typeface="Wingdings" panose="05000000000000000000" pitchFamily="2" charset="2"/>
              <a:buChar char="§"/>
            </a:pPr>
            <a:r>
              <a:rPr lang="en-US" sz="2400">
                <a:latin typeface="euclid_circular_a"/>
              </a:rPr>
              <a:t>You can directly use the default export without enclosing curly brackets {}.</a:t>
            </a:r>
          </a:p>
          <a:p>
            <a:pPr marL="0" indent="0">
              <a:buNone/>
            </a:pPr>
            <a:endParaRPr lang="en-US" sz="2400">
              <a:latin typeface="euclid_circular_a"/>
            </a:endParaRPr>
          </a:p>
          <a:p>
            <a:pPr marL="0" indent="0">
              <a:buNone/>
            </a:pPr>
            <a:r>
              <a:rPr lang="en-US" sz="2400" b="1">
                <a:latin typeface="euclid_circular_a"/>
              </a:rPr>
              <a:t>Note</a:t>
            </a:r>
            <a:r>
              <a:rPr lang="en-US" sz="2400">
                <a:latin typeface="euclid_circular_a"/>
              </a:rPr>
              <a:t>: A file can contain multiple exports. However, you can only have one default export in a file.</a:t>
            </a:r>
          </a:p>
          <a:p>
            <a:pPr>
              <a:buFont typeface="Wingdings" panose="05000000000000000000" pitchFamily="2" charset="2"/>
              <a:buChar char="Ø"/>
            </a:pPr>
            <a:endParaRPr lang="en-US" sz="2400">
              <a:latin typeface="euclid_circular_a"/>
            </a:endParaRPr>
          </a:p>
          <a:p>
            <a:pPr>
              <a:buFont typeface="Wingdings" panose="05000000000000000000" pitchFamily="2" charset="2"/>
              <a:buChar char="Ø"/>
            </a:pPr>
            <a:endParaRPr lang="en-US" sz="2400">
              <a:latin typeface="euclid_circular_a"/>
            </a:endParaRPr>
          </a:p>
          <a:p>
            <a:pPr marL="0" indent="0">
              <a:buNone/>
            </a:pPr>
            <a:endParaRPr lang="en-US" sz="2400">
              <a:latin typeface="euclid_circular_a"/>
            </a:endParaRPr>
          </a:p>
        </p:txBody>
      </p:sp>
    </p:spTree>
    <p:extLst>
      <p:ext uri="{BB962C8B-B14F-4D97-AF65-F5344CB8AC3E}">
        <p14:creationId xmlns:p14="http://schemas.microsoft.com/office/powerpoint/2010/main" val="173027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chemeClr val="bg1"/>
                </a:solidFill>
              </a:rPr>
              <a:t>Modules Always use Strict Mode</a:t>
            </a: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r>
              <a:rPr lang="en-US" sz="2400"/>
              <a:t>By default, modules are in strict mode. For example,</a:t>
            </a:r>
          </a:p>
          <a:p>
            <a:pPr marL="0" indent="0">
              <a:buNone/>
            </a:pPr>
            <a:r>
              <a:rPr lang="en-US" sz="2400"/>
              <a:t>// in greet.js</a:t>
            </a:r>
          </a:p>
          <a:p>
            <a:pPr marL="0" indent="0">
              <a:buNone/>
            </a:pPr>
            <a:r>
              <a:rPr lang="en-US" sz="2400"/>
              <a:t>function greet() {</a:t>
            </a:r>
          </a:p>
          <a:p>
            <a:pPr marL="0" indent="0">
              <a:buNone/>
            </a:pPr>
            <a:r>
              <a:rPr lang="en-US" sz="2400"/>
              <a:t>    // strict by default</a:t>
            </a:r>
          </a:p>
          <a:p>
            <a:pPr marL="0" indent="0">
              <a:buNone/>
            </a:pPr>
            <a:r>
              <a:rPr lang="en-US" sz="2400"/>
              <a:t>}</a:t>
            </a:r>
          </a:p>
          <a:p>
            <a:pPr marL="0" indent="0">
              <a:buNone/>
            </a:pPr>
            <a:r>
              <a:rPr lang="en-US" sz="2400"/>
              <a:t>export greet();</a:t>
            </a:r>
          </a:p>
        </p:txBody>
      </p:sp>
    </p:spTree>
    <p:extLst>
      <p:ext uri="{BB962C8B-B14F-4D97-AF65-F5344CB8AC3E}">
        <p14:creationId xmlns:p14="http://schemas.microsoft.com/office/powerpoint/2010/main" val="3686029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Benefits of Using Module</a:t>
            </a: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pPr>
              <a:buFont typeface="Wingdings" panose="05000000000000000000" pitchFamily="2" charset="2"/>
              <a:buChar char="Ø"/>
            </a:pPr>
            <a:r>
              <a:rPr lang="en-US" sz="2400">
                <a:latin typeface="euclid_circular_a"/>
              </a:rPr>
              <a:t>The codebase is easier to maintain because different codes having different functionalities are in different files.</a:t>
            </a:r>
          </a:p>
          <a:p>
            <a:pPr>
              <a:buFont typeface="Wingdings" panose="05000000000000000000" pitchFamily="2" charset="2"/>
              <a:buChar char="Ø"/>
            </a:pPr>
            <a:endParaRPr lang="en-US" sz="2400">
              <a:latin typeface="euclid_circular_a"/>
            </a:endParaRPr>
          </a:p>
          <a:p>
            <a:pPr>
              <a:buFont typeface="Wingdings" panose="05000000000000000000" pitchFamily="2" charset="2"/>
              <a:buChar char="Ø"/>
            </a:pPr>
            <a:r>
              <a:rPr lang="en-US" sz="2400">
                <a:latin typeface="euclid_circular_a"/>
              </a:rPr>
              <a:t>Makes code reusable. You can define a module and use it numerous times as per your needs.</a:t>
            </a:r>
          </a:p>
          <a:p>
            <a:pPr>
              <a:buFont typeface="Wingdings" panose="05000000000000000000" pitchFamily="2" charset="2"/>
              <a:buChar char="Ø"/>
            </a:pPr>
            <a:endParaRPr lang="en-US" sz="2400">
              <a:latin typeface="euclid_circular_a"/>
            </a:endParaRPr>
          </a:p>
          <a:p>
            <a:pPr marL="0" indent="0">
              <a:buNone/>
            </a:pPr>
            <a:endParaRPr lang="en-US" sz="2400">
              <a:latin typeface="euclid_circular_a"/>
            </a:endParaRPr>
          </a:p>
        </p:txBody>
      </p:sp>
    </p:spTree>
    <p:extLst>
      <p:ext uri="{BB962C8B-B14F-4D97-AF65-F5344CB8AC3E}">
        <p14:creationId xmlns:p14="http://schemas.microsoft.com/office/powerpoint/2010/main" val="181844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ES6 Modules</a:t>
            </a:r>
            <a:br>
              <a:rPr lang="en-US" sz="4000">
                <a:solidFill>
                  <a:srgbClr val="FFFFFF"/>
                </a:solidFill>
              </a:rPr>
            </a:b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rmAutofit/>
          </a:bodyPr>
          <a:lstStyle/>
          <a:p>
            <a:r>
              <a:rPr lang="en-US" sz="2400" b="0" i="0">
                <a:effectLst/>
                <a:latin typeface="euclid_circular_a"/>
              </a:rPr>
              <a:t>As our program grows bigger, it may contain many lines of code.</a:t>
            </a:r>
          </a:p>
          <a:p>
            <a:r>
              <a:rPr lang="en-US" sz="2400" b="0" i="0">
                <a:effectLst/>
                <a:latin typeface="euclid_circular_a"/>
              </a:rPr>
              <a:t> Instead of putting everything in a single file, you can use modules to separate codes in separate files as per their functionality. </a:t>
            </a:r>
          </a:p>
          <a:p>
            <a:r>
              <a:rPr lang="en-US" sz="2400" b="0" i="0">
                <a:effectLst/>
                <a:latin typeface="euclid_circular_a"/>
              </a:rPr>
              <a:t>This makes our code organized and easier to maintain.</a:t>
            </a:r>
          </a:p>
          <a:p>
            <a:r>
              <a:rPr lang="en-US" sz="2400" b="0" i="0">
                <a:effectLst/>
                <a:latin typeface="euclid_circular_a"/>
              </a:rPr>
              <a:t>Module is a file that contains code to perform a specific task. </a:t>
            </a:r>
          </a:p>
          <a:p>
            <a:r>
              <a:rPr lang="en-US" sz="2400" b="0" i="0">
                <a:effectLst/>
                <a:latin typeface="euclid_circular_a"/>
              </a:rPr>
              <a:t>A module may contain variables, functions, classes etc.</a:t>
            </a:r>
          </a:p>
          <a:p>
            <a:endParaRPr lang="en-IN" sz="2400"/>
          </a:p>
        </p:txBody>
      </p:sp>
    </p:spTree>
    <p:extLst>
      <p:ext uri="{BB962C8B-B14F-4D97-AF65-F5344CB8AC3E}">
        <p14:creationId xmlns:p14="http://schemas.microsoft.com/office/powerpoint/2010/main" val="108867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ES6 Modules</a:t>
            </a:r>
            <a:br>
              <a:rPr lang="en-US" sz="4000">
                <a:solidFill>
                  <a:srgbClr val="FFFFFF"/>
                </a:solidFill>
              </a:rPr>
            </a:b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rmAutofit fontScale="77500" lnSpcReduction="20000"/>
          </a:bodyPr>
          <a:lstStyle/>
          <a:p>
            <a:endParaRPr lang="en-US" sz="2400" b="0" i="0">
              <a:effectLst/>
              <a:latin typeface="euclid_circular_a"/>
            </a:endParaRPr>
          </a:p>
          <a:p>
            <a:endParaRPr lang="en-US" sz="2400">
              <a:latin typeface="euclid_circular_a"/>
            </a:endParaRPr>
          </a:p>
          <a:p>
            <a:endParaRPr lang="en-US" sz="2400" b="0" i="0">
              <a:effectLst/>
              <a:latin typeface="euclid_circular_a"/>
            </a:endParaRPr>
          </a:p>
          <a:p>
            <a:endParaRPr lang="en-US" sz="2400" b="0" i="0">
              <a:effectLst/>
              <a:latin typeface="euclid_circular_a"/>
            </a:endParaRPr>
          </a:p>
          <a:p>
            <a:pPr marL="0" indent="0">
              <a:buNone/>
            </a:pPr>
            <a:r>
              <a:rPr lang="en-US" b="0" i="0">
                <a:effectLst/>
                <a:latin typeface="euclid_circular_a"/>
              </a:rPr>
              <a:t>Suppose, a file named </a:t>
            </a:r>
            <a:r>
              <a:rPr lang="en-US" b="1" i="0">
                <a:effectLst/>
                <a:latin typeface="euclid_circular_a"/>
              </a:rPr>
              <a:t>greet.js</a:t>
            </a:r>
            <a:r>
              <a:rPr lang="en-US" b="0" i="0">
                <a:effectLst/>
                <a:latin typeface="euclid_circular_a"/>
              </a:rPr>
              <a:t> contains the following code:</a:t>
            </a:r>
          </a:p>
          <a:p>
            <a:pPr marL="0" indent="0">
              <a:buNone/>
            </a:pPr>
            <a:endParaRPr lang="en-US" b="0" i="0">
              <a:effectLst/>
              <a:latin typeface="euclid_circular_a"/>
            </a:endParaRPr>
          </a:p>
          <a:p>
            <a:pPr marL="0" indent="0">
              <a:buNone/>
            </a:pPr>
            <a:r>
              <a:rPr lang="en-US" b="0" i="0">
                <a:effectLst/>
                <a:latin typeface="euclid_circular_a"/>
              </a:rPr>
              <a:t>// exporting a function</a:t>
            </a:r>
          </a:p>
          <a:p>
            <a:pPr marL="0" indent="0">
              <a:buNone/>
            </a:pPr>
            <a:r>
              <a:rPr lang="en-US" b="0" i="0">
                <a:effectLst/>
                <a:latin typeface="euclid_circular_a"/>
              </a:rPr>
              <a:t>export function greetPerson(name) {</a:t>
            </a:r>
          </a:p>
          <a:p>
            <a:pPr marL="0" indent="0">
              <a:buNone/>
            </a:pPr>
            <a:r>
              <a:rPr lang="en-US" b="0" i="0">
                <a:effectLst/>
                <a:latin typeface="euclid_circular_a"/>
              </a:rPr>
              <a:t>    return `Hello ${name}`;</a:t>
            </a:r>
          </a:p>
          <a:p>
            <a:pPr marL="0" indent="0">
              <a:buNone/>
            </a:pPr>
            <a:r>
              <a:rPr lang="en-US" b="0" i="0">
                <a:effectLst/>
                <a:latin typeface="euclid_circular_a"/>
              </a:rPr>
              <a:t>}</a:t>
            </a:r>
          </a:p>
          <a:p>
            <a:endParaRPr lang="en-US" sz="2400">
              <a:latin typeface="euclid_circular_a"/>
            </a:endParaRPr>
          </a:p>
          <a:p>
            <a:endParaRPr lang="en-US" sz="2400">
              <a:latin typeface="euclid_circular_a"/>
            </a:endParaRPr>
          </a:p>
          <a:p>
            <a:endParaRPr lang="en-US" sz="2400">
              <a:latin typeface="euclid_circular_a"/>
            </a:endParaRPr>
          </a:p>
          <a:p>
            <a:endParaRPr lang="en-US" sz="2400">
              <a:latin typeface="euclid_circular_a"/>
            </a:endParaRPr>
          </a:p>
          <a:p>
            <a:endParaRPr lang="en-US" sz="2400">
              <a:latin typeface="euclid_circular_a"/>
            </a:endParaRPr>
          </a:p>
          <a:p>
            <a:endParaRPr lang="en-US" sz="2400">
              <a:latin typeface="euclid_circular_a"/>
            </a:endParaRPr>
          </a:p>
          <a:p>
            <a:endParaRPr lang="en-IN" sz="2400"/>
          </a:p>
        </p:txBody>
      </p:sp>
    </p:spTree>
    <p:extLst>
      <p:ext uri="{BB962C8B-B14F-4D97-AF65-F5344CB8AC3E}">
        <p14:creationId xmlns:p14="http://schemas.microsoft.com/office/powerpoint/2010/main" val="3070956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ES6 Modules</a:t>
            </a:r>
            <a:br>
              <a:rPr lang="en-US" sz="4000">
                <a:solidFill>
                  <a:srgbClr val="FFFFFF"/>
                </a:solidFill>
              </a:rPr>
            </a:b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8637" y="2341848"/>
            <a:ext cx="9785138" cy="3544602"/>
          </a:xfrm>
        </p:spPr>
        <p:txBody>
          <a:bodyPr anchor="ctr">
            <a:noAutofit/>
          </a:bodyPr>
          <a:lstStyle/>
          <a:p>
            <a:endParaRPr lang="en-US" sz="2400" b="0" i="0">
              <a:effectLst/>
              <a:latin typeface="euclid_circular_a"/>
            </a:endParaRPr>
          </a:p>
          <a:p>
            <a:endParaRPr lang="en-US" sz="2400">
              <a:latin typeface="euclid_circular_a"/>
            </a:endParaRPr>
          </a:p>
          <a:p>
            <a:endParaRPr lang="en-US" sz="2400" b="0" i="0">
              <a:effectLst/>
              <a:latin typeface="euclid_circular_a"/>
            </a:endParaRPr>
          </a:p>
          <a:p>
            <a:endParaRPr lang="en-US" sz="2400" b="0" i="0">
              <a:effectLst/>
              <a:latin typeface="euclid_circular_a"/>
            </a:endParaRPr>
          </a:p>
          <a:p>
            <a:endParaRPr lang="en-US" sz="2400" b="0" i="0">
              <a:effectLst/>
              <a:latin typeface="euclid_circular_a"/>
            </a:endParaRPr>
          </a:p>
          <a:p>
            <a:endParaRPr lang="en-US" sz="2400">
              <a:latin typeface="euclid_circular_a"/>
            </a:endParaRPr>
          </a:p>
          <a:p>
            <a:endParaRPr lang="en-US" sz="2400" b="0" i="0">
              <a:effectLst/>
              <a:latin typeface="euclid_circular_a"/>
            </a:endParaRPr>
          </a:p>
          <a:p>
            <a:r>
              <a:rPr lang="en-US" sz="2400" b="0" i="0">
                <a:effectLst/>
                <a:latin typeface="euclid_circular_a"/>
              </a:rPr>
              <a:t>Now, to use the code of </a:t>
            </a:r>
            <a:r>
              <a:rPr lang="en-US" sz="2400" b="1" i="0">
                <a:effectLst/>
                <a:latin typeface="euclid_circular_a"/>
              </a:rPr>
              <a:t>greet.js</a:t>
            </a:r>
            <a:r>
              <a:rPr lang="en-US" sz="2400" b="0" i="0">
                <a:effectLst/>
                <a:latin typeface="euclid_circular_a"/>
              </a:rPr>
              <a:t> in another file, you can use the following code:</a:t>
            </a:r>
          </a:p>
          <a:p>
            <a:pPr marL="0" indent="0">
              <a:buNone/>
            </a:pPr>
            <a:r>
              <a:rPr lang="en-US" sz="2400" b="0" i="0">
                <a:effectLst/>
                <a:latin typeface="euclid_circular_a"/>
              </a:rPr>
              <a:t>// importing greetPerson from greet.js file</a:t>
            </a:r>
          </a:p>
          <a:p>
            <a:pPr marL="0" indent="0">
              <a:buNone/>
            </a:pPr>
            <a:r>
              <a:rPr lang="en-US" sz="2400" b="0" i="0">
                <a:effectLst/>
                <a:latin typeface="euclid_circular_a"/>
              </a:rPr>
              <a:t>import { greetPerson } from './greet.js’;</a:t>
            </a:r>
          </a:p>
          <a:p>
            <a:pPr marL="0" indent="0">
              <a:buNone/>
            </a:pPr>
            <a:endParaRPr lang="en-US" sz="2400" b="0" i="0">
              <a:effectLst/>
              <a:latin typeface="euclid_circular_a"/>
            </a:endParaRPr>
          </a:p>
          <a:p>
            <a:pPr marL="0" indent="0">
              <a:buNone/>
            </a:pPr>
            <a:r>
              <a:rPr lang="en-US" sz="2400" b="0" i="0">
                <a:effectLst/>
                <a:latin typeface="euclid_circular_a"/>
              </a:rPr>
              <a:t>// using greetPerson() defined in greet.js</a:t>
            </a:r>
          </a:p>
          <a:p>
            <a:pPr marL="0" indent="0">
              <a:buNone/>
            </a:pPr>
            <a:r>
              <a:rPr lang="en-US" sz="2400" b="0" i="0">
                <a:effectLst/>
                <a:latin typeface="euclid_circular_a"/>
              </a:rPr>
              <a:t>let displayName = greetPerson('Jack');</a:t>
            </a:r>
          </a:p>
          <a:p>
            <a:pPr marL="0" indent="0">
              <a:buNone/>
            </a:pPr>
            <a:r>
              <a:rPr lang="en-US" sz="2400" b="0" i="0">
                <a:effectLst/>
                <a:latin typeface="euclid_circular_a"/>
              </a:rPr>
              <a:t>console.log(displayName); // Hello Jack</a:t>
            </a:r>
          </a:p>
          <a:p>
            <a:pPr marL="0" indent="0">
              <a:buNone/>
            </a:pPr>
            <a:endParaRPr lang="en-US" sz="2400">
              <a:latin typeface="euclid_circular_a"/>
            </a:endParaRPr>
          </a:p>
          <a:p>
            <a:endParaRPr lang="en-US" sz="2400">
              <a:latin typeface="euclid_circular_a"/>
            </a:endParaRPr>
          </a:p>
          <a:p>
            <a:endParaRPr lang="en-US" sz="2400">
              <a:latin typeface="euclid_circular_a"/>
            </a:endParaRPr>
          </a:p>
          <a:p>
            <a:endParaRPr lang="en-US" sz="2400">
              <a:latin typeface="euclid_circular_a"/>
            </a:endParaRPr>
          </a:p>
          <a:p>
            <a:endParaRPr lang="en-US" sz="2400">
              <a:latin typeface="euclid_circular_a"/>
            </a:endParaRPr>
          </a:p>
          <a:p>
            <a:endParaRPr lang="en-US" sz="2400">
              <a:latin typeface="euclid_circular_a"/>
            </a:endParaRPr>
          </a:p>
          <a:p>
            <a:endParaRPr lang="en-IN" sz="2400"/>
          </a:p>
        </p:txBody>
      </p:sp>
    </p:spTree>
    <p:extLst>
      <p:ext uri="{BB962C8B-B14F-4D97-AF65-F5344CB8AC3E}">
        <p14:creationId xmlns:p14="http://schemas.microsoft.com/office/powerpoint/2010/main" val="2263847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ES6 Modules</a:t>
            </a:r>
            <a:br>
              <a:rPr lang="en-US" sz="4000">
                <a:solidFill>
                  <a:srgbClr val="FFFFFF"/>
                </a:solidFill>
              </a:rPr>
            </a:b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pPr marL="0" indent="0">
              <a:buNone/>
            </a:pPr>
            <a:r>
              <a:rPr lang="en-US" sz="2400" b="1">
                <a:latin typeface="euclid_circular_a"/>
              </a:rPr>
              <a:t>Note</a:t>
            </a:r>
            <a:r>
              <a:rPr lang="en-US" sz="2400">
                <a:latin typeface="euclid_circular_a"/>
              </a:rPr>
              <a:t>: To import functions, objects, etc., you need to wrap them around { }.</a:t>
            </a:r>
          </a:p>
          <a:p>
            <a:pPr marL="0" indent="0">
              <a:buNone/>
            </a:pPr>
            <a:endParaRPr lang="en-US" sz="2400">
              <a:latin typeface="euclid_circular_a"/>
            </a:endParaRPr>
          </a:p>
          <a:p>
            <a:pPr marL="0" indent="0">
              <a:buNone/>
            </a:pPr>
            <a:r>
              <a:rPr lang="en-US" sz="2400" b="1" i="0">
                <a:effectLst/>
                <a:latin typeface="euclid_circular_a"/>
              </a:rPr>
              <a:t>Note</a:t>
            </a:r>
            <a:r>
              <a:rPr lang="en-US" sz="2400" b="0" i="0">
                <a:effectLst/>
                <a:latin typeface="euclid_circular_a"/>
              </a:rPr>
              <a:t>: You can only access exported functions, objects, etc. from the module. You need to use the export keyword for the particular function, objects, etc. to import them and use them in other files.</a:t>
            </a:r>
          </a:p>
        </p:txBody>
      </p:sp>
    </p:spTree>
    <p:extLst>
      <p:ext uri="{BB962C8B-B14F-4D97-AF65-F5344CB8AC3E}">
        <p14:creationId xmlns:p14="http://schemas.microsoft.com/office/powerpoint/2010/main" val="1851886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Export Multiple Objects</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222053" y="2354089"/>
            <a:ext cx="9855579" cy="4001804"/>
          </a:xfrm>
        </p:spPr>
        <p:txBody>
          <a:bodyPr anchor="ctr">
            <a:noAutofit/>
          </a:bodyPr>
          <a:lstStyle/>
          <a:p>
            <a:pPr>
              <a:buFont typeface="Wingdings" panose="05000000000000000000" pitchFamily="2" charset="2"/>
              <a:buChar char="§"/>
            </a:pPr>
            <a:endParaRPr lang="en-US" sz="2400">
              <a:latin typeface="euclid_circular_a"/>
            </a:endParaRPr>
          </a:p>
          <a:p>
            <a:pPr>
              <a:buFont typeface="Wingdings" panose="05000000000000000000" pitchFamily="2" charset="2"/>
              <a:buChar char="§"/>
            </a:pPr>
            <a:r>
              <a:rPr lang="en-US" sz="2400">
                <a:latin typeface="euclid_circular_a"/>
              </a:rPr>
              <a:t>It is also possible to export multiple objects from a module. For example,</a:t>
            </a:r>
          </a:p>
          <a:p>
            <a:pPr>
              <a:buFont typeface="Wingdings" panose="05000000000000000000" pitchFamily="2" charset="2"/>
              <a:buChar char="Ø"/>
            </a:pPr>
            <a:r>
              <a:rPr lang="en-US" sz="2400">
                <a:latin typeface="euclid_circular_a"/>
              </a:rPr>
              <a:t> In the file </a:t>
            </a:r>
            <a:r>
              <a:rPr lang="en-US" sz="2400" b="1">
                <a:latin typeface="euclid_circular_a"/>
              </a:rPr>
              <a:t>module.js</a:t>
            </a:r>
          </a:p>
          <a:p>
            <a:pPr marL="0" indent="0">
              <a:buNone/>
            </a:pPr>
            <a:r>
              <a:rPr lang="en-US" sz="2400">
                <a:latin typeface="euclid_circular_a"/>
              </a:rPr>
              <a:t>// exporting the variable</a:t>
            </a:r>
          </a:p>
          <a:p>
            <a:pPr marL="0" indent="0">
              <a:buNone/>
            </a:pPr>
            <a:r>
              <a:rPr lang="en-US" sz="2400">
                <a:latin typeface="euclid_circular_a"/>
              </a:rPr>
              <a:t>export const name = 'JavaScript Program’;</a:t>
            </a:r>
          </a:p>
          <a:p>
            <a:pPr marL="0" indent="0">
              <a:buNone/>
            </a:pPr>
            <a:endParaRPr lang="en-US" sz="2400">
              <a:latin typeface="euclid_circular_a"/>
            </a:endParaRPr>
          </a:p>
          <a:p>
            <a:pPr marL="0" indent="0">
              <a:buNone/>
            </a:pPr>
            <a:r>
              <a:rPr lang="en-US" sz="2400">
                <a:latin typeface="euclid_circular_a"/>
              </a:rPr>
              <a:t>// exporting the function</a:t>
            </a:r>
          </a:p>
          <a:p>
            <a:pPr marL="0" indent="0">
              <a:buNone/>
            </a:pPr>
            <a:r>
              <a:rPr lang="en-US" sz="2400">
                <a:latin typeface="euclid_circular_a"/>
              </a:rPr>
              <a:t>export function sum(x, y) {</a:t>
            </a:r>
          </a:p>
          <a:p>
            <a:pPr marL="0" indent="0">
              <a:buNone/>
            </a:pPr>
            <a:r>
              <a:rPr lang="en-US" sz="2400">
                <a:latin typeface="euclid_circular_a"/>
              </a:rPr>
              <a:t>    return x + y;</a:t>
            </a:r>
          </a:p>
          <a:p>
            <a:pPr marL="0" indent="0">
              <a:buNone/>
            </a:pPr>
            <a:r>
              <a:rPr lang="en-US" sz="2400">
                <a:latin typeface="euclid_circular_a"/>
              </a:rPr>
              <a:t>}</a:t>
            </a:r>
          </a:p>
          <a:p>
            <a:pPr marL="0" indent="0">
              <a:buNone/>
            </a:pPr>
            <a:endParaRPr lang="en-US" sz="2400" i="0">
              <a:effectLst/>
              <a:latin typeface="euclid_circular_a"/>
            </a:endParaRPr>
          </a:p>
        </p:txBody>
      </p:sp>
    </p:spTree>
    <p:extLst>
      <p:ext uri="{BB962C8B-B14F-4D97-AF65-F5344CB8AC3E}">
        <p14:creationId xmlns:p14="http://schemas.microsoft.com/office/powerpoint/2010/main" val="2514065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Export Multiple Objects</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pPr>
              <a:buFont typeface="Wingdings" panose="05000000000000000000" pitchFamily="2" charset="2"/>
              <a:buChar char="Ø"/>
            </a:pPr>
            <a:r>
              <a:rPr lang="en-US" sz="2400">
                <a:latin typeface="euclid_circular_a"/>
              </a:rPr>
              <a:t> In </a:t>
            </a:r>
            <a:r>
              <a:rPr lang="en-US" sz="2400" b="1">
                <a:latin typeface="euclid_circular_a"/>
              </a:rPr>
              <a:t>main.js </a:t>
            </a:r>
            <a:r>
              <a:rPr lang="en-US" sz="2400">
                <a:latin typeface="euclid_circular_a"/>
              </a:rPr>
              <a:t>file,</a:t>
            </a:r>
          </a:p>
          <a:p>
            <a:pPr marL="0" indent="0">
              <a:buNone/>
            </a:pPr>
            <a:r>
              <a:rPr lang="en-US" sz="2400">
                <a:latin typeface="euclid_circular_a"/>
              </a:rPr>
              <a:t>import { name, sum } from './module.js';</a:t>
            </a:r>
          </a:p>
          <a:p>
            <a:pPr marL="0" indent="0">
              <a:buNone/>
            </a:pPr>
            <a:r>
              <a:rPr lang="en-US" sz="2400">
                <a:latin typeface="euclid_circular_a"/>
              </a:rPr>
              <a:t>console.log(name);</a:t>
            </a:r>
          </a:p>
          <a:p>
            <a:pPr marL="0" indent="0">
              <a:buNone/>
            </a:pPr>
            <a:r>
              <a:rPr lang="en-US" sz="2400">
                <a:latin typeface="euclid_circular_a"/>
              </a:rPr>
              <a:t>let add = sum(4, 9);</a:t>
            </a:r>
          </a:p>
          <a:p>
            <a:pPr marL="0" indent="0">
              <a:buNone/>
            </a:pPr>
            <a:r>
              <a:rPr lang="en-US" sz="2400">
                <a:latin typeface="euclid_circular_a"/>
              </a:rPr>
              <a:t>console.log(add); // 13</a:t>
            </a:r>
          </a:p>
          <a:p>
            <a:pPr marL="0" indent="0">
              <a:buNone/>
            </a:pPr>
            <a:endParaRPr lang="en-US" sz="2400">
              <a:latin typeface="euclid_circular_a"/>
            </a:endParaRPr>
          </a:p>
          <a:p>
            <a:pPr marL="0" indent="0">
              <a:buNone/>
            </a:pPr>
            <a:r>
              <a:rPr lang="en-US" sz="2400" b="1" i="0">
                <a:effectLst/>
                <a:latin typeface="euclid_circular_a"/>
              </a:rPr>
              <a:t>Note</a:t>
            </a:r>
            <a:r>
              <a:rPr lang="en-US" sz="2400" i="0">
                <a:effectLst/>
                <a:latin typeface="euclid_circular_a"/>
              </a:rPr>
              <a:t>: This imports both the name variable and the sum() function from the module.js file.</a:t>
            </a:r>
          </a:p>
        </p:txBody>
      </p:sp>
    </p:spTree>
    <p:extLst>
      <p:ext uri="{BB962C8B-B14F-4D97-AF65-F5344CB8AC3E}">
        <p14:creationId xmlns:p14="http://schemas.microsoft.com/office/powerpoint/2010/main" val="2089170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Renaming imports and exports</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67624" y="2490436"/>
            <a:ext cx="9708995" cy="3567173"/>
          </a:xfrm>
        </p:spPr>
        <p:txBody>
          <a:bodyPr anchor="ctr">
            <a:noAutofit/>
          </a:bodyPr>
          <a:lstStyle/>
          <a:p>
            <a:pPr>
              <a:buFont typeface="Wingdings" panose="05000000000000000000" pitchFamily="2" charset="2"/>
              <a:buChar char="Ø"/>
            </a:pPr>
            <a:r>
              <a:rPr lang="en-US" sz="2400">
                <a:latin typeface="euclid_circular_a"/>
              </a:rPr>
              <a:t>If the objects (variables, functions, etc.) that you want to import are already present in your main file, the program may not behave as you want. In this case, the program takes value from the main file instead of the imported file.</a:t>
            </a:r>
          </a:p>
          <a:p>
            <a:pPr>
              <a:buFont typeface="Wingdings" panose="05000000000000000000" pitchFamily="2" charset="2"/>
              <a:buChar char="Ø"/>
            </a:pPr>
            <a:endParaRPr lang="en-US" sz="2400">
              <a:latin typeface="euclid_circular_a"/>
            </a:endParaRPr>
          </a:p>
          <a:p>
            <a:pPr>
              <a:buFont typeface="Wingdings" panose="05000000000000000000" pitchFamily="2" charset="2"/>
              <a:buChar char="Ø"/>
            </a:pPr>
            <a:r>
              <a:rPr lang="en-US" sz="2400">
                <a:latin typeface="euclid_circular_a"/>
              </a:rPr>
              <a:t>To avoid naming conflicts, you can rename these functions, objects, etc. during the export or during the import.</a:t>
            </a:r>
            <a:endParaRPr lang="en-US" sz="2400" i="0">
              <a:effectLst/>
              <a:latin typeface="euclid_circular_a"/>
            </a:endParaRPr>
          </a:p>
        </p:txBody>
      </p:sp>
    </p:spTree>
    <p:extLst>
      <p:ext uri="{BB962C8B-B14F-4D97-AF65-F5344CB8AC3E}">
        <p14:creationId xmlns:p14="http://schemas.microsoft.com/office/powerpoint/2010/main" val="241583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87324B-81EE-4AAE-AD8A-8531355AFF8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1. Rename in the module (export file)</a:t>
            </a:r>
            <a:endParaRPr lang="en-IN" sz="4000">
              <a:solidFill>
                <a:srgbClr val="FFFFFF"/>
              </a:solidFill>
            </a:endParaRPr>
          </a:p>
        </p:txBody>
      </p:sp>
      <p:sp>
        <p:nvSpPr>
          <p:cNvPr id="3" name="Content Placeholder 2">
            <a:extLst>
              <a:ext uri="{FF2B5EF4-FFF2-40B4-BE49-F238E27FC236}">
                <a16:creationId xmlns:a16="http://schemas.microsoft.com/office/drawing/2014/main" id="{CCC9AAA3-BFE2-4EBC-A41D-59D10C2CB1C5}"/>
              </a:ext>
            </a:extLst>
          </p:cNvPr>
          <p:cNvSpPr>
            <a:spLocks noGrp="1"/>
          </p:cNvSpPr>
          <p:nvPr>
            <p:ph idx="1"/>
          </p:nvPr>
        </p:nvSpPr>
        <p:spPr>
          <a:xfrm>
            <a:off x="1354272" y="2177170"/>
            <a:ext cx="9562544" cy="4516152"/>
          </a:xfrm>
        </p:spPr>
        <p:txBody>
          <a:bodyPr anchor="ctr">
            <a:noAutofit/>
          </a:bodyPr>
          <a:lstStyle/>
          <a:p>
            <a:pPr marL="0" indent="0">
              <a:buNone/>
            </a:pPr>
            <a:endParaRPr lang="en-US" sz="2200">
              <a:latin typeface="euclid_circular_a"/>
            </a:endParaRPr>
          </a:p>
          <a:p>
            <a:pPr marL="0" indent="0">
              <a:buNone/>
            </a:pPr>
            <a:r>
              <a:rPr lang="en-US" sz="2200">
                <a:latin typeface="euclid_circular_a"/>
              </a:rPr>
              <a:t>// renaming import inside module.js</a:t>
            </a:r>
          </a:p>
          <a:p>
            <a:pPr marL="0" indent="0">
              <a:buNone/>
            </a:pPr>
            <a:r>
              <a:rPr lang="en-US" sz="2200">
                <a:latin typeface="euclid_circular_a"/>
              </a:rPr>
              <a:t>export {</a:t>
            </a:r>
          </a:p>
          <a:p>
            <a:pPr marL="0" indent="0">
              <a:buNone/>
            </a:pPr>
            <a:r>
              <a:rPr lang="en-US" sz="2200">
                <a:latin typeface="euclid_circular_a"/>
              </a:rPr>
              <a:t>    function1 as newName1,</a:t>
            </a:r>
          </a:p>
          <a:p>
            <a:pPr marL="0" indent="0">
              <a:buNone/>
            </a:pPr>
            <a:r>
              <a:rPr lang="en-US" sz="2200">
                <a:latin typeface="euclid_circular_a"/>
              </a:rPr>
              <a:t>    function2 as newName2</a:t>
            </a:r>
          </a:p>
          <a:p>
            <a:pPr marL="0" indent="0">
              <a:buNone/>
            </a:pPr>
            <a:r>
              <a:rPr lang="en-US" sz="2200">
                <a:latin typeface="euclid_circular_a"/>
              </a:rPr>
              <a:t>};</a:t>
            </a:r>
          </a:p>
          <a:p>
            <a:pPr marL="0" indent="0">
              <a:buNone/>
            </a:pPr>
            <a:r>
              <a:rPr lang="en-US" sz="2200">
                <a:latin typeface="euclid_circular_a"/>
              </a:rPr>
              <a:t>// when you want to use the module</a:t>
            </a:r>
          </a:p>
          <a:p>
            <a:pPr marL="0" indent="0">
              <a:buNone/>
            </a:pPr>
            <a:r>
              <a:rPr lang="en-US" sz="2200">
                <a:latin typeface="euclid_circular_a"/>
              </a:rPr>
              <a:t>// import in the main file</a:t>
            </a:r>
          </a:p>
          <a:p>
            <a:pPr marL="0" indent="0">
              <a:buNone/>
            </a:pPr>
            <a:r>
              <a:rPr lang="en-US" sz="2200">
                <a:latin typeface="euclid_circular_a"/>
              </a:rPr>
              <a:t>import { newName1, newName2 } from './module.js’;</a:t>
            </a:r>
          </a:p>
          <a:p>
            <a:pPr algn="just">
              <a:buFont typeface="Wingdings" panose="05000000000000000000" pitchFamily="2" charset="2"/>
              <a:buChar char="Ø"/>
            </a:pPr>
            <a:r>
              <a:rPr lang="en-US" sz="2200">
                <a:latin typeface="euclid_circular_a"/>
              </a:rPr>
              <a:t>Here, while exporting the function from the module.js file, new names (here, newName1 &amp; newName2 ) are given to the function. Hence, when importing that function, the new name is used to reference that function.</a:t>
            </a:r>
          </a:p>
          <a:p>
            <a:pPr marL="0" indent="0">
              <a:buNone/>
            </a:pPr>
            <a:endParaRPr lang="en-US" sz="2300" i="0">
              <a:effectLst/>
              <a:latin typeface="euclid_circular_a"/>
            </a:endParaRPr>
          </a:p>
        </p:txBody>
      </p:sp>
    </p:spTree>
    <p:extLst>
      <p:ext uri="{BB962C8B-B14F-4D97-AF65-F5344CB8AC3E}">
        <p14:creationId xmlns:p14="http://schemas.microsoft.com/office/powerpoint/2010/main" val="3989373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877</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euclid_circular_a</vt:lpstr>
      <vt:lpstr>Wingdings</vt:lpstr>
      <vt:lpstr>Office Theme</vt:lpstr>
      <vt:lpstr>Modules</vt:lpstr>
      <vt:lpstr>ES6 Modules </vt:lpstr>
      <vt:lpstr>ES6 Modules </vt:lpstr>
      <vt:lpstr>ES6 Modules </vt:lpstr>
      <vt:lpstr>ES6 Modules </vt:lpstr>
      <vt:lpstr>Export Multiple Objects</vt:lpstr>
      <vt:lpstr>Export Multiple Objects</vt:lpstr>
      <vt:lpstr>Renaming imports and exports</vt:lpstr>
      <vt:lpstr>1. Rename in the module (export file)</vt:lpstr>
      <vt:lpstr>2. Rename in the import file</vt:lpstr>
      <vt:lpstr>Default Export</vt:lpstr>
      <vt:lpstr>Default Export</vt:lpstr>
      <vt:lpstr>Default Export</vt:lpstr>
      <vt:lpstr>Modules Always use Strict Mode</vt:lpstr>
      <vt:lpstr>Benefits of Using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Krishna V.D.S</dc:creator>
  <cp:lastModifiedBy>V D S Krishna</cp:lastModifiedBy>
  <cp:revision>21</cp:revision>
  <dcterms:created xsi:type="dcterms:W3CDTF">2021-03-17T08:14:55Z</dcterms:created>
  <dcterms:modified xsi:type="dcterms:W3CDTF">2022-03-06T16:25:04Z</dcterms:modified>
</cp:coreProperties>
</file>