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6" r:id="rId34"/>
    <p:sldId id="294" r:id="rId35"/>
    <p:sldId id="295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399" y="152399"/>
            <a:ext cx="8229600" cy="762000"/>
          </a:xfrm>
          <a:custGeom>
            <a:avLst/>
            <a:gdLst/>
            <a:ahLst/>
            <a:cxnLst/>
            <a:rect l="l" t="t" r="r" b="b"/>
            <a:pathLst>
              <a:path w="8229600" h="762000">
                <a:moveTo>
                  <a:pt x="8102600" y="0"/>
                </a:moveTo>
                <a:lnTo>
                  <a:pt x="127000" y="0"/>
                </a:lnTo>
                <a:lnTo>
                  <a:pt x="77558" y="10032"/>
                </a:lnTo>
                <a:lnTo>
                  <a:pt x="37198" y="37210"/>
                </a:lnTo>
                <a:lnTo>
                  <a:pt x="9982" y="77597"/>
                </a:lnTo>
                <a:lnTo>
                  <a:pt x="0" y="127000"/>
                </a:lnTo>
                <a:lnTo>
                  <a:pt x="0" y="635000"/>
                </a:lnTo>
                <a:lnTo>
                  <a:pt x="9982" y="684402"/>
                </a:lnTo>
                <a:lnTo>
                  <a:pt x="37198" y="724788"/>
                </a:lnTo>
                <a:lnTo>
                  <a:pt x="77558" y="751966"/>
                </a:lnTo>
                <a:lnTo>
                  <a:pt x="127000" y="762000"/>
                </a:lnTo>
                <a:lnTo>
                  <a:pt x="8102600" y="762000"/>
                </a:lnTo>
                <a:lnTo>
                  <a:pt x="8152003" y="751966"/>
                </a:lnTo>
                <a:lnTo>
                  <a:pt x="8192389" y="724788"/>
                </a:lnTo>
                <a:lnTo>
                  <a:pt x="8219567" y="684402"/>
                </a:lnTo>
                <a:lnTo>
                  <a:pt x="8229600" y="635000"/>
                </a:lnTo>
                <a:lnTo>
                  <a:pt x="8229600" y="127000"/>
                </a:lnTo>
                <a:lnTo>
                  <a:pt x="8219567" y="77597"/>
                </a:lnTo>
                <a:lnTo>
                  <a:pt x="8192389" y="37210"/>
                </a:lnTo>
                <a:lnTo>
                  <a:pt x="8152003" y="10032"/>
                </a:lnTo>
                <a:lnTo>
                  <a:pt x="81026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924" y="153924"/>
            <a:ext cx="8229600" cy="762000"/>
          </a:xfrm>
          <a:custGeom>
            <a:avLst/>
            <a:gdLst/>
            <a:ahLst/>
            <a:cxnLst/>
            <a:rect l="l" t="t" r="r" b="b"/>
            <a:pathLst>
              <a:path w="8229600" h="762000">
                <a:moveTo>
                  <a:pt x="0" y="127000"/>
                </a:moveTo>
                <a:lnTo>
                  <a:pt x="9982" y="77597"/>
                </a:lnTo>
                <a:lnTo>
                  <a:pt x="37198" y="37210"/>
                </a:lnTo>
                <a:lnTo>
                  <a:pt x="77558" y="10032"/>
                </a:lnTo>
                <a:lnTo>
                  <a:pt x="127000" y="0"/>
                </a:lnTo>
                <a:lnTo>
                  <a:pt x="8102600" y="0"/>
                </a:lnTo>
                <a:lnTo>
                  <a:pt x="8152003" y="10032"/>
                </a:lnTo>
                <a:lnTo>
                  <a:pt x="8192389" y="37210"/>
                </a:lnTo>
                <a:lnTo>
                  <a:pt x="8219567" y="77597"/>
                </a:lnTo>
                <a:lnTo>
                  <a:pt x="8229600" y="127000"/>
                </a:lnTo>
                <a:lnTo>
                  <a:pt x="8229600" y="635000"/>
                </a:lnTo>
                <a:lnTo>
                  <a:pt x="8219567" y="684402"/>
                </a:lnTo>
                <a:lnTo>
                  <a:pt x="8192389" y="724788"/>
                </a:lnTo>
                <a:lnTo>
                  <a:pt x="8152003" y="751966"/>
                </a:lnTo>
                <a:lnTo>
                  <a:pt x="8102600" y="762000"/>
                </a:lnTo>
                <a:lnTo>
                  <a:pt x="127000" y="762000"/>
                </a:lnTo>
                <a:lnTo>
                  <a:pt x="77558" y="751966"/>
                </a:lnTo>
                <a:lnTo>
                  <a:pt x="37198" y="724788"/>
                </a:lnTo>
                <a:lnTo>
                  <a:pt x="9982" y="684402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27432">
            <a:solidFill>
              <a:srgbClr val="8A3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1773" y="12700"/>
            <a:ext cx="612225" cy="10414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0975" y="0"/>
            <a:ext cx="573023" cy="9997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116789"/>
            <a:ext cx="916940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5596" y="2622245"/>
            <a:ext cx="5621655" cy="2618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5.jpg"/><Relationship Id="rId7" Type="http://schemas.openxmlformats.org/officeDocument/2006/relationships/image" Target="../media/image49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g"/><Relationship Id="rId4" Type="http://schemas.openxmlformats.org/officeDocument/2006/relationships/image" Target="../media/image46.png"/><Relationship Id="rId9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1773" y="0"/>
            <a:ext cx="618490" cy="1276985"/>
            <a:chOff x="8531773" y="0"/>
            <a:chExt cx="618490" cy="12769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35"/>
              <a:ext cx="612225" cy="12607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1219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72499" y="1524"/>
              <a:ext cx="573405" cy="1219200"/>
            </a:xfrm>
            <a:custGeom>
              <a:avLst/>
              <a:gdLst/>
              <a:ahLst/>
              <a:cxnLst/>
              <a:rect l="l" t="t" r="r" b="b"/>
              <a:pathLst>
                <a:path w="573404" h="1219200">
                  <a:moveTo>
                    <a:pt x="0" y="1219200"/>
                  </a:moveTo>
                  <a:lnTo>
                    <a:pt x="572897" y="1219200"/>
                  </a:lnTo>
                  <a:lnTo>
                    <a:pt x="572897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144">
              <a:solidFill>
                <a:srgbClr val="BC49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18550" y="240868"/>
            <a:ext cx="2838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7359" y="5233415"/>
            <a:ext cx="874776" cy="2164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5233415"/>
            <a:ext cx="2362200" cy="2590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7552" y="3611879"/>
            <a:ext cx="6489192" cy="15240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0" y="1356360"/>
            <a:ext cx="2334768" cy="11643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5596" y="1524457"/>
            <a:ext cx="56832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6957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database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provides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mechanism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108" y="1890776"/>
            <a:ext cx="2182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470" algn="l"/>
                <a:tab pos="1704339" algn="l"/>
              </a:tabLst>
            </a:pP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6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108" y="1890776"/>
            <a:ext cx="5399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81250">
              <a:lnSpc>
                <a:spcPct val="100000"/>
              </a:lnSpc>
              <a:spcBef>
                <a:spcPts val="100"/>
              </a:spcBef>
              <a:tabLst>
                <a:tab pos="1393825" algn="l"/>
                <a:tab pos="2195830" algn="l"/>
                <a:tab pos="3640454" algn="l"/>
                <a:tab pos="3966845" algn="l"/>
                <a:tab pos="4119245" algn="l"/>
                <a:tab pos="4881880" algn="l"/>
              </a:tabLst>
            </a:pP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	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  empl</a:t>
            </a:r>
            <a:r>
              <a:rPr sz="2400" spc="-2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	less	</a:t>
            </a:r>
            <a:r>
              <a:rPr sz="2400" spc="-5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	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i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nc</a:t>
            </a:r>
            <a:r>
              <a:rPr sz="2400" dirty="0"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dirty="0"/>
              <a:t>models</a:t>
            </a:r>
            <a:r>
              <a:rPr spc="-40" dirty="0"/>
              <a:t> </a:t>
            </a:r>
            <a:r>
              <a:t>than</a:t>
            </a:r>
            <a:r>
              <a:rPr spc="-20"/>
              <a:t> </a:t>
            </a:r>
            <a:r>
              <a:rPr spc="-10"/>
              <a:t>traditional</a:t>
            </a:r>
            <a:r>
              <a:rPr spc="-75"/>
              <a:t> </a:t>
            </a:r>
            <a:r>
              <a:rPr spc="-10" dirty="0"/>
              <a:t>relational</a:t>
            </a:r>
            <a:r>
              <a:rPr spc="-170" dirty="0"/>
              <a:t> </a:t>
            </a:r>
            <a:r>
              <a:rPr spc="-10" dirty="0"/>
              <a:t>database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/>
          </a:p>
          <a:p>
            <a:pPr marL="299085" marR="5080" indent="-287020">
              <a:lnSpc>
                <a:spcPct val="100000"/>
              </a:lnSpc>
              <a:buFont typeface="Wingdings"/>
              <a:buChar char=""/>
              <a:tabLst>
                <a:tab pos="366395" algn="l"/>
                <a:tab pos="659130" algn="l"/>
                <a:tab pos="747395" algn="l"/>
                <a:tab pos="1253490" algn="l"/>
                <a:tab pos="2039620" algn="l"/>
                <a:tab pos="2088514" algn="l"/>
                <a:tab pos="2491105" algn="l"/>
                <a:tab pos="3146425" algn="l"/>
                <a:tab pos="3942715" algn="l"/>
                <a:tab pos="3994150" algn="l"/>
                <a:tab pos="4591685" algn="l"/>
                <a:tab pos="5290185" algn="l"/>
              </a:tabLst>
            </a:pPr>
            <a:r>
              <a:rPr spc="5" dirty="0"/>
              <a:t>No </a:t>
            </a:r>
            <a:r>
              <a:rPr spc="-5" dirty="0"/>
              <a:t>SQL </a:t>
            </a:r>
            <a:r>
              <a:rPr spc="-40" dirty="0"/>
              <a:t>systems </a:t>
            </a:r>
            <a:r>
              <a:rPr spc="-25" dirty="0"/>
              <a:t>are </a:t>
            </a:r>
            <a:r>
              <a:rPr dirty="0"/>
              <a:t>also </a:t>
            </a:r>
            <a:r>
              <a:rPr spc="-40" dirty="0"/>
              <a:t>referred </a:t>
            </a:r>
            <a:r>
              <a:rPr spc="-20" dirty="0"/>
              <a:t>to </a:t>
            </a:r>
            <a:r>
              <a:rPr dirty="0"/>
              <a:t>as </a:t>
            </a:r>
            <a:r>
              <a:rPr spc="5" dirty="0"/>
              <a:t> </a:t>
            </a:r>
            <a:r>
              <a:rPr spc="-30" dirty="0"/>
              <a:t>"</a:t>
            </a:r>
            <a:r>
              <a:rPr spc="-20" dirty="0"/>
              <a:t>N</a:t>
            </a:r>
            <a:r>
              <a:rPr spc="-45" dirty="0"/>
              <a:t>o</a:t>
            </a:r>
            <a:r>
              <a:rPr spc="-40" dirty="0"/>
              <a:t>t</a:t>
            </a:r>
            <a:r>
              <a:rPr spc="-20" dirty="0"/>
              <a:t>o</a:t>
            </a:r>
            <a:r>
              <a:rPr spc="-40" dirty="0"/>
              <a:t>n</a:t>
            </a:r>
            <a:r>
              <a:rPr spc="-25" dirty="0"/>
              <a:t>l</a:t>
            </a:r>
            <a:r>
              <a:rPr spc="-35" dirty="0"/>
              <a:t>y</a:t>
            </a:r>
            <a:r>
              <a:rPr spc="-25" dirty="0"/>
              <a:t>S</a:t>
            </a:r>
            <a:r>
              <a:rPr spc="-35" dirty="0"/>
              <a:t>Q</a:t>
            </a:r>
            <a:r>
              <a:rPr spc="-265" dirty="0"/>
              <a:t>L</a:t>
            </a:r>
            <a:r>
              <a:rPr dirty="0"/>
              <a:t>“		</a:t>
            </a:r>
            <a:r>
              <a:rPr spc="-40" dirty="0"/>
              <a:t>t</a:t>
            </a:r>
            <a:r>
              <a:rPr dirty="0"/>
              <a:t>o	</a:t>
            </a:r>
            <a:r>
              <a:rPr spc="-20" dirty="0"/>
              <a:t>e</a:t>
            </a:r>
            <a:r>
              <a:rPr spc="-25" dirty="0"/>
              <a:t>m</a:t>
            </a:r>
            <a:r>
              <a:rPr spc="5" dirty="0"/>
              <a:t>p</a:t>
            </a:r>
            <a:r>
              <a:rPr spc="-20" dirty="0"/>
              <a:t>h</a:t>
            </a:r>
            <a:r>
              <a:rPr spc="-25" dirty="0"/>
              <a:t>a</a:t>
            </a:r>
            <a:r>
              <a:rPr spc="-5" dirty="0"/>
              <a:t>s</a:t>
            </a:r>
            <a:r>
              <a:rPr spc="-30" dirty="0"/>
              <a:t>i</a:t>
            </a:r>
            <a:r>
              <a:rPr spc="-40" dirty="0"/>
              <a:t>z</a:t>
            </a:r>
            <a:r>
              <a:rPr dirty="0"/>
              <a:t>e	</a:t>
            </a:r>
            <a:r>
              <a:rPr spc="-15" dirty="0"/>
              <a:t>t</a:t>
            </a:r>
            <a:r>
              <a:rPr spc="5" dirty="0"/>
              <a:t>h</a:t>
            </a:r>
            <a:r>
              <a:rPr spc="-50" dirty="0"/>
              <a:t>a</a:t>
            </a:r>
            <a:r>
              <a:rPr dirty="0"/>
              <a:t>t	</a:t>
            </a:r>
            <a:r>
              <a:rPr spc="5" dirty="0"/>
              <a:t>th</a:t>
            </a:r>
            <a:r>
              <a:rPr spc="-20" dirty="0"/>
              <a:t>e</a:t>
            </a:r>
            <a:r>
              <a:rPr dirty="0"/>
              <a:t>y	</a:t>
            </a:r>
            <a:r>
              <a:rPr spc="-15" dirty="0"/>
              <a:t>do  </a:t>
            </a:r>
            <a:r>
              <a:rPr dirty="0"/>
              <a:t>in	</a:t>
            </a:r>
            <a:r>
              <a:rPr spc="-10" dirty="0"/>
              <a:t>fact	</a:t>
            </a:r>
            <a:r>
              <a:rPr spc="-15" dirty="0"/>
              <a:t>allow	</a:t>
            </a:r>
            <a:r>
              <a:rPr spc="-20" dirty="0"/>
              <a:t>SQL-like	</a:t>
            </a:r>
            <a:r>
              <a:rPr dirty="0"/>
              <a:t>query		</a:t>
            </a:r>
            <a:r>
              <a:rPr spc="-5" dirty="0"/>
              <a:t>languages</a:t>
            </a:r>
            <a:r>
              <a:rPr spc="340" dirty="0"/>
              <a:t> </a:t>
            </a:r>
            <a:r>
              <a:rPr spc="-40" dirty="0"/>
              <a:t>to </a:t>
            </a:r>
            <a:r>
              <a:rPr spc="-530" dirty="0"/>
              <a:t> </a:t>
            </a:r>
            <a:r>
              <a:rPr dirty="0"/>
              <a:t>be		used.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359" y="3581400"/>
            <a:ext cx="2197735" cy="2560320"/>
            <a:chOff x="6690359" y="3581400"/>
            <a:chExt cx="2197735" cy="25603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0359" y="5568695"/>
              <a:ext cx="2197607" cy="5730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5599" y="3581400"/>
              <a:ext cx="2170176" cy="199948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11" name="object 11"/>
            <p:cNvSpPr/>
            <p:nvPr/>
          </p:nvSpPr>
          <p:spPr>
            <a:xfrm>
              <a:off x="152399" y="161543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11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12517" y="229869"/>
            <a:ext cx="33242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5" dirty="0"/>
              <a:t>What</a:t>
            </a:r>
            <a:r>
              <a:rPr u="none" spc="-70" dirty="0"/>
              <a:t> </a:t>
            </a:r>
            <a:r>
              <a:rPr u="none" dirty="0"/>
              <a:t>is</a:t>
            </a:r>
            <a:r>
              <a:rPr u="none" spc="-60" dirty="0"/>
              <a:t> </a:t>
            </a:r>
            <a:r>
              <a:rPr u="none" dirty="0"/>
              <a:t>NoSQL?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3" name="object 3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59800" y="125933"/>
            <a:ext cx="5695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10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0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1</a:t>
            </a:r>
            <a:r>
              <a:rPr sz="3000" u="sng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15948" y="115646"/>
            <a:ext cx="6182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/>
              <a:t>Brief</a:t>
            </a:r>
            <a:r>
              <a:rPr sz="3600" u="none" spc="-40" dirty="0"/>
              <a:t> </a:t>
            </a:r>
            <a:r>
              <a:rPr sz="3600" u="none" spc="-10" dirty="0"/>
              <a:t>History</a:t>
            </a:r>
            <a:r>
              <a:rPr sz="3600" u="none" spc="-25" dirty="0"/>
              <a:t> </a:t>
            </a:r>
            <a:r>
              <a:rPr sz="3600" u="none" spc="-5" dirty="0"/>
              <a:t>of</a:t>
            </a:r>
            <a:r>
              <a:rPr sz="3600" u="none" spc="-20" dirty="0"/>
              <a:t> </a:t>
            </a:r>
            <a:r>
              <a:rPr sz="3600" u="none" dirty="0"/>
              <a:t>NoSQL</a:t>
            </a:r>
            <a:r>
              <a:rPr sz="3600" u="none" spc="-35" dirty="0"/>
              <a:t> </a:t>
            </a:r>
            <a:r>
              <a:rPr sz="3600" u="none" spc="-5" dirty="0"/>
              <a:t>Databases</a:t>
            </a:r>
            <a:endParaRPr sz="3600"/>
          </a:p>
        </p:txBody>
      </p:sp>
      <p:grpSp>
        <p:nvGrpSpPr>
          <p:cNvPr id="10" name="object 10"/>
          <p:cNvGrpSpPr/>
          <p:nvPr/>
        </p:nvGrpSpPr>
        <p:grpSpPr>
          <a:xfrm>
            <a:off x="450913" y="1435417"/>
            <a:ext cx="7928609" cy="2078989"/>
            <a:chOff x="450913" y="1435417"/>
            <a:chExt cx="7928609" cy="2078989"/>
          </a:xfrm>
        </p:grpSpPr>
        <p:sp>
          <p:nvSpPr>
            <p:cNvPr id="11" name="object 11"/>
            <p:cNvSpPr/>
            <p:nvPr/>
          </p:nvSpPr>
          <p:spPr>
            <a:xfrm>
              <a:off x="460248" y="3386836"/>
              <a:ext cx="7919084" cy="127000"/>
            </a:xfrm>
            <a:custGeom>
              <a:avLst/>
              <a:gdLst/>
              <a:ahLst/>
              <a:cxnLst/>
              <a:rect l="l" t="t" r="r" b="b"/>
              <a:pathLst>
                <a:path w="7919084" h="127000">
                  <a:moveTo>
                    <a:pt x="7791704" y="0"/>
                  </a:moveTo>
                  <a:lnTo>
                    <a:pt x="7791704" y="127000"/>
                  </a:lnTo>
                  <a:lnTo>
                    <a:pt x="7894320" y="75691"/>
                  </a:lnTo>
                  <a:lnTo>
                    <a:pt x="7804404" y="75691"/>
                  </a:lnTo>
                  <a:lnTo>
                    <a:pt x="7804404" y="51308"/>
                  </a:lnTo>
                  <a:lnTo>
                    <a:pt x="7894320" y="51308"/>
                  </a:lnTo>
                  <a:lnTo>
                    <a:pt x="7791704" y="0"/>
                  </a:lnTo>
                  <a:close/>
                </a:path>
                <a:path w="7919084" h="127000">
                  <a:moveTo>
                    <a:pt x="7791704" y="51308"/>
                  </a:moveTo>
                  <a:lnTo>
                    <a:pt x="0" y="51308"/>
                  </a:lnTo>
                  <a:lnTo>
                    <a:pt x="0" y="75691"/>
                  </a:lnTo>
                  <a:lnTo>
                    <a:pt x="7791704" y="75691"/>
                  </a:lnTo>
                  <a:lnTo>
                    <a:pt x="7791704" y="51308"/>
                  </a:lnTo>
                  <a:close/>
                </a:path>
                <a:path w="7919084" h="127000">
                  <a:moveTo>
                    <a:pt x="7894320" y="51308"/>
                  </a:moveTo>
                  <a:lnTo>
                    <a:pt x="7804404" y="51308"/>
                  </a:lnTo>
                  <a:lnTo>
                    <a:pt x="7804404" y="75691"/>
                  </a:lnTo>
                  <a:lnTo>
                    <a:pt x="7894320" y="75691"/>
                  </a:lnTo>
                  <a:lnTo>
                    <a:pt x="7918704" y="63500"/>
                  </a:lnTo>
                  <a:lnTo>
                    <a:pt x="7894320" y="51308"/>
                  </a:lnTo>
                  <a:close/>
                </a:path>
              </a:pathLst>
            </a:custGeom>
            <a:solidFill>
              <a:srgbClr val="D0D7E8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296" y="1447800"/>
              <a:ext cx="1765300" cy="1240790"/>
            </a:xfrm>
            <a:custGeom>
              <a:avLst/>
              <a:gdLst/>
              <a:ahLst/>
              <a:cxnLst/>
              <a:rect l="l" t="t" r="r" b="b"/>
              <a:pathLst>
                <a:path w="1765300" h="1240789">
                  <a:moveTo>
                    <a:pt x="0" y="206755"/>
                  </a:moveTo>
                  <a:lnTo>
                    <a:pt x="5460" y="159353"/>
                  </a:lnTo>
                  <a:lnTo>
                    <a:pt x="21015" y="115836"/>
                  </a:lnTo>
                  <a:lnTo>
                    <a:pt x="45422" y="77447"/>
                  </a:lnTo>
                  <a:lnTo>
                    <a:pt x="77441" y="45426"/>
                  </a:lnTo>
                  <a:lnTo>
                    <a:pt x="115831" y="21017"/>
                  </a:lnTo>
                  <a:lnTo>
                    <a:pt x="159349" y="5461"/>
                  </a:lnTo>
                  <a:lnTo>
                    <a:pt x="206756" y="0"/>
                  </a:lnTo>
                  <a:lnTo>
                    <a:pt x="1558036" y="0"/>
                  </a:lnTo>
                  <a:lnTo>
                    <a:pt x="1605438" y="5461"/>
                  </a:lnTo>
                  <a:lnTo>
                    <a:pt x="1648955" y="21017"/>
                  </a:lnTo>
                  <a:lnTo>
                    <a:pt x="1687344" y="45426"/>
                  </a:lnTo>
                  <a:lnTo>
                    <a:pt x="1719365" y="77447"/>
                  </a:lnTo>
                  <a:lnTo>
                    <a:pt x="1743774" y="115836"/>
                  </a:lnTo>
                  <a:lnTo>
                    <a:pt x="1759330" y="159353"/>
                  </a:lnTo>
                  <a:lnTo>
                    <a:pt x="1764792" y="206755"/>
                  </a:lnTo>
                  <a:lnTo>
                    <a:pt x="1764792" y="1033779"/>
                  </a:lnTo>
                  <a:lnTo>
                    <a:pt x="1759330" y="1081182"/>
                  </a:lnTo>
                  <a:lnTo>
                    <a:pt x="1743774" y="1124699"/>
                  </a:lnTo>
                  <a:lnTo>
                    <a:pt x="1719365" y="1163088"/>
                  </a:lnTo>
                  <a:lnTo>
                    <a:pt x="1687344" y="1195109"/>
                  </a:lnTo>
                  <a:lnTo>
                    <a:pt x="1648955" y="1219518"/>
                  </a:lnTo>
                  <a:lnTo>
                    <a:pt x="1605438" y="1235074"/>
                  </a:lnTo>
                  <a:lnTo>
                    <a:pt x="1558036" y="1240536"/>
                  </a:lnTo>
                  <a:lnTo>
                    <a:pt x="206756" y="1240536"/>
                  </a:lnTo>
                  <a:lnTo>
                    <a:pt x="159349" y="1235074"/>
                  </a:lnTo>
                  <a:lnTo>
                    <a:pt x="115831" y="1219518"/>
                  </a:lnTo>
                  <a:lnTo>
                    <a:pt x="77441" y="1195109"/>
                  </a:lnTo>
                  <a:lnTo>
                    <a:pt x="45422" y="1163088"/>
                  </a:lnTo>
                  <a:lnTo>
                    <a:pt x="21015" y="1124699"/>
                  </a:lnTo>
                  <a:lnTo>
                    <a:pt x="5460" y="1081182"/>
                  </a:lnTo>
                  <a:lnTo>
                    <a:pt x="0" y="1033779"/>
                  </a:lnTo>
                  <a:lnTo>
                    <a:pt x="0" y="206755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57122" y="3556838"/>
            <a:ext cx="3790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libri"/>
                <a:cs typeface="Calibri"/>
              </a:rPr>
              <a:t>1998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609" y="1537538"/>
            <a:ext cx="1389380" cy="10223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91900"/>
              </a:lnSpc>
              <a:spcBef>
                <a:spcPts val="229"/>
              </a:spcBef>
            </a:pPr>
            <a:r>
              <a:rPr sz="1400" spc="-10" dirty="0">
                <a:latin typeface="Calibri"/>
                <a:cs typeface="Calibri"/>
              </a:rPr>
              <a:t>Carl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Strozzi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term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NoSQL 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his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lightweight,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open-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source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relational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database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04544" y="2685097"/>
            <a:ext cx="1963420" cy="2265045"/>
            <a:chOff x="1304544" y="2685097"/>
            <a:chExt cx="1963420" cy="2265045"/>
          </a:xfrm>
        </p:grpSpPr>
        <p:sp>
          <p:nvSpPr>
            <p:cNvPr id="16" name="object 16"/>
            <p:cNvSpPr/>
            <p:nvPr/>
          </p:nvSpPr>
          <p:spPr>
            <a:xfrm>
              <a:off x="1348740" y="268986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4544" y="3407664"/>
              <a:ext cx="85343" cy="853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87424" y="4212336"/>
              <a:ext cx="1767839" cy="725805"/>
            </a:xfrm>
            <a:custGeom>
              <a:avLst/>
              <a:gdLst/>
              <a:ahLst/>
              <a:cxnLst/>
              <a:rect l="l" t="t" r="r" b="b"/>
              <a:pathLst>
                <a:path w="1767839" h="725804">
                  <a:moveTo>
                    <a:pt x="0" y="120903"/>
                  </a:moveTo>
                  <a:lnTo>
                    <a:pt x="9497" y="73830"/>
                  </a:lnTo>
                  <a:lnTo>
                    <a:pt x="35401" y="35401"/>
                  </a:lnTo>
                  <a:lnTo>
                    <a:pt x="73830" y="9497"/>
                  </a:lnTo>
                  <a:lnTo>
                    <a:pt x="120903" y="0"/>
                  </a:lnTo>
                  <a:lnTo>
                    <a:pt x="1646936" y="0"/>
                  </a:lnTo>
                  <a:lnTo>
                    <a:pt x="1694009" y="9497"/>
                  </a:lnTo>
                  <a:lnTo>
                    <a:pt x="1732438" y="35401"/>
                  </a:lnTo>
                  <a:lnTo>
                    <a:pt x="1758342" y="73830"/>
                  </a:lnTo>
                  <a:lnTo>
                    <a:pt x="1767839" y="120903"/>
                  </a:lnTo>
                  <a:lnTo>
                    <a:pt x="1767839" y="604519"/>
                  </a:lnTo>
                  <a:lnTo>
                    <a:pt x="1758342" y="651593"/>
                  </a:lnTo>
                  <a:lnTo>
                    <a:pt x="1732438" y="690022"/>
                  </a:lnTo>
                  <a:lnTo>
                    <a:pt x="1694009" y="715926"/>
                  </a:lnTo>
                  <a:lnTo>
                    <a:pt x="1646936" y="725424"/>
                  </a:lnTo>
                  <a:lnTo>
                    <a:pt x="120903" y="725424"/>
                  </a:lnTo>
                  <a:lnTo>
                    <a:pt x="73830" y="715926"/>
                  </a:lnTo>
                  <a:lnTo>
                    <a:pt x="35401" y="690022"/>
                  </a:lnTo>
                  <a:lnTo>
                    <a:pt x="9497" y="651593"/>
                  </a:lnTo>
                  <a:lnTo>
                    <a:pt x="0" y="604519"/>
                  </a:lnTo>
                  <a:lnTo>
                    <a:pt x="0" y="120903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82114" y="3064840"/>
            <a:ext cx="3790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5379" y="4338065"/>
            <a:ext cx="1303020" cy="4362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40"/>
              </a:spcBef>
            </a:pPr>
            <a:r>
              <a:rPr sz="1400" spc="-15" dirty="0">
                <a:latin typeface="Calibri"/>
                <a:cs typeface="Calibri"/>
              </a:rPr>
              <a:t>Graph database </a:t>
            </a:r>
            <a:r>
              <a:rPr sz="1400" spc="-10" dirty="0">
                <a:latin typeface="Calibri"/>
                <a:cs typeface="Calibri"/>
              </a:rPr>
              <a:t> Neo4j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launched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28672" y="1950529"/>
            <a:ext cx="1963420" cy="2268220"/>
            <a:chOff x="2328672" y="1950529"/>
            <a:chExt cx="1963420" cy="2268220"/>
          </a:xfrm>
        </p:grpSpPr>
        <p:sp>
          <p:nvSpPr>
            <p:cNvPr id="22" name="object 22"/>
            <p:cNvSpPr/>
            <p:nvPr/>
          </p:nvSpPr>
          <p:spPr>
            <a:xfrm>
              <a:off x="2372868" y="345186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8672" y="3407664"/>
              <a:ext cx="85344" cy="853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11552" y="1962912"/>
              <a:ext cx="1767839" cy="725805"/>
            </a:xfrm>
            <a:custGeom>
              <a:avLst/>
              <a:gdLst/>
              <a:ahLst/>
              <a:cxnLst/>
              <a:rect l="l" t="t" r="r" b="b"/>
              <a:pathLst>
                <a:path w="1767839" h="725805">
                  <a:moveTo>
                    <a:pt x="0" y="120903"/>
                  </a:moveTo>
                  <a:lnTo>
                    <a:pt x="9497" y="73830"/>
                  </a:lnTo>
                  <a:lnTo>
                    <a:pt x="35401" y="35401"/>
                  </a:lnTo>
                  <a:lnTo>
                    <a:pt x="73830" y="9497"/>
                  </a:lnTo>
                  <a:lnTo>
                    <a:pt x="120904" y="0"/>
                  </a:lnTo>
                  <a:lnTo>
                    <a:pt x="1646936" y="0"/>
                  </a:lnTo>
                  <a:lnTo>
                    <a:pt x="1694009" y="9497"/>
                  </a:lnTo>
                  <a:lnTo>
                    <a:pt x="1732438" y="35401"/>
                  </a:lnTo>
                  <a:lnTo>
                    <a:pt x="1758342" y="73830"/>
                  </a:lnTo>
                  <a:lnTo>
                    <a:pt x="1767839" y="120903"/>
                  </a:lnTo>
                  <a:lnTo>
                    <a:pt x="1767839" y="604520"/>
                  </a:lnTo>
                  <a:lnTo>
                    <a:pt x="1758342" y="651593"/>
                  </a:lnTo>
                  <a:lnTo>
                    <a:pt x="1732438" y="690022"/>
                  </a:lnTo>
                  <a:lnTo>
                    <a:pt x="1694009" y="715926"/>
                  </a:lnTo>
                  <a:lnTo>
                    <a:pt x="1646936" y="725424"/>
                  </a:lnTo>
                  <a:lnTo>
                    <a:pt x="120904" y="725424"/>
                  </a:lnTo>
                  <a:lnTo>
                    <a:pt x="73830" y="715926"/>
                  </a:lnTo>
                  <a:lnTo>
                    <a:pt x="35401" y="690022"/>
                  </a:lnTo>
                  <a:lnTo>
                    <a:pt x="9497" y="651593"/>
                  </a:lnTo>
                  <a:lnTo>
                    <a:pt x="0" y="604520"/>
                  </a:lnTo>
                  <a:lnTo>
                    <a:pt x="0" y="120903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07257" y="3556838"/>
            <a:ext cx="3790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libri"/>
                <a:cs typeface="Calibri"/>
              </a:rPr>
              <a:t>2004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60395" y="2089150"/>
            <a:ext cx="132842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90"/>
              </a:spcBef>
            </a:pPr>
            <a:r>
              <a:rPr sz="1400" spc="-5" dirty="0">
                <a:latin typeface="Calibri"/>
                <a:cs typeface="Calibri"/>
              </a:rPr>
              <a:t>Google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BigTable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20"/>
              </a:lnSpc>
            </a:pPr>
            <a:r>
              <a:rPr sz="1400" spc="-10" dirty="0">
                <a:latin typeface="Calibri"/>
                <a:cs typeface="Calibri"/>
              </a:rPr>
              <a:t>launched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52800" y="2685097"/>
            <a:ext cx="1963420" cy="2265045"/>
            <a:chOff x="3352800" y="2685097"/>
            <a:chExt cx="1963420" cy="2265045"/>
          </a:xfrm>
        </p:grpSpPr>
        <p:sp>
          <p:nvSpPr>
            <p:cNvPr id="28" name="object 28"/>
            <p:cNvSpPr/>
            <p:nvPr/>
          </p:nvSpPr>
          <p:spPr>
            <a:xfrm>
              <a:off x="3396996" y="268986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2800" y="3407664"/>
              <a:ext cx="85343" cy="8534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535679" y="4212336"/>
              <a:ext cx="1767839" cy="725805"/>
            </a:xfrm>
            <a:custGeom>
              <a:avLst/>
              <a:gdLst/>
              <a:ahLst/>
              <a:cxnLst/>
              <a:rect l="l" t="t" r="r" b="b"/>
              <a:pathLst>
                <a:path w="1767839" h="725804">
                  <a:moveTo>
                    <a:pt x="0" y="120903"/>
                  </a:moveTo>
                  <a:lnTo>
                    <a:pt x="9497" y="73830"/>
                  </a:lnTo>
                  <a:lnTo>
                    <a:pt x="35401" y="35401"/>
                  </a:lnTo>
                  <a:lnTo>
                    <a:pt x="73830" y="9497"/>
                  </a:lnTo>
                  <a:lnTo>
                    <a:pt x="120904" y="0"/>
                  </a:lnTo>
                  <a:lnTo>
                    <a:pt x="1646936" y="0"/>
                  </a:lnTo>
                  <a:lnTo>
                    <a:pt x="1694009" y="9497"/>
                  </a:lnTo>
                  <a:lnTo>
                    <a:pt x="1732438" y="35401"/>
                  </a:lnTo>
                  <a:lnTo>
                    <a:pt x="1758342" y="73830"/>
                  </a:lnTo>
                  <a:lnTo>
                    <a:pt x="1767840" y="120903"/>
                  </a:lnTo>
                  <a:lnTo>
                    <a:pt x="1767840" y="604519"/>
                  </a:lnTo>
                  <a:lnTo>
                    <a:pt x="1758342" y="651593"/>
                  </a:lnTo>
                  <a:lnTo>
                    <a:pt x="1732438" y="690022"/>
                  </a:lnTo>
                  <a:lnTo>
                    <a:pt x="1694009" y="715926"/>
                  </a:lnTo>
                  <a:lnTo>
                    <a:pt x="1646936" y="725424"/>
                  </a:lnTo>
                  <a:lnTo>
                    <a:pt x="120904" y="725424"/>
                  </a:lnTo>
                  <a:lnTo>
                    <a:pt x="73830" y="715926"/>
                  </a:lnTo>
                  <a:lnTo>
                    <a:pt x="35401" y="690022"/>
                  </a:lnTo>
                  <a:lnTo>
                    <a:pt x="9497" y="651593"/>
                  </a:lnTo>
                  <a:lnTo>
                    <a:pt x="0" y="604519"/>
                  </a:lnTo>
                  <a:lnTo>
                    <a:pt x="0" y="120903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32275" y="3064840"/>
            <a:ext cx="3790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libri"/>
                <a:cs typeface="Calibri"/>
              </a:rPr>
              <a:t>2005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85413" y="4338065"/>
            <a:ext cx="831850" cy="4362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560"/>
              </a:lnSpc>
              <a:spcBef>
                <a:spcPts val="240"/>
              </a:spcBef>
            </a:pPr>
            <a:r>
              <a:rPr sz="1400" spc="-10" dirty="0">
                <a:latin typeface="Calibri"/>
                <a:cs typeface="Calibri"/>
              </a:rPr>
              <a:t>CouchDB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launched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76928" y="1737169"/>
            <a:ext cx="1963420" cy="2481580"/>
            <a:chOff x="4376928" y="1737169"/>
            <a:chExt cx="1963420" cy="2481580"/>
          </a:xfrm>
        </p:grpSpPr>
        <p:sp>
          <p:nvSpPr>
            <p:cNvPr id="34" name="object 34"/>
            <p:cNvSpPr/>
            <p:nvPr/>
          </p:nvSpPr>
          <p:spPr>
            <a:xfrm>
              <a:off x="4421124" y="345186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6928" y="3407664"/>
              <a:ext cx="85343" cy="853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562856" y="1749552"/>
              <a:ext cx="1765300" cy="939165"/>
            </a:xfrm>
            <a:custGeom>
              <a:avLst/>
              <a:gdLst/>
              <a:ahLst/>
              <a:cxnLst/>
              <a:rect l="l" t="t" r="r" b="b"/>
              <a:pathLst>
                <a:path w="1765300" h="939164">
                  <a:moveTo>
                    <a:pt x="0" y="156463"/>
                  </a:moveTo>
                  <a:lnTo>
                    <a:pt x="7981" y="107029"/>
                  </a:lnTo>
                  <a:lnTo>
                    <a:pt x="30203" y="64081"/>
                  </a:lnTo>
                  <a:lnTo>
                    <a:pt x="64081" y="30203"/>
                  </a:lnTo>
                  <a:lnTo>
                    <a:pt x="107029" y="7981"/>
                  </a:lnTo>
                  <a:lnTo>
                    <a:pt x="156464" y="0"/>
                  </a:lnTo>
                  <a:lnTo>
                    <a:pt x="1608328" y="0"/>
                  </a:lnTo>
                  <a:lnTo>
                    <a:pt x="1657762" y="7981"/>
                  </a:lnTo>
                  <a:lnTo>
                    <a:pt x="1700710" y="30203"/>
                  </a:lnTo>
                  <a:lnTo>
                    <a:pt x="1734588" y="64081"/>
                  </a:lnTo>
                  <a:lnTo>
                    <a:pt x="1756810" y="107029"/>
                  </a:lnTo>
                  <a:lnTo>
                    <a:pt x="1764792" y="156463"/>
                  </a:lnTo>
                  <a:lnTo>
                    <a:pt x="1764792" y="782320"/>
                  </a:lnTo>
                  <a:lnTo>
                    <a:pt x="1756810" y="831754"/>
                  </a:lnTo>
                  <a:lnTo>
                    <a:pt x="1734588" y="874702"/>
                  </a:lnTo>
                  <a:lnTo>
                    <a:pt x="1700710" y="908580"/>
                  </a:lnTo>
                  <a:lnTo>
                    <a:pt x="1657762" y="930802"/>
                  </a:lnTo>
                  <a:lnTo>
                    <a:pt x="1608328" y="938784"/>
                  </a:lnTo>
                  <a:lnTo>
                    <a:pt x="156464" y="938784"/>
                  </a:lnTo>
                  <a:lnTo>
                    <a:pt x="107029" y="930802"/>
                  </a:lnTo>
                  <a:lnTo>
                    <a:pt x="64081" y="908580"/>
                  </a:lnTo>
                  <a:lnTo>
                    <a:pt x="30203" y="874702"/>
                  </a:lnTo>
                  <a:lnTo>
                    <a:pt x="7981" y="831754"/>
                  </a:lnTo>
                  <a:lnTo>
                    <a:pt x="0" y="782320"/>
                  </a:lnTo>
                  <a:lnTo>
                    <a:pt x="0" y="156463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257291" y="3556838"/>
            <a:ext cx="3790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libri"/>
                <a:cs typeface="Calibri"/>
              </a:rPr>
              <a:t>2007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20844" y="1884375"/>
            <a:ext cx="1430655" cy="6318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225"/>
              </a:spcBef>
            </a:pP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-10" dirty="0">
                <a:latin typeface="Calibri"/>
                <a:cs typeface="Calibri"/>
              </a:rPr>
              <a:t> research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paper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Amazon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Dynamo is released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04103" y="2685097"/>
            <a:ext cx="1960245" cy="2478405"/>
            <a:chOff x="5404103" y="2685097"/>
            <a:chExt cx="1960245" cy="2478405"/>
          </a:xfrm>
        </p:grpSpPr>
        <p:sp>
          <p:nvSpPr>
            <p:cNvPr id="40" name="object 40"/>
            <p:cNvSpPr/>
            <p:nvPr/>
          </p:nvSpPr>
          <p:spPr>
            <a:xfrm>
              <a:off x="5445251" y="268986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4103" y="3407664"/>
              <a:ext cx="82295" cy="8534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586983" y="4212336"/>
              <a:ext cx="1765300" cy="939165"/>
            </a:xfrm>
            <a:custGeom>
              <a:avLst/>
              <a:gdLst/>
              <a:ahLst/>
              <a:cxnLst/>
              <a:rect l="l" t="t" r="r" b="b"/>
              <a:pathLst>
                <a:path w="1765300" h="939164">
                  <a:moveTo>
                    <a:pt x="0" y="156463"/>
                  </a:moveTo>
                  <a:lnTo>
                    <a:pt x="7981" y="107029"/>
                  </a:lnTo>
                  <a:lnTo>
                    <a:pt x="30203" y="64081"/>
                  </a:lnTo>
                  <a:lnTo>
                    <a:pt x="64081" y="30203"/>
                  </a:lnTo>
                  <a:lnTo>
                    <a:pt x="107029" y="7981"/>
                  </a:lnTo>
                  <a:lnTo>
                    <a:pt x="156463" y="0"/>
                  </a:lnTo>
                  <a:lnTo>
                    <a:pt x="1608327" y="0"/>
                  </a:lnTo>
                  <a:lnTo>
                    <a:pt x="1657762" y="7981"/>
                  </a:lnTo>
                  <a:lnTo>
                    <a:pt x="1700710" y="30203"/>
                  </a:lnTo>
                  <a:lnTo>
                    <a:pt x="1734588" y="64081"/>
                  </a:lnTo>
                  <a:lnTo>
                    <a:pt x="1756810" y="107029"/>
                  </a:lnTo>
                  <a:lnTo>
                    <a:pt x="1764791" y="156463"/>
                  </a:lnTo>
                  <a:lnTo>
                    <a:pt x="1764791" y="782319"/>
                  </a:lnTo>
                  <a:lnTo>
                    <a:pt x="1756810" y="831754"/>
                  </a:lnTo>
                  <a:lnTo>
                    <a:pt x="1734588" y="874702"/>
                  </a:lnTo>
                  <a:lnTo>
                    <a:pt x="1700710" y="908580"/>
                  </a:lnTo>
                  <a:lnTo>
                    <a:pt x="1657762" y="930802"/>
                  </a:lnTo>
                  <a:lnTo>
                    <a:pt x="1608327" y="938783"/>
                  </a:lnTo>
                  <a:lnTo>
                    <a:pt x="156463" y="938783"/>
                  </a:lnTo>
                  <a:lnTo>
                    <a:pt x="107029" y="930802"/>
                  </a:lnTo>
                  <a:lnTo>
                    <a:pt x="64081" y="908580"/>
                  </a:lnTo>
                  <a:lnTo>
                    <a:pt x="30203" y="874702"/>
                  </a:lnTo>
                  <a:lnTo>
                    <a:pt x="7981" y="831754"/>
                  </a:lnTo>
                  <a:lnTo>
                    <a:pt x="0" y="782319"/>
                  </a:lnTo>
                  <a:lnTo>
                    <a:pt x="0" y="156463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282309" y="3064840"/>
            <a:ext cx="3790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libri"/>
                <a:cs typeface="Calibri"/>
              </a:rPr>
              <a:t>2008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45860" y="4346524"/>
            <a:ext cx="1308735" cy="6318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225"/>
              </a:spcBef>
            </a:pPr>
            <a:r>
              <a:rPr sz="1400" spc="-15" dirty="0">
                <a:latin typeface="Calibri"/>
                <a:cs typeface="Calibri"/>
              </a:rPr>
              <a:t>Facebooks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open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sources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 Cassandra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project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428232" y="1950529"/>
            <a:ext cx="1963420" cy="2268220"/>
            <a:chOff x="6428232" y="1950529"/>
            <a:chExt cx="1963420" cy="2268220"/>
          </a:xfrm>
        </p:grpSpPr>
        <p:sp>
          <p:nvSpPr>
            <p:cNvPr id="46" name="object 46"/>
            <p:cNvSpPr/>
            <p:nvPr/>
          </p:nvSpPr>
          <p:spPr>
            <a:xfrm>
              <a:off x="6472428" y="345186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8232" y="3407664"/>
              <a:ext cx="82295" cy="8534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611112" y="1962912"/>
              <a:ext cx="1767839" cy="725805"/>
            </a:xfrm>
            <a:custGeom>
              <a:avLst/>
              <a:gdLst/>
              <a:ahLst/>
              <a:cxnLst/>
              <a:rect l="l" t="t" r="r" b="b"/>
              <a:pathLst>
                <a:path w="1767840" h="725805">
                  <a:moveTo>
                    <a:pt x="0" y="120903"/>
                  </a:moveTo>
                  <a:lnTo>
                    <a:pt x="9497" y="73830"/>
                  </a:lnTo>
                  <a:lnTo>
                    <a:pt x="35401" y="35401"/>
                  </a:lnTo>
                  <a:lnTo>
                    <a:pt x="73830" y="9497"/>
                  </a:lnTo>
                  <a:lnTo>
                    <a:pt x="120904" y="0"/>
                  </a:lnTo>
                  <a:lnTo>
                    <a:pt x="1646936" y="0"/>
                  </a:lnTo>
                  <a:lnTo>
                    <a:pt x="1694009" y="9497"/>
                  </a:lnTo>
                  <a:lnTo>
                    <a:pt x="1732438" y="35401"/>
                  </a:lnTo>
                  <a:lnTo>
                    <a:pt x="1758342" y="73830"/>
                  </a:lnTo>
                  <a:lnTo>
                    <a:pt x="1767840" y="120903"/>
                  </a:lnTo>
                  <a:lnTo>
                    <a:pt x="1767840" y="604520"/>
                  </a:lnTo>
                  <a:lnTo>
                    <a:pt x="1758342" y="651593"/>
                  </a:lnTo>
                  <a:lnTo>
                    <a:pt x="1732438" y="690022"/>
                  </a:lnTo>
                  <a:lnTo>
                    <a:pt x="1694009" y="715926"/>
                  </a:lnTo>
                  <a:lnTo>
                    <a:pt x="1646936" y="725424"/>
                  </a:lnTo>
                  <a:lnTo>
                    <a:pt x="120904" y="725424"/>
                  </a:lnTo>
                  <a:lnTo>
                    <a:pt x="73830" y="715926"/>
                  </a:lnTo>
                  <a:lnTo>
                    <a:pt x="35401" y="690022"/>
                  </a:lnTo>
                  <a:lnTo>
                    <a:pt x="9497" y="651593"/>
                  </a:lnTo>
                  <a:lnTo>
                    <a:pt x="0" y="604520"/>
                  </a:lnTo>
                  <a:lnTo>
                    <a:pt x="0" y="120903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307326" y="3556838"/>
            <a:ext cx="3790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latin typeface="Calibri"/>
                <a:cs typeface="Calibri"/>
              </a:rPr>
              <a:t>2009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60591" y="2089150"/>
            <a:ext cx="127000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620"/>
              </a:lnSpc>
              <a:spcBef>
                <a:spcPts val="90"/>
              </a:spcBef>
            </a:pP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term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NoSQL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620"/>
              </a:lnSpc>
            </a:pPr>
            <a:r>
              <a:rPr sz="1400" spc="-20" dirty="0">
                <a:latin typeface="Calibri"/>
                <a:cs typeface="Calibri"/>
              </a:rPr>
              <a:t>was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reintroduced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452359" y="2689860"/>
            <a:ext cx="85725" cy="803275"/>
            <a:chOff x="7452359" y="2689860"/>
            <a:chExt cx="85725" cy="803275"/>
          </a:xfrm>
        </p:grpSpPr>
        <p:sp>
          <p:nvSpPr>
            <p:cNvPr id="52" name="object 52"/>
            <p:cNvSpPr/>
            <p:nvPr/>
          </p:nvSpPr>
          <p:spPr>
            <a:xfrm>
              <a:off x="7496555" y="268986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9144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2359" y="3407664"/>
              <a:ext cx="85344" cy="853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9800" y="125933"/>
            <a:ext cx="5683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10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0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13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7505" y="115646"/>
            <a:ext cx="1273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/>
              <a:t>NoSQL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514855" y="1173480"/>
            <a:ext cx="2780030" cy="1856739"/>
            <a:chOff x="1514855" y="1173480"/>
            <a:chExt cx="2780030" cy="1856739"/>
          </a:xfrm>
        </p:grpSpPr>
        <p:sp>
          <p:nvSpPr>
            <p:cNvPr id="5" name="object 5"/>
            <p:cNvSpPr/>
            <p:nvPr/>
          </p:nvSpPr>
          <p:spPr>
            <a:xfrm>
              <a:off x="1514855" y="1173480"/>
              <a:ext cx="2490470" cy="1582420"/>
            </a:xfrm>
            <a:custGeom>
              <a:avLst/>
              <a:gdLst/>
              <a:ahLst/>
              <a:cxnLst/>
              <a:rect l="l" t="t" r="r" b="b"/>
              <a:pathLst>
                <a:path w="2490470" h="1582420">
                  <a:moveTo>
                    <a:pt x="2331973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2"/>
                  </a:lnTo>
                  <a:lnTo>
                    <a:pt x="0" y="1423670"/>
                  </a:lnTo>
                  <a:lnTo>
                    <a:pt x="8069" y="1473679"/>
                  </a:lnTo>
                  <a:lnTo>
                    <a:pt x="30536" y="1517117"/>
                  </a:lnTo>
                  <a:lnTo>
                    <a:pt x="64794" y="1551375"/>
                  </a:lnTo>
                  <a:lnTo>
                    <a:pt x="108232" y="1573842"/>
                  </a:lnTo>
                  <a:lnTo>
                    <a:pt x="158242" y="1581912"/>
                  </a:lnTo>
                  <a:lnTo>
                    <a:pt x="2331973" y="1581912"/>
                  </a:lnTo>
                  <a:lnTo>
                    <a:pt x="2381983" y="1573842"/>
                  </a:lnTo>
                  <a:lnTo>
                    <a:pt x="2425421" y="1551375"/>
                  </a:lnTo>
                  <a:lnTo>
                    <a:pt x="2459679" y="1517117"/>
                  </a:lnTo>
                  <a:lnTo>
                    <a:pt x="2482146" y="1473679"/>
                  </a:lnTo>
                  <a:lnTo>
                    <a:pt x="2490216" y="1423670"/>
                  </a:lnTo>
                  <a:lnTo>
                    <a:pt x="2490216" y="158242"/>
                  </a:lnTo>
                  <a:lnTo>
                    <a:pt x="2482146" y="108232"/>
                  </a:lnTo>
                  <a:lnTo>
                    <a:pt x="2459679" y="64794"/>
                  </a:lnTo>
                  <a:lnTo>
                    <a:pt x="2425421" y="30536"/>
                  </a:lnTo>
                  <a:lnTo>
                    <a:pt x="2381983" y="8069"/>
                  </a:lnTo>
                  <a:lnTo>
                    <a:pt x="233197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2223" y="1435608"/>
              <a:ext cx="2490470" cy="1582420"/>
            </a:xfrm>
            <a:custGeom>
              <a:avLst/>
              <a:gdLst/>
              <a:ahLst/>
              <a:cxnLst/>
              <a:rect l="l" t="t" r="r" b="b"/>
              <a:pathLst>
                <a:path w="2490470" h="1582420">
                  <a:moveTo>
                    <a:pt x="2331974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1423669"/>
                  </a:lnTo>
                  <a:lnTo>
                    <a:pt x="8069" y="1473679"/>
                  </a:lnTo>
                  <a:lnTo>
                    <a:pt x="30536" y="1517117"/>
                  </a:lnTo>
                  <a:lnTo>
                    <a:pt x="64794" y="1551375"/>
                  </a:lnTo>
                  <a:lnTo>
                    <a:pt x="108232" y="1573842"/>
                  </a:lnTo>
                  <a:lnTo>
                    <a:pt x="158242" y="1581912"/>
                  </a:lnTo>
                  <a:lnTo>
                    <a:pt x="2331974" y="1581912"/>
                  </a:lnTo>
                  <a:lnTo>
                    <a:pt x="2381983" y="1573842"/>
                  </a:lnTo>
                  <a:lnTo>
                    <a:pt x="2425421" y="1551375"/>
                  </a:lnTo>
                  <a:lnTo>
                    <a:pt x="2459679" y="1517117"/>
                  </a:lnTo>
                  <a:lnTo>
                    <a:pt x="2482146" y="1473679"/>
                  </a:lnTo>
                  <a:lnTo>
                    <a:pt x="2490216" y="1423669"/>
                  </a:lnTo>
                  <a:lnTo>
                    <a:pt x="2490216" y="158241"/>
                  </a:lnTo>
                  <a:lnTo>
                    <a:pt x="2482146" y="108232"/>
                  </a:lnTo>
                  <a:lnTo>
                    <a:pt x="2459679" y="64794"/>
                  </a:lnTo>
                  <a:lnTo>
                    <a:pt x="2425421" y="30536"/>
                  </a:lnTo>
                  <a:lnTo>
                    <a:pt x="2381983" y="8069"/>
                  </a:lnTo>
                  <a:lnTo>
                    <a:pt x="233197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2223" y="1435608"/>
              <a:ext cx="2490470" cy="1582420"/>
            </a:xfrm>
            <a:custGeom>
              <a:avLst/>
              <a:gdLst/>
              <a:ahLst/>
              <a:cxnLst/>
              <a:rect l="l" t="t" r="r" b="b"/>
              <a:pathLst>
                <a:path w="2490470" h="1582420">
                  <a:moveTo>
                    <a:pt x="0" y="158241"/>
                  </a:moveTo>
                  <a:lnTo>
                    <a:pt x="8069" y="108232"/>
                  </a:lnTo>
                  <a:lnTo>
                    <a:pt x="30536" y="64794"/>
                  </a:lnTo>
                  <a:lnTo>
                    <a:pt x="64794" y="30536"/>
                  </a:lnTo>
                  <a:lnTo>
                    <a:pt x="108232" y="8069"/>
                  </a:lnTo>
                  <a:lnTo>
                    <a:pt x="158242" y="0"/>
                  </a:lnTo>
                  <a:lnTo>
                    <a:pt x="2331974" y="0"/>
                  </a:lnTo>
                  <a:lnTo>
                    <a:pt x="2381983" y="8069"/>
                  </a:lnTo>
                  <a:lnTo>
                    <a:pt x="2425421" y="30536"/>
                  </a:lnTo>
                  <a:lnTo>
                    <a:pt x="2459679" y="64794"/>
                  </a:lnTo>
                  <a:lnTo>
                    <a:pt x="2482146" y="108232"/>
                  </a:lnTo>
                  <a:lnTo>
                    <a:pt x="2490216" y="158241"/>
                  </a:lnTo>
                  <a:lnTo>
                    <a:pt x="2490216" y="1423669"/>
                  </a:lnTo>
                  <a:lnTo>
                    <a:pt x="2482146" y="1473679"/>
                  </a:lnTo>
                  <a:lnTo>
                    <a:pt x="2459679" y="1517117"/>
                  </a:lnTo>
                  <a:lnTo>
                    <a:pt x="2425421" y="1551375"/>
                  </a:lnTo>
                  <a:lnTo>
                    <a:pt x="2381983" y="1573842"/>
                  </a:lnTo>
                  <a:lnTo>
                    <a:pt x="2331974" y="1581912"/>
                  </a:lnTo>
                  <a:lnTo>
                    <a:pt x="158242" y="1581912"/>
                  </a:lnTo>
                  <a:lnTo>
                    <a:pt x="108232" y="1573842"/>
                  </a:lnTo>
                  <a:lnTo>
                    <a:pt x="64794" y="1551375"/>
                  </a:lnTo>
                  <a:lnTo>
                    <a:pt x="30536" y="1517117"/>
                  </a:lnTo>
                  <a:lnTo>
                    <a:pt x="8069" y="1473679"/>
                  </a:lnTo>
                  <a:lnTo>
                    <a:pt x="0" y="1423669"/>
                  </a:lnTo>
                  <a:lnTo>
                    <a:pt x="0" y="158241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40179" y="1867661"/>
            <a:ext cx="2190115" cy="673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0005" marR="5080" indent="-27940" algn="just">
              <a:lnSpc>
                <a:spcPct val="91300"/>
              </a:lnSpc>
              <a:spcBef>
                <a:spcPts val="265"/>
              </a:spcBef>
            </a:pPr>
            <a:r>
              <a:rPr sz="1500" spc="-15" dirty="0">
                <a:latin typeface="Calibri"/>
                <a:cs typeface="Calibri"/>
              </a:rPr>
              <a:t>Traditional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RDBMS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SQL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syntax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store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retrieve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data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5" dirty="0">
                <a:latin typeface="Calibri"/>
                <a:cs typeface="Calibri"/>
              </a:rPr>
              <a:t> further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insights.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59808" y="1173480"/>
            <a:ext cx="2780030" cy="1856739"/>
            <a:chOff x="4559808" y="1173480"/>
            <a:chExt cx="2780030" cy="1856739"/>
          </a:xfrm>
        </p:grpSpPr>
        <p:sp>
          <p:nvSpPr>
            <p:cNvPr id="10" name="object 10"/>
            <p:cNvSpPr/>
            <p:nvPr/>
          </p:nvSpPr>
          <p:spPr>
            <a:xfrm>
              <a:off x="4559808" y="1173480"/>
              <a:ext cx="2490470" cy="1582420"/>
            </a:xfrm>
            <a:custGeom>
              <a:avLst/>
              <a:gdLst/>
              <a:ahLst/>
              <a:cxnLst/>
              <a:rect l="l" t="t" r="r" b="b"/>
              <a:pathLst>
                <a:path w="2490470" h="1582420">
                  <a:moveTo>
                    <a:pt x="2331973" y="0"/>
                  </a:moveTo>
                  <a:lnTo>
                    <a:pt x="158241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2"/>
                  </a:lnTo>
                  <a:lnTo>
                    <a:pt x="0" y="1423670"/>
                  </a:lnTo>
                  <a:lnTo>
                    <a:pt x="8069" y="1473679"/>
                  </a:lnTo>
                  <a:lnTo>
                    <a:pt x="30536" y="1517117"/>
                  </a:lnTo>
                  <a:lnTo>
                    <a:pt x="64794" y="1551375"/>
                  </a:lnTo>
                  <a:lnTo>
                    <a:pt x="108232" y="1573842"/>
                  </a:lnTo>
                  <a:lnTo>
                    <a:pt x="158241" y="1581912"/>
                  </a:lnTo>
                  <a:lnTo>
                    <a:pt x="2331973" y="1581912"/>
                  </a:lnTo>
                  <a:lnTo>
                    <a:pt x="2381983" y="1573842"/>
                  </a:lnTo>
                  <a:lnTo>
                    <a:pt x="2425421" y="1551375"/>
                  </a:lnTo>
                  <a:lnTo>
                    <a:pt x="2459679" y="1517117"/>
                  </a:lnTo>
                  <a:lnTo>
                    <a:pt x="2482146" y="1473679"/>
                  </a:lnTo>
                  <a:lnTo>
                    <a:pt x="2490216" y="1423670"/>
                  </a:lnTo>
                  <a:lnTo>
                    <a:pt x="2490216" y="158242"/>
                  </a:lnTo>
                  <a:lnTo>
                    <a:pt x="2482146" y="108232"/>
                  </a:lnTo>
                  <a:lnTo>
                    <a:pt x="2459679" y="64794"/>
                  </a:lnTo>
                  <a:lnTo>
                    <a:pt x="2425421" y="30536"/>
                  </a:lnTo>
                  <a:lnTo>
                    <a:pt x="2381983" y="8069"/>
                  </a:lnTo>
                  <a:lnTo>
                    <a:pt x="233197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34128" y="1435608"/>
              <a:ext cx="2493645" cy="1582420"/>
            </a:xfrm>
            <a:custGeom>
              <a:avLst/>
              <a:gdLst/>
              <a:ahLst/>
              <a:cxnLst/>
              <a:rect l="l" t="t" r="r" b="b"/>
              <a:pathLst>
                <a:path w="2493645" h="1582420">
                  <a:moveTo>
                    <a:pt x="2335022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1423669"/>
                  </a:lnTo>
                  <a:lnTo>
                    <a:pt x="8069" y="1473679"/>
                  </a:lnTo>
                  <a:lnTo>
                    <a:pt x="30536" y="1517117"/>
                  </a:lnTo>
                  <a:lnTo>
                    <a:pt x="64794" y="1551375"/>
                  </a:lnTo>
                  <a:lnTo>
                    <a:pt x="108232" y="1573842"/>
                  </a:lnTo>
                  <a:lnTo>
                    <a:pt x="158242" y="1581912"/>
                  </a:lnTo>
                  <a:lnTo>
                    <a:pt x="2335022" y="1581912"/>
                  </a:lnTo>
                  <a:lnTo>
                    <a:pt x="2385031" y="1573842"/>
                  </a:lnTo>
                  <a:lnTo>
                    <a:pt x="2428469" y="1551375"/>
                  </a:lnTo>
                  <a:lnTo>
                    <a:pt x="2462727" y="1517117"/>
                  </a:lnTo>
                  <a:lnTo>
                    <a:pt x="2485194" y="1473679"/>
                  </a:lnTo>
                  <a:lnTo>
                    <a:pt x="2493264" y="1423669"/>
                  </a:lnTo>
                  <a:lnTo>
                    <a:pt x="2493264" y="158241"/>
                  </a:lnTo>
                  <a:lnTo>
                    <a:pt x="2485194" y="108232"/>
                  </a:lnTo>
                  <a:lnTo>
                    <a:pt x="2462727" y="64794"/>
                  </a:lnTo>
                  <a:lnTo>
                    <a:pt x="2428469" y="30536"/>
                  </a:lnTo>
                  <a:lnTo>
                    <a:pt x="2385031" y="8069"/>
                  </a:lnTo>
                  <a:lnTo>
                    <a:pt x="233502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34128" y="1435608"/>
              <a:ext cx="2493645" cy="1582420"/>
            </a:xfrm>
            <a:custGeom>
              <a:avLst/>
              <a:gdLst/>
              <a:ahLst/>
              <a:cxnLst/>
              <a:rect l="l" t="t" r="r" b="b"/>
              <a:pathLst>
                <a:path w="2493645" h="1582420">
                  <a:moveTo>
                    <a:pt x="0" y="158241"/>
                  </a:moveTo>
                  <a:lnTo>
                    <a:pt x="8069" y="108232"/>
                  </a:lnTo>
                  <a:lnTo>
                    <a:pt x="30536" y="64794"/>
                  </a:lnTo>
                  <a:lnTo>
                    <a:pt x="64794" y="30536"/>
                  </a:lnTo>
                  <a:lnTo>
                    <a:pt x="108232" y="8069"/>
                  </a:lnTo>
                  <a:lnTo>
                    <a:pt x="158242" y="0"/>
                  </a:lnTo>
                  <a:lnTo>
                    <a:pt x="2335022" y="0"/>
                  </a:lnTo>
                  <a:lnTo>
                    <a:pt x="2385031" y="8069"/>
                  </a:lnTo>
                  <a:lnTo>
                    <a:pt x="2428469" y="30536"/>
                  </a:lnTo>
                  <a:lnTo>
                    <a:pt x="2462727" y="64794"/>
                  </a:lnTo>
                  <a:lnTo>
                    <a:pt x="2485194" y="108232"/>
                  </a:lnTo>
                  <a:lnTo>
                    <a:pt x="2493264" y="158241"/>
                  </a:lnTo>
                  <a:lnTo>
                    <a:pt x="2493264" y="1423669"/>
                  </a:lnTo>
                  <a:lnTo>
                    <a:pt x="2485194" y="1473679"/>
                  </a:lnTo>
                  <a:lnTo>
                    <a:pt x="2462727" y="1517117"/>
                  </a:lnTo>
                  <a:lnTo>
                    <a:pt x="2428469" y="1551375"/>
                  </a:lnTo>
                  <a:lnTo>
                    <a:pt x="2385031" y="1573842"/>
                  </a:lnTo>
                  <a:lnTo>
                    <a:pt x="2335022" y="1581912"/>
                  </a:lnTo>
                  <a:lnTo>
                    <a:pt x="158242" y="1581912"/>
                  </a:lnTo>
                  <a:lnTo>
                    <a:pt x="108232" y="1573842"/>
                  </a:lnTo>
                  <a:lnTo>
                    <a:pt x="64794" y="1551375"/>
                  </a:lnTo>
                  <a:lnTo>
                    <a:pt x="30536" y="1517117"/>
                  </a:lnTo>
                  <a:lnTo>
                    <a:pt x="8069" y="1473679"/>
                  </a:lnTo>
                  <a:lnTo>
                    <a:pt x="0" y="1423669"/>
                  </a:lnTo>
                  <a:lnTo>
                    <a:pt x="0" y="158241"/>
                  </a:lnTo>
                  <a:close/>
                </a:path>
              </a:pathLst>
            </a:custGeom>
            <a:ln w="24384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79923" y="1448816"/>
            <a:ext cx="2204085" cy="15125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2540" algn="ctr">
              <a:lnSpc>
                <a:spcPct val="91600"/>
              </a:lnSpc>
              <a:spcBef>
                <a:spcPts val="260"/>
              </a:spcBef>
            </a:pPr>
            <a:r>
              <a:rPr sz="1500" spc="-5" dirty="0">
                <a:latin typeface="Calibri"/>
                <a:cs typeface="Calibri"/>
              </a:rPr>
              <a:t>Instead, </a:t>
            </a:r>
            <a:r>
              <a:rPr sz="1500" spc="5" dirty="0">
                <a:latin typeface="Calibri"/>
                <a:cs typeface="Calibri"/>
              </a:rPr>
              <a:t>a </a:t>
            </a:r>
            <a:r>
              <a:rPr sz="1500" dirty="0">
                <a:latin typeface="Calibri"/>
                <a:cs typeface="Calibri"/>
              </a:rPr>
              <a:t>NoSQL </a:t>
            </a:r>
            <a:r>
              <a:rPr sz="1500" spc="-5" dirty="0">
                <a:latin typeface="Calibri"/>
                <a:cs typeface="Calibri"/>
              </a:rPr>
              <a:t>database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system </a:t>
            </a:r>
            <a:r>
              <a:rPr sz="1500" spc="-5" dirty="0">
                <a:latin typeface="Calibri"/>
                <a:cs typeface="Calibri"/>
              </a:rPr>
              <a:t>encompasses </a:t>
            </a:r>
            <a:r>
              <a:rPr sz="1500" spc="5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wide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range </a:t>
            </a:r>
            <a:r>
              <a:rPr sz="1500" dirty="0">
                <a:latin typeface="Calibri"/>
                <a:cs typeface="Calibri"/>
              </a:rPr>
              <a:t>of </a:t>
            </a:r>
            <a:r>
              <a:rPr sz="1500" spc="-5" dirty="0">
                <a:latin typeface="Calibri"/>
                <a:cs typeface="Calibri"/>
              </a:rPr>
              <a:t>database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technologies that </a:t>
            </a:r>
            <a:r>
              <a:rPr sz="1500" dirty="0">
                <a:latin typeface="Calibri"/>
                <a:cs typeface="Calibri"/>
              </a:rPr>
              <a:t>can </a:t>
            </a:r>
            <a:r>
              <a:rPr sz="1500" spc="-15" dirty="0">
                <a:latin typeface="Calibri"/>
                <a:cs typeface="Calibri"/>
              </a:rPr>
              <a:t>store 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structured, semi-structured,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unstructured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polymorphic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3276600"/>
            <a:ext cx="4751832" cy="31882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3" name="object 3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59800" y="125933"/>
            <a:ext cx="5683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10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0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14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85338" y="115646"/>
            <a:ext cx="2439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/>
              <a:t>Why</a:t>
            </a:r>
            <a:r>
              <a:rPr sz="3600" u="none" spc="-95" dirty="0"/>
              <a:t> </a:t>
            </a:r>
            <a:r>
              <a:rPr sz="3600" u="none" dirty="0"/>
              <a:t>NoSQL?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384174" y="1065959"/>
            <a:ext cx="7987665" cy="338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433070" indent="-344805" algn="just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concept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NoSQL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databases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became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popular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with</a:t>
            </a:r>
            <a:r>
              <a:rPr sz="2200" spc="-2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Internet</a:t>
            </a:r>
            <a:r>
              <a:rPr lang="en-US" sz="2200">
                <a:latin typeface="Calibri"/>
                <a:cs typeface="Calibri"/>
              </a:rPr>
              <a:t> </a:t>
            </a:r>
            <a:r>
              <a:rPr sz="2200" spc="-5">
                <a:latin typeface="Calibri"/>
                <a:cs typeface="Calibri"/>
              </a:rPr>
              <a:t>giants </a:t>
            </a:r>
            <a:r>
              <a:rPr sz="2200" dirty="0">
                <a:latin typeface="Calibri"/>
                <a:cs typeface="Calibri"/>
              </a:rPr>
              <a:t>like Google, Facebook, Amazon, </a:t>
            </a:r>
            <a:r>
              <a:rPr sz="2200" spc="5" dirty="0">
                <a:latin typeface="Calibri"/>
                <a:cs typeface="Calibri"/>
              </a:rPr>
              <a:t>etc. who </a:t>
            </a:r>
            <a:r>
              <a:rPr sz="2200" dirty="0">
                <a:latin typeface="Calibri"/>
                <a:cs typeface="Calibri"/>
              </a:rPr>
              <a:t>deal </a:t>
            </a:r>
            <a:r>
              <a:rPr sz="2200">
                <a:latin typeface="Calibri"/>
                <a:cs typeface="Calibri"/>
              </a:rPr>
              <a:t>with </a:t>
            </a:r>
            <a:r>
              <a:rPr sz="2200" spc="-5">
                <a:latin typeface="Calibri"/>
                <a:cs typeface="Calibri"/>
              </a:rPr>
              <a:t>huge</a:t>
            </a:r>
            <a:r>
              <a:rPr lang="en-US" sz="2200" spc="-5">
                <a:latin typeface="Calibri"/>
                <a:cs typeface="Calibri"/>
              </a:rPr>
              <a:t> </a:t>
            </a:r>
            <a:r>
              <a:rPr sz="2200" spc="5">
                <a:latin typeface="Calibri"/>
                <a:cs typeface="Calibri"/>
              </a:rPr>
              <a:t>volumes</a:t>
            </a:r>
            <a:r>
              <a:rPr sz="2200" spc="-65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system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response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time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>
                <a:latin typeface="Calibri"/>
                <a:cs typeface="Calibri"/>
              </a:rPr>
              <a:t>becomes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spc="-5">
                <a:latin typeface="Calibri"/>
                <a:cs typeface="Calibri"/>
              </a:rPr>
              <a:t>high</a:t>
            </a:r>
            <a:r>
              <a:rPr sz="2200" spc="-15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when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you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spc="5" dirty="0">
                <a:latin typeface="Calibri"/>
                <a:cs typeface="Calibri"/>
              </a:rPr>
              <a:t> RDBMS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endParaRPr sz="2200">
              <a:latin typeface="Calibri"/>
              <a:cs typeface="Calibri"/>
            </a:endParaRPr>
          </a:p>
          <a:p>
            <a:pPr marL="356870" algn="just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massive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volumes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356870" indent="-344805" algn="just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resolve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problem,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could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"scale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up"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systems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endParaRPr sz="2200">
              <a:latin typeface="Calibri"/>
              <a:cs typeface="Calibri"/>
            </a:endParaRPr>
          </a:p>
          <a:p>
            <a:pPr marL="35687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upgrading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existing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hardware.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expensive.</a:t>
            </a:r>
            <a:endParaRPr sz="2200">
              <a:latin typeface="Calibri"/>
              <a:cs typeface="Calibri"/>
            </a:endParaRPr>
          </a:p>
          <a:p>
            <a:pPr marL="356870" marR="78105" indent="-344805" algn="just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The alternative for this issue is to distribute database </a:t>
            </a:r>
            <a:r>
              <a:rPr sz="2200" spc="5">
                <a:latin typeface="Calibri"/>
                <a:cs typeface="Calibri"/>
              </a:rPr>
              <a:t>load on</a:t>
            </a:r>
            <a:r>
              <a:rPr lang="en-US" sz="2200" spc="5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multiple</a:t>
            </a:r>
            <a:r>
              <a:rPr sz="2200" spc="-4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hosts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whenever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load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increases.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method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known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"scaling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out."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4648200"/>
            <a:ext cx="5611367" cy="1798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1081329"/>
            <a:ext cx="4123690" cy="508444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000" b="1" spc="-10" dirty="0">
                <a:solidFill>
                  <a:srgbClr val="4F81BC"/>
                </a:solidFill>
                <a:latin typeface="Calibri"/>
                <a:cs typeface="Calibri"/>
              </a:rPr>
              <a:t>NoSQL</a:t>
            </a:r>
            <a:r>
              <a:rPr sz="2000" b="1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4F81BC"/>
                </a:solidFill>
                <a:latin typeface="Calibri"/>
                <a:cs typeface="Calibri"/>
              </a:rPr>
              <a:t>avoids: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4F81BB"/>
                </a:solidFill>
                <a:latin typeface="Lucida Sans Unicode"/>
                <a:cs typeface="Lucida Sans Unicode"/>
              </a:rPr>
              <a:t>▶	</a:t>
            </a:r>
            <a:r>
              <a:rPr sz="2000" spc="-15" dirty="0">
                <a:latin typeface="Calibri"/>
                <a:cs typeface="Calibri"/>
              </a:rPr>
              <a:t>Overhead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ACID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4F81BB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latin typeface="Calibri"/>
                <a:cs typeface="Calibri"/>
              </a:rPr>
              <a:t>Complexity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query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4F81BB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latin typeface="Calibri"/>
                <a:cs typeface="Calibri"/>
              </a:rPr>
              <a:t>Burden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up-front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schema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4F81BB"/>
                </a:solidFill>
                <a:latin typeface="Lucida Sans Unicode"/>
                <a:cs typeface="Lucida Sans Unicode"/>
              </a:rPr>
              <a:t>▶	</a:t>
            </a:r>
            <a:r>
              <a:rPr sz="2000" spc="-20" dirty="0">
                <a:latin typeface="Calibri"/>
                <a:cs typeface="Calibri"/>
              </a:rPr>
              <a:t>DBA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4F81BB"/>
                </a:solidFill>
                <a:latin typeface="Lucida Sans Unicode"/>
                <a:cs typeface="Lucida Sans Unicode"/>
              </a:rPr>
              <a:t>▶	</a:t>
            </a:r>
            <a:r>
              <a:rPr sz="2000" spc="-40" dirty="0">
                <a:latin typeface="Calibri"/>
                <a:cs typeface="Calibri"/>
              </a:rPr>
              <a:t>Transactions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(It should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handled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at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application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layer)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b="1" spc="-10" dirty="0">
                <a:solidFill>
                  <a:srgbClr val="4F81BC"/>
                </a:solidFill>
                <a:latin typeface="Calibri"/>
                <a:cs typeface="Calibri"/>
              </a:rPr>
              <a:t>Provides: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4F81BB"/>
                </a:solidFill>
                <a:latin typeface="Lucida Sans Unicode"/>
                <a:cs typeface="Lucida Sans Unicode"/>
              </a:rPr>
              <a:t>▶	</a:t>
            </a:r>
            <a:r>
              <a:rPr sz="2000" spc="-40" dirty="0">
                <a:latin typeface="Calibri"/>
                <a:cs typeface="Calibri"/>
              </a:rPr>
              <a:t>Easy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frequent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DB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4F81BB"/>
                </a:solidFill>
                <a:latin typeface="Lucida Sans Unicode"/>
                <a:cs typeface="Lucida Sans Unicode"/>
              </a:rPr>
              <a:t>▶	</a:t>
            </a:r>
            <a:r>
              <a:rPr sz="2000" spc="-45" dirty="0">
                <a:latin typeface="Calibri"/>
                <a:cs typeface="Calibri"/>
              </a:rPr>
              <a:t>Fast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4F81BB"/>
                </a:solidFill>
                <a:latin typeface="Lucida Sans Unicode"/>
                <a:cs typeface="Lucida Sans Unicode"/>
              </a:rPr>
              <a:t>▶	</a:t>
            </a:r>
            <a:r>
              <a:rPr sz="2000" spc="-15" dirty="0">
                <a:latin typeface="Calibri"/>
                <a:cs typeface="Calibri"/>
              </a:rPr>
              <a:t>Large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volumes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5">
                <a:latin typeface="Calibri"/>
                <a:cs typeface="Calibri"/>
              </a:rPr>
              <a:t>eg.</a:t>
            </a:r>
            <a:r>
              <a:rPr lang="en-US" sz="2000" spc="-1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Google</a:t>
            </a:r>
            <a:r>
              <a:rPr sz="2000" spc="-1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4F81BB"/>
                </a:solidFill>
                <a:latin typeface="Lucida Sans Unicode"/>
                <a:cs typeface="Lucida Sans Unicode"/>
              </a:rPr>
              <a:t>▶</a:t>
            </a:r>
            <a:r>
              <a:rPr sz="1600" spc="-150">
                <a:solidFill>
                  <a:srgbClr val="4F81BB"/>
                </a:solidFill>
                <a:latin typeface="Lucida Sans Unicode"/>
                <a:cs typeface="Lucida Sans Unicode"/>
              </a:rPr>
              <a:t>	</a:t>
            </a:r>
            <a:r>
              <a:rPr lang="en-US" sz="2000" spc="-10">
                <a:latin typeface="Calibri"/>
                <a:cs typeface="Calibri"/>
              </a:rPr>
              <a:t>Schemaless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438400"/>
            <a:ext cx="4261104" cy="327964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5" name="object 5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6526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/>
              <a:t>Characteristics</a:t>
            </a:r>
            <a:r>
              <a:rPr sz="3600" u="none" spc="-90" dirty="0"/>
              <a:t> </a:t>
            </a:r>
            <a:r>
              <a:rPr sz="3600" u="none" spc="-5" dirty="0"/>
              <a:t>of</a:t>
            </a:r>
            <a:r>
              <a:rPr sz="3600" u="none" spc="-30" dirty="0"/>
              <a:t> </a:t>
            </a:r>
            <a:r>
              <a:rPr sz="3600" u="none" dirty="0"/>
              <a:t>NoSQL</a:t>
            </a:r>
            <a:r>
              <a:rPr sz="3600" u="none" spc="-135" dirty="0"/>
              <a:t> </a:t>
            </a:r>
            <a:r>
              <a:rPr sz="3600" u="none" spc="-10" dirty="0"/>
              <a:t>databases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15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3" name="object 3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652" y="186639"/>
            <a:ext cx="5419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/>
              <a:t>Features</a:t>
            </a:r>
            <a:r>
              <a:rPr sz="3600" u="none" spc="-85" dirty="0"/>
              <a:t> </a:t>
            </a:r>
            <a:r>
              <a:rPr sz="3600" u="none" spc="-5" dirty="0"/>
              <a:t>of </a:t>
            </a:r>
            <a:r>
              <a:rPr sz="3600" u="none" dirty="0"/>
              <a:t>NoSQL</a:t>
            </a:r>
            <a:r>
              <a:rPr sz="3600" u="none" spc="-160" dirty="0"/>
              <a:t> </a:t>
            </a:r>
            <a:r>
              <a:rPr sz="3600" u="none" spc="-10" dirty="0"/>
              <a:t>databases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16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719" y="1112345"/>
            <a:ext cx="8229600" cy="984885"/>
          </a:xfrm>
          <a:custGeom>
            <a:avLst/>
            <a:gdLst/>
            <a:ahLst/>
            <a:cxnLst/>
            <a:rect l="l" t="t" r="r" b="b"/>
            <a:pathLst>
              <a:path w="8229600" h="984885">
                <a:moveTo>
                  <a:pt x="8065516" y="0"/>
                </a:moveTo>
                <a:lnTo>
                  <a:pt x="164084" y="0"/>
                </a:lnTo>
                <a:lnTo>
                  <a:pt x="120466" y="5857"/>
                </a:lnTo>
                <a:lnTo>
                  <a:pt x="81270" y="22389"/>
                </a:lnTo>
                <a:lnTo>
                  <a:pt x="48061" y="48037"/>
                </a:lnTo>
                <a:lnTo>
                  <a:pt x="22403" y="81242"/>
                </a:lnTo>
                <a:lnTo>
                  <a:pt x="5861" y="120444"/>
                </a:lnTo>
                <a:lnTo>
                  <a:pt x="0" y="164084"/>
                </a:lnTo>
                <a:lnTo>
                  <a:pt x="0" y="820420"/>
                </a:lnTo>
                <a:lnTo>
                  <a:pt x="5861" y="864059"/>
                </a:lnTo>
                <a:lnTo>
                  <a:pt x="22403" y="903261"/>
                </a:lnTo>
                <a:lnTo>
                  <a:pt x="48061" y="936466"/>
                </a:lnTo>
                <a:lnTo>
                  <a:pt x="81270" y="962114"/>
                </a:lnTo>
                <a:lnTo>
                  <a:pt x="120466" y="978646"/>
                </a:lnTo>
                <a:lnTo>
                  <a:pt x="164084" y="984503"/>
                </a:lnTo>
                <a:lnTo>
                  <a:pt x="8065516" y="984503"/>
                </a:lnTo>
                <a:lnTo>
                  <a:pt x="8109155" y="978646"/>
                </a:lnTo>
                <a:lnTo>
                  <a:pt x="8148357" y="962114"/>
                </a:lnTo>
                <a:lnTo>
                  <a:pt x="8181562" y="936466"/>
                </a:lnTo>
                <a:lnTo>
                  <a:pt x="8207210" y="903261"/>
                </a:lnTo>
                <a:lnTo>
                  <a:pt x="8223742" y="864059"/>
                </a:lnTo>
                <a:lnTo>
                  <a:pt x="8229600" y="820420"/>
                </a:lnTo>
                <a:lnTo>
                  <a:pt x="8229600" y="164084"/>
                </a:lnTo>
                <a:lnTo>
                  <a:pt x="8223742" y="120444"/>
                </a:lnTo>
                <a:lnTo>
                  <a:pt x="8207210" y="81242"/>
                </a:lnTo>
                <a:lnTo>
                  <a:pt x="8181562" y="48037"/>
                </a:lnTo>
                <a:lnTo>
                  <a:pt x="8148357" y="22389"/>
                </a:lnTo>
                <a:lnTo>
                  <a:pt x="8109155" y="5857"/>
                </a:lnTo>
                <a:lnTo>
                  <a:pt x="80655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1652" y="1208406"/>
            <a:ext cx="756285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1" spc="-10">
                <a:solidFill>
                  <a:srgbClr val="FFFFFF"/>
                </a:solidFill>
                <a:latin typeface="Calibri"/>
                <a:cs typeface="Calibri"/>
              </a:rPr>
              <a:t>Non-relational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A55046C-394D-40F2-B225-A015A7F48ED3}"/>
              </a:ext>
            </a:extLst>
          </p:cNvPr>
          <p:cNvSpPr/>
          <p:nvPr/>
        </p:nvSpPr>
        <p:spPr>
          <a:xfrm>
            <a:off x="172719" y="2433954"/>
            <a:ext cx="8229600" cy="984885"/>
          </a:xfrm>
          <a:custGeom>
            <a:avLst/>
            <a:gdLst/>
            <a:ahLst/>
            <a:cxnLst/>
            <a:rect l="l" t="t" r="r" b="b"/>
            <a:pathLst>
              <a:path w="8229600" h="984885">
                <a:moveTo>
                  <a:pt x="8065516" y="0"/>
                </a:moveTo>
                <a:lnTo>
                  <a:pt x="164084" y="0"/>
                </a:lnTo>
                <a:lnTo>
                  <a:pt x="120466" y="5857"/>
                </a:lnTo>
                <a:lnTo>
                  <a:pt x="81270" y="22389"/>
                </a:lnTo>
                <a:lnTo>
                  <a:pt x="48061" y="48037"/>
                </a:lnTo>
                <a:lnTo>
                  <a:pt x="22403" y="81242"/>
                </a:lnTo>
                <a:lnTo>
                  <a:pt x="5861" y="120444"/>
                </a:lnTo>
                <a:lnTo>
                  <a:pt x="0" y="164084"/>
                </a:lnTo>
                <a:lnTo>
                  <a:pt x="0" y="820420"/>
                </a:lnTo>
                <a:lnTo>
                  <a:pt x="5861" y="864059"/>
                </a:lnTo>
                <a:lnTo>
                  <a:pt x="22403" y="903261"/>
                </a:lnTo>
                <a:lnTo>
                  <a:pt x="48061" y="936466"/>
                </a:lnTo>
                <a:lnTo>
                  <a:pt x="81270" y="962114"/>
                </a:lnTo>
                <a:lnTo>
                  <a:pt x="120466" y="978646"/>
                </a:lnTo>
                <a:lnTo>
                  <a:pt x="164084" y="984503"/>
                </a:lnTo>
                <a:lnTo>
                  <a:pt x="8065516" y="984503"/>
                </a:lnTo>
                <a:lnTo>
                  <a:pt x="8109155" y="978646"/>
                </a:lnTo>
                <a:lnTo>
                  <a:pt x="8148357" y="962114"/>
                </a:lnTo>
                <a:lnTo>
                  <a:pt x="8181562" y="936466"/>
                </a:lnTo>
                <a:lnTo>
                  <a:pt x="8207210" y="903261"/>
                </a:lnTo>
                <a:lnTo>
                  <a:pt x="8223742" y="864059"/>
                </a:lnTo>
                <a:lnTo>
                  <a:pt x="8229600" y="820420"/>
                </a:lnTo>
                <a:lnTo>
                  <a:pt x="8229600" y="164084"/>
                </a:lnTo>
                <a:lnTo>
                  <a:pt x="8223742" y="120444"/>
                </a:lnTo>
                <a:lnTo>
                  <a:pt x="8207210" y="81242"/>
                </a:lnTo>
                <a:lnTo>
                  <a:pt x="8181562" y="48037"/>
                </a:lnTo>
                <a:lnTo>
                  <a:pt x="8148357" y="22389"/>
                </a:lnTo>
                <a:lnTo>
                  <a:pt x="8109155" y="5857"/>
                </a:lnTo>
                <a:lnTo>
                  <a:pt x="80655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algn="just"/>
            <a:r>
              <a:rPr lang="en-IN" sz="3400" b="1" spc="-10">
                <a:solidFill>
                  <a:srgbClr val="FFFFFF"/>
                </a:solidFill>
                <a:latin typeface="Calibri"/>
                <a:cs typeface="Calibri"/>
              </a:rPr>
              <a:t>  Schema-free</a:t>
            </a:r>
            <a:endParaRPr sz="340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DBB17108-184D-4E95-90EF-23C4C48EBA18}"/>
              </a:ext>
            </a:extLst>
          </p:cNvPr>
          <p:cNvSpPr/>
          <p:nvPr/>
        </p:nvSpPr>
        <p:spPr>
          <a:xfrm>
            <a:off x="172719" y="3795700"/>
            <a:ext cx="8229600" cy="984885"/>
          </a:xfrm>
          <a:custGeom>
            <a:avLst/>
            <a:gdLst/>
            <a:ahLst/>
            <a:cxnLst/>
            <a:rect l="l" t="t" r="r" b="b"/>
            <a:pathLst>
              <a:path w="8229600" h="984885">
                <a:moveTo>
                  <a:pt x="8065516" y="0"/>
                </a:moveTo>
                <a:lnTo>
                  <a:pt x="164084" y="0"/>
                </a:lnTo>
                <a:lnTo>
                  <a:pt x="120466" y="5857"/>
                </a:lnTo>
                <a:lnTo>
                  <a:pt x="81270" y="22389"/>
                </a:lnTo>
                <a:lnTo>
                  <a:pt x="48061" y="48037"/>
                </a:lnTo>
                <a:lnTo>
                  <a:pt x="22403" y="81242"/>
                </a:lnTo>
                <a:lnTo>
                  <a:pt x="5861" y="120444"/>
                </a:lnTo>
                <a:lnTo>
                  <a:pt x="0" y="164084"/>
                </a:lnTo>
                <a:lnTo>
                  <a:pt x="0" y="820420"/>
                </a:lnTo>
                <a:lnTo>
                  <a:pt x="5861" y="864059"/>
                </a:lnTo>
                <a:lnTo>
                  <a:pt x="22403" y="903261"/>
                </a:lnTo>
                <a:lnTo>
                  <a:pt x="48061" y="936466"/>
                </a:lnTo>
                <a:lnTo>
                  <a:pt x="81270" y="962114"/>
                </a:lnTo>
                <a:lnTo>
                  <a:pt x="120466" y="978646"/>
                </a:lnTo>
                <a:lnTo>
                  <a:pt x="164084" y="984503"/>
                </a:lnTo>
                <a:lnTo>
                  <a:pt x="8065516" y="984503"/>
                </a:lnTo>
                <a:lnTo>
                  <a:pt x="8109155" y="978646"/>
                </a:lnTo>
                <a:lnTo>
                  <a:pt x="8148357" y="962114"/>
                </a:lnTo>
                <a:lnTo>
                  <a:pt x="8181562" y="936466"/>
                </a:lnTo>
                <a:lnTo>
                  <a:pt x="8207210" y="903261"/>
                </a:lnTo>
                <a:lnTo>
                  <a:pt x="8223742" y="864059"/>
                </a:lnTo>
                <a:lnTo>
                  <a:pt x="8229600" y="820420"/>
                </a:lnTo>
                <a:lnTo>
                  <a:pt x="8229600" y="164084"/>
                </a:lnTo>
                <a:lnTo>
                  <a:pt x="8223742" y="120444"/>
                </a:lnTo>
                <a:lnTo>
                  <a:pt x="8207210" y="81242"/>
                </a:lnTo>
                <a:lnTo>
                  <a:pt x="8181562" y="48037"/>
                </a:lnTo>
                <a:lnTo>
                  <a:pt x="8148357" y="22389"/>
                </a:lnTo>
                <a:lnTo>
                  <a:pt x="8109155" y="5857"/>
                </a:lnTo>
                <a:lnTo>
                  <a:pt x="80655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r>
              <a:rPr lang="en-IN" sz="3400" b="1">
                <a:solidFill>
                  <a:srgbClr val="FFFFFF"/>
                </a:solidFill>
                <a:latin typeface="Calibri"/>
                <a:cs typeface="Calibri"/>
              </a:rPr>
              <a:t>  Simple</a:t>
            </a:r>
            <a:r>
              <a:rPr lang="en-IN" sz="3400" b="1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400" b="1" spc="-5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340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F629CCD3-1435-4F84-BA6A-D70C1C03FDBE}"/>
              </a:ext>
            </a:extLst>
          </p:cNvPr>
          <p:cNvSpPr/>
          <p:nvPr/>
        </p:nvSpPr>
        <p:spPr>
          <a:xfrm>
            <a:off x="162559" y="5225674"/>
            <a:ext cx="8229600" cy="984885"/>
          </a:xfrm>
          <a:custGeom>
            <a:avLst/>
            <a:gdLst/>
            <a:ahLst/>
            <a:cxnLst/>
            <a:rect l="l" t="t" r="r" b="b"/>
            <a:pathLst>
              <a:path w="8229600" h="984885">
                <a:moveTo>
                  <a:pt x="8065516" y="0"/>
                </a:moveTo>
                <a:lnTo>
                  <a:pt x="164084" y="0"/>
                </a:lnTo>
                <a:lnTo>
                  <a:pt x="120466" y="5857"/>
                </a:lnTo>
                <a:lnTo>
                  <a:pt x="81270" y="22389"/>
                </a:lnTo>
                <a:lnTo>
                  <a:pt x="48061" y="48037"/>
                </a:lnTo>
                <a:lnTo>
                  <a:pt x="22403" y="81242"/>
                </a:lnTo>
                <a:lnTo>
                  <a:pt x="5861" y="120444"/>
                </a:lnTo>
                <a:lnTo>
                  <a:pt x="0" y="164084"/>
                </a:lnTo>
                <a:lnTo>
                  <a:pt x="0" y="820420"/>
                </a:lnTo>
                <a:lnTo>
                  <a:pt x="5861" y="864059"/>
                </a:lnTo>
                <a:lnTo>
                  <a:pt x="22403" y="903261"/>
                </a:lnTo>
                <a:lnTo>
                  <a:pt x="48061" y="936466"/>
                </a:lnTo>
                <a:lnTo>
                  <a:pt x="81270" y="962114"/>
                </a:lnTo>
                <a:lnTo>
                  <a:pt x="120466" y="978646"/>
                </a:lnTo>
                <a:lnTo>
                  <a:pt x="164084" y="984503"/>
                </a:lnTo>
                <a:lnTo>
                  <a:pt x="8065516" y="984503"/>
                </a:lnTo>
                <a:lnTo>
                  <a:pt x="8109155" y="978646"/>
                </a:lnTo>
                <a:lnTo>
                  <a:pt x="8148357" y="962114"/>
                </a:lnTo>
                <a:lnTo>
                  <a:pt x="8181562" y="936466"/>
                </a:lnTo>
                <a:lnTo>
                  <a:pt x="8207210" y="903261"/>
                </a:lnTo>
                <a:lnTo>
                  <a:pt x="8223742" y="864059"/>
                </a:lnTo>
                <a:lnTo>
                  <a:pt x="8229600" y="820420"/>
                </a:lnTo>
                <a:lnTo>
                  <a:pt x="8229600" y="164084"/>
                </a:lnTo>
                <a:lnTo>
                  <a:pt x="8223742" y="120444"/>
                </a:lnTo>
                <a:lnTo>
                  <a:pt x="8207210" y="81242"/>
                </a:lnTo>
                <a:lnTo>
                  <a:pt x="8181562" y="48037"/>
                </a:lnTo>
                <a:lnTo>
                  <a:pt x="8148357" y="22389"/>
                </a:lnTo>
                <a:lnTo>
                  <a:pt x="8109155" y="5857"/>
                </a:lnTo>
                <a:lnTo>
                  <a:pt x="806551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pPr algn="just"/>
            <a:r>
              <a:rPr lang="en-IN" sz="3400" b="1" spc="-10">
                <a:solidFill>
                  <a:srgbClr val="FFFFFF"/>
                </a:solidFill>
                <a:latin typeface="Calibri"/>
                <a:cs typeface="Calibri"/>
              </a:rPr>
              <a:t>  Distributed</a:t>
            </a:r>
            <a:endParaRPr sz="3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085088"/>
            <a:ext cx="7391400" cy="516940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2888" y="150063"/>
            <a:ext cx="60007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none" spc="5" dirty="0"/>
              <a:t>NoSQL</a:t>
            </a:r>
            <a:r>
              <a:rPr u="none" spc="-65" dirty="0"/>
              <a:t> </a:t>
            </a:r>
            <a:r>
              <a:rPr u="none" spc="-105" dirty="0"/>
              <a:t>w</a:t>
            </a:r>
            <a:r>
              <a:rPr u="none" spc="-85" dirty="0"/>
              <a:t>hy</a:t>
            </a:r>
            <a:r>
              <a:rPr u="none" dirty="0"/>
              <a:t>,</a:t>
            </a:r>
            <a:r>
              <a:rPr u="none" spc="-200" dirty="0"/>
              <a:t> </a:t>
            </a:r>
            <a:r>
              <a:rPr u="none" spc="5" dirty="0"/>
              <a:t>what</a:t>
            </a:r>
            <a:r>
              <a:rPr u="none" spc="-100" dirty="0"/>
              <a:t> </a:t>
            </a:r>
            <a:r>
              <a:rPr u="none" spc="5" dirty="0"/>
              <a:t>and</a:t>
            </a:r>
            <a:r>
              <a:rPr u="none" spc="15" dirty="0"/>
              <a:t> </a:t>
            </a:r>
            <a:r>
              <a:rPr u="none" spc="5" dirty="0"/>
              <a:t>when?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20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996" y="1230883"/>
            <a:ext cx="3911600" cy="4338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4F81BC"/>
                </a:solidFill>
                <a:latin typeface="Calibri"/>
                <a:cs typeface="Calibri"/>
              </a:rPr>
              <a:t>In</a:t>
            </a:r>
            <a:r>
              <a:rPr sz="2000" b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sz="2000" b="1" spc="-3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4F81BC"/>
                </a:solidFill>
                <a:latin typeface="Calibri"/>
                <a:cs typeface="Calibri"/>
              </a:rPr>
              <a:t>tio</a:t>
            </a:r>
            <a:r>
              <a:rPr sz="2000" b="1" spc="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2000" b="1" spc="-5" dirty="0">
                <a:solidFill>
                  <a:srgbClr val="4F81BC"/>
                </a:solidFill>
                <a:latin typeface="Calibri"/>
                <a:cs typeface="Calibri"/>
              </a:rPr>
              <a:t>al</a:t>
            </a:r>
            <a:r>
              <a:rPr sz="2000" b="1" spc="-9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sz="2000" b="1" spc="-3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2000" b="1" spc="-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4F81BC"/>
                </a:solidFill>
                <a:latin typeface="Calibri"/>
                <a:cs typeface="Calibri"/>
              </a:rPr>
              <a:t>b</a:t>
            </a:r>
            <a:r>
              <a:rPr sz="2000" b="1" spc="-5" dirty="0">
                <a:solidFill>
                  <a:srgbClr val="4F81BC"/>
                </a:solidFill>
                <a:latin typeface="Calibri"/>
                <a:cs typeface="Calibri"/>
              </a:rPr>
              <a:t>ases: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R="57150" algn="ctr">
              <a:lnSpc>
                <a:spcPct val="100000"/>
              </a:lnSpc>
              <a:tabLst>
                <a:tab pos="340995" algn="l"/>
              </a:tabLst>
            </a:pPr>
            <a:r>
              <a:rPr sz="1600" spc="-150" dirty="0">
                <a:solidFill>
                  <a:srgbClr val="17375E"/>
                </a:solidFill>
                <a:latin typeface="Lucida Sans Unicode"/>
                <a:cs typeface="Lucida Sans Unicode"/>
              </a:rPr>
              <a:t>▶	</a:t>
            </a:r>
            <a:r>
              <a:rPr sz="2000" spc="-210" dirty="0">
                <a:latin typeface="Calibri"/>
                <a:cs typeface="Calibri"/>
              </a:rPr>
              <a:t>Y</a:t>
            </a:r>
            <a:r>
              <a:rPr sz="2000" spc="-5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an’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ich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 marR="1315085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schema</a:t>
            </a:r>
            <a:endParaRPr sz="2000">
              <a:latin typeface="Calibri"/>
              <a:cs typeface="Calibri"/>
            </a:endParaRPr>
          </a:p>
          <a:p>
            <a:pPr marR="118110" algn="ctr">
              <a:lnSpc>
                <a:spcPct val="100000"/>
              </a:lnSpc>
              <a:spcBef>
                <a:spcPts val="1010"/>
              </a:spcBef>
              <a:tabLst>
                <a:tab pos="340995" algn="l"/>
              </a:tabLst>
            </a:pPr>
            <a:r>
              <a:rPr sz="1600" spc="-150" dirty="0">
                <a:solidFill>
                  <a:srgbClr val="17375E"/>
                </a:solidFill>
                <a:latin typeface="Lucida Sans Unicode"/>
                <a:cs typeface="Lucida Sans Unicode"/>
              </a:rPr>
              <a:t>▶	</a:t>
            </a:r>
            <a:r>
              <a:rPr sz="2000" spc="-210" dirty="0">
                <a:latin typeface="Calibri"/>
                <a:cs typeface="Calibri"/>
              </a:rPr>
              <a:t>Y</a:t>
            </a:r>
            <a:r>
              <a:rPr sz="2000" spc="-5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5" dirty="0">
                <a:latin typeface="Calibri"/>
                <a:cs typeface="Calibri"/>
              </a:rPr>
              <a:t> N</a:t>
            </a:r>
            <a:r>
              <a:rPr sz="2000" spc="-5" dirty="0">
                <a:latin typeface="Calibri"/>
                <a:cs typeface="Calibri"/>
              </a:rPr>
              <a:t>ULLs 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unu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R="1739900" algn="ctr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items</a:t>
            </a:r>
            <a:r>
              <a:rPr sz="2000" spc="-5" dirty="0">
                <a:latin typeface="Calibri"/>
                <a:cs typeface="Calibri"/>
              </a:rPr>
              <a:t> 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30" dirty="0">
                <a:latin typeface="Calibri"/>
                <a:cs typeface="Calibri"/>
              </a:rPr>
              <a:t>row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90"/>
              </a:spcBef>
              <a:tabLst>
                <a:tab pos="340995" algn="l"/>
              </a:tabLst>
            </a:pPr>
            <a:r>
              <a:rPr sz="1600" spc="-150" dirty="0">
                <a:solidFill>
                  <a:srgbClr val="17375E"/>
                </a:solidFill>
                <a:latin typeface="Lucida Sans Unicode"/>
                <a:cs typeface="Lucida Sans Unicode"/>
              </a:rPr>
              <a:t>▶	</a:t>
            </a:r>
            <a:r>
              <a:rPr sz="2000" spc="-105" dirty="0">
                <a:latin typeface="Calibri"/>
                <a:cs typeface="Calibri"/>
              </a:rPr>
              <a:t>W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hou</a:t>
            </a:r>
            <a:r>
              <a:rPr sz="2000" spc="-5" dirty="0">
                <a:latin typeface="Calibri"/>
                <a:cs typeface="Calibri"/>
              </a:rPr>
              <a:t>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25" dirty="0">
                <a:latin typeface="Calibri"/>
                <a:cs typeface="Calibri"/>
              </a:rPr>
              <a:t>ata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430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i.e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: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can’t</a:t>
            </a:r>
            <a:r>
              <a:rPr sz="2000" dirty="0">
                <a:latin typeface="Calibri"/>
                <a:cs typeface="Calibri"/>
              </a:rPr>
              <a:t> add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  <a:p>
            <a:pPr marR="1876425" algn="ctr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interger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</a:t>
            </a:r>
            <a:endParaRPr sz="2000">
              <a:latin typeface="Calibri"/>
              <a:cs typeface="Calibri"/>
            </a:endParaRPr>
          </a:p>
          <a:p>
            <a:pPr marL="356870" marR="220979" indent="-344805">
              <a:lnSpc>
                <a:spcPct val="100000"/>
              </a:lnSpc>
              <a:spcBef>
                <a:spcPts val="1010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17375E"/>
                </a:solidFill>
                <a:latin typeface="Lucida Sans Unicode"/>
                <a:cs typeface="Lucida Sans Unicode"/>
              </a:rPr>
              <a:t>▶	</a:t>
            </a:r>
            <a:r>
              <a:rPr sz="2000" spc="-210" dirty="0">
                <a:latin typeface="Calibri"/>
                <a:cs typeface="Calibri"/>
              </a:rPr>
              <a:t>Y</a:t>
            </a:r>
            <a:r>
              <a:rPr sz="2000" spc="-5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an’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lti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20" dirty="0">
                <a:latin typeface="Calibri"/>
                <a:cs typeface="Calibri"/>
              </a:rPr>
              <a:t>em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 </a:t>
            </a:r>
            <a:r>
              <a:rPr sz="2000" spc="-15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(</a:t>
            </a:r>
            <a:r>
              <a:rPr sz="2000" spc="-210" dirty="0">
                <a:latin typeface="Calibri"/>
                <a:cs typeface="Calibri"/>
              </a:rPr>
              <a:t>Y</a:t>
            </a:r>
            <a:r>
              <a:rPr sz="2000" spc="-5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5" dirty="0">
                <a:latin typeface="Calibri"/>
                <a:cs typeface="Calibri"/>
              </a:rPr>
              <a:t>ld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  </a:t>
            </a:r>
            <a:r>
              <a:rPr sz="2000" spc="-10" dirty="0">
                <a:latin typeface="Calibri"/>
                <a:cs typeface="Calibri"/>
              </a:rPr>
              <a:t>table: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primary-key,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foreign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0" dirty="0">
                <a:latin typeface="Calibri"/>
                <a:cs typeface="Calibri"/>
              </a:rPr>
              <a:t>key, 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ali</a:t>
            </a:r>
            <a:r>
              <a:rPr sz="2000" spc="-25" dirty="0">
                <a:latin typeface="Calibri"/>
                <a:cs typeface="Calibri"/>
              </a:rPr>
              <a:t>zat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!!!)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1935" y="2191511"/>
            <a:ext cx="4062984" cy="29596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5" name="object 5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6412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What</a:t>
            </a:r>
            <a:r>
              <a:rPr sz="3600" u="none" spc="-60" dirty="0"/>
              <a:t> </a:t>
            </a:r>
            <a:r>
              <a:rPr sz="3600" u="none" spc="-5" dirty="0"/>
              <a:t>is</a:t>
            </a:r>
            <a:r>
              <a:rPr sz="3600" u="none" spc="-20" dirty="0"/>
              <a:t> </a:t>
            </a:r>
            <a:r>
              <a:rPr sz="3600" u="none" dirty="0"/>
              <a:t>a</a:t>
            </a:r>
            <a:r>
              <a:rPr sz="3600" u="none" spc="-25" dirty="0"/>
              <a:t> </a:t>
            </a:r>
            <a:r>
              <a:rPr sz="3600" u="none" dirty="0"/>
              <a:t>schema-less</a:t>
            </a:r>
            <a:r>
              <a:rPr sz="3600" u="none" spc="-175" dirty="0"/>
              <a:t> </a:t>
            </a:r>
            <a:r>
              <a:rPr sz="3600" u="none" spc="-5" dirty="0"/>
              <a:t>datamodel?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22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52" y="1433525"/>
            <a:ext cx="4738370" cy="267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4F81BC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F81BC"/>
                </a:solidFill>
                <a:latin typeface="Calibri"/>
                <a:cs typeface="Calibri"/>
              </a:rPr>
              <a:t>NoSQL</a:t>
            </a:r>
            <a:r>
              <a:rPr sz="2000" b="1" spc="-5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libri"/>
                <a:cs typeface="Calibri"/>
              </a:rPr>
              <a:t>Databases: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3695" algn="l"/>
              </a:tabLst>
            </a:pPr>
            <a:r>
              <a:rPr sz="1600" spc="-150" dirty="0">
                <a:solidFill>
                  <a:srgbClr val="17375E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</a:t>
            </a:r>
            <a:r>
              <a:rPr sz="1800" spc="-5" dirty="0">
                <a:latin typeface="Calibri"/>
                <a:cs typeface="Calibri"/>
              </a:rPr>
              <a:t> schema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353695" algn="l"/>
              </a:tabLst>
            </a:pPr>
            <a:r>
              <a:rPr sz="1800" spc="-175" dirty="0">
                <a:solidFill>
                  <a:srgbClr val="17375E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unused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3695" algn="l"/>
              </a:tabLst>
            </a:pPr>
            <a:r>
              <a:rPr sz="1800" spc="-175" dirty="0">
                <a:solidFill>
                  <a:srgbClr val="17375E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datatype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(implicit)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353695" algn="l"/>
              </a:tabLst>
            </a:pPr>
            <a:r>
              <a:rPr sz="1800" spc="-175" dirty="0">
                <a:solidFill>
                  <a:srgbClr val="17375E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of</a:t>
            </a:r>
            <a:r>
              <a:rPr sz="1800" spc="-25">
                <a:latin typeface="Calibri"/>
                <a:cs typeface="Calibri"/>
              </a:rPr>
              <a:t> </a:t>
            </a:r>
            <a:r>
              <a:rPr lang="en-US" sz="1800" spc="-25">
                <a:latin typeface="Calibri"/>
                <a:cs typeface="Calibri"/>
              </a:rPr>
              <a:t>the </a:t>
            </a:r>
            <a:r>
              <a:rPr sz="1800" spc="-15">
                <a:latin typeface="Calibri"/>
                <a:cs typeface="Calibri"/>
              </a:rPr>
              <a:t>considerations</a:t>
            </a:r>
            <a:r>
              <a:rPr sz="1800" spc="-8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170"/>
              </a:spcBef>
            </a:pP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353695" algn="l"/>
              </a:tabLst>
            </a:pPr>
            <a:r>
              <a:rPr sz="1800" spc="-175" dirty="0">
                <a:solidFill>
                  <a:srgbClr val="17375E"/>
                </a:solidFill>
                <a:latin typeface="Lucida Sans Unicode"/>
                <a:cs typeface="Lucida Sans Unicode"/>
              </a:rPr>
              <a:t>▶	</a:t>
            </a:r>
            <a:r>
              <a:rPr sz="1800" spc="-9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oc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67" y="1301496"/>
            <a:ext cx="3529584" cy="302361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5" name="object 5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6412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What</a:t>
            </a:r>
            <a:r>
              <a:rPr sz="3600" u="none" spc="-60" dirty="0"/>
              <a:t> </a:t>
            </a:r>
            <a:r>
              <a:rPr sz="3600" u="none" spc="-5" dirty="0"/>
              <a:t>is</a:t>
            </a:r>
            <a:r>
              <a:rPr sz="3600" u="none" spc="-20" dirty="0"/>
              <a:t> </a:t>
            </a:r>
            <a:r>
              <a:rPr sz="3600" u="none" dirty="0"/>
              <a:t>a</a:t>
            </a:r>
            <a:r>
              <a:rPr sz="3600" u="none" spc="-25" dirty="0"/>
              <a:t> </a:t>
            </a:r>
            <a:r>
              <a:rPr sz="3600" u="none" dirty="0"/>
              <a:t>schema-less</a:t>
            </a:r>
            <a:r>
              <a:rPr sz="3600" u="none" spc="-175" dirty="0"/>
              <a:t> </a:t>
            </a:r>
            <a:r>
              <a:rPr sz="3600" u="none" spc="-5" dirty="0"/>
              <a:t>datamodel?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23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083" y="1201673"/>
            <a:ext cx="4116070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51610" algn="l"/>
              </a:tabLst>
            </a:pPr>
            <a:r>
              <a:rPr sz="2400" dirty="0">
                <a:latin typeface="Calibri"/>
                <a:cs typeface="Calibri"/>
              </a:rPr>
              <a:t>NoSQL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>
                <a:latin typeface="Calibri"/>
                <a:cs typeface="Calibri"/>
              </a:rPr>
              <a:t>classified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into </a:t>
            </a:r>
            <a:r>
              <a:rPr sz="2400" spc="-10">
                <a:latin typeface="Calibri"/>
                <a:cs typeface="Calibri"/>
              </a:rPr>
              <a:t>four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>
                <a:latin typeface="Calibri"/>
                <a:cs typeface="Calibri"/>
              </a:rPr>
              <a:t>major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 spc="-5">
                <a:latin typeface="Calibri"/>
                <a:cs typeface="Calibri"/>
              </a:rPr>
              <a:t>data models</a:t>
            </a:r>
            <a:r>
              <a:rPr sz="2400" spc="-5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5F4879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35" dirty="0">
                <a:latin typeface="Calibri"/>
                <a:cs typeface="Calibri"/>
              </a:rPr>
              <a:t>Key-value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5F4879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Document-Based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5F4879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libri"/>
                <a:cs typeface="Calibri"/>
              </a:rPr>
              <a:t>Column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family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605"/>
              </a:spcBef>
              <a:buClr>
                <a:srgbClr val="5F4879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Calibri"/>
                <a:cs typeface="Calibri"/>
              </a:rPr>
              <a:t>Graph-Based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u="heavy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Each</a:t>
            </a:r>
            <a:r>
              <a:rPr sz="2000" u="heavy" spc="-7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DB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has</a:t>
            </a:r>
            <a:r>
              <a:rPr sz="20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its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own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query</a:t>
            </a:r>
            <a:r>
              <a:rPr sz="2000" u="heavy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23041" y="1255623"/>
            <a:ext cx="4621530" cy="3569970"/>
            <a:chOff x="4523041" y="1255623"/>
            <a:chExt cx="4621530" cy="3569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3041" y="1255623"/>
              <a:ext cx="4620958" cy="3569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3167" y="1438655"/>
              <a:ext cx="4126991" cy="307238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7" name="object 7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6572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5" dirty="0"/>
              <a:t>Different</a:t>
            </a:r>
            <a:r>
              <a:rPr sz="3600" u="none" spc="-65" dirty="0"/>
              <a:t> </a:t>
            </a:r>
            <a:r>
              <a:rPr sz="3600" u="none" spc="-20" dirty="0"/>
              <a:t>types</a:t>
            </a:r>
            <a:r>
              <a:rPr sz="3600" u="none" spc="-45" dirty="0"/>
              <a:t> </a:t>
            </a:r>
            <a:r>
              <a:rPr sz="3600" u="none" spc="-15" dirty="0"/>
              <a:t>of</a:t>
            </a:r>
            <a:r>
              <a:rPr sz="3600" u="none" spc="-45" dirty="0"/>
              <a:t> </a:t>
            </a:r>
            <a:r>
              <a:rPr sz="3600" u="none" spc="-20" dirty="0"/>
              <a:t>NoSQL</a:t>
            </a:r>
            <a:r>
              <a:rPr sz="3600" u="none" spc="-35" dirty="0"/>
              <a:t> </a:t>
            </a:r>
            <a:r>
              <a:rPr sz="3600" u="none" spc="-25" dirty="0"/>
              <a:t>Databases</a:t>
            </a:r>
            <a:endParaRPr sz="3600"/>
          </a:p>
        </p:txBody>
      </p:sp>
      <p:grpSp>
        <p:nvGrpSpPr>
          <p:cNvPr id="10" name="object 10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24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3" name="object 3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70657" y="150063"/>
            <a:ext cx="25793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duc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235" y="1290904"/>
            <a:ext cx="5148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Database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Organized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collection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35" y="2389073"/>
            <a:ext cx="1126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1050" y="2389073"/>
            <a:ext cx="4629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790" algn="l"/>
                <a:tab pos="1820545" algn="l"/>
                <a:tab pos="3668395" algn="l"/>
              </a:tabLst>
            </a:pPr>
            <a:r>
              <a:rPr sz="2400" dirty="0">
                <a:latin typeface="Calibri"/>
                <a:cs typeface="Calibri"/>
              </a:rPr>
              <a:t>-	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	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	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ys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5968" y="2389073"/>
            <a:ext cx="1433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80" algn="l"/>
              </a:tabLst>
            </a:pPr>
            <a:r>
              <a:rPr sz="2400" dirty="0">
                <a:latin typeface="Calibri"/>
                <a:cs typeface="Calibri"/>
              </a:rPr>
              <a:t>a	</a:t>
            </a:r>
            <a:r>
              <a:rPr sz="2400" spc="-3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8957" y="2755519"/>
            <a:ext cx="166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1900" algn="l"/>
              </a:tabLst>
            </a:pPr>
            <a:r>
              <a:rPr sz="2400" spc="-55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ls	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8963" y="2755519"/>
            <a:ext cx="55403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37615" algn="l"/>
                <a:tab pos="2006600" algn="l"/>
                <a:tab pos="3433445" algn="l"/>
                <a:tab pos="4826635" algn="l"/>
              </a:tabLst>
            </a:pPr>
            <a:r>
              <a:rPr sz="2400" spc="-25" dirty="0">
                <a:latin typeface="Calibri"/>
                <a:cs typeface="Calibri"/>
              </a:rPr>
              <a:t>package	</a:t>
            </a:r>
            <a:r>
              <a:rPr sz="2400" spc="-10" dirty="0">
                <a:latin typeface="Calibri"/>
                <a:cs typeface="Calibri"/>
              </a:rPr>
              <a:t>with	</a:t>
            </a:r>
            <a:r>
              <a:rPr sz="2400" spc="-15" dirty="0">
                <a:latin typeface="Calibri"/>
                <a:cs typeface="Calibri"/>
              </a:rPr>
              <a:t>computer	</a:t>
            </a:r>
            <a:r>
              <a:rPr sz="2400" spc="-20" dirty="0">
                <a:latin typeface="Calibri"/>
                <a:cs typeface="Calibri"/>
              </a:rPr>
              <a:t>programs	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creation,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maintenance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235" y="4249673"/>
            <a:ext cx="67964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spc="-20" dirty="0">
                <a:latin typeface="Calibri"/>
                <a:cs typeface="Calibri"/>
              </a:rPr>
              <a:t>Databases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spc="-30" dirty="0">
                <a:latin typeface="Calibri"/>
                <a:cs typeface="Calibri"/>
              </a:rPr>
              <a:t>created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35" dirty="0">
                <a:latin typeface="Calibri"/>
                <a:cs typeface="Calibri"/>
              </a:rPr>
              <a:t>operate </a:t>
            </a:r>
            <a:r>
              <a:rPr sz="2400" spc="-30" dirty="0">
                <a:latin typeface="Calibri"/>
                <a:cs typeface="Calibri"/>
              </a:rPr>
              <a:t>large </a:t>
            </a:r>
            <a:r>
              <a:rPr sz="2400" spc="-10" dirty="0">
                <a:latin typeface="Calibri"/>
                <a:cs typeface="Calibri"/>
              </a:rPr>
              <a:t>quantities </a:t>
            </a:r>
            <a:r>
              <a:rPr sz="2400" spc="-2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information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inputting,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storing,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retrieving,</a:t>
            </a:r>
            <a:r>
              <a:rPr sz="2400" spc="-5" dirty="0">
                <a:latin typeface="Calibri"/>
                <a:cs typeface="Calibri"/>
              </a:rPr>
              <a:t> and </a:t>
            </a:r>
            <a:r>
              <a:rPr sz="2400" dirty="0">
                <a:latin typeface="Calibri"/>
                <a:cs typeface="Calibri"/>
              </a:rPr>
              <a:t> managing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8145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715882" y="0"/>
            <a:ext cx="2838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none" spc="5" dirty="0"/>
              <a:t>1</a:t>
            </a:r>
          </a:p>
        </p:txBody>
      </p:sp>
      <p:sp>
        <p:nvSpPr>
          <p:cNvPr id="17" name="object 17"/>
          <p:cNvSpPr/>
          <p:nvPr/>
        </p:nvSpPr>
        <p:spPr>
          <a:xfrm>
            <a:off x="8572500" y="1523"/>
            <a:ext cx="573405" cy="780415"/>
          </a:xfrm>
          <a:custGeom>
            <a:avLst/>
            <a:gdLst/>
            <a:ahLst/>
            <a:cxnLst/>
            <a:rect l="l" t="t" r="r" b="b"/>
            <a:pathLst>
              <a:path w="573404" h="780415">
                <a:moveTo>
                  <a:pt x="0" y="780288"/>
                </a:moveTo>
                <a:lnTo>
                  <a:pt x="573024" y="780288"/>
                </a:lnTo>
                <a:lnTo>
                  <a:pt x="573024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9144">
            <a:solidFill>
              <a:srgbClr val="BC49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204722"/>
            <a:ext cx="4598035" cy="2183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Simplest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NOSQL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4F81BB"/>
              </a:buClr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20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stored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key/value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pairs.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F81BB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The main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F81BB"/>
              </a:buClr>
              <a:buFont typeface="Wingdings"/>
              <a:buChar char=""/>
            </a:pPr>
            <a:endParaRPr sz="19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Access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(values)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strings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keys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3668648"/>
            <a:ext cx="31838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3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required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format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4278629"/>
            <a:ext cx="3021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35" dirty="0">
                <a:latin typeface="Calibri"/>
                <a:cs typeface="Calibri"/>
              </a:rPr>
              <a:t>Data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may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-35" dirty="0">
                <a:latin typeface="Calibri"/>
                <a:cs typeface="Calibri"/>
              </a:rPr>
              <a:t> 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format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291" y="4887925"/>
            <a:ext cx="32956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35" dirty="0">
                <a:latin typeface="Calibri"/>
                <a:cs typeface="Calibri"/>
              </a:rPr>
              <a:t>D</a:t>
            </a:r>
            <a:r>
              <a:rPr sz="2000" spc="-5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l: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(</a:t>
            </a:r>
            <a:r>
              <a:rPr sz="2000" spc="-120" dirty="0">
                <a:latin typeface="Calibri"/>
                <a:cs typeface="Calibri"/>
              </a:rPr>
              <a:t>k</a:t>
            </a:r>
            <a:r>
              <a:rPr sz="2000" spc="-90" dirty="0">
                <a:latin typeface="Calibri"/>
                <a:cs typeface="Calibri"/>
              </a:rPr>
              <a:t>e</a:t>
            </a:r>
            <a:r>
              <a:rPr sz="2000" spc="-190" dirty="0">
                <a:latin typeface="Calibri"/>
                <a:cs typeface="Calibri"/>
              </a:rPr>
              <a:t>y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al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pa</a:t>
            </a:r>
            <a:r>
              <a:rPr sz="2000" spc="-30" dirty="0">
                <a:latin typeface="Calibri"/>
                <a:cs typeface="Calibri"/>
              </a:rPr>
              <a:t>i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4785" y="3854322"/>
            <a:ext cx="19335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0"/>
              </a:spcBef>
              <a:buClr>
                <a:srgbClr val="4F81BB"/>
              </a:buClr>
              <a:buFont typeface="Wingdings"/>
              <a:buChar char=""/>
              <a:tabLst>
                <a:tab pos="326390" algn="l"/>
                <a:tab pos="327025" algn="l"/>
              </a:tabLst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pe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ns</a:t>
            </a:r>
            <a:r>
              <a:rPr sz="1800" dirty="0">
                <a:latin typeface="Calibri"/>
                <a:cs typeface="Calibri"/>
              </a:rPr>
              <a:t>:  </a:t>
            </a:r>
            <a:r>
              <a:rPr sz="1800" spc="-40" dirty="0">
                <a:latin typeface="Calibri"/>
                <a:cs typeface="Calibri"/>
              </a:rPr>
              <a:t>Insert(key,value), </a:t>
            </a:r>
            <a:r>
              <a:rPr sz="1800" spc="-35" dirty="0">
                <a:latin typeface="Calibri"/>
                <a:cs typeface="Calibri"/>
              </a:rPr>
              <a:t> Fetch(key), 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Update(key), 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Delete(key)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8" name="object 8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1652" y="186639"/>
            <a:ext cx="4047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5" dirty="0"/>
              <a:t>Key-value</a:t>
            </a:r>
            <a:r>
              <a:rPr sz="3600" u="none" spc="-15" dirty="0"/>
              <a:t> </a:t>
            </a:r>
            <a:r>
              <a:rPr sz="3600" u="none" spc="-25" dirty="0"/>
              <a:t>Data</a:t>
            </a:r>
            <a:r>
              <a:rPr sz="3600" u="none" spc="-160" dirty="0"/>
              <a:t> </a:t>
            </a:r>
            <a:r>
              <a:rPr sz="3600" u="none" dirty="0"/>
              <a:t>model</a:t>
            </a:r>
            <a:endParaRPr sz="360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2383" y="5955791"/>
            <a:ext cx="1877568" cy="65836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25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70576" y="1316736"/>
            <a:ext cx="3410712" cy="234086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5711" y="6074664"/>
            <a:ext cx="1953767" cy="6309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0832" y="6128084"/>
            <a:ext cx="1304099" cy="4620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3" name="object 3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652" y="186639"/>
            <a:ext cx="40474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5" dirty="0"/>
              <a:t>Key-value</a:t>
            </a:r>
            <a:r>
              <a:rPr sz="3600" u="none" spc="-15" dirty="0"/>
              <a:t> </a:t>
            </a:r>
            <a:r>
              <a:rPr sz="3600" u="none" spc="-25" dirty="0"/>
              <a:t>Data</a:t>
            </a:r>
            <a:r>
              <a:rPr sz="3600" u="none" spc="-160" dirty="0"/>
              <a:t> </a:t>
            </a:r>
            <a:r>
              <a:rPr sz="3600" u="none" dirty="0"/>
              <a:t>model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523443" y="1404315"/>
            <a:ext cx="6249670" cy="405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you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dealing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bytes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data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related.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need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CRUD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 </a:t>
            </a:r>
            <a:r>
              <a:rPr sz="2400" spc="5" dirty="0">
                <a:latin typeface="Calibri"/>
                <a:cs typeface="Calibri"/>
              </a:rPr>
              <a:t>need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need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750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suitable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querying.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2383" y="5955791"/>
            <a:ext cx="1877568" cy="65836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26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5711" y="6074664"/>
            <a:ext cx="1953767" cy="6309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0832" y="6128084"/>
            <a:ext cx="1304099" cy="4620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020" y="1042873"/>
            <a:ext cx="4795520" cy="1839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4F81BB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900" spc="-15" dirty="0">
                <a:latin typeface="Calibri"/>
                <a:cs typeface="Calibri"/>
              </a:rPr>
              <a:t>It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based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the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concept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documents.</a:t>
            </a:r>
            <a:endParaRPr sz="1900">
              <a:latin typeface="Calibri"/>
              <a:cs typeface="Calibri"/>
            </a:endParaRPr>
          </a:p>
          <a:p>
            <a:pPr marL="356870" marR="1327150" indent="-344805">
              <a:lnSpc>
                <a:spcPct val="100000"/>
              </a:lnSpc>
              <a:spcBef>
                <a:spcPts val="100"/>
              </a:spcBef>
              <a:buClr>
                <a:srgbClr val="4F81BB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900" spc="-35" dirty="0">
                <a:latin typeface="Calibri"/>
                <a:cs typeface="Calibri"/>
              </a:rPr>
              <a:t>Pair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each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5" dirty="0">
                <a:latin typeface="Calibri"/>
                <a:cs typeface="Calibri"/>
              </a:rPr>
              <a:t>key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with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complex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data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structure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known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document.</a:t>
            </a:r>
            <a:endParaRPr sz="19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505"/>
              </a:spcBef>
              <a:buClr>
                <a:srgbClr val="4F81BB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1900" spc="-5" dirty="0">
                <a:latin typeface="Calibri"/>
                <a:cs typeface="Calibri"/>
              </a:rPr>
              <a:t>Documents </a:t>
            </a:r>
            <a:r>
              <a:rPr sz="1900" spc="-15" dirty="0">
                <a:latin typeface="Calibri"/>
                <a:cs typeface="Calibri"/>
              </a:rPr>
              <a:t>can contain </a:t>
            </a:r>
            <a:r>
              <a:rPr sz="1900" spc="-10" dirty="0">
                <a:latin typeface="Calibri"/>
                <a:cs typeface="Calibri"/>
              </a:rPr>
              <a:t>many </a:t>
            </a:r>
            <a:r>
              <a:rPr sz="1900" spc="-40" dirty="0">
                <a:latin typeface="Calibri"/>
                <a:cs typeface="Calibri"/>
              </a:rPr>
              <a:t>different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key- 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value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pairs,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key-array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pairs,</a:t>
            </a:r>
            <a:r>
              <a:rPr sz="1900" spc="-8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39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even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nested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documents.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05400" y="0"/>
            <a:ext cx="4038600" cy="6373495"/>
            <a:chOff x="5105400" y="0"/>
            <a:chExt cx="4038600" cy="6373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0" y="1063752"/>
              <a:ext cx="3874007" cy="23239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3401567"/>
              <a:ext cx="3959352" cy="2971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208" y="0"/>
              <a:ext cx="621792" cy="1066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0976" y="0"/>
              <a:ext cx="573023" cy="9997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9" name="object 9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5356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Document</a:t>
            </a:r>
            <a:r>
              <a:rPr sz="3600" u="none" spc="-110" dirty="0"/>
              <a:t> </a:t>
            </a:r>
            <a:r>
              <a:rPr sz="3600" u="none" dirty="0"/>
              <a:t>based</a:t>
            </a:r>
            <a:r>
              <a:rPr sz="3600" u="none" spc="-75" dirty="0"/>
              <a:t> </a:t>
            </a:r>
            <a:r>
              <a:rPr sz="3600" u="none" spc="-20" dirty="0"/>
              <a:t>data</a:t>
            </a:r>
            <a:r>
              <a:rPr sz="3600" u="none" spc="-145" dirty="0"/>
              <a:t> </a:t>
            </a:r>
            <a:r>
              <a:rPr sz="3600" u="none" dirty="0"/>
              <a:t>model</a:t>
            </a:r>
            <a:endParaRPr sz="3600"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3380232"/>
            <a:ext cx="3898391" cy="27980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27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1509725"/>
            <a:ext cx="7187565" cy="32551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50000"/>
              </a:lnSpc>
              <a:buClr>
                <a:srgbClr val="4F81BB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stores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retrieves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formats,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XML,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50000"/>
              </a:lnSpc>
            </a:pPr>
            <a:r>
              <a:rPr sz="2000" spc="-15" dirty="0">
                <a:latin typeface="Calibri"/>
                <a:cs typeface="Calibri"/>
              </a:rPr>
              <a:t>JSON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(JavaScript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Notation)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or,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BSON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(Binary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JSON).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sz="2100">
              <a:latin typeface="Calibri"/>
              <a:cs typeface="Calibri"/>
            </a:endParaRPr>
          </a:p>
          <a:p>
            <a:pPr marL="356870" indent="-344805">
              <a:lnSpc>
                <a:spcPct val="150000"/>
              </a:lnSpc>
              <a:buClr>
                <a:srgbClr val="4F81BB"/>
              </a:buClr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stores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-5" dirty="0">
                <a:latin typeface="Calibri"/>
                <a:cs typeface="Calibri"/>
              </a:rPr>
              <a:t> part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key-value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4F81BB"/>
              </a:buClr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414655" indent="-402590">
              <a:lnSpc>
                <a:spcPct val="150000"/>
              </a:lnSpc>
              <a:buClr>
                <a:srgbClr val="4F81BB"/>
              </a:buClr>
              <a:buFont typeface="Wingdings"/>
              <a:buChar char=""/>
              <a:tabLst>
                <a:tab pos="414655" algn="l"/>
                <a:tab pos="415290" algn="l"/>
              </a:tabLst>
            </a:pPr>
            <a:r>
              <a:rPr sz="2000" spc="-6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 </a:t>
            </a:r>
            <a:r>
              <a:rPr sz="2000" spc="-15" dirty="0">
                <a:latin typeface="Calibri"/>
                <a:cs typeface="Calibri"/>
              </a:rPr>
              <a:t>key-value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stores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50000"/>
              </a:lnSpc>
            </a:pPr>
            <a:r>
              <a:rPr sz="2000" spc="-15" dirty="0">
                <a:latin typeface="Calibri"/>
                <a:cs typeface="Calibri"/>
              </a:rPr>
              <a:t>where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 can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examine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values.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5356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Document</a:t>
            </a:r>
            <a:r>
              <a:rPr sz="3600" u="none" spc="-110" dirty="0"/>
              <a:t> </a:t>
            </a:r>
            <a:r>
              <a:rPr sz="3600" u="none" dirty="0"/>
              <a:t>based</a:t>
            </a:r>
            <a:r>
              <a:rPr sz="3600" u="none" spc="-75" dirty="0"/>
              <a:t> </a:t>
            </a:r>
            <a:r>
              <a:rPr sz="3600" u="none" spc="-20" dirty="0"/>
              <a:t>data</a:t>
            </a:r>
            <a:r>
              <a:rPr sz="3600" u="none" spc="-145" dirty="0"/>
              <a:t> </a:t>
            </a:r>
            <a:r>
              <a:rPr sz="3600" u="none" dirty="0"/>
              <a:t>model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28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600" y="5430583"/>
            <a:ext cx="1905000" cy="6334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9823" y="5343144"/>
            <a:ext cx="1475231" cy="8016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004" y="1401318"/>
            <a:ext cx="4607560" cy="3378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to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use?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don’t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much </a:t>
            </a:r>
            <a:r>
              <a:rPr sz="2000" dirty="0">
                <a:latin typeface="Calibri"/>
                <a:cs typeface="Calibri"/>
              </a:rPr>
              <a:t>about </a:t>
            </a:r>
            <a:r>
              <a:rPr sz="2000" spc="-10" dirty="0">
                <a:latin typeface="Calibri"/>
                <a:cs typeface="Calibri"/>
              </a:rPr>
              <a:t>schema.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Schema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likely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often.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7505" algn="l"/>
              </a:tabLst>
            </a:pPr>
            <a:r>
              <a:rPr sz="2000" spc="-35" dirty="0">
                <a:latin typeface="Calibri"/>
                <a:cs typeface="Calibri"/>
              </a:rPr>
              <a:t>Web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Analytics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Real-time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analytics.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Blogging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platforms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eCommerce.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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use?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related.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5" dirty="0">
                <a:latin typeface="Calibri"/>
                <a:cs typeface="Calibri"/>
              </a:rPr>
              <a:t>efficiency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preferred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over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consistency.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5356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Document</a:t>
            </a:r>
            <a:r>
              <a:rPr sz="3600" u="none" spc="-110" dirty="0"/>
              <a:t> </a:t>
            </a:r>
            <a:r>
              <a:rPr sz="3600" u="none" dirty="0"/>
              <a:t>based</a:t>
            </a:r>
            <a:r>
              <a:rPr sz="3600" u="none" spc="-75" dirty="0"/>
              <a:t> </a:t>
            </a:r>
            <a:r>
              <a:rPr sz="3600" u="none" spc="-20" dirty="0"/>
              <a:t>data</a:t>
            </a:r>
            <a:r>
              <a:rPr sz="3600" u="none" spc="-145" dirty="0"/>
              <a:t> </a:t>
            </a:r>
            <a:r>
              <a:rPr sz="3600" u="none" dirty="0"/>
              <a:t>model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29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600" y="5378767"/>
            <a:ext cx="1905000" cy="6334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0" y="5367528"/>
            <a:ext cx="1475231" cy="8016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367" y="1177239"/>
            <a:ext cx="4044315" cy="415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C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900" spc="-5" dirty="0">
                <a:latin typeface="Calibri"/>
                <a:cs typeface="Calibri"/>
              </a:rPr>
              <a:t>Column-based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databases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store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endParaRPr sz="19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Calibri"/>
                <a:cs typeface="Calibri"/>
              </a:rPr>
              <a:t>column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families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rows.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C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900" spc="-5" dirty="0">
                <a:latin typeface="Calibri"/>
                <a:cs typeface="Calibri"/>
              </a:rPr>
              <a:t>These</a:t>
            </a:r>
            <a:r>
              <a:rPr sz="1900" spc="-15" dirty="0">
                <a:latin typeface="Calibri"/>
                <a:cs typeface="Calibri"/>
              </a:rPr>
              <a:t> rows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contain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multiple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columns</a:t>
            </a:r>
            <a:endParaRPr sz="19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associated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with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row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60" dirty="0">
                <a:latin typeface="Calibri"/>
                <a:cs typeface="Calibri"/>
              </a:rPr>
              <a:t>key.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C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900" spc="-5" dirty="0">
                <a:latin typeface="Calibri"/>
                <a:cs typeface="Calibri"/>
              </a:rPr>
              <a:t>Column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families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spc="-5" dirty="0">
                <a:latin typeface="Calibri"/>
                <a:cs typeface="Calibri"/>
              </a:rPr>
              <a:t> groups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related</a:t>
            </a:r>
            <a:endParaRPr sz="19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900" spc="-20" dirty="0">
                <a:latin typeface="Calibri"/>
                <a:cs typeface="Calibri"/>
              </a:rPr>
              <a:t>data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that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</a:t>
            </a:r>
            <a:r>
              <a:rPr sz="1900" spc="-10" dirty="0">
                <a:latin typeface="Calibri"/>
                <a:cs typeface="Calibri"/>
              </a:rPr>
              <a:t>accessed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together.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alibri"/>
              <a:cs typeface="Calibri"/>
            </a:endParaRPr>
          </a:p>
          <a:p>
            <a:pPr marL="299085" marR="810895" indent="-287020">
              <a:lnSpc>
                <a:spcPct val="100000"/>
              </a:lnSpc>
              <a:buClr>
                <a:srgbClr val="C00000"/>
              </a:buClr>
              <a:buFont typeface="Wingdings"/>
              <a:buChar char=""/>
              <a:tabLst>
                <a:tab pos="299720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column</a:t>
            </a:r>
            <a:r>
              <a:rPr sz="1900" spc="-9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lowest/smallest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instance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"/>
            </a:pPr>
            <a:endParaRPr sz="18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tuple</a:t>
            </a:r>
            <a:r>
              <a:rPr sz="1900" spc="-10" dirty="0">
                <a:latin typeface="Calibri"/>
                <a:cs typeface="Calibri"/>
              </a:rPr>
              <a:t> that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contains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409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name,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value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timestamp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520" y="1112519"/>
            <a:ext cx="4361688" cy="44592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5" name="object 5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4883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/>
              <a:t>Column</a:t>
            </a:r>
            <a:r>
              <a:rPr sz="3600" u="none" spc="-50" dirty="0"/>
              <a:t> </a:t>
            </a:r>
            <a:r>
              <a:rPr sz="3600" u="none" spc="-25" dirty="0"/>
              <a:t>family</a:t>
            </a:r>
            <a:r>
              <a:rPr sz="3600" u="none" dirty="0"/>
              <a:t> </a:t>
            </a:r>
            <a:r>
              <a:rPr sz="3600" u="none" spc="-20" dirty="0"/>
              <a:t>data</a:t>
            </a:r>
            <a:r>
              <a:rPr sz="3600" u="none" spc="-125" dirty="0"/>
              <a:t> </a:t>
            </a:r>
            <a:r>
              <a:rPr sz="3600" u="none" dirty="0"/>
              <a:t>model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30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425" y="1204722"/>
            <a:ext cx="6777355" cy="318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use?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you need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very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fast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column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including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aggregation.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compression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versioning.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0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store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event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logging.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Content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management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system,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Blogging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platforms.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use?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column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family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changes.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20"/>
              </a:spcBef>
              <a:buFont typeface="Wingdings"/>
              <a:buChar char=""/>
              <a:tabLst>
                <a:tab pos="356870" algn="l"/>
                <a:tab pos="357505" algn="l"/>
              </a:tabLst>
            </a:pPr>
            <a:r>
              <a:rPr sz="2000" spc="-35" dirty="0">
                <a:latin typeface="Calibri"/>
                <a:cs typeface="Calibri"/>
              </a:rPr>
              <a:t>Key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complex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9408" y="5050535"/>
            <a:ext cx="2045208" cy="10972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5" name="object 5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4883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/>
              <a:t>Column</a:t>
            </a:r>
            <a:r>
              <a:rPr sz="3600" u="none" spc="-50" dirty="0"/>
              <a:t> </a:t>
            </a:r>
            <a:r>
              <a:rPr sz="3600" u="none" spc="-25" dirty="0"/>
              <a:t>family</a:t>
            </a:r>
            <a:r>
              <a:rPr sz="3600" u="none" dirty="0"/>
              <a:t> </a:t>
            </a:r>
            <a:r>
              <a:rPr sz="3600" u="none" spc="-20" dirty="0"/>
              <a:t>data</a:t>
            </a:r>
            <a:r>
              <a:rPr sz="3600" u="none" spc="-125" dirty="0"/>
              <a:t> </a:t>
            </a:r>
            <a:r>
              <a:rPr sz="3600" u="none" dirty="0"/>
              <a:t>model</a:t>
            </a:r>
            <a:endParaRPr sz="3600"/>
          </a:p>
        </p:txBody>
      </p:sp>
      <p:grpSp>
        <p:nvGrpSpPr>
          <p:cNvPr id="8" name="object 8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31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4272" y="5108447"/>
            <a:ext cx="2028035" cy="11582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996" y="1206830"/>
            <a:ext cx="39243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Based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Graph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Theory.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Scale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vertically,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clustering.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210" dirty="0">
                <a:latin typeface="Calibri"/>
                <a:cs typeface="Calibri"/>
              </a:rPr>
              <a:t>Y</a:t>
            </a:r>
            <a:r>
              <a:rPr sz="2000" spc="-50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</a:t>
            </a:r>
            <a:r>
              <a:rPr sz="2000" spc="-6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</a:t>
            </a:r>
            <a:r>
              <a:rPr sz="2000" spc="-35" dirty="0">
                <a:latin typeface="Calibri"/>
                <a:cs typeface="Calibri"/>
              </a:rPr>
              <a:t>g</a:t>
            </a:r>
            <a:r>
              <a:rPr sz="2000" spc="-10" dirty="0">
                <a:latin typeface="Calibri"/>
                <a:cs typeface="Calibri"/>
              </a:rPr>
              <a:t>ori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5" dirty="0">
                <a:latin typeface="Calibri"/>
                <a:cs typeface="Calibri"/>
              </a:rPr>
              <a:t>m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ily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40" dirty="0"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4F81BB"/>
              </a:buClr>
              <a:buFont typeface="Wingdings"/>
              <a:buChar char=""/>
              <a:tabLst>
                <a:tab pos="299720" algn="l"/>
              </a:tabLst>
            </a:pPr>
            <a:r>
              <a:rPr sz="2000" spc="-15" dirty="0">
                <a:latin typeface="Calibri"/>
                <a:cs typeface="Calibri"/>
              </a:rPr>
              <a:t>ACID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2127" y="0"/>
            <a:ext cx="8882380" cy="6797675"/>
            <a:chOff x="262127" y="0"/>
            <a:chExt cx="8882380" cy="67976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9497" y="1008773"/>
              <a:ext cx="4294502" cy="37919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7863" y="1167383"/>
              <a:ext cx="4108703" cy="32948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127" y="2764535"/>
              <a:ext cx="4837176" cy="37155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2962655"/>
              <a:ext cx="4267200" cy="31455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9444" y="5422010"/>
              <a:ext cx="2590967" cy="13754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8024" y="5580888"/>
              <a:ext cx="2093976" cy="8778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86199" y="2971800"/>
              <a:ext cx="762000" cy="240665"/>
            </a:xfrm>
            <a:custGeom>
              <a:avLst/>
              <a:gdLst/>
              <a:ahLst/>
              <a:cxnLst/>
              <a:rect l="l" t="t" r="r" b="b"/>
              <a:pathLst>
                <a:path w="762000" h="240664">
                  <a:moveTo>
                    <a:pt x="762000" y="0"/>
                  </a:moveTo>
                  <a:lnTo>
                    <a:pt x="0" y="0"/>
                  </a:lnTo>
                  <a:lnTo>
                    <a:pt x="0" y="240664"/>
                  </a:lnTo>
                  <a:lnTo>
                    <a:pt x="762000" y="24066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7724" y="2973323"/>
              <a:ext cx="762000" cy="240665"/>
            </a:xfrm>
            <a:custGeom>
              <a:avLst/>
              <a:gdLst/>
              <a:ahLst/>
              <a:cxnLst/>
              <a:rect l="l" t="t" r="r" b="b"/>
              <a:pathLst>
                <a:path w="762000" h="240664">
                  <a:moveTo>
                    <a:pt x="0" y="240664"/>
                  </a:moveTo>
                  <a:lnTo>
                    <a:pt x="762000" y="240664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240664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22208" y="0"/>
              <a:ext cx="621792" cy="1066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3355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0" dirty="0"/>
              <a:t>Graph</a:t>
            </a:r>
            <a:r>
              <a:rPr sz="3600" u="none" spc="-60" dirty="0"/>
              <a:t> </a:t>
            </a:r>
            <a:r>
              <a:rPr sz="3600" u="none" spc="-20" dirty="0"/>
              <a:t>data</a:t>
            </a:r>
            <a:r>
              <a:rPr sz="3600" u="none" spc="-150" dirty="0"/>
              <a:t> </a:t>
            </a:r>
            <a:r>
              <a:rPr sz="3600" u="none" dirty="0"/>
              <a:t>model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32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996" y="1203782"/>
            <a:ext cx="4486275" cy="38417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lr>
                <a:srgbClr val="4F81BB"/>
              </a:buClr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5" dirty="0">
                <a:latin typeface="Calibri"/>
                <a:cs typeface="Calibri"/>
              </a:rPr>
              <a:t> your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looks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like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4F81BB"/>
              </a:buClr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Location-based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services.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4F81BB"/>
              </a:buClr>
              <a:buFont typeface="Wingdings"/>
              <a:buChar char=""/>
              <a:tabLst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Routing,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dispatch.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4F81BB"/>
              </a:buClr>
              <a:buFont typeface="Wingdings"/>
              <a:buChar char=""/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When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Clr>
                <a:srgbClr val="4F81BB"/>
              </a:buClr>
              <a:buFont typeface="Wingdings"/>
              <a:buChar char=""/>
              <a:tabLst>
                <a:tab pos="357505" algn="l"/>
              </a:tabLst>
            </a:pPr>
            <a:r>
              <a:rPr sz="2200" spc="-10" dirty="0">
                <a:latin typeface="Calibri"/>
                <a:cs typeface="Calibri"/>
              </a:rPr>
              <a:t>Operations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involve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whole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graph.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95"/>
              </a:spcBef>
              <a:buClr>
                <a:srgbClr val="4F81BB"/>
              </a:buClr>
              <a:buFont typeface="Wingdings"/>
              <a:buChar char=""/>
              <a:tabLst>
                <a:tab pos="357505" algn="l"/>
              </a:tabLst>
            </a:pPr>
            <a:r>
              <a:rPr sz="2200" dirty="0">
                <a:latin typeface="Calibri"/>
                <a:cs typeface="Calibri"/>
              </a:rPr>
              <a:t>It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scale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well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horizontally.</a:t>
            </a:r>
            <a:endParaRPr sz="22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100"/>
              </a:spcBef>
              <a:buClr>
                <a:srgbClr val="4F81BB"/>
              </a:buClr>
              <a:buFont typeface="Wingdings"/>
              <a:buChar char=""/>
              <a:tabLst>
                <a:tab pos="357505" algn="l"/>
              </a:tabLst>
            </a:pPr>
            <a:r>
              <a:rPr sz="2200" spc="-5" dirty="0">
                <a:latin typeface="Calibri"/>
                <a:cs typeface="Calibri"/>
              </a:rPr>
              <a:t>Updating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subset</a:t>
            </a:r>
            <a:r>
              <a:rPr sz="2200" spc="5" dirty="0">
                <a:latin typeface="Calibri"/>
                <a:cs typeface="Calibri"/>
              </a:rPr>
              <a:t> 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entities.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3355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0" dirty="0"/>
              <a:t>Graph</a:t>
            </a:r>
            <a:r>
              <a:rPr sz="3600" u="none" spc="-60" dirty="0"/>
              <a:t> </a:t>
            </a:r>
            <a:r>
              <a:rPr sz="3600" u="none" spc="-20" dirty="0"/>
              <a:t>data</a:t>
            </a:r>
            <a:r>
              <a:rPr sz="3600" u="none" spc="-150" dirty="0"/>
              <a:t> </a:t>
            </a:r>
            <a:r>
              <a:rPr sz="3600" u="none" dirty="0"/>
              <a:t>model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6129444" y="5422010"/>
            <a:ext cx="2591435" cy="1375410"/>
            <a:chOff x="6129444" y="5422010"/>
            <a:chExt cx="2591435" cy="13754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9444" y="5422010"/>
              <a:ext cx="2590967" cy="13754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8023" y="5580887"/>
              <a:ext cx="2093976" cy="8778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33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652" y="186639"/>
            <a:ext cx="2621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SQL</a:t>
            </a:r>
            <a:r>
              <a:rPr sz="3600" u="none" spc="-70" dirty="0"/>
              <a:t> </a:t>
            </a:r>
            <a:r>
              <a:rPr sz="3600" u="none" dirty="0"/>
              <a:t>vs</a:t>
            </a:r>
            <a:r>
              <a:rPr sz="3600" u="none" spc="-135" dirty="0"/>
              <a:t> </a:t>
            </a:r>
            <a:r>
              <a:rPr sz="3600" u="none" dirty="0"/>
              <a:t>NOSQL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34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59392"/>
              </p:ext>
            </p:extLst>
          </p:nvPr>
        </p:nvGraphicFramePr>
        <p:xfrm>
          <a:off x="685800" y="18315"/>
          <a:ext cx="7543800" cy="64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0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SQL</a:t>
                      </a:r>
                      <a:endParaRPr sz="3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3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NoSQL</a:t>
                      </a:r>
                      <a:endParaRPr sz="3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93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SQL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databases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relational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NoSQL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non-relational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281">
                <a:tc>
                  <a:txBody>
                    <a:bodyPr/>
                    <a:lstStyle/>
                    <a:p>
                      <a:pPr marL="91440" marR="367665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SQL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databases use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structured </a:t>
                      </a:r>
                      <a:r>
                        <a:rPr sz="20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query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language and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predefined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schema.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71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NoSQL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databases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dynamic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71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schemas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unstructured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data.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022">
                <a:tc>
                  <a:txBody>
                    <a:bodyPr/>
                    <a:lstStyle/>
                    <a:p>
                      <a:pPr marL="91440" marR="50419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SQL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databases are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vertically </a:t>
                      </a:r>
                      <a:r>
                        <a:rPr sz="20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scalable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05156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NoSQL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databases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20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horizontally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scalable.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0452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SQL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databases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table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based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6797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whereas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NoSQL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databases are</a:t>
                      </a:r>
                      <a:r>
                        <a:rPr lang="en-US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, key-value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, </a:t>
                      </a:r>
                      <a:r>
                        <a:rPr sz="2000">
                          <a:latin typeface="Calibri"/>
                          <a:cs typeface="Calibri"/>
                        </a:rPr>
                        <a:t>graph</a:t>
                      </a:r>
                      <a:r>
                        <a:rPr lang="en-US" sz="2000">
                          <a:latin typeface="Calibri"/>
                          <a:cs typeface="Calibri"/>
                        </a:rPr>
                        <a:t>,</a:t>
                      </a:r>
                      <a:r>
                        <a:rPr sz="200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or</a:t>
                      </a:r>
                      <a:r>
                        <a:rPr lang="en-US" sz="2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>
                          <a:latin typeface="Calibri"/>
                          <a:cs typeface="Calibri"/>
                        </a:rPr>
                        <a:t>wide-column</a:t>
                      </a:r>
                      <a:r>
                        <a:rPr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stores.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1051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SQL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databases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better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for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144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multi-row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transactions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7536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NoSQL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better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unstructured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like </a:t>
                      </a:r>
                      <a:r>
                        <a:rPr sz="2000" spc="-3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documents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JSON.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1651">
                <a:tc>
                  <a:txBody>
                    <a:bodyPr/>
                    <a:lstStyle/>
                    <a:p>
                      <a:pPr marL="91440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Follows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ACID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property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17804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Follows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CAP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(consistency,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availability,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partition</a:t>
                      </a:r>
                      <a:r>
                        <a:rPr sz="20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tolerance)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221">
                <a:tc>
                  <a:txBody>
                    <a:bodyPr/>
                    <a:lstStyle/>
                    <a:p>
                      <a:pPr marL="91440" marR="167005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These databases are best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suited </a:t>
                      </a:r>
                      <a:r>
                        <a:rPr sz="20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complex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queries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3345"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These databases are not so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good </a:t>
                      </a:r>
                      <a:r>
                        <a:rPr sz="2000" spc="-3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complex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queries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735" y="1600200"/>
            <a:ext cx="5763768" cy="405993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02763" y="150063"/>
            <a:ext cx="28943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brief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history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59800" y="116789"/>
            <a:ext cx="596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sng" spc="340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4000" u="sng" spc="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2</a:t>
            </a:r>
            <a:r>
              <a:rPr sz="4000" u="sng" spc="31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96009"/>
            <a:ext cx="7891145" cy="421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25" dirty="0">
                <a:latin typeface="Calibri"/>
                <a:cs typeface="Calibri"/>
              </a:rPr>
              <a:t>We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features: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1149985" lvl="1" indent="-223520">
              <a:lnSpc>
                <a:spcPct val="100000"/>
              </a:lnSpc>
              <a:buFont typeface="Calibri"/>
              <a:buChar char="–"/>
              <a:tabLst>
                <a:tab pos="1150620" algn="l"/>
              </a:tabLst>
            </a:pPr>
            <a:r>
              <a:rPr sz="2400" b="1" spc="-35" dirty="0">
                <a:latin typeface="Calibri"/>
                <a:cs typeface="Calibri"/>
              </a:rPr>
              <a:t>Fault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tolerance</a:t>
            </a:r>
            <a:endParaRPr sz="2400">
              <a:latin typeface="Calibri"/>
              <a:cs typeface="Calibri"/>
            </a:endParaRPr>
          </a:p>
          <a:p>
            <a:pPr marL="1149985" lvl="1" indent="-223520">
              <a:lnSpc>
                <a:spcPct val="100000"/>
              </a:lnSpc>
              <a:spcBef>
                <a:spcPts val="795"/>
              </a:spcBef>
              <a:buFont typeface="Calibri"/>
              <a:buChar char="–"/>
              <a:tabLst>
                <a:tab pos="1150620" algn="l"/>
              </a:tabLst>
            </a:pPr>
            <a:r>
              <a:rPr sz="2400" b="1" spc="-5" dirty="0">
                <a:latin typeface="Calibri"/>
                <a:cs typeface="Calibri"/>
              </a:rPr>
              <a:t>High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availability</a:t>
            </a:r>
            <a:endParaRPr sz="2400">
              <a:latin typeface="Calibri"/>
              <a:cs typeface="Calibri"/>
            </a:endParaRPr>
          </a:p>
          <a:p>
            <a:pPr marL="1149985" lvl="1" indent="-223520">
              <a:lnSpc>
                <a:spcPct val="100000"/>
              </a:lnSpc>
              <a:spcBef>
                <a:spcPts val="600"/>
              </a:spcBef>
              <a:buFont typeface="Calibri"/>
              <a:buChar char="–"/>
              <a:tabLst>
                <a:tab pos="1150620" algn="l"/>
              </a:tabLst>
            </a:pPr>
            <a:r>
              <a:rPr sz="2400" b="1" spc="-15" dirty="0">
                <a:latin typeface="Calibri"/>
                <a:cs typeface="Calibri"/>
              </a:rPr>
              <a:t>Consistency</a:t>
            </a:r>
            <a:endParaRPr sz="2400">
              <a:latin typeface="Calibri"/>
              <a:cs typeface="Calibri"/>
            </a:endParaRPr>
          </a:p>
          <a:p>
            <a:pPr marL="1149985" lvl="1" indent="-223520">
              <a:lnSpc>
                <a:spcPct val="100000"/>
              </a:lnSpc>
              <a:spcBef>
                <a:spcPts val="605"/>
              </a:spcBef>
              <a:buFont typeface="Calibri"/>
              <a:buChar char="–"/>
              <a:tabLst>
                <a:tab pos="1150620" algn="l"/>
              </a:tabLst>
            </a:pPr>
            <a:r>
              <a:rPr sz="2400" b="1" spc="-5" dirty="0">
                <a:latin typeface="Calibri"/>
                <a:cs typeface="Calibri"/>
              </a:rPr>
              <a:t>Scalability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Calibri"/>
              <a:cs typeface="Calibri"/>
            </a:endParaRPr>
          </a:p>
          <a:p>
            <a:pPr marL="732790">
              <a:lnSpc>
                <a:spcPct val="100000"/>
              </a:lnSpc>
            </a:pPr>
            <a:r>
              <a:rPr sz="3600" b="1" spc="-5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36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36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C00000"/>
                </a:solidFill>
                <a:latin typeface="Calibri"/>
                <a:cs typeface="Calibri"/>
              </a:rPr>
              <a:t>impossible!!!</a:t>
            </a:r>
            <a:endParaRPr sz="3600">
              <a:latin typeface="Calibri"/>
              <a:cs typeface="Calibri"/>
            </a:endParaRPr>
          </a:p>
          <a:p>
            <a:pPr marL="732790">
              <a:lnSpc>
                <a:spcPct val="100000"/>
              </a:lnSpc>
              <a:spcBef>
                <a:spcPts val="60"/>
              </a:spcBef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According</a:t>
            </a:r>
            <a:r>
              <a:rPr sz="28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CAP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/>
                <a:cs typeface="Calibri"/>
              </a:rPr>
              <a:t>theorem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652" y="186639"/>
            <a:ext cx="3024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What</a:t>
            </a:r>
            <a:r>
              <a:rPr sz="3600" u="none" spc="-70" dirty="0"/>
              <a:t> </a:t>
            </a:r>
            <a:r>
              <a:rPr sz="3600" u="none" spc="-20" dirty="0"/>
              <a:t>we</a:t>
            </a:r>
            <a:r>
              <a:rPr sz="3600" u="none" spc="-90" dirty="0"/>
              <a:t> </a:t>
            </a:r>
            <a:r>
              <a:rPr sz="3600" u="none" dirty="0"/>
              <a:t>need</a:t>
            </a:r>
            <a:r>
              <a:rPr sz="3600" u="none" spc="-155" dirty="0"/>
              <a:t> </a:t>
            </a:r>
            <a:r>
              <a:rPr sz="3600" u="none" dirty="0"/>
              <a:t>?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35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96009"/>
            <a:ext cx="7934959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CAP theorem </a:t>
            </a:r>
            <a:r>
              <a:rPr sz="2400" dirty="0">
                <a:latin typeface="Calibri"/>
                <a:cs typeface="Calibri"/>
              </a:rPr>
              <a:t>also </a:t>
            </a:r>
            <a:r>
              <a:rPr sz="2400" spc="-5" dirty="0">
                <a:latin typeface="Calibri"/>
                <a:cs typeface="Calibri"/>
              </a:rPr>
              <a:t>named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Brewer's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theorem </a:t>
            </a:r>
            <a:r>
              <a:rPr sz="2400" spc="-5" dirty="0">
                <a:latin typeface="Calibri"/>
                <a:cs typeface="Calibri"/>
              </a:rPr>
              <a:t>after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computer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scientist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Eric</a:t>
            </a:r>
            <a:r>
              <a:rPr sz="2400" b="1" spc="-5" dirty="0">
                <a:latin typeface="Calibri"/>
                <a:cs typeface="Calibri"/>
              </a:rPr>
              <a:t> Brewer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states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impossible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distributed </a:t>
            </a:r>
            <a:r>
              <a:rPr sz="2400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store to </a:t>
            </a:r>
            <a:r>
              <a:rPr sz="2400" dirty="0">
                <a:latin typeface="Calibri"/>
                <a:cs typeface="Calibri"/>
              </a:rPr>
              <a:t>simultaneously </a:t>
            </a:r>
            <a:r>
              <a:rPr sz="2400" spc="-5" dirty="0">
                <a:latin typeface="Calibri"/>
                <a:cs typeface="Calibri"/>
              </a:rPr>
              <a:t>provide </a:t>
            </a:r>
            <a:r>
              <a:rPr sz="2400" dirty="0">
                <a:latin typeface="Calibri"/>
                <a:cs typeface="Calibri"/>
              </a:rPr>
              <a:t>more than two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guarantees: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Consistency,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Availability,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</a:t>
            </a:r>
            <a:r>
              <a:rPr sz="2400" b="1" dirty="0">
                <a:latin typeface="Calibri"/>
                <a:cs typeface="Calibri"/>
              </a:rPr>
              <a:t> Partition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tolerance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652" y="186639"/>
            <a:ext cx="6401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CAP</a:t>
            </a:r>
            <a:r>
              <a:rPr sz="3600" u="none" spc="-95" dirty="0"/>
              <a:t> </a:t>
            </a:r>
            <a:r>
              <a:rPr sz="3600" u="none" dirty="0"/>
              <a:t>theorem</a:t>
            </a:r>
            <a:r>
              <a:rPr sz="3600" u="none" spc="-130" dirty="0"/>
              <a:t> </a:t>
            </a:r>
            <a:r>
              <a:rPr sz="3600" u="none" spc="-5" dirty="0"/>
              <a:t>or</a:t>
            </a:r>
            <a:r>
              <a:rPr sz="3600" u="none" spc="-50" dirty="0"/>
              <a:t> </a:t>
            </a:r>
            <a:r>
              <a:rPr sz="3600" u="none" dirty="0"/>
              <a:t>Brewer's</a:t>
            </a:r>
            <a:r>
              <a:rPr sz="3600" u="none" spc="-110" dirty="0"/>
              <a:t> </a:t>
            </a:r>
            <a:r>
              <a:rPr sz="3600" u="none" spc="-5" dirty="0"/>
              <a:t>theorem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36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8" name="object 8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1652" y="186639"/>
            <a:ext cx="6402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CAP</a:t>
            </a:r>
            <a:r>
              <a:rPr sz="3600" u="none" spc="-95" dirty="0"/>
              <a:t> </a:t>
            </a:r>
            <a:r>
              <a:rPr sz="3600" u="none" dirty="0"/>
              <a:t>theorem</a:t>
            </a:r>
            <a:r>
              <a:rPr sz="3600" u="none" spc="-125" dirty="0"/>
              <a:t> </a:t>
            </a:r>
            <a:r>
              <a:rPr sz="3600" u="none" spc="-5" dirty="0"/>
              <a:t>or</a:t>
            </a:r>
            <a:r>
              <a:rPr sz="3600" u="none" spc="-50" dirty="0"/>
              <a:t> </a:t>
            </a:r>
            <a:r>
              <a:rPr sz="3600" u="none" dirty="0"/>
              <a:t>Brewer's</a:t>
            </a:r>
            <a:r>
              <a:rPr sz="3600" u="none" spc="-110" dirty="0"/>
              <a:t> </a:t>
            </a:r>
            <a:r>
              <a:rPr sz="3600" u="none" spc="-5" dirty="0"/>
              <a:t>theorem</a:t>
            </a:r>
            <a:endParaRPr sz="3600"/>
          </a:p>
        </p:txBody>
      </p:sp>
      <p:grpSp>
        <p:nvGrpSpPr>
          <p:cNvPr id="11" name="object 11"/>
          <p:cNvGrpSpPr/>
          <p:nvPr/>
        </p:nvGrpSpPr>
        <p:grpSpPr>
          <a:xfrm>
            <a:off x="457200" y="1143000"/>
            <a:ext cx="7772400" cy="5528361"/>
            <a:chOff x="109728" y="1130808"/>
            <a:chExt cx="5468620" cy="49657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8" y="1143000"/>
              <a:ext cx="4995672" cy="4953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48199" y="1143000"/>
              <a:ext cx="914400" cy="125095"/>
            </a:xfrm>
            <a:custGeom>
              <a:avLst/>
              <a:gdLst/>
              <a:ahLst/>
              <a:cxnLst/>
              <a:rect l="l" t="t" r="r" b="b"/>
              <a:pathLst>
                <a:path w="914400" h="125094">
                  <a:moveTo>
                    <a:pt x="914400" y="0"/>
                  </a:moveTo>
                  <a:lnTo>
                    <a:pt x="0" y="0"/>
                  </a:lnTo>
                  <a:lnTo>
                    <a:pt x="0" y="124840"/>
                  </a:lnTo>
                  <a:lnTo>
                    <a:pt x="914400" y="12484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49724" y="1144524"/>
              <a:ext cx="914400" cy="125095"/>
            </a:xfrm>
            <a:custGeom>
              <a:avLst/>
              <a:gdLst/>
              <a:ahLst/>
              <a:cxnLst/>
              <a:rect l="l" t="t" r="r" b="b"/>
              <a:pathLst>
                <a:path w="914400" h="125094">
                  <a:moveTo>
                    <a:pt x="0" y="124840"/>
                  </a:moveTo>
                  <a:lnTo>
                    <a:pt x="914400" y="12484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24840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37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057400" y="5665059"/>
            <a:ext cx="4343400" cy="735741"/>
            <a:chOff x="5242959" y="5770122"/>
            <a:chExt cx="3779520" cy="654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2959" y="5770122"/>
              <a:ext cx="3779120" cy="6545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9135" y="5791199"/>
              <a:ext cx="3700271" cy="58521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00432" y="5739113"/>
            <a:ext cx="4250869" cy="575157"/>
          </a:xfrm>
          <a:prstGeom prst="rect">
            <a:avLst/>
          </a:prstGeom>
          <a:ln w="9144">
            <a:solidFill>
              <a:srgbClr val="7B5F9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2710" marR="353695">
              <a:lnSpc>
                <a:spcPct val="100000"/>
              </a:lnSpc>
              <a:spcBef>
                <a:spcPts val="165"/>
              </a:spcBef>
            </a:pPr>
            <a:r>
              <a:rPr spc="-85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ann</a:t>
            </a:r>
            <a:r>
              <a:rPr spc="-10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spc="-20" dirty="0">
                <a:latin typeface="Calibri"/>
                <a:cs typeface="Calibri"/>
              </a:rPr>
              <a:t>i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e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 t</a:t>
            </a:r>
            <a:r>
              <a:rPr spc="-5" dirty="0">
                <a:latin typeface="Calibri"/>
                <a:cs typeface="Calibri"/>
              </a:rPr>
              <a:t>h</a:t>
            </a:r>
            <a:r>
              <a:rPr spc="-40" dirty="0">
                <a:latin typeface="Calibri"/>
                <a:cs typeface="Calibri"/>
              </a:rPr>
              <a:t>r</a:t>
            </a:r>
            <a:r>
              <a:rPr spc="-1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>
                <a:latin typeface="Calibri"/>
                <a:cs typeface="Calibri"/>
              </a:rPr>
              <a:t>i</a:t>
            </a:r>
            <a:r>
              <a:rPr spc="-40">
                <a:latin typeface="Calibri"/>
                <a:cs typeface="Calibri"/>
              </a:rPr>
              <a:t>t</a:t>
            </a:r>
            <a:r>
              <a:rPr spc="-10">
                <a:latin typeface="Calibri"/>
                <a:cs typeface="Calibri"/>
              </a:rPr>
              <a:t>e</a:t>
            </a:r>
            <a:r>
              <a:rPr spc="10">
                <a:latin typeface="Calibri"/>
                <a:cs typeface="Calibri"/>
              </a:rPr>
              <a:t>m</a:t>
            </a:r>
            <a:r>
              <a:rPr>
                <a:latin typeface="Calibri"/>
                <a:cs typeface="Calibri"/>
              </a:rPr>
              <a:t>s </a:t>
            </a:r>
            <a:r>
              <a:rPr lang="en-IN">
                <a:latin typeface="Calibri"/>
                <a:cs typeface="Calibri"/>
              </a:rPr>
              <a:t>i</a:t>
            </a:r>
            <a:r>
              <a:rPr>
                <a:latin typeface="Calibri"/>
                <a:cs typeface="Calibri"/>
              </a:rPr>
              <a:t>n</a:t>
            </a:r>
            <a:r>
              <a:rPr spc="-3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distributed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database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systems</a:t>
            </a:r>
            <a:r>
              <a:rPr spc="4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(center)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8" name="object 8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1652" y="186639"/>
            <a:ext cx="6402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CAP</a:t>
            </a:r>
            <a:r>
              <a:rPr sz="3600" u="none" spc="-95" dirty="0"/>
              <a:t> </a:t>
            </a:r>
            <a:r>
              <a:rPr sz="3600" u="none" dirty="0"/>
              <a:t>theorem</a:t>
            </a:r>
            <a:r>
              <a:rPr sz="3600" u="none" spc="-125" dirty="0"/>
              <a:t> </a:t>
            </a:r>
            <a:r>
              <a:rPr sz="3600" u="none" spc="-5" dirty="0"/>
              <a:t>or</a:t>
            </a:r>
            <a:r>
              <a:rPr sz="3600" u="none" spc="-50" dirty="0"/>
              <a:t> </a:t>
            </a:r>
            <a:r>
              <a:rPr sz="3600" u="none" dirty="0"/>
              <a:t>Brewer's</a:t>
            </a:r>
            <a:r>
              <a:rPr sz="3600" u="none" spc="-110" dirty="0"/>
              <a:t> </a:t>
            </a:r>
            <a:r>
              <a:rPr sz="3600" u="none" spc="-5" dirty="0"/>
              <a:t>theorem</a:t>
            </a:r>
            <a:endParaRPr sz="3600"/>
          </a:p>
        </p:txBody>
      </p:sp>
      <p:grpSp>
        <p:nvGrpSpPr>
          <p:cNvPr id="15" name="object 15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37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499051-958F-47D8-A2E4-53DC4593B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58" y="1118887"/>
            <a:ext cx="5492882" cy="434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529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652" y="1213102"/>
            <a:ext cx="7934148" cy="51114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1652" y="186639"/>
            <a:ext cx="24853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5" dirty="0"/>
              <a:t>Conclusion….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6312408" y="1207008"/>
            <a:ext cx="942340" cy="180340"/>
            <a:chOff x="6312408" y="1207008"/>
            <a:chExt cx="942340" cy="180340"/>
          </a:xfrm>
        </p:grpSpPr>
        <p:sp>
          <p:nvSpPr>
            <p:cNvPr id="8" name="object 8"/>
            <p:cNvSpPr/>
            <p:nvPr/>
          </p:nvSpPr>
          <p:spPr>
            <a:xfrm>
              <a:off x="6324600" y="12192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9144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914400" y="152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6124" y="1220724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152400"/>
                  </a:moveTo>
                  <a:lnTo>
                    <a:pt x="914400" y="152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274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38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43200" y="2200655"/>
            <a:ext cx="3514725" cy="789940"/>
            <a:chOff x="2743200" y="2200655"/>
            <a:chExt cx="3514725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00" y="2203669"/>
              <a:ext cx="3026663" cy="783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5015" y="2200655"/>
              <a:ext cx="2965704" cy="725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51576" y="2785872"/>
              <a:ext cx="505968" cy="2042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9488" y="2791968"/>
              <a:ext cx="429767" cy="12496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559800" y="226822"/>
            <a:ext cx="59690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u="sng" spc="204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39</a:t>
            </a:r>
            <a:r>
              <a:rPr sz="2800" u="sng" spc="18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61424" y="3998976"/>
            <a:ext cx="4796767" cy="66712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13" name="object 13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96009"/>
            <a:ext cx="6913880" cy="423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</a:t>
            </a:r>
            <a:r>
              <a:rPr sz="2400" u="heavy" spc="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n</a:t>
            </a:r>
            <a:r>
              <a:rPr sz="24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</a:t>
            </a:r>
            <a:r>
              <a:rPr sz="24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</a:t>
            </a:r>
            <a:r>
              <a:rPr sz="24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</a:t>
            </a:r>
            <a:r>
              <a:rPr sz="2400" u="heavy" spc="-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</a:t>
            </a:r>
            <a:r>
              <a:rPr sz="24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el</a:t>
            </a:r>
            <a:r>
              <a:rPr sz="24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</a:t>
            </a:r>
            <a:r>
              <a:rPr sz="24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</a:t>
            </a:r>
            <a:r>
              <a:rPr sz="2400" u="heavy" spc="-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n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al</a:t>
            </a:r>
            <a:r>
              <a:rPr sz="2400" u="heavy" spc="-1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</a:t>
            </a:r>
            <a:r>
              <a:rPr sz="24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</a:t>
            </a: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</a:t>
            </a:r>
            <a:r>
              <a:rPr sz="2400" u="heavy" spc="1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as</a:t>
            </a:r>
            <a:r>
              <a:rPr sz="2400" u="heavy" spc="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Clr>
                <a:srgbClr val="77923A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Designed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 purposes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77923A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ACID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77923A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Strong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consistency,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concurrency</a:t>
            </a:r>
            <a:r>
              <a:rPr sz="2400" spc="-35" dirty="0">
                <a:latin typeface="Calibri"/>
                <a:cs typeface="Calibri"/>
              </a:rPr>
              <a:t> control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recovery</a:t>
            </a:r>
            <a:endParaRPr sz="2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management.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77923A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10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u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77923A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Structured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(SQL)</a:t>
            </a:r>
            <a:endParaRPr sz="2400">
              <a:latin typeface="Calibri"/>
              <a:cs typeface="Calibri"/>
            </a:endParaRPr>
          </a:p>
          <a:p>
            <a:pPr marL="299085" marR="19685" indent="-287020">
              <a:lnSpc>
                <a:spcPct val="100000"/>
              </a:lnSpc>
              <a:spcBef>
                <a:spcPts val="600"/>
              </a:spcBef>
              <a:buClr>
                <a:srgbClr val="77923A"/>
              </a:buClr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Calibri"/>
                <a:cs typeface="Calibri"/>
              </a:rPr>
              <a:t>Lots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Reporting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frameworks,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33726" y="150063"/>
            <a:ext cx="424370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85200">
              <a:lnSpc>
                <a:spcPct val="100000"/>
              </a:lnSpc>
              <a:spcBef>
                <a:spcPts val="110"/>
              </a:spcBef>
            </a:pPr>
            <a:r>
              <a:rPr spc="340" dirty="0"/>
              <a:t> </a:t>
            </a:r>
            <a:r>
              <a:rPr spc="5" dirty="0"/>
              <a:t>3</a:t>
            </a:r>
            <a:r>
              <a:rPr spc="315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572" y="1917022"/>
            <a:ext cx="7336790" cy="3204210"/>
            <a:chOff x="993572" y="1917022"/>
            <a:chExt cx="7336790" cy="3204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572" y="1917022"/>
              <a:ext cx="7336686" cy="3203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2143" y="2075688"/>
              <a:ext cx="6839711" cy="27066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6" name="object 6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00452" y="150063"/>
            <a:ext cx="42735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tio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40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4000" spc="-7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559800" y="116789"/>
            <a:ext cx="596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sng" spc="340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4000" u="sng" spc="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4</a:t>
            </a:r>
            <a:r>
              <a:rPr sz="4000" u="sng" spc="31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14" y="1142457"/>
            <a:ext cx="3539490" cy="413892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But...</a:t>
            </a:r>
            <a:endParaRPr sz="3200">
              <a:latin typeface="Calibri"/>
              <a:cs typeface="Calibri"/>
            </a:endParaRPr>
          </a:p>
          <a:p>
            <a:pPr marL="274955" indent="-262890">
              <a:lnSpc>
                <a:spcPct val="100000"/>
              </a:lnSpc>
              <a:spcBef>
                <a:spcPts val="175"/>
              </a:spcBef>
              <a:buFont typeface="Wingdings"/>
              <a:buChar char=""/>
              <a:tabLst>
                <a:tab pos="275590" algn="l"/>
              </a:tabLst>
            </a:pPr>
            <a:r>
              <a:rPr sz="1800" spc="-2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el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se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w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bu</a:t>
            </a:r>
            <a:r>
              <a:rPr sz="1800" spc="-10" dirty="0">
                <a:latin typeface="Calibri"/>
                <a:cs typeface="Calibri"/>
              </a:rPr>
              <a:t>il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distributed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Because...</a:t>
            </a:r>
            <a:endParaRPr sz="2800">
              <a:latin typeface="Calibri"/>
              <a:cs typeface="Calibri"/>
            </a:endParaRPr>
          </a:p>
          <a:p>
            <a:pPr marL="274955" indent="-262890">
              <a:lnSpc>
                <a:spcPct val="100000"/>
              </a:lnSpc>
              <a:spcBef>
                <a:spcPts val="160"/>
              </a:spcBef>
              <a:buFont typeface="Wingdings"/>
              <a:buChar char=""/>
              <a:tabLst>
                <a:tab pos="275590" algn="l"/>
              </a:tabLst>
            </a:pPr>
            <a:r>
              <a:rPr sz="1800" spc="-5" dirty="0">
                <a:latin typeface="Calibri"/>
                <a:cs typeface="Calibri"/>
              </a:rPr>
              <a:t>Joins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expensive</a:t>
            </a:r>
            <a:endParaRPr sz="1800">
              <a:latin typeface="Calibri"/>
              <a:cs typeface="Calibri"/>
            </a:endParaRPr>
          </a:p>
          <a:p>
            <a:pPr marL="274955" indent="-26289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75590" algn="l"/>
              </a:tabLst>
            </a:pPr>
            <a:r>
              <a:rPr sz="1800" spc="-10" dirty="0">
                <a:latin typeface="Calibri"/>
                <a:cs typeface="Calibri"/>
              </a:rPr>
              <a:t>Hard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horizontally</a:t>
            </a:r>
            <a:endParaRPr sz="1800">
              <a:latin typeface="Calibri"/>
              <a:cs typeface="Calibri"/>
            </a:endParaRPr>
          </a:p>
          <a:p>
            <a:pPr marL="274955" marR="5080" indent="-262890">
              <a:lnSpc>
                <a:spcPct val="100000"/>
              </a:lnSpc>
              <a:buFont typeface="Wingdings"/>
              <a:buChar char=""/>
              <a:tabLst>
                <a:tab pos="275590" algn="l"/>
              </a:tabLst>
            </a:pPr>
            <a:r>
              <a:rPr sz="1800" spc="-5" dirty="0">
                <a:latin typeface="Calibri"/>
                <a:cs typeface="Calibri"/>
              </a:rPr>
              <a:t>Impedance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mismatch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occurs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(when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need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map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objects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used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 an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application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stored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Relational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Database)</a:t>
            </a:r>
            <a:endParaRPr sz="1800">
              <a:latin typeface="Calibri"/>
              <a:cs typeface="Calibri"/>
            </a:endParaRPr>
          </a:p>
          <a:p>
            <a:pPr marL="274955" indent="-26289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75590" algn="l"/>
              </a:tabLst>
            </a:pPr>
            <a:r>
              <a:rPr sz="1800" spc="-10" dirty="0">
                <a:latin typeface="Calibri"/>
                <a:cs typeface="Calibri"/>
              </a:rPr>
              <a:t>Expensive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(product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hardware,</a:t>
            </a:r>
            <a:endParaRPr sz="1800">
              <a:latin typeface="Calibri"/>
              <a:cs typeface="Calibri"/>
            </a:endParaRPr>
          </a:p>
          <a:p>
            <a:pPr marL="2749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Maintenance)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0288" y="2487167"/>
            <a:ext cx="4401311" cy="391363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5" name="object 5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62888" y="150063"/>
            <a:ext cx="60007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NoSQL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hy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40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when?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85200">
              <a:lnSpc>
                <a:spcPct val="100000"/>
              </a:lnSpc>
              <a:spcBef>
                <a:spcPts val="110"/>
              </a:spcBef>
            </a:pPr>
            <a:r>
              <a:rPr spc="340" dirty="0"/>
              <a:t> </a:t>
            </a:r>
            <a:r>
              <a:rPr spc="5" dirty="0"/>
              <a:t>6</a:t>
            </a:r>
            <a:r>
              <a:rPr spc="315" dirty="0"/>
              <a:t> 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0744" y="1283208"/>
            <a:ext cx="3096768" cy="9357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3815" y="2456688"/>
            <a:ext cx="4303776" cy="39258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4611" y="4675999"/>
            <a:ext cx="2265680" cy="16027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800" dirty="0">
                <a:latin typeface="Calibri"/>
                <a:cs typeface="Calibri"/>
              </a:rPr>
              <a:t>And....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spc="-25" dirty="0">
                <a:latin typeface="Calibri"/>
                <a:cs typeface="Calibri"/>
              </a:rPr>
              <a:t>I</a:t>
            </a:r>
            <a:r>
              <a:rPr sz="1800" spc="45" dirty="0">
                <a:latin typeface="Calibri"/>
                <a:cs typeface="Calibri"/>
              </a:rPr>
              <a:t>t</a:t>
            </a:r>
            <a:r>
              <a:rPr sz="1800" spc="-140" dirty="0">
                <a:latin typeface="Calibri"/>
                <a:cs typeface="Calibri"/>
              </a:rPr>
              <a:t>’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ak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Speed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(performance)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availability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ar</a:t>
            </a:r>
            <a:r>
              <a:rPr sz="1800" spc="-10" dirty="0">
                <a:latin typeface="Calibri"/>
                <a:cs typeface="Calibri"/>
              </a:rPr>
              <a:t>ti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5" name="object 5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62888" y="150063"/>
            <a:ext cx="60007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NoSQL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hy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40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5" dirty="0">
                <a:solidFill>
                  <a:srgbClr val="FFFFFF"/>
                </a:solidFill>
                <a:latin typeface="Calibri"/>
                <a:cs typeface="Calibri"/>
              </a:rPr>
              <a:t>when?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16" y="1399032"/>
            <a:ext cx="3599688" cy="3048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85200">
              <a:lnSpc>
                <a:spcPct val="100000"/>
              </a:lnSpc>
              <a:spcBef>
                <a:spcPts val="110"/>
              </a:spcBef>
            </a:pPr>
            <a:r>
              <a:rPr spc="340" dirty="0"/>
              <a:t> </a:t>
            </a:r>
            <a:r>
              <a:rPr spc="5" dirty="0"/>
              <a:t>7</a:t>
            </a:r>
            <a:r>
              <a:rPr spc="315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40207"/>
            <a:ext cx="8257540" cy="6050280"/>
            <a:chOff x="140207" y="140207"/>
            <a:chExt cx="8257540" cy="6050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167" y="911352"/>
              <a:ext cx="7571231" cy="52791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020" y="186639"/>
            <a:ext cx="3606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20" dirty="0"/>
              <a:t>Why</a:t>
            </a:r>
            <a:r>
              <a:rPr sz="3600" u="none" spc="-110" dirty="0"/>
              <a:t> </a:t>
            </a:r>
            <a:r>
              <a:rPr sz="3600" u="none" dirty="0"/>
              <a:t>NOSQL</a:t>
            </a:r>
            <a:r>
              <a:rPr sz="3600" u="none" spc="-105" dirty="0"/>
              <a:t> </a:t>
            </a:r>
            <a:r>
              <a:rPr sz="3600" u="none" dirty="0"/>
              <a:t>now??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375784" y="186639"/>
            <a:ext cx="3536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Ans.</a:t>
            </a:r>
            <a:r>
              <a:rPr sz="3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alibri"/>
                <a:cs typeface="Calibri"/>
              </a:rPr>
              <a:t>Driving</a:t>
            </a:r>
            <a:r>
              <a:rPr sz="36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85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559800" y="217678"/>
            <a:ext cx="4940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sng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4000" u="sng" spc="-155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4000" u="sng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8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207" y="140207"/>
            <a:ext cx="8257540" cy="789940"/>
            <a:chOff x="140207" y="140207"/>
            <a:chExt cx="8257540" cy="789940"/>
          </a:xfrm>
        </p:grpSpPr>
        <p:sp>
          <p:nvSpPr>
            <p:cNvPr id="3" name="object 3"/>
            <p:cNvSpPr/>
            <p:nvPr/>
          </p:nvSpPr>
          <p:spPr>
            <a:xfrm>
              <a:off x="152399" y="152399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8102600" y="0"/>
                  </a:moveTo>
                  <a:lnTo>
                    <a:pt x="127000" y="0"/>
                  </a:lnTo>
                  <a:lnTo>
                    <a:pt x="77558" y="10032"/>
                  </a:lnTo>
                  <a:lnTo>
                    <a:pt x="37198" y="37210"/>
                  </a:lnTo>
                  <a:lnTo>
                    <a:pt x="9982" y="77597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2" y="684402"/>
                  </a:lnTo>
                  <a:lnTo>
                    <a:pt x="37198" y="724788"/>
                  </a:lnTo>
                  <a:lnTo>
                    <a:pt x="77558" y="751966"/>
                  </a:lnTo>
                  <a:lnTo>
                    <a:pt x="127000" y="762000"/>
                  </a:lnTo>
                  <a:lnTo>
                    <a:pt x="8102600" y="762000"/>
                  </a:lnTo>
                  <a:lnTo>
                    <a:pt x="8152003" y="751966"/>
                  </a:lnTo>
                  <a:lnTo>
                    <a:pt x="8192389" y="724788"/>
                  </a:lnTo>
                  <a:lnTo>
                    <a:pt x="8219567" y="684402"/>
                  </a:lnTo>
                  <a:lnTo>
                    <a:pt x="8229600" y="635000"/>
                  </a:lnTo>
                  <a:lnTo>
                    <a:pt x="8229600" y="127000"/>
                  </a:lnTo>
                  <a:lnTo>
                    <a:pt x="8219567" y="77597"/>
                  </a:lnTo>
                  <a:lnTo>
                    <a:pt x="8192389" y="37210"/>
                  </a:lnTo>
                  <a:lnTo>
                    <a:pt x="8152003" y="10032"/>
                  </a:lnTo>
                  <a:lnTo>
                    <a:pt x="81026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924" y="153924"/>
              <a:ext cx="8229600" cy="762000"/>
            </a:xfrm>
            <a:custGeom>
              <a:avLst/>
              <a:gdLst/>
              <a:ahLst/>
              <a:cxnLst/>
              <a:rect l="l" t="t" r="r" b="b"/>
              <a:pathLst>
                <a:path w="8229600" h="762000">
                  <a:moveTo>
                    <a:pt x="0" y="127000"/>
                  </a:moveTo>
                  <a:lnTo>
                    <a:pt x="9982" y="77597"/>
                  </a:lnTo>
                  <a:lnTo>
                    <a:pt x="37198" y="37210"/>
                  </a:lnTo>
                  <a:lnTo>
                    <a:pt x="77558" y="10032"/>
                  </a:lnTo>
                  <a:lnTo>
                    <a:pt x="127000" y="0"/>
                  </a:lnTo>
                  <a:lnTo>
                    <a:pt x="8102600" y="0"/>
                  </a:lnTo>
                  <a:lnTo>
                    <a:pt x="8152003" y="10032"/>
                  </a:lnTo>
                  <a:lnTo>
                    <a:pt x="8192389" y="37210"/>
                  </a:lnTo>
                  <a:lnTo>
                    <a:pt x="8219567" y="77597"/>
                  </a:lnTo>
                  <a:lnTo>
                    <a:pt x="8229600" y="127000"/>
                  </a:lnTo>
                  <a:lnTo>
                    <a:pt x="8229600" y="635000"/>
                  </a:lnTo>
                  <a:lnTo>
                    <a:pt x="8219567" y="684402"/>
                  </a:lnTo>
                  <a:lnTo>
                    <a:pt x="8192389" y="724788"/>
                  </a:lnTo>
                  <a:lnTo>
                    <a:pt x="8152003" y="751966"/>
                  </a:lnTo>
                  <a:lnTo>
                    <a:pt x="8102600" y="762000"/>
                  </a:lnTo>
                  <a:lnTo>
                    <a:pt x="127000" y="762000"/>
                  </a:lnTo>
                  <a:lnTo>
                    <a:pt x="77558" y="751966"/>
                  </a:lnTo>
                  <a:lnTo>
                    <a:pt x="37198" y="724788"/>
                  </a:lnTo>
                  <a:lnTo>
                    <a:pt x="9982" y="684402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27432">
              <a:solidFill>
                <a:srgbClr val="8A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31773" y="0"/>
            <a:ext cx="612775" cy="1054100"/>
            <a:chOff x="8531773" y="0"/>
            <a:chExt cx="612775" cy="1054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773" y="12700"/>
              <a:ext cx="612225" cy="1041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0975" y="0"/>
              <a:ext cx="573023" cy="99974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59800" y="125933"/>
            <a:ext cx="5683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10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 </a:t>
            </a:r>
            <a:r>
              <a:rPr sz="3000" u="sng" spc="-10" dirty="0">
                <a:solidFill>
                  <a:srgbClr val="FFFFFF"/>
                </a:solidFill>
                <a:uFill>
                  <a:solidFill>
                    <a:srgbClr val="BC4946"/>
                  </a:solidFill>
                </a:uFill>
                <a:latin typeface="Calibri"/>
                <a:cs typeface="Calibri"/>
              </a:rPr>
              <a:t>10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67505" y="115646"/>
            <a:ext cx="1273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dirty="0"/>
              <a:t>NoSQL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504824" y="1371600"/>
            <a:ext cx="7846695" cy="4941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44780" indent="-344805">
              <a:lnSpc>
                <a:spcPct val="15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400" b="1" dirty="0">
                <a:solidFill>
                  <a:srgbClr val="212121"/>
                </a:solidFill>
                <a:latin typeface="Calibri"/>
                <a:cs typeface="Calibri"/>
              </a:rPr>
              <a:t>NoSQL</a:t>
            </a:r>
            <a:r>
              <a:rPr sz="2400" b="1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Database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non-relational</a:t>
            </a:r>
            <a:r>
              <a:rPr sz="2400" spc="-8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Database</a:t>
            </a:r>
            <a:r>
              <a:rPr sz="24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Management </a:t>
            </a:r>
            <a:r>
              <a:rPr sz="2400" spc="-5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System,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does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not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require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fixed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schema.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5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avoids</a:t>
            </a:r>
            <a:r>
              <a:rPr sz="2400" spc="-2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joins</a:t>
            </a:r>
            <a:r>
              <a:rPr sz="2400" spc="-5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easy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scale.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5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major</a:t>
            </a:r>
            <a:r>
              <a:rPr sz="24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purpose</a:t>
            </a:r>
            <a:r>
              <a:rPr sz="24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using</a:t>
            </a:r>
            <a:r>
              <a:rPr sz="24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NoSQL</a:t>
            </a:r>
            <a:r>
              <a:rPr sz="2400" spc="-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database</a:t>
            </a:r>
            <a:r>
              <a:rPr sz="24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is for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50000"/>
              </a:lnSpc>
            </a:pP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distributed</a:t>
            </a:r>
            <a:r>
              <a:rPr sz="2400" spc="-7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data</a:t>
            </a:r>
            <a:r>
              <a:rPr sz="24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stores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with</a:t>
            </a:r>
            <a:r>
              <a:rPr sz="2400" spc="-3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humongous</a:t>
            </a:r>
            <a:r>
              <a:rPr sz="2400" spc="-7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data</a:t>
            </a:r>
            <a:r>
              <a:rPr sz="24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storage</a:t>
            </a:r>
            <a:r>
              <a:rPr sz="2400" spc="-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needs.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5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NoSQL</a:t>
            </a:r>
            <a:r>
              <a:rPr sz="2400" spc="-2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used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Big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data</a:t>
            </a:r>
            <a:r>
              <a:rPr sz="24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real-time</a:t>
            </a:r>
            <a:r>
              <a:rPr sz="2400" spc="-6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web</a:t>
            </a:r>
            <a:r>
              <a:rPr sz="2400" spc="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apps.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50000"/>
              </a:lnSpc>
              <a:buFont typeface="Wingdings"/>
              <a:buChar char=""/>
              <a:tabLst>
                <a:tab pos="357505" algn="l"/>
              </a:tabLst>
            </a:pP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Companies</a:t>
            </a:r>
            <a:r>
              <a:rPr sz="2400" spc="-4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like</a:t>
            </a:r>
            <a:r>
              <a:rPr sz="2400" spc="-1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Twitter</a:t>
            </a:r>
            <a:r>
              <a:rPr sz="2400">
                <a:solidFill>
                  <a:srgbClr val="212121"/>
                </a:solidFill>
                <a:latin typeface="Calibri"/>
                <a:cs typeface="Calibri"/>
              </a:rPr>
              <a:t>,</a:t>
            </a:r>
            <a:r>
              <a:rPr sz="2400" spc="-1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>
                <a:solidFill>
                  <a:srgbClr val="212121"/>
                </a:solidFill>
                <a:latin typeface="Calibri"/>
                <a:cs typeface="Calibri"/>
              </a:rPr>
              <a:t>Facebook</a:t>
            </a:r>
            <a:r>
              <a:rPr lang="en-IN" sz="2400" spc="-5">
                <a:solidFill>
                  <a:srgbClr val="212121"/>
                </a:solidFill>
                <a:latin typeface="Calibri"/>
                <a:cs typeface="Calibri"/>
              </a:rPr>
              <a:t>,</a:t>
            </a:r>
            <a:r>
              <a:rPr sz="2400" spc="-5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Google</a:t>
            </a:r>
            <a:r>
              <a:rPr sz="2400" spc="-4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libri"/>
                <a:cs typeface="Calibri"/>
              </a:rPr>
              <a:t>collect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50000"/>
              </a:lnSpc>
            </a:pP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terabytes</a:t>
            </a:r>
            <a:r>
              <a:rPr sz="2400" spc="-5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user</a:t>
            </a:r>
            <a:r>
              <a:rPr sz="2400" spc="-2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12121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ct val="150000"/>
              </a:lnSpc>
              <a:buFont typeface="Wingdings"/>
              <a:buChar char=""/>
              <a:tabLst>
                <a:tab pos="423545" algn="l"/>
                <a:tab pos="424180" algn="l"/>
              </a:tabLst>
            </a:pPr>
            <a:r>
              <a:rPr sz="2400" spc="-5" dirty="0">
                <a:latin typeface="Calibri"/>
                <a:cs typeface="Calibri"/>
              </a:rPr>
              <a:t>Carl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Strozzi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introduced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NoSQL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1998.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1560</Words>
  <Application>Microsoft Office PowerPoint</Application>
  <PresentationFormat>On-screen Show (4:3)</PresentationFormat>
  <Paragraphs>295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MT</vt:lpstr>
      <vt:lpstr>Calibri</vt:lpstr>
      <vt:lpstr>Lucida Sans Unicode</vt:lpstr>
      <vt:lpstr>Wingdings</vt:lpstr>
      <vt:lpstr>Office Theme</vt:lpstr>
      <vt:lpstr>PowerPoint Presentation</vt:lpstr>
      <vt:lpstr>1</vt:lpstr>
      <vt:lpstr>PowerPoint Presentation</vt:lpstr>
      <vt:lpstr> 3 </vt:lpstr>
      <vt:lpstr>PowerPoint Presentation</vt:lpstr>
      <vt:lpstr> 6 </vt:lpstr>
      <vt:lpstr> 7 </vt:lpstr>
      <vt:lpstr>Why NOSQL now??</vt:lpstr>
      <vt:lpstr>NoSQL</vt:lpstr>
      <vt:lpstr>What is NoSQL?</vt:lpstr>
      <vt:lpstr>Brief History of NoSQL Databases</vt:lpstr>
      <vt:lpstr>NoSQL</vt:lpstr>
      <vt:lpstr>Why NoSQL?</vt:lpstr>
      <vt:lpstr>Characteristics of NoSQL databases</vt:lpstr>
      <vt:lpstr>Features of NoSQL databases</vt:lpstr>
      <vt:lpstr>NoSQL why, what and when?</vt:lpstr>
      <vt:lpstr>What is a schema-less datamodel?</vt:lpstr>
      <vt:lpstr>What is a schema-less datamodel?</vt:lpstr>
      <vt:lpstr>Different types of NoSQL Databases</vt:lpstr>
      <vt:lpstr>Key-value Data model</vt:lpstr>
      <vt:lpstr>Key-value Data model</vt:lpstr>
      <vt:lpstr>Document based data model</vt:lpstr>
      <vt:lpstr>Document based data model</vt:lpstr>
      <vt:lpstr>Document based data model</vt:lpstr>
      <vt:lpstr>Column family data model</vt:lpstr>
      <vt:lpstr>Column family data model</vt:lpstr>
      <vt:lpstr>Graph data model</vt:lpstr>
      <vt:lpstr>Graph data model</vt:lpstr>
      <vt:lpstr>SQL vs NOSQL</vt:lpstr>
      <vt:lpstr>What we need ?</vt:lpstr>
      <vt:lpstr>CAP theorem or Brewer's theorem</vt:lpstr>
      <vt:lpstr>CAP theorem or Brewer's theorem</vt:lpstr>
      <vt:lpstr>CAP theorem or Brewer's theorem</vt:lpstr>
      <vt:lpstr>Conclusion….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 D S Krishna</cp:lastModifiedBy>
  <cp:revision>9</cp:revision>
  <dcterms:created xsi:type="dcterms:W3CDTF">2022-03-28T08:14:22Z</dcterms:created>
  <dcterms:modified xsi:type="dcterms:W3CDTF">2022-03-31T16:11:11Z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2022-03-28T00:00:00Z</vt:filetime>
  </property>
</Properties>
</file>