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455" r:id="rId3"/>
    <p:sldId id="473" r:id="rId4"/>
    <p:sldId id="610" r:id="rId5"/>
    <p:sldId id="472" r:id="rId6"/>
    <p:sldId id="611" r:id="rId7"/>
    <p:sldId id="470" r:id="rId8"/>
    <p:sldId id="474" r:id="rId9"/>
    <p:sldId id="612" r:id="rId10"/>
    <p:sldId id="482" r:id="rId11"/>
    <p:sldId id="613" r:id="rId12"/>
    <p:sldId id="481" r:id="rId13"/>
    <p:sldId id="480" r:id="rId14"/>
    <p:sldId id="479" r:id="rId15"/>
    <p:sldId id="478" r:id="rId16"/>
    <p:sldId id="477" r:id="rId17"/>
    <p:sldId id="614" r:id="rId18"/>
    <p:sldId id="476" r:id="rId19"/>
    <p:sldId id="493" r:id="rId20"/>
    <p:sldId id="541" r:id="rId21"/>
    <p:sldId id="542" r:id="rId22"/>
    <p:sldId id="543" r:id="rId23"/>
    <p:sldId id="544" r:id="rId24"/>
    <p:sldId id="545" r:id="rId25"/>
    <p:sldId id="546" r:id="rId26"/>
    <p:sldId id="547" r:id="rId27"/>
    <p:sldId id="548" r:id="rId28"/>
    <p:sldId id="549" r:id="rId29"/>
    <p:sldId id="550" r:id="rId30"/>
    <p:sldId id="551" r:id="rId31"/>
    <p:sldId id="540" r:id="rId32"/>
    <p:sldId id="494" r:id="rId33"/>
    <p:sldId id="505" r:id="rId34"/>
    <p:sldId id="504" r:id="rId35"/>
    <p:sldId id="509" r:id="rId36"/>
    <p:sldId id="553" r:id="rId37"/>
    <p:sldId id="554" r:id="rId38"/>
    <p:sldId id="506" r:id="rId39"/>
    <p:sldId id="512" r:id="rId40"/>
    <p:sldId id="511" r:id="rId41"/>
    <p:sldId id="615" r:id="rId42"/>
    <p:sldId id="510" r:id="rId43"/>
    <p:sldId id="552" r:id="rId44"/>
    <p:sldId id="616" r:id="rId45"/>
    <p:sldId id="513" r:id="rId46"/>
    <p:sldId id="555" r:id="rId47"/>
    <p:sldId id="556" r:id="rId48"/>
    <p:sldId id="557" r:id="rId49"/>
    <p:sldId id="558" r:id="rId50"/>
    <p:sldId id="515" r:id="rId51"/>
    <p:sldId id="560" r:id="rId52"/>
    <p:sldId id="561" r:id="rId53"/>
    <p:sldId id="562" r:id="rId54"/>
    <p:sldId id="563" r:id="rId55"/>
    <p:sldId id="564" r:id="rId56"/>
    <p:sldId id="565" r:id="rId57"/>
    <p:sldId id="567" r:id="rId58"/>
    <p:sldId id="566" r:id="rId59"/>
    <p:sldId id="571" r:id="rId60"/>
    <p:sldId id="605" r:id="rId61"/>
    <p:sldId id="607" r:id="rId62"/>
    <p:sldId id="606" r:id="rId63"/>
    <p:sldId id="608" r:id="rId64"/>
    <p:sldId id="559" r:id="rId65"/>
    <p:sldId id="516" r:id="rId66"/>
    <p:sldId id="517" r:id="rId67"/>
    <p:sldId id="518" r:id="rId68"/>
    <p:sldId id="519" r:id="rId69"/>
    <p:sldId id="520" r:id="rId70"/>
    <p:sldId id="521" r:id="rId71"/>
    <p:sldId id="522" r:id="rId72"/>
    <p:sldId id="523" r:id="rId73"/>
    <p:sldId id="524" r:id="rId74"/>
    <p:sldId id="525" r:id="rId75"/>
    <p:sldId id="603" r:id="rId76"/>
    <p:sldId id="526" r:id="rId77"/>
    <p:sldId id="609" r:id="rId78"/>
    <p:sldId id="576" r:id="rId79"/>
    <p:sldId id="577" r:id="rId80"/>
    <p:sldId id="578" r:id="rId81"/>
    <p:sldId id="579" r:id="rId82"/>
    <p:sldId id="580" r:id="rId83"/>
    <p:sldId id="582" r:id="rId84"/>
    <p:sldId id="581" r:id="rId85"/>
    <p:sldId id="585" r:id="rId86"/>
    <p:sldId id="586" r:id="rId87"/>
    <p:sldId id="587" r:id="rId88"/>
    <p:sldId id="588" r:id="rId89"/>
    <p:sldId id="589" r:id="rId90"/>
    <p:sldId id="590" r:id="rId91"/>
    <p:sldId id="591" r:id="rId92"/>
    <p:sldId id="592" r:id="rId93"/>
    <p:sldId id="593" r:id="rId94"/>
    <p:sldId id="594" r:id="rId95"/>
    <p:sldId id="595" r:id="rId96"/>
    <p:sldId id="596" r:id="rId97"/>
    <p:sldId id="597" r:id="rId98"/>
    <p:sldId id="598" r:id="rId99"/>
    <p:sldId id="599" r:id="rId100"/>
    <p:sldId id="600" r:id="rId101"/>
    <p:sldId id="601" r:id="rId102"/>
    <p:sldId id="602" r:id="rId1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8" d="100"/>
          <a:sy n="58" d="100"/>
        </p:scale>
        <p:origin x="98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E8F6C-3C48-4184-851C-0C293F18C1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4B74CF-3C73-499F-B01F-143B3062FA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98CEFB-B969-4E1B-8B79-FEF1B7C81FB7}"/>
              </a:ext>
            </a:extLst>
          </p:cNvPr>
          <p:cNvSpPr>
            <a:spLocks noGrp="1"/>
          </p:cNvSpPr>
          <p:nvPr>
            <p:ph type="dt" sz="half" idx="10"/>
          </p:nvPr>
        </p:nvSpPr>
        <p:spPr/>
        <p:txBody>
          <a:bodyPr/>
          <a:lstStyle/>
          <a:p>
            <a:fld id="{91C01F71-9C09-47B4-B1FF-17899DA92072}" type="datetimeFigureOut">
              <a:rPr lang="en-US" smtClean="0"/>
              <a:t>7/9/2024</a:t>
            </a:fld>
            <a:endParaRPr lang="en-US"/>
          </a:p>
        </p:txBody>
      </p:sp>
      <p:sp>
        <p:nvSpPr>
          <p:cNvPr id="5" name="Footer Placeholder 4">
            <a:extLst>
              <a:ext uri="{FF2B5EF4-FFF2-40B4-BE49-F238E27FC236}">
                <a16:creationId xmlns:a16="http://schemas.microsoft.com/office/drawing/2014/main" id="{1CCE5038-F57D-49FB-A322-6DA7D2A36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877F3-6CE2-43CD-975D-6E55CC4A968B}"/>
              </a:ext>
            </a:extLst>
          </p:cNvPr>
          <p:cNvSpPr>
            <a:spLocks noGrp="1"/>
          </p:cNvSpPr>
          <p:nvPr>
            <p:ph type="sldNum" sz="quarter" idx="12"/>
          </p:nvPr>
        </p:nvSpPr>
        <p:spPr/>
        <p:txBody>
          <a:bodyPr/>
          <a:lstStyle/>
          <a:p>
            <a:fld id="{C6B26CE3-255B-4EED-8B95-B05801AB8533}" type="slidenum">
              <a:rPr lang="en-US" smtClean="0"/>
              <a:t>‹#›</a:t>
            </a:fld>
            <a:endParaRPr lang="en-US"/>
          </a:p>
        </p:txBody>
      </p:sp>
    </p:spTree>
    <p:extLst>
      <p:ext uri="{BB962C8B-B14F-4D97-AF65-F5344CB8AC3E}">
        <p14:creationId xmlns:p14="http://schemas.microsoft.com/office/powerpoint/2010/main" val="3487307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DF6B-AF91-4099-AEB1-3AF3F21AFB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527E-D7C0-4961-B71F-7A6BD3CD2B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C45FF-63C8-4D07-8C33-E2A91B842C6E}"/>
              </a:ext>
            </a:extLst>
          </p:cNvPr>
          <p:cNvSpPr>
            <a:spLocks noGrp="1"/>
          </p:cNvSpPr>
          <p:nvPr>
            <p:ph type="dt" sz="half" idx="10"/>
          </p:nvPr>
        </p:nvSpPr>
        <p:spPr/>
        <p:txBody>
          <a:bodyPr/>
          <a:lstStyle/>
          <a:p>
            <a:fld id="{91C01F71-9C09-47B4-B1FF-17899DA92072}" type="datetimeFigureOut">
              <a:rPr lang="en-US" smtClean="0"/>
              <a:t>7/9/2024</a:t>
            </a:fld>
            <a:endParaRPr lang="en-US"/>
          </a:p>
        </p:txBody>
      </p:sp>
      <p:sp>
        <p:nvSpPr>
          <p:cNvPr id="5" name="Footer Placeholder 4">
            <a:extLst>
              <a:ext uri="{FF2B5EF4-FFF2-40B4-BE49-F238E27FC236}">
                <a16:creationId xmlns:a16="http://schemas.microsoft.com/office/drawing/2014/main" id="{AB709C43-48DF-4BA4-AFFA-A6BAE4283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020EB-627D-483F-844A-3C31712C7E34}"/>
              </a:ext>
            </a:extLst>
          </p:cNvPr>
          <p:cNvSpPr>
            <a:spLocks noGrp="1"/>
          </p:cNvSpPr>
          <p:nvPr>
            <p:ph type="sldNum" sz="quarter" idx="12"/>
          </p:nvPr>
        </p:nvSpPr>
        <p:spPr/>
        <p:txBody>
          <a:bodyPr/>
          <a:lstStyle/>
          <a:p>
            <a:fld id="{C6B26CE3-255B-4EED-8B95-B05801AB8533}" type="slidenum">
              <a:rPr lang="en-US" smtClean="0"/>
              <a:t>‹#›</a:t>
            </a:fld>
            <a:endParaRPr lang="en-US"/>
          </a:p>
        </p:txBody>
      </p:sp>
    </p:spTree>
    <p:extLst>
      <p:ext uri="{BB962C8B-B14F-4D97-AF65-F5344CB8AC3E}">
        <p14:creationId xmlns:p14="http://schemas.microsoft.com/office/powerpoint/2010/main" val="3442305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B7E66-6B22-4C7B-B0D9-AD2B21CA43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BB50B4-0EE5-444C-8A50-F1009AFC56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BBC80-F166-4B67-881D-9ABBFED52B3E}"/>
              </a:ext>
            </a:extLst>
          </p:cNvPr>
          <p:cNvSpPr>
            <a:spLocks noGrp="1"/>
          </p:cNvSpPr>
          <p:nvPr>
            <p:ph type="dt" sz="half" idx="10"/>
          </p:nvPr>
        </p:nvSpPr>
        <p:spPr/>
        <p:txBody>
          <a:bodyPr/>
          <a:lstStyle/>
          <a:p>
            <a:fld id="{91C01F71-9C09-47B4-B1FF-17899DA92072}" type="datetimeFigureOut">
              <a:rPr lang="en-US" smtClean="0"/>
              <a:t>7/9/2024</a:t>
            </a:fld>
            <a:endParaRPr lang="en-US"/>
          </a:p>
        </p:txBody>
      </p:sp>
      <p:sp>
        <p:nvSpPr>
          <p:cNvPr id="5" name="Footer Placeholder 4">
            <a:extLst>
              <a:ext uri="{FF2B5EF4-FFF2-40B4-BE49-F238E27FC236}">
                <a16:creationId xmlns:a16="http://schemas.microsoft.com/office/drawing/2014/main" id="{FBEA65EC-272B-42C0-AE26-97ACB4F97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5CC4F-E7EC-4F3F-B898-8D7BCF47B2C7}"/>
              </a:ext>
            </a:extLst>
          </p:cNvPr>
          <p:cNvSpPr>
            <a:spLocks noGrp="1"/>
          </p:cNvSpPr>
          <p:nvPr>
            <p:ph type="sldNum" sz="quarter" idx="12"/>
          </p:nvPr>
        </p:nvSpPr>
        <p:spPr/>
        <p:txBody>
          <a:bodyPr/>
          <a:lstStyle/>
          <a:p>
            <a:fld id="{C6B26CE3-255B-4EED-8B95-B05801AB8533}" type="slidenum">
              <a:rPr lang="en-US" smtClean="0"/>
              <a:t>‹#›</a:t>
            </a:fld>
            <a:endParaRPr lang="en-US"/>
          </a:p>
        </p:txBody>
      </p:sp>
    </p:spTree>
    <p:extLst>
      <p:ext uri="{BB962C8B-B14F-4D97-AF65-F5344CB8AC3E}">
        <p14:creationId xmlns:p14="http://schemas.microsoft.com/office/powerpoint/2010/main" val="319729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9D94-2CE8-4830-B53B-72A33EC6B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6BB48B-C304-4AEA-A142-781CD44DBB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41D50-ECED-4FF1-9EA4-AC95FDFB0953}"/>
              </a:ext>
            </a:extLst>
          </p:cNvPr>
          <p:cNvSpPr>
            <a:spLocks noGrp="1"/>
          </p:cNvSpPr>
          <p:nvPr>
            <p:ph type="dt" sz="half" idx="10"/>
          </p:nvPr>
        </p:nvSpPr>
        <p:spPr/>
        <p:txBody>
          <a:bodyPr/>
          <a:lstStyle/>
          <a:p>
            <a:fld id="{91C01F71-9C09-47B4-B1FF-17899DA92072}" type="datetimeFigureOut">
              <a:rPr lang="en-US" smtClean="0"/>
              <a:t>7/9/2024</a:t>
            </a:fld>
            <a:endParaRPr lang="en-US"/>
          </a:p>
        </p:txBody>
      </p:sp>
      <p:sp>
        <p:nvSpPr>
          <p:cNvPr id="5" name="Footer Placeholder 4">
            <a:extLst>
              <a:ext uri="{FF2B5EF4-FFF2-40B4-BE49-F238E27FC236}">
                <a16:creationId xmlns:a16="http://schemas.microsoft.com/office/drawing/2014/main" id="{AB7AC462-4DCF-4424-91D9-7232B3016E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4ECAB-02A1-49D6-9C6A-30DB8A6540E7}"/>
              </a:ext>
            </a:extLst>
          </p:cNvPr>
          <p:cNvSpPr>
            <a:spLocks noGrp="1"/>
          </p:cNvSpPr>
          <p:nvPr>
            <p:ph type="sldNum" sz="quarter" idx="12"/>
          </p:nvPr>
        </p:nvSpPr>
        <p:spPr/>
        <p:txBody>
          <a:bodyPr/>
          <a:lstStyle/>
          <a:p>
            <a:fld id="{C6B26CE3-255B-4EED-8B95-B05801AB8533}" type="slidenum">
              <a:rPr lang="en-US" smtClean="0"/>
              <a:t>‹#›</a:t>
            </a:fld>
            <a:endParaRPr lang="en-US"/>
          </a:p>
        </p:txBody>
      </p:sp>
    </p:spTree>
    <p:extLst>
      <p:ext uri="{BB962C8B-B14F-4D97-AF65-F5344CB8AC3E}">
        <p14:creationId xmlns:p14="http://schemas.microsoft.com/office/powerpoint/2010/main" val="104660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EAA4-52B3-4DFB-BD39-CF8D36043B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10CF5E-5FD7-40B5-A79B-BA2E670FE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65DEFD-9CDB-46CA-B19A-AA1952E047BB}"/>
              </a:ext>
            </a:extLst>
          </p:cNvPr>
          <p:cNvSpPr>
            <a:spLocks noGrp="1"/>
          </p:cNvSpPr>
          <p:nvPr>
            <p:ph type="dt" sz="half" idx="10"/>
          </p:nvPr>
        </p:nvSpPr>
        <p:spPr/>
        <p:txBody>
          <a:bodyPr/>
          <a:lstStyle/>
          <a:p>
            <a:fld id="{91C01F71-9C09-47B4-B1FF-17899DA92072}" type="datetimeFigureOut">
              <a:rPr lang="en-US" smtClean="0"/>
              <a:t>7/9/2024</a:t>
            </a:fld>
            <a:endParaRPr lang="en-US"/>
          </a:p>
        </p:txBody>
      </p:sp>
      <p:sp>
        <p:nvSpPr>
          <p:cNvPr id="5" name="Footer Placeholder 4">
            <a:extLst>
              <a:ext uri="{FF2B5EF4-FFF2-40B4-BE49-F238E27FC236}">
                <a16:creationId xmlns:a16="http://schemas.microsoft.com/office/drawing/2014/main" id="{7E34C1EF-CD08-4469-A948-FC5166402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926AD-5826-42B5-A270-B50D6C3AB083}"/>
              </a:ext>
            </a:extLst>
          </p:cNvPr>
          <p:cNvSpPr>
            <a:spLocks noGrp="1"/>
          </p:cNvSpPr>
          <p:nvPr>
            <p:ph type="sldNum" sz="quarter" idx="12"/>
          </p:nvPr>
        </p:nvSpPr>
        <p:spPr/>
        <p:txBody>
          <a:bodyPr/>
          <a:lstStyle/>
          <a:p>
            <a:fld id="{C6B26CE3-255B-4EED-8B95-B05801AB8533}" type="slidenum">
              <a:rPr lang="en-US" smtClean="0"/>
              <a:t>‹#›</a:t>
            </a:fld>
            <a:endParaRPr lang="en-US"/>
          </a:p>
        </p:txBody>
      </p:sp>
    </p:spTree>
    <p:extLst>
      <p:ext uri="{BB962C8B-B14F-4D97-AF65-F5344CB8AC3E}">
        <p14:creationId xmlns:p14="http://schemas.microsoft.com/office/powerpoint/2010/main" val="275810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AC6D-8887-4FC1-B855-F632AAEF3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A5A75C-DB73-4BD8-A0DC-A872E9CF6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B999D9-6566-4A8D-8186-B4B6AB48B8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A2CCAB-7E5A-44A8-9DDF-9B187008472B}"/>
              </a:ext>
            </a:extLst>
          </p:cNvPr>
          <p:cNvSpPr>
            <a:spLocks noGrp="1"/>
          </p:cNvSpPr>
          <p:nvPr>
            <p:ph type="dt" sz="half" idx="10"/>
          </p:nvPr>
        </p:nvSpPr>
        <p:spPr/>
        <p:txBody>
          <a:bodyPr/>
          <a:lstStyle/>
          <a:p>
            <a:fld id="{91C01F71-9C09-47B4-B1FF-17899DA92072}" type="datetimeFigureOut">
              <a:rPr lang="en-US" smtClean="0"/>
              <a:t>7/9/2024</a:t>
            </a:fld>
            <a:endParaRPr lang="en-US"/>
          </a:p>
        </p:txBody>
      </p:sp>
      <p:sp>
        <p:nvSpPr>
          <p:cNvPr id="6" name="Footer Placeholder 5">
            <a:extLst>
              <a:ext uri="{FF2B5EF4-FFF2-40B4-BE49-F238E27FC236}">
                <a16:creationId xmlns:a16="http://schemas.microsoft.com/office/drawing/2014/main" id="{29F9C193-9AC0-4867-9BC3-E4F895DF86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75026-6C95-4256-921A-F19BE2E8376D}"/>
              </a:ext>
            </a:extLst>
          </p:cNvPr>
          <p:cNvSpPr>
            <a:spLocks noGrp="1"/>
          </p:cNvSpPr>
          <p:nvPr>
            <p:ph type="sldNum" sz="quarter" idx="12"/>
          </p:nvPr>
        </p:nvSpPr>
        <p:spPr/>
        <p:txBody>
          <a:bodyPr/>
          <a:lstStyle/>
          <a:p>
            <a:fld id="{C6B26CE3-255B-4EED-8B95-B05801AB8533}" type="slidenum">
              <a:rPr lang="en-US" smtClean="0"/>
              <a:t>‹#›</a:t>
            </a:fld>
            <a:endParaRPr lang="en-US"/>
          </a:p>
        </p:txBody>
      </p:sp>
    </p:spTree>
    <p:extLst>
      <p:ext uri="{BB962C8B-B14F-4D97-AF65-F5344CB8AC3E}">
        <p14:creationId xmlns:p14="http://schemas.microsoft.com/office/powerpoint/2010/main" val="1119335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2BCA-3375-426B-AB94-83B058830A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9FDCA1-BB19-48BD-A9A3-ADC1A74876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C57188-02F7-4888-BBF4-3941B58813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DE603D-E512-4846-8D6D-B7AAF83B7F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257E26-279C-4099-80FF-24F725747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A331A0-3DE9-4F03-B3E6-4FB17CBD49C0}"/>
              </a:ext>
            </a:extLst>
          </p:cNvPr>
          <p:cNvSpPr>
            <a:spLocks noGrp="1"/>
          </p:cNvSpPr>
          <p:nvPr>
            <p:ph type="dt" sz="half" idx="10"/>
          </p:nvPr>
        </p:nvSpPr>
        <p:spPr/>
        <p:txBody>
          <a:bodyPr/>
          <a:lstStyle/>
          <a:p>
            <a:fld id="{91C01F71-9C09-47B4-B1FF-17899DA92072}" type="datetimeFigureOut">
              <a:rPr lang="en-US" smtClean="0"/>
              <a:t>7/9/2024</a:t>
            </a:fld>
            <a:endParaRPr lang="en-US"/>
          </a:p>
        </p:txBody>
      </p:sp>
      <p:sp>
        <p:nvSpPr>
          <p:cNvPr id="8" name="Footer Placeholder 7">
            <a:extLst>
              <a:ext uri="{FF2B5EF4-FFF2-40B4-BE49-F238E27FC236}">
                <a16:creationId xmlns:a16="http://schemas.microsoft.com/office/drawing/2014/main" id="{7BFF8A1C-DBAB-47CE-8410-0D92451874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D0494-7D8F-4806-9E0C-A23D6C1CB59C}"/>
              </a:ext>
            </a:extLst>
          </p:cNvPr>
          <p:cNvSpPr>
            <a:spLocks noGrp="1"/>
          </p:cNvSpPr>
          <p:nvPr>
            <p:ph type="sldNum" sz="quarter" idx="12"/>
          </p:nvPr>
        </p:nvSpPr>
        <p:spPr/>
        <p:txBody>
          <a:bodyPr/>
          <a:lstStyle/>
          <a:p>
            <a:fld id="{C6B26CE3-255B-4EED-8B95-B05801AB8533}" type="slidenum">
              <a:rPr lang="en-US" smtClean="0"/>
              <a:t>‹#›</a:t>
            </a:fld>
            <a:endParaRPr lang="en-US"/>
          </a:p>
        </p:txBody>
      </p:sp>
    </p:spTree>
    <p:extLst>
      <p:ext uri="{BB962C8B-B14F-4D97-AF65-F5344CB8AC3E}">
        <p14:creationId xmlns:p14="http://schemas.microsoft.com/office/powerpoint/2010/main" val="254579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4DF4-BB3B-4AFD-BE15-242BD0562F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35AF93-EE10-4C39-92FB-5D527140F43D}"/>
              </a:ext>
            </a:extLst>
          </p:cNvPr>
          <p:cNvSpPr>
            <a:spLocks noGrp="1"/>
          </p:cNvSpPr>
          <p:nvPr>
            <p:ph type="dt" sz="half" idx="10"/>
          </p:nvPr>
        </p:nvSpPr>
        <p:spPr/>
        <p:txBody>
          <a:bodyPr/>
          <a:lstStyle/>
          <a:p>
            <a:fld id="{91C01F71-9C09-47B4-B1FF-17899DA92072}" type="datetimeFigureOut">
              <a:rPr lang="en-US" smtClean="0"/>
              <a:t>7/9/2024</a:t>
            </a:fld>
            <a:endParaRPr lang="en-US"/>
          </a:p>
        </p:txBody>
      </p:sp>
      <p:sp>
        <p:nvSpPr>
          <p:cNvPr id="4" name="Footer Placeholder 3">
            <a:extLst>
              <a:ext uri="{FF2B5EF4-FFF2-40B4-BE49-F238E27FC236}">
                <a16:creationId xmlns:a16="http://schemas.microsoft.com/office/drawing/2014/main" id="{29B9BECB-B712-45C3-8C38-E99C3316C1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43329D-FF51-46CF-90E2-DABC8E7F785D}"/>
              </a:ext>
            </a:extLst>
          </p:cNvPr>
          <p:cNvSpPr>
            <a:spLocks noGrp="1"/>
          </p:cNvSpPr>
          <p:nvPr>
            <p:ph type="sldNum" sz="quarter" idx="12"/>
          </p:nvPr>
        </p:nvSpPr>
        <p:spPr/>
        <p:txBody>
          <a:bodyPr/>
          <a:lstStyle/>
          <a:p>
            <a:fld id="{C6B26CE3-255B-4EED-8B95-B05801AB8533}" type="slidenum">
              <a:rPr lang="en-US" smtClean="0"/>
              <a:t>‹#›</a:t>
            </a:fld>
            <a:endParaRPr lang="en-US"/>
          </a:p>
        </p:txBody>
      </p:sp>
    </p:spTree>
    <p:extLst>
      <p:ext uri="{BB962C8B-B14F-4D97-AF65-F5344CB8AC3E}">
        <p14:creationId xmlns:p14="http://schemas.microsoft.com/office/powerpoint/2010/main" val="1581115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2619EA-33FC-44D1-A992-CE2512CE12E5}"/>
              </a:ext>
            </a:extLst>
          </p:cNvPr>
          <p:cNvSpPr>
            <a:spLocks noGrp="1"/>
          </p:cNvSpPr>
          <p:nvPr>
            <p:ph type="dt" sz="half" idx="10"/>
          </p:nvPr>
        </p:nvSpPr>
        <p:spPr/>
        <p:txBody>
          <a:bodyPr/>
          <a:lstStyle/>
          <a:p>
            <a:fld id="{91C01F71-9C09-47B4-B1FF-17899DA92072}" type="datetimeFigureOut">
              <a:rPr lang="en-US" smtClean="0"/>
              <a:t>7/9/2024</a:t>
            </a:fld>
            <a:endParaRPr lang="en-US"/>
          </a:p>
        </p:txBody>
      </p:sp>
      <p:sp>
        <p:nvSpPr>
          <p:cNvPr id="3" name="Footer Placeholder 2">
            <a:extLst>
              <a:ext uri="{FF2B5EF4-FFF2-40B4-BE49-F238E27FC236}">
                <a16:creationId xmlns:a16="http://schemas.microsoft.com/office/drawing/2014/main" id="{F0CD35CE-880A-4340-9DDB-84FCDFF47F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57072-CC54-4075-812F-1EA8CC2B30B0}"/>
              </a:ext>
            </a:extLst>
          </p:cNvPr>
          <p:cNvSpPr>
            <a:spLocks noGrp="1"/>
          </p:cNvSpPr>
          <p:nvPr>
            <p:ph type="sldNum" sz="quarter" idx="12"/>
          </p:nvPr>
        </p:nvSpPr>
        <p:spPr/>
        <p:txBody>
          <a:bodyPr/>
          <a:lstStyle/>
          <a:p>
            <a:fld id="{C6B26CE3-255B-4EED-8B95-B05801AB8533}" type="slidenum">
              <a:rPr lang="en-US" smtClean="0"/>
              <a:t>‹#›</a:t>
            </a:fld>
            <a:endParaRPr lang="en-US"/>
          </a:p>
        </p:txBody>
      </p:sp>
    </p:spTree>
    <p:extLst>
      <p:ext uri="{BB962C8B-B14F-4D97-AF65-F5344CB8AC3E}">
        <p14:creationId xmlns:p14="http://schemas.microsoft.com/office/powerpoint/2010/main" val="268981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DD432-DA06-4B56-9FE8-4CCD1CB81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0278F4-EB8B-49A2-B809-A352F391D9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0A685F-EA27-443A-8CCC-041D6671D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40CBA-3E82-4C52-9C45-51FB30FD6092}"/>
              </a:ext>
            </a:extLst>
          </p:cNvPr>
          <p:cNvSpPr>
            <a:spLocks noGrp="1"/>
          </p:cNvSpPr>
          <p:nvPr>
            <p:ph type="dt" sz="half" idx="10"/>
          </p:nvPr>
        </p:nvSpPr>
        <p:spPr/>
        <p:txBody>
          <a:bodyPr/>
          <a:lstStyle/>
          <a:p>
            <a:fld id="{91C01F71-9C09-47B4-B1FF-17899DA92072}" type="datetimeFigureOut">
              <a:rPr lang="en-US" smtClean="0"/>
              <a:t>7/9/2024</a:t>
            </a:fld>
            <a:endParaRPr lang="en-US"/>
          </a:p>
        </p:txBody>
      </p:sp>
      <p:sp>
        <p:nvSpPr>
          <p:cNvPr id="6" name="Footer Placeholder 5">
            <a:extLst>
              <a:ext uri="{FF2B5EF4-FFF2-40B4-BE49-F238E27FC236}">
                <a16:creationId xmlns:a16="http://schemas.microsoft.com/office/drawing/2014/main" id="{BA76320D-E95C-438F-8121-4D0AB6E7E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0631B-886C-4291-BE1D-5C80BB9E9268}"/>
              </a:ext>
            </a:extLst>
          </p:cNvPr>
          <p:cNvSpPr>
            <a:spLocks noGrp="1"/>
          </p:cNvSpPr>
          <p:nvPr>
            <p:ph type="sldNum" sz="quarter" idx="12"/>
          </p:nvPr>
        </p:nvSpPr>
        <p:spPr/>
        <p:txBody>
          <a:bodyPr/>
          <a:lstStyle/>
          <a:p>
            <a:fld id="{C6B26CE3-255B-4EED-8B95-B05801AB8533}" type="slidenum">
              <a:rPr lang="en-US" smtClean="0"/>
              <a:t>‹#›</a:t>
            </a:fld>
            <a:endParaRPr lang="en-US"/>
          </a:p>
        </p:txBody>
      </p:sp>
    </p:spTree>
    <p:extLst>
      <p:ext uri="{BB962C8B-B14F-4D97-AF65-F5344CB8AC3E}">
        <p14:creationId xmlns:p14="http://schemas.microsoft.com/office/powerpoint/2010/main" val="83184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8419-FCB0-4530-B379-036986BBB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B97F3B-2105-48F0-8075-8B151C477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9F17C3-8946-4118-9266-45CE9A951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BCE1FB-CD2B-4FF6-A1AE-8B6406706C8C}"/>
              </a:ext>
            </a:extLst>
          </p:cNvPr>
          <p:cNvSpPr>
            <a:spLocks noGrp="1"/>
          </p:cNvSpPr>
          <p:nvPr>
            <p:ph type="dt" sz="half" idx="10"/>
          </p:nvPr>
        </p:nvSpPr>
        <p:spPr/>
        <p:txBody>
          <a:bodyPr/>
          <a:lstStyle/>
          <a:p>
            <a:fld id="{91C01F71-9C09-47B4-B1FF-17899DA92072}" type="datetimeFigureOut">
              <a:rPr lang="en-US" smtClean="0"/>
              <a:t>7/9/2024</a:t>
            </a:fld>
            <a:endParaRPr lang="en-US"/>
          </a:p>
        </p:txBody>
      </p:sp>
      <p:sp>
        <p:nvSpPr>
          <p:cNvPr id="6" name="Footer Placeholder 5">
            <a:extLst>
              <a:ext uri="{FF2B5EF4-FFF2-40B4-BE49-F238E27FC236}">
                <a16:creationId xmlns:a16="http://schemas.microsoft.com/office/drawing/2014/main" id="{990E7BA9-5C9D-45F1-97FD-1F0814E6B2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63AB0-6269-48E2-A434-21764054BB40}"/>
              </a:ext>
            </a:extLst>
          </p:cNvPr>
          <p:cNvSpPr>
            <a:spLocks noGrp="1"/>
          </p:cNvSpPr>
          <p:nvPr>
            <p:ph type="sldNum" sz="quarter" idx="12"/>
          </p:nvPr>
        </p:nvSpPr>
        <p:spPr/>
        <p:txBody>
          <a:bodyPr/>
          <a:lstStyle/>
          <a:p>
            <a:fld id="{C6B26CE3-255B-4EED-8B95-B05801AB8533}" type="slidenum">
              <a:rPr lang="en-US" smtClean="0"/>
              <a:t>‹#›</a:t>
            </a:fld>
            <a:endParaRPr lang="en-US"/>
          </a:p>
        </p:txBody>
      </p:sp>
    </p:spTree>
    <p:extLst>
      <p:ext uri="{BB962C8B-B14F-4D97-AF65-F5344CB8AC3E}">
        <p14:creationId xmlns:p14="http://schemas.microsoft.com/office/powerpoint/2010/main" val="237887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72A985-A3C0-4135-AAB6-242A13305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6B0311-931F-42B7-A553-E43FB5256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BBA8C-1785-46E7-81C7-32D638204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C01F71-9C09-47B4-B1FF-17899DA92072}" type="datetimeFigureOut">
              <a:rPr lang="en-US" smtClean="0"/>
              <a:t>7/9/2024</a:t>
            </a:fld>
            <a:endParaRPr lang="en-US"/>
          </a:p>
        </p:txBody>
      </p:sp>
      <p:sp>
        <p:nvSpPr>
          <p:cNvPr id="5" name="Footer Placeholder 4">
            <a:extLst>
              <a:ext uri="{FF2B5EF4-FFF2-40B4-BE49-F238E27FC236}">
                <a16:creationId xmlns:a16="http://schemas.microsoft.com/office/drawing/2014/main" id="{10DC3F31-47D1-400B-AE8A-9662CA12CF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34BD60-26F5-447A-99B2-825FCFA9B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26CE3-255B-4EED-8B95-B05801AB8533}" type="slidenum">
              <a:rPr lang="en-US" smtClean="0"/>
              <a:t>‹#›</a:t>
            </a:fld>
            <a:endParaRPr lang="en-US"/>
          </a:p>
        </p:txBody>
      </p:sp>
    </p:spTree>
    <p:extLst>
      <p:ext uri="{BB962C8B-B14F-4D97-AF65-F5344CB8AC3E}">
        <p14:creationId xmlns:p14="http://schemas.microsoft.com/office/powerpoint/2010/main" val="2621681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8C5F9ABA-5399-4475-ACEA-D01AED284C44}"/>
              </a:ext>
            </a:extLst>
          </p:cNvPr>
          <p:cNvGrpSpPr/>
          <p:nvPr/>
        </p:nvGrpSpPr>
        <p:grpSpPr>
          <a:xfrm>
            <a:off x="-2614863" y="0"/>
            <a:ext cx="3458819" cy="6858000"/>
            <a:chOff x="0" y="0"/>
            <a:chExt cx="3458819" cy="6858000"/>
          </a:xfrm>
        </p:grpSpPr>
        <p:sp>
          <p:nvSpPr>
            <p:cNvPr id="4" name="Rectangle 3">
              <a:extLst>
                <a:ext uri="{FF2B5EF4-FFF2-40B4-BE49-F238E27FC236}">
                  <a16:creationId xmlns:a16="http://schemas.microsoft.com/office/drawing/2014/main" id="{29678878-5D09-4DAA-ABF3-878DA2BB2604}"/>
                </a:ext>
              </a:extLst>
            </p:cNvPr>
            <p:cNvSpPr/>
            <p:nvPr/>
          </p:nvSpPr>
          <p:spPr>
            <a:xfrm>
              <a:off x="0" y="0"/>
              <a:ext cx="258417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prstClr val="black"/>
                  </a:solid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DFD73689-CC99-495B-9E37-5098EAACDF6D}"/>
                </a:ext>
              </a:extLst>
            </p:cNvPr>
            <p:cNvSpPr/>
            <p:nvPr/>
          </p:nvSpPr>
          <p:spPr>
            <a:xfrm>
              <a:off x="271670" y="958039"/>
              <a:ext cx="2040835" cy="55659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Introduction to </a:t>
              </a:r>
              <a:r>
                <a:rPr kumimoji="0" lang="en-US" sz="1600" b="0" i="0" u="none" strike="noStrike" kern="1200" cap="none" spc="0" normalizeH="0" baseline="0" noProof="0">
                  <a:ln>
                    <a:noFill/>
                  </a:ln>
                  <a:solidFill>
                    <a:prstClr val="white"/>
                  </a:solidFill>
                  <a:effectLst/>
                  <a:uLnTx/>
                  <a:uFillTx/>
                  <a:latin typeface="Algerian" panose="04020705040A02060702" pitchFamily="82" charset="0"/>
                  <a:ea typeface="+mn-ea"/>
                  <a:cs typeface="+mn-cs"/>
                </a:rPr>
                <a:t>Angular </a:t>
              </a:r>
              <a:endParaRPr kumimoji="0" lang="en-US" sz="16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
          <p:nvSpPr>
            <p:cNvPr id="11" name="Rectangle 10">
              <a:extLst>
                <a:ext uri="{FF2B5EF4-FFF2-40B4-BE49-F238E27FC236}">
                  <a16:creationId xmlns:a16="http://schemas.microsoft.com/office/drawing/2014/main" id="{4F87C744-F743-46E0-955E-1DE75581ACCF}"/>
                </a:ext>
              </a:extLst>
            </p:cNvPr>
            <p:cNvSpPr/>
            <p:nvPr/>
          </p:nvSpPr>
          <p:spPr>
            <a:xfrm>
              <a:off x="271670" y="1893784"/>
              <a:ext cx="2040835" cy="55659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Algerian" panose="04020705040A02060702" pitchFamily="82" charset="0"/>
                  <a:ea typeface="+mn-ea"/>
                  <a:cs typeface="+mn-cs"/>
                </a:rPr>
                <a:t>Angular  </a:t>
              </a:r>
              <a:r>
                <a:rPr kumimoji="0" lang="en-US" sz="16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Architecture</a:t>
              </a:r>
            </a:p>
          </p:txBody>
        </p:sp>
        <p:sp>
          <p:nvSpPr>
            <p:cNvPr id="12" name="Rectangle 11">
              <a:extLst>
                <a:ext uri="{FF2B5EF4-FFF2-40B4-BE49-F238E27FC236}">
                  <a16:creationId xmlns:a16="http://schemas.microsoft.com/office/drawing/2014/main" id="{2ED6A1D3-24C6-4BE5-ABB1-C2E43D26F741}"/>
                </a:ext>
              </a:extLst>
            </p:cNvPr>
            <p:cNvSpPr/>
            <p:nvPr/>
          </p:nvSpPr>
          <p:spPr>
            <a:xfrm>
              <a:off x="271670" y="2872409"/>
              <a:ext cx="2040835" cy="55659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rPr>
                <a:t>State Management</a:t>
              </a:r>
            </a:p>
          </p:txBody>
        </p:sp>
        <p:sp>
          <p:nvSpPr>
            <p:cNvPr id="13" name="Rectangle 12">
              <a:extLst>
                <a:ext uri="{FF2B5EF4-FFF2-40B4-BE49-F238E27FC236}">
                  <a16:creationId xmlns:a16="http://schemas.microsoft.com/office/drawing/2014/main" id="{0DCA28E1-B6B9-4139-B8C9-2F285142BF70}"/>
                </a:ext>
              </a:extLst>
            </p:cNvPr>
            <p:cNvSpPr/>
            <p:nvPr/>
          </p:nvSpPr>
          <p:spPr>
            <a:xfrm>
              <a:off x="271670" y="3873328"/>
              <a:ext cx="2040835" cy="55659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Algerian" panose="04020705040A02060702" pitchFamily="82" charset="0"/>
                  <a:ea typeface="+mn-ea"/>
                  <a:cs typeface="+mn-cs"/>
                </a:rPr>
                <a:t>modules</a:t>
              </a:r>
              <a:endParaRPr kumimoji="0" lang="en-US" sz="16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sp>
          <p:nvSpPr>
            <p:cNvPr id="14" name="Rectangle 13">
              <a:extLst>
                <a:ext uri="{FF2B5EF4-FFF2-40B4-BE49-F238E27FC236}">
                  <a16:creationId xmlns:a16="http://schemas.microsoft.com/office/drawing/2014/main" id="{567DD5D7-2505-49DE-B783-80800002438F}"/>
                </a:ext>
              </a:extLst>
            </p:cNvPr>
            <p:cNvSpPr/>
            <p:nvPr/>
          </p:nvSpPr>
          <p:spPr>
            <a:xfrm>
              <a:off x="271670" y="4880116"/>
              <a:ext cx="2040835" cy="556591"/>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Algerian" panose="04020705040A02060702" pitchFamily="82" charset="0"/>
                  <a:ea typeface="+mn-ea"/>
                  <a:cs typeface="+mn-cs"/>
                </a:rPr>
                <a:t>components</a:t>
              </a:r>
              <a:endParaRPr kumimoji="0" lang="en-US" sz="1600" b="0" i="0" u="none" strike="noStrike" kern="1200" cap="none" spc="0" normalizeH="0" baseline="0" noProof="0" dirty="0">
                <a:ln>
                  <a:noFill/>
                </a:ln>
                <a:solidFill>
                  <a:prstClr val="white"/>
                </a:solidFill>
                <a:effectLst/>
                <a:uLnTx/>
                <a:uFillTx/>
                <a:latin typeface="Algerian" panose="04020705040A02060702" pitchFamily="82" charset="0"/>
                <a:ea typeface="+mn-ea"/>
                <a:cs typeface="+mn-cs"/>
              </a:endParaRPr>
            </a:p>
          </p:txBody>
        </p:sp>
        <p:grpSp>
          <p:nvGrpSpPr>
            <p:cNvPr id="21" name="Group 20">
              <a:extLst>
                <a:ext uri="{FF2B5EF4-FFF2-40B4-BE49-F238E27FC236}">
                  <a16:creationId xmlns:a16="http://schemas.microsoft.com/office/drawing/2014/main" id="{39297662-61AB-44D4-8A7B-9E6A488E015C}"/>
                </a:ext>
              </a:extLst>
            </p:cNvPr>
            <p:cNvGrpSpPr/>
            <p:nvPr/>
          </p:nvGrpSpPr>
          <p:grpSpPr>
            <a:xfrm>
              <a:off x="2743201" y="164290"/>
              <a:ext cx="715618" cy="303418"/>
              <a:chOff x="3750364" y="490331"/>
              <a:chExt cx="940905" cy="303418"/>
            </a:xfrm>
          </p:grpSpPr>
          <p:sp>
            <p:nvSpPr>
              <p:cNvPr id="15" name="Rectangle: Rounded Corners 14">
                <a:extLst>
                  <a:ext uri="{FF2B5EF4-FFF2-40B4-BE49-F238E27FC236}">
                    <a16:creationId xmlns:a16="http://schemas.microsoft.com/office/drawing/2014/main" id="{42D73DDD-4586-4220-9010-599F859458DE}"/>
                  </a:ext>
                </a:extLst>
              </p:cNvPr>
              <p:cNvSpPr/>
              <p:nvPr/>
            </p:nvSpPr>
            <p:spPr>
              <a:xfrm>
                <a:off x="3750364" y="490331"/>
                <a:ext cx="940905" cy="53008"/>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25000"/>
                    </a:srgbClr>
                  </a:solidFill>
                  <a:effectLst/>
                  <a:uLnTx/>
                  <a:uFillTx/>
                  <a:latin typeface="Calibri" panose="020F0502020204030204"/>
                  <a:ea typeface="+mn-ea"/>
                  <a:cs typeface="+mn-cs"/>
                </a:endParaRPr>
              </a:p>
            </p:txBody>
          </p:sp>
          <p:sp>
            <p:nvSpPr>
              <p:cNvPr id="19" name="Rectangle: Rounded Corners 18">
                <a:extLst>
                  <a:ext uri="{FF2B5EF4-FFF2-40B4-BE49-F238E27FC236}">
                    <a16:creationId xmlns:a16="http://schemas.microsoft.com/office/drawing/2014/main" id="{BB3F6828-63D7-469C-B951-3333E2AC5FAA}"/>
                  </a:ext>
                </a:extLst>
              </p:cNvPr>
              <p:cNvSpPr/>
              <p:nvPr/>
            </p:nvSpPr>
            <p:spPr>
              <a:xfrm>
                <a:off x="3750364" y="615536"/>
                <a:ext cx="940905" cy="53008"/>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25000"/>
                    </a:srgbClr>
                  </a:solidFill>
                  <a:effectLst/>
                  <a:uLnTx/>
                  <a:uFillTx/>
                  <a:latin typeface="Calibri" panose="020F0502020204030204"/>
                  <a:ea typeface="+mn-ea"/>
                  <a:cs typeface="+mn-cs"/>
                </a:endParaRPr>
              </a:p>
            </p:txBody>
          </p:sp>
          <p:sp>
            <p:nvSpPr>
              <p:cNvPr id="20" name="Rectangle: Rounded Corners 19">
                <a:extLst>
                  <a:ext uri="{FF2B5EF4-FFF2-40B4-BE49-F238E27FC236}">
                    <a16:creationId xmlns:a16="http://schemas.microsoft.com/office/drawing/2014/main" id="{6F8BC4D7-998B-4066-BBD8-4C24D74DFF7E}"/>
                  </a:ext>
                </a:extLst>
              </p:cNvPr>
              <p:cNvSpPr/>
              <p:nvPr/>
            </p:nvSpPr>
            <p:spPr>
              <a:xfrm>
                <a:off x="3750364" y="740741"/>
                <a:ext cx="940905" cy="53008"/>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7E6E6">
                      <a:lumMod val="25000"/>
                    </a:srgbClr>
                  </a:solidFill>
                  <a:effectLst/>
                  <a:uLnTx/>
                  <a:uFillTx/>
                  <a:latin typeface="Calibri" panose="020F0502020204030204"/>
                  <a:ea typeface="+mn-ea"/>
                  <a:cs typeface="+mn-cs"/>
                </a:endParaRPr>
              </a:p>
            </p:txBody>
          </p:sp>
        </p:grpSp>
      </p:grpSp>
      <p:sp>
        <p:nvSpPr>
          <p:cNvPr id="16" name="Arrow: Chevron 15">
            <a:hlinkClick r:id="rId2" action="ppaction://hlinksldjump"/>
            <a:extLst>
              <a:ext uri="{FF2B5EF4-FFF2-40B4-BE49-F238E27FC236}">
                <a16:creationId xmlns:a16="http://schemas.microsoft.com/office/drawing/2014/main" id="{096D7E69-9AA6-4B80-B288-6B2E26113646}"/>
              </a:ext>
            </a:extLst>
          </p:cNvPr>
          <p:cNvSpPr/>
          <p:nvPr/>
        </p:nvSpPr>
        <p:spPr>
          <a:xfrm flipH="1">
            <a:off x="10818059" y="6360694"/>
            <a:ext cx="599238" cy="385011"/>
          </a:xfrm>
          <a:prstGeom prst="chevron">
            <a:avLst/>
          </a:prstGeom>
          <a:solidFill>
            <a:schemeClr val="tx1"/>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CCA6CEE5-6B48-4B56-9464-F1224C7E15AF}"/>
              </a:ext>
            </a:extLst>
          </p:cNvPr>
          <p:cNvSpPr txBox="1"/>
          <p:nvPr/>
        </p:nvSpPr>
        <p:spPr>
          <a:xfrm>
            <a:off x="3440068" y="668244"/>
            <a:ext cx="8502316"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prstClr val="black"/>
                </a:solidFill>
                <a:effectLst/>
                <a:uLnTx/>
                <a:uFillTx/>
                <a:latin typeface="Algerian" panose="04020705040A02060702" pitchFamily="82" charset="0"/>
                <a:ea typeface="+mn-ea"/>
                <a:cs typeface="+mn-cs"/>
              </a:rPr>
              <a:t>Introduction </a:t>
            </a:r>
            <a:r>
              <a:rPr kumimoji="0" lang="en-US" sz="4400" b="1" i="0" u="none" strike="noStrike" kern="1200" cap="none" spc="0" normalizeH="0" baseline="0" noProof="0" dirty="0">
                <a:ln>
                  <a:noFill/>
                </a:ln>
                <a:solidFill>
                  <a:prstClr val="black"/>
                </a:solidFill>
                <a:effectLst/>
                <a:uLnTx/>
                <a:uFillTx/>
                <a:latin typeface="Algerian" panose="04020705040A02060702" pitchFamily="82" charset="0"/>
                <a:ea typeface="+mn-ea"/>
                <a:cs typeface="+mn-cs"/>
              </a:rPr>
              <a:t>to </a:t>
            </a:r>
            <a:r>
              <a:rPr kumimoji="0" lang="en-US" sz="4400" b="1" i="0" u="none" strike="noStrike" kern="1200" cap="none" spc="0" normalizeH="0" baseline="0" noProof="0">
                <a:ln>
                  <a:noFill/>
                </a:ln>
                <a:solidFill>
                  <a:prstClr val="black"/>
                </a:solidFill>
                <a:effectLst/>
                <a:uLnTx/>
                <a:uFillTx/>
                <a:latin typeface="Algerian" panose="04020705040A02060702" pitchFamily="82" charset="0"/>
                <a:ea typeface="+mn-ea"/>
                <a:cs typeface="+mn-cs"/>
              </a:rPr>
              <a:t>Angular </a:t>
            </a:r>
            <a:endParaRPr kumimoji="0" lang="en-US" sz="4400" b="0" i="0" u="none" strike="noStrike" kern="1200" cap="none" spc="0" normalizeH="0" baseline="0" noProof="0" dirty="0">
              <a:ln>
                <a:noFill/>
              </a:ln>
              <a:solidFill>
                <a:prstClr val="black"/>
              </a:solidFill>
              <a:effectLst/>
              <a:uLnTx/>
              <a:uFillTx/>
              <a:latin typeface="Algerian" panose="04020705040A02060702" pitchFamily="82" charset="0"/>
              <a:ea typeface="+mn-ea"/>
              <a:cs typeface="+mn-cs"/>
            </a:endParaRPr>
          </a:p>
        </p:txBody>
      </p:sp>
      <p:sp>
        <p:nvSpPr>
          <p:cNvPr id="3" name="TextBox 2">
            <a:extLst>
              <a:ext uri="{FF2B5EF4-FFF2-40B4-BE49-F238E27FC236}">
                <a16:creationId xmlns:a16="http://schemas.microsoft.com/office/drawing/2014/main" id="{F98A928C-1EA2-4454-B2E6-3878B0C5A888}"/>
              </a:ext>
            </a:extLst>
          </p:cNvPr>
          <p:cNvSpPr txBox="1"/>
          <p:nvPr/>
        </p:nvSpPr>
        <p:spPr>
          <a:xfrm>
            <a:off x="3102886" y="2450374"/>
            <a:ext cx="8839498"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Angular </a:t>
            </a:r>
            <a:r>
              <a:rPr kumimoji="0" 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is an open source JavaScript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to build web </a:t>
            </a:r>
            <a:r>
              <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applications </a:t>
            </a:r>
            <a:r>
              <a:rPr lang="en-US" sz="3200">
                <a:solidFill>
                  <a:srgbClr val="000000"/>
                </a:solidFill>
                <a:latin typeface="Times New Roman" panose="02020603050405020304" pitchFamily="18" charset="0"/>
                <a:cs typeface="Times New Roman" panose="02020603050405020304" pitchFamily="18" charset="0"/>
              </a:rPr>
              <a:t>using</a:t>
            </a:r>
            <a:r>
              <a:rPr kumimoji="0" lang="en-US" sz="32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HTML, CSS, and JavaScript / TypeScript</a:t>
            </a:r>
            <a:endParaRPr kumimoji="0" lang="en-US"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4710903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2"/>
                    </p:tgtEl>
                  </p:cond>
                </p:stCondLst>
                <p:endSync evt="end" delay="0">
                  <p:rtn val="all"/>
                </p:endSync>
                <p:childTnLst>
                  <p:par>
                    <p:cTn id="3" fill="hold">
                      <p:stCondLst>
                        <p:cond delay="0"/>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95833E-6 0 L 0.21198 -0.00093 " pathEditMode="relative" rAng="0" ptsTypes="AA">
                                      <p:cBhvr>
                                        <p:cTn id="6" dur="2000" fill="hold"/>
                                        <p:tgtEl>
                                          <p:spTgt spid="22"/>
                                        </p:tgtEl>
                                        <p:attrNameLst>
                                          <p:attrName>ppt_x</p:attrName>
                                          <p:attrName>ppt_y</p:attrName>
                                        </p:attrNameLst>
                                      </p:cBhvr>
                                      <p:rCtr x="10599" y="-46"/>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0.21198 -0.00093 L -3.95833E-6 0 " pathEditMode="relative" rAng="0" ptsTypes="AA">
                                      <p:cBhvr>
                                        <p:cTn id="10" dur="2000" fill="hold"/>
                                        <p:tgtEl>
                                          <p:spTgt spid="22"/>
                                        </p:tgtEl>
                                        <p:attrNameLst>
                                          <p:attrName>ppt_x</p:attrName>
                                          <p:attrName>ppt_y</p:attrName>
                                        </p:attrNameLst>
                                      </p:cBhvr>
                                      <p:rCtr x="-10599" y="46"/>
                                    </p:animMotion>
                                  </p:childTnLst>
                                </p:cTn>
                              </p:par>
                            </p:childTnLst>
                          </p:cTn>
                        </p:par>
                      </p:childTnLst>
                    </p:cTn>
                  </p:par>
                </p:childTnLst>
              </p:cTn>
              <p:nextCondLst>
                <p:cond evt="onClick" delay="0">
                  <p:tgtEl>
                    <p:spTgt spid="2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p:txBody>
          <a:bodyPr>
            <a:noAutofit/>
          </a:bodyPr>
          <a:lstStyle/>
          <a:p>
            <a:pPr marL="0" indent="0" algn="just">
              <a:lnSpc>
                <a:spcPct val="100000"/>
              </a:lnSpc>
              <a:buNone/>
            </a:pPr>
            <a:r>
              <a:rPr lang="en-US" sz="2200" b="1">
                <a:solidFill>
                  <a:schemeClr val="accent1">
                    <a:lumMod val="75000"/>
                  </a:schemeClr>
                </a:solidFill>
                <a:latin typeface="Consolas" panose="020B0609020204030204" pitchFamily="49" charset="0"/>
                <a:cs typeface="Times New Roman" panose="02020603050405020304" pitchFamily="18" charset="0"/>
              </a:rPr>
              <a:t>Installing </a:t>
            </a:r>
            <a:r>
              <a:rPr lang="en-US" sz="2200" b="1" dirty="0">
                <a:solidFill>
                  <a:schemeClr val="accent1">
                    <a:lumMod val="75000"/>
                  </a:schemeClr>
                </a:solidFill>
                <a:latin typeface="Consolas" panose="020B0609020204030204" pitchFamily="49" charset="0"/>
                <a:cs typeface="Times New Roman" panose="02020603050405020304" pitchFamily="18" charset="0"/>
              </a:rPr>
              <a:t>Angular</a:t>
            </a:r>
          </a:p>
          <a:p>
            <a:pPr lvl="1" algn="just">
              <a:lnSpc>
                <a:spcPct val="100000"/>
              </a:lnSpc>
            </a:pPr>
            <a:r>
              <a:rPr lang="en-US" sz="2200" dirty="0">
                <a:latin typeface="Consolas" panose="020B0609020204030204" pitchFamily="49" charset="0"/>
                <a:cs typeface="Times New Roman" panose="02020603050405020304" pitchFamily="18" charset="0"/>
              </a:rPr>
              <a:t>To install Angular, follow the below </a:t>
            </a:r>
            <a:r>
              <a:rPr lang="en-US" sz="2200">
                <a:latin typeface="Consolas" panose="020B0609020204030204" pitchFamily="49" charset="0"/>
                <a:cs typeface="Times New Roman" panose="02020603050405020304" pitchFamily="18" charset="0"/>
              </a:rPr>
              <a:t>steps:</a:t>
            </a:r>
          </a:p>
          <a:p>
            <a:pPr marL="457200" lvl="1" indent="0" algn="just">
              <a:lnSpc>
                <a:spcPct val="100000"/>
              </a:lnSpc>
              <a:buNone/>
            </a:pPr>
            <a:endParaRPr lang="en-US" sz="2200" dirty="0">
              <a:latin typeface="Consolas" panose="020B0609020204030204" pitchFamily="49" charset="0"/>
              <a:cs typeface="Times New Roman" panose="02020603050405020304" pitchFamily="18" charset="0"/>
            </a:endParaRPr>
          </a:p>
          <a:p>
            <a:pPr marL="0" indent="0" algn="just">
              <a:lnSpc>
                <a:spcPct val="100000"/>
              </a:lnSpc>
              <a:buNone/>
            </a:pPr>
            <a:r>
              <a:rPr lang="en-US" sz="2200" b="1" dirty="0">
                <a:solidFill>
                  <a:schemeClr val="accent1">
                    <a:lumMod val="75000"/>
                  </a:schemeClr>
                </a:solidFill>
                <a:latin typeface="Consolas" panose="020B0609020204030204" pitchFamily="49" charset="0"/>
                <a:cs typeface="Times New Roman" panose="02020603050405020304" pitchFamily="18" charset="0"/>
              </a:rPr>
              <a:t>Step 1: Node.js Installation</a:t>
            </a:r>
          </a:p>
          <a:p>
            <a:pPr lvl="1" algn="just">
              <a:lnSpc>
                <a:spcPct val="100000"/>
              </a:lnSpc>
            </a:pPr>
            <a:r>
              <a:rPr lang="en-US" sz="2200" dirty="0">
                <a:latin typeface="Consolas" panose="020B0609020204030204" pitchFamily="49" charset="0"/>
                <a:cs typeface="Times New Roman" panose="02020603050405020304" pitchFamily="18" charset="0"/>
              </a:rPr>
              <a:t>Install </a:t>
            </a:r>
            <a:r>
              <a:rPr lang="en-US" sz="2200" dirty="0" err="1">
                <a:latin typeface="Consolas" panose="020B0609020204030204" pitchFamily="49" charset="0"/>
                <a:cs typeface="Times New Roman" panose="02020603050405020304" pitchFamily="18" charset="0"/>
              </a:rPr>
              <a:t>Node.Js</a:t>
            </a:r>
            <a:r>
              <a:rPr lang="en-US" sz="2200" dirty="0">
                <a:latin typeface="Consolas" panose="020B0609020204030204" pitchFamily="49" charset="0"/>
                <a:cs typeface="Times New Roman" panose="02020603050405020304" pitchFamily="18" charset="0"/>
              </a:rPr>
              <a:t> from  </a:t>
            </a:r>
            <a:r>
              <a:rPr lang="en-US" sz="2200" dirty="0">
                <a:latin typeface="Consolas" panose="020B0609020204030204" pitchFamily="49" charset="0"/>
                <a:cs typeface="Times New Roman" panose="02020603050405020304" pitchFamily="18" charset="0"/>
                <a:hlinkClick r:id="rId2" action="ppaction://hlinksldjump"/>
              </a:rPr>
              <a:t>https://nodejs.org/en/download/</a:t>
            </a:r>
            <a:endParaRPr lang="en-US" sz="2200" dirty="0">
              <a:latin typeface="Consolas" panose="020B0609020204030204" pitchFamily="49" charset="0"/>
              <a:cs typeface="Times New Roman" panose="02020603050405020304" pitchFamily="18" charset="0"/>
            </a:endParaRPr>
          </a:p>
          <a:p>
            <a:pPr lvl="1" algn="just">
              <a:lnSpc>
                <a:spcPct val="100000"/>
              </a:lnSpc>
            </a:pPr>
            <a:r>
              <a:rPr lang="en-US" sz="2200" dirty="0">
                <a:latin typeface="Consolas" panose="020B0609020204030204" pitchFamily="49" charset="0"/>
                <a:cs typeface="Times New Roman" panose="02020603050405020304" pitchFamily="18" charset="0"/>
              </a:rPr>
              <a:t>Reason for installing NodeJS</a:t>
            </a:r>
            <a:r>
              <a:rPr lang="en-US" sz="2200">
                <a:latin typeface="Consolas" panose="020B0609020204030204" pitchFamily="49" charset="0"/>
                <a:cs typeface="Times New Roman" panose="02020603050405020304" pitchFamily="18" charset="0"/>
              </a:rPr>
              <a:t>: A web browser (Chrome</a:t>
            </a:r>
            <a:r>
              <a:rPr lang="en-US" sz="2200" dirty="0">
                <a:latin typeface="Consolas" panose="020B0609020204030204" pitchFamily="49" charset="0"/>
                <a:cs typeface="Times New Roman" panose="02020603050405020304" pitchFamily="18" charset="0"/>
              </a:rPr>
              <a:t>, Firefox, </a:t>
            </a:r>
            <a:r>
              <a:rPr lang="en-US" sz="2200">
                <a:latin typeface="Consolas" panose="020B0609020204030204" pitchFamily="49" charset="0"/>
                <a:cs typeface="Times New Roman" panose="02020603050405020304" pitchFamily="18" charset="0"/>
              </a:rPr>
              <a:t>etc.) </a:t>
            </a:r>
            <a:r>
              <a:rPr lang="en-US" sz="2200" dirty="0">
                <a:latin typeface="Consolas" panose="020B0609020204030204" pitchFamily="49" charset="0"/>
                <a:cs typeface="Times New Roman" panose="02020603050405020304" pitchFamily="18" charset="0"/>
              </a:rPr>
              <a:t>understands </a:t>
            </a:r>
            <a:r>
              <a:rPr lang="en-US" sz="2200">
                <a:latin typeface="Consolas" panose="020B0609020204030204" pitchFamily="49" charset="0"/>
                <a:cs typeface="Times New Roman" panose="02020603050405020304" pitchFamily="18" charset="0"/>
              </a:rPr>
              <a:t>only JavaScript; we have </a:t>
            </a:r>
            <a:r>
              <a:rPr lang="en-US" sz="2200" dirty="0">
                <a:latin typeface="Consolas" panose="020B0609020204030204" pitchFamily="49" charset="0"/>
                <a:cs typeface="Times New Roman" panose="02020603050405020304" pitchFamily="18" charset="0"/>
              </a:rPr>
              <a:t>to </a:t>
            </a:r>
            <a:r>
              <a:rPr lang="en-US" sz="2200" dirty="0" err="1">
                <a:latin typeface="Consolas" panose="020B0609020204030204" pitchFamily="49" charset="0"/>
                <a:cs typeface="Times New Roman" panose="02020603050405020304" pitchFamily="18" charset="0"/>
              </a:rPr>
              <a:t>transpile</a:t>
            </a:r>
            <a:r>
              <a:rPr lang="en-US" sz="2200" dirty="0">
                <a:latin typeface="Consolas" panose="020B0609020204030204" pitchFamily="49" charset="0"/>
                <a:cs typeface="Times New Roman" panose="02020603050405020304" pitchFamily="18" charset="0"/>
              </a:rPr>
              <a:t> our Typescript to JavaScript. </a:t>
            </a:r>
          </a:p>
          <a:p>
            <a:pPr lvl="1" algn="just">
              <a:lnSpc>
                <a:spcPct val="100000"/>
              </a:lnSpc>
            </a:pPr>
            <a:r>
              <a:rPr lang="en-US" sz="2200" dirty="0">
                <a:latin typeface="Consolas" panose="020B0609020204030204" pitchFamily="49" charset="0"/>
                <a:cs typeface="Times New Roman" panose="02020603050405020304" pitchFamily="18" charset="0"/>
              </a:rPr>
              <a:t>Therefore, the Typescript </a:t>
            </a:r>
            <a:r>
              <a:rPr lang="en-US" sz="2200" b="1" dirty="0" err="1">
                <a:solidFill>
                  <a:srgbClr val="C00000"/>
                </a:solidFill>
                <a:latin typeface="Consolas" panose="020B0609020204030204" pitchFamily="49" charset="0"/>
                <a:cs typeface="Times New Roman" panose="02020603050405020304" pitchFamily="18" charset="0"/>
              </a:rPr>
              <a:t>transpiler</a:t>
            </a:r>
            <a:r>
              <a:rPr lang="en-US" sz="2200" b="1" dirty="0">
                <a:solidFill>
                  <a:srgbClr val="C00000"/>
                </a:solidFill>
                <a:latin typeface="Consolas" panose="020B0609020204030204" pitchFamily="49" charset="0"/>
                <a:cs typeface="Times New Roman" panose="02020603050405020304" pitchFamily="18" charset="0"/>
              </a:rPr>
              <a:t> requires </a:t>
            </a:r>
            <a:r>
              <a:rPr lang="en-US" sz="2200" b="1" dirty="0" err="1">
                <a:solidFill>
                  <a:srgbClr val="C00000"/>
                </a:solidFill>
                <a:latin typeface="Consolas" panose="020B0609020204030204" pitchFamily="49" charset="0"/>
                <a:cs typeface="Times New Roman" panose="02020603050405020304" pitchFamily="18" charset="0"/>
              </a:rPr>
              <a:t>Node.</a:t>
            </a:r>
            <a:r>
              <a:rPr lang="en-US" sz="2200" b="1" err="1">
                <a:solidFill>
                  <a:srgbClr val="C00000"/>
                </a:solidFill>
                <a:latin typeface="Consolas" panose="020B0609020204030204" pitchFamily="49" charset="0"/>
                <a:cs typeface="Times New Roman" panose="02020603050405020304" pitchFamily="18" charset="0"/>
              </a:rPr>
              <a:t>Js</a:t>
            </a:r>
            <a:r>
              <a:rPr lang="en-US" sz="2200" b="1">
                <a:solidFill>
                  <a:srgbClr val="C00000"/>
                </a:solidFill>
                <a:latin typeface="Consolas" panose="020B0609020204030204" pitchFamily="49" charset="0"/>
                <a:cs typeface="Times New Roman" panose="02020603050405020304" pitchFamily="18" charset="0"/>
              </a:rPr>
              <a:t> to generate the </a:t>
            </a:r>
            <a:r>
              <a:rPr lang="en-US" sz="2200" b="1" dirty="0">
                <a:solidFill>
                  <a:srgbClr val="C00000"/>
                </a:solidFill>
                <a:latin typeface="Consolas" panose="020B0609020204030204" pitchFamily="49" charset="0"/>
                <a:cs typeface="Times New Roman" panose="02020603050405020304" pitchFamily="18" charset="0"/>
              </a:rPr>
              <a:t>Typescript </a:t>
            </a:r>
            <a:r>
              <a:rPr lang="en-US" sz="2200">
                <a:latin typeface="Consolas" panose="020B0609020204030204" pitchFamily="49" charset="0"/>
                <a:cs typeface="Times New Roman" panose="02020603050405020304" pitchFamily="18" charset="0"/>
              </a:rPr>
              <a:t>code for JavaScript</a:t>
            </a:r>
          </a:p>
          <a:p>
            <a:pPr marL="457200" lvl="1" indent="0" algn="just">
              <a:lnSpc>
                <a:spcPct val="100000"/>
              </a:lnSpc>
              <a:buNone/>
            </a:pPr>
            <a:endParaRPr lang="en-US" sz="2200" dirty="0">
              <a:latin typeface="Consolas" panose="020B0609020204030204" pitchFamily="49" charset="0"/>
              <a:cs typeface="Times New Roman" panose="02020603050405020304" pitchFamily="18" charset="0"/>
            </a:endParaRPr>
          </a:p>
          <a:p>
            <a:pPr>
              <a:lnSpc>
                <a:spcPct val="100000"/>
              </a:lnSpc>
            </a:pPr>
            <a:endParaRPr lang="en-US" sz="22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Angular requirements: Install NodeJS and </a:t>
            </a:r>
            <a:r>
              <a:rPr kumimoji="0" lang="en-US" sz="3600" b="0" i="0" u="none" strike="noStrike" kern="1200" cap="none" spc="0" normalizeH="0" baseline="0" noProof="0" dirty="0" err="1">
                <a:ln>
                  <a:noFill/>
                </a:ln>
                <a:solidFill>
                  <a:srgbClr val="4472C4">
                    <a:lumMod val="75000"/>
                  </a:srgbClr>
                </a:solidFill>
                <a:effectLst/>
                <a:uLnTx/>
                <a:uFillTx/>
                <a:latin typeface="Algerian" panose="04020705040A02060702" pitchFamily="82" charset="0"/>
                <a:ea typeface="+mn-ea"/>
                <a:cs typeface="+mn-cs"/>
              </a:rPr>
              <a:t>npm</a:t>
            </a:r>
            <a:br>
              <a:rPr kumimoji="0" lang="en-US" sz="36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br>
            <a:endParaRPr kumimoji="0" lang="en-US" sz="36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85134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fontScale="92500" lnSpcReduction="10000"/>
          </a:bodyPr>
          <a:lstStyle/>
          <a:p>
            <a:pPr marL="0" indent="0">
              <a:lnSpc>
                <a:spcPct val="100000"/>
              </a:lnSpc>
              <a:buNone/>
            </a:pPr>
            <a:r>
              <a:rPr lang="en-US" sz="3000" b="1" dirty="0">
                <a:solidFill>
                  <a:schemeClr val="accent1"/>
                </a:solidFill>
                <a:latin typeface="Consolas" panose="020B0609020204030204" pitchFamily="49" charset="0"/>
                <a:cs typeface="Times New Roman" panose="02020603050405020304" pitchFamily="18" charset="0"/>
              </a:rPr>
              <a:t>Passing data to Parent Component:</a:t>
            </a:r>
          </a:p>
          <a:p>
            <a:pPr>
              <a:lnSpc>
                <a:spcPct val="100000"/>
              </a:lnSpc>
            </a:pPr>
            <a:r>
              <a:rPr lang="en-US" sz="2000" dirty="0">
                <a:latin typeface="Consolas" panose="020B0609020204030204" pitchFamily="49" charset="0"/>
                <a:cs typeface="Times New Roman" panose="02020603050405020304" pitchFamily="18" charset="0"/>
              </a:rPr>
              <a:t>There are three ways in which parent component can interact with the child component</a:t>
            </a:r>
          </a:p>
          <a:p>
            <a:pPr>
              <a:lnSpc>
                <a:spcPct val="100000"/>
              </a:lnSpc>
            </a:pPr>
            <a:r>
              <a:rPr lang="en-US" sz="2000" dirty="0">
                <a:latin typeface="Consolas" panose="020B0609020204030204" pitchFamily="49" charset="0"/>
                <a:cs typeface="Times New Roman" panose="02020603050405020304" pitchFamily="18" charset="0"/>
              </a:rPr>
              <a:t>Parent Listens to Child Event</a:t>
            </a:r>
          </a:p>
          <a:p>
            <a:pPr>
              <a:lnSpc>
                <a:spcPct val="100000"/>
              </a:lnSpc>
            </a:pPr>
            <a:r>
              <a:rPr lang="en-US" sz="2000" dirty="0">
                <a:latin typeface="Consolas" panose="020B0609020204030204" pitchFamily="49" charset="0"/>
                <a:cs typeface="Times New Roman" panose="02020603050405020304" pitchFamily="18" charset="0"/>
              </a:rPr>
              <a:t>Parent uses Local Variable to access the child</a:t>
            </a:r>
          </a:p>
          <a:p>
            <a:pPr>
              <a:lnSpc>
                <a:spcPct val="100000"/>
              </a:lnSpc>
            </a:pPr>
            <a:r>
              <a:rPr lang="en-US" sz="2000" dirty="0">
                <a:latin typeface="Consolas" panose="020B0609020204030204" pitchFamily="49" charset="0"/>
                <a:cs typeface="Times New Roman" panose="02020603050405020304" pitchFamily="18" charset="0"/>
              </a:rPr>
              <a:t>Parent uses a @ViewChild to get reference to the child component</a:t>
            </a:r>
          </a:p>
          <a:p>
            <a:pPr marL="0" indent="0">
              <a:lnSpc>
                <a:spcPct val="100000"/>
              </a:lnSpc>
              <a:buNone/>
            </a:pPr>
            <a:r>
              <a:rPr lang="en-US" sz="2000" dirty="0">
                <a:latin typeface="Consolas" panose="020B0609020204030204" pitchFamily="49" charset="0"/>
                <a:cs typeface="Times New Roman" panose="02020603050405020304" pitchFamily="18" charset="0"/>
              </a:rPr>
              <a:t>Parent listens for child event</a:t>
            </a:r>
          </a:p>
          <a:p>
            <a:pPr>
              <a:lnSpc>
                <a:spcPct val="100000"/>
              </a:lnSpc>
            </a:pPr>
            <a:r>
              <a:rPr lang="en-US" sz="2000" dirty="0">
                <a:latin typeface="Consolas" panose="020B0609020204030204" pitchFamily="49" charset="0"/>
                <a:cs typeface="Times New Roman" panose="02020603050405020304" pitchFamily="18" charset="0"/>
              </a:rPr>
              <a:t>The Child Component exposes an </a:t>
            </a:r>
            <a:r>
              <a:rPr lang="en-US" sz="2000" dirty="0" err="1">
                <a:latin typeface="Consolas" panose="020B0609020204030204" pitchFamily="49" charset="0"/>
                <a:cs typeface="Times New Roman" panose="02020603050405020304" pitchFamily="18" charset="0"/>
              </a:rPr>
              <a:t>EventEmitter</a:t>
            </a:r>
            <a:r>
              <a:rPr lang="en-US" sz="2000" dirty="0">
                <a:latin typeface="Consolas" panose="020B0609020204030204" pitchFamily="49" charset="0"/>
                <a:cs typeface="Times New Roman" panose="02020603050405020304" pitchFamily="18" charset="0"/>
              </a:rPr>
              <a:t> Property. This Property is adorned with the @Output decorator. </a:t>
            </a:r>
          </a:p>
          <a:p>
            <a:pPr>
              <a:lnSpc>
                <a:spcPct val="100000"/>
              </a:lnSpc>
            </a:pPr>
            <a:r>
              <a:rPr lang="en-US" sz="2000" dirty="0">
                <a:latin typeface="Consolas" panose="020B0609020204030204" pitchFamily="49" charset="0"/>
                <a:cs typeface="Times New Roman" panose="02020603050405020304" pitchFamily="18" charset="0"/>
              </a:rPr>
              <a:t>When Child Component needs to communicate with the parent it raises the event. The Parent Component listens to that event and reacts to it.</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How to Pass data to parent component using @Output</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In the child component</a:t>
            </a:r>
          </a:p>
          <a:p>
            <a:pPr marL="0" indent="0">
              <a:lnSpc>
                <a:spcPct val="100000"/>
              </a:lnSpc>
              <a:buNone/>
            </a:pPr>
            <a:r>
              <a:rPr lang="en-US" sz="2000" dirty="0">
                <a:latin typeface="Consolas" panose="020B0609020204030204" pitchFamily="49" charset="0"/>
                <a:cs typeface="Times New Roman" panose="02020603050405020304" pitchFamily="18" charset="0"/>
              </a:rPr>
              <a:t>	Declare a property of type </a:t>
            </a:r>
            <a:r>
              <a:rPr lang="en-US" sz="2000" dirty="0" err="1">
                <a:latin typeface="Consolas" panose="020B0609020204030204" pitchFamily="49" charset="0"/>
                <a:cs typeface="Times New Roman" panose="02020603050405020304" pitchFamily="18" charset="0"/>
              </a:rPr>
              <a:t>EventEmitter</a:t>
            </a:r>
            <a:r>
              <a:rPr lang="en-US" sz="2000" dirty="0">
                <a:latin typeface="Consolas" panose="020B0609020204030204" pitchFamily="49" charset="0"/>
                <a:cs typeface="Times New Roman" panose="02020603050405020304" pitchFamily="18" charset="0"/>
              </a:rPr>
              <a:t> and instantiate it</a:t>
            </a:r>
          </a:p>
          <a:p>
            <a:pPr marL="0" indent="0">
              <a:lnSpc>
                <a:spcPct val="100000"/>
              </a:lnSpc>
              <a:buNone/>
            </a:pPr>
            <a:r>
              <a:rPr lang="en-US" sz="2000" dirty="0">
                <a:latin typeface="Consolas" panose="020B0609020204030204" pitchFamily="49" charset="0"/>
                <a:cs typeface="Times New Roman" panose="02020603050405020304" pitchFamily="18" charset="0"/>
              </a:rPr>
              <a:t>	Mark it with a @Output annotation</a:t>
            </a:r>
          </a:p>
          <a:p>
            <a:pPr marL="0" indent="0">
              <a:lnSpc>
                <a:spcPct val="100000"/>
              </a:lnSpc>
              <a:buNone/>
            </a:pPr>
            <a:r>
              <a:rPr lang="en-US" sz="2000" dirty="0">
                <a:latin typeface="Consolas" panose="020B0609020204030204" pitchFamily="49" charset="0"/>
                <a:cs typeface="Times New Roman" panose="02020603050405020304" pitchFamily="18" charset="0"/>
              </a:rPr>
              <a:t>	Raise the event passing it with the desired data</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In the Parent Component</a:t>
            </a:r>
          </a:p>
          <a:p>
            <a:pPr marL="0" indent="0">
              <a:lnSpc>
                <a:spcPct val="100000"/>
              </a:lnSpc>
              <a:buNone/>
            </a:pPr>
            <a:r>
              <a:rPr lang="en-US" sz="2000" dirty="0">
                <a:latin typeface="Consolas" panose="020B0609020204030204" pitchFamily="49" charset="0"/>
                <a:cs typeface="Times New Roman" panose="02020603050405020304" pitchFamily="18" charset="0"/>
              </a:rPr>
              <a:t>	Bind to the Child Component using Event Binding and listen to the child events</a:t>
            </a:r>
          </a:p>
          <a:p>
            <a:pPr marL="0" indent="0">
              <a:lnSpc>
                <a:spcPct val="100000"/>
              </a:lnSpc>
              <a:buNone/>
            </a:pPr>
            <a:r>
              <a:rPr lang="en-US" sz="2000" dirty="0">
                <a:latin typeface="Consolas" panose="020B0609020204030204" pitchFamily="49" charset="0"/>
                <a:cs typeface="Times New Roman" panose="02020603050405020304" pitchFamily="18" charset="0"/>
              </a:rPr>
              <a:t>	Define the event handler function</a:t>
            </a: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158094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b="1" dirty="0">
                <a:solidFill>
                  <a:schemeClr val="accent1"/>
                </a:solidFill>
                <a:latin typeface="Consolas" panose="020B0609020204030204" pitchFamily="49" charset="0"/>
                <a:cs typeface="Times New Roman" panose="02020603050405020304" pitchFamily="18" charset="0"/>
              </a:rPr>
              <a:t>Parent uses local variable to access the Child in Template</a:t>
            </a:r>
          </a:p>
          <a:p>
            <a:pPr>
              <a:lnSpc>
                <a:spcPct val="100000"/>
              </a:lnSpc>
            </a:pPr>
            <a:r>
              <a:rPr lang="en-US" sz="2400" dirty="0">
                <a:latin typeface="Consolas" panose="020B0609020204030204" pitchFamily="49" charset="0"/>
                <a:cs typeface="Times New Roman" panose="02020603050405020304" pitchFamily="18" charset="0"/>
              </a:rPr>
              <a:t>Parent Template can access the child component properties and methods by creating the template reference variable</a:t>
            </a:r>
          </a:p>
          <a:p>
            <a:pPr>
              <a:lnSpc>
                <a:spcPct val="100000"/>
              </a:lnSpc>
            </a:pPr>
            <a:r>
              <a:rPr lang="en-US" sz="2400" dirty="0">
                <a:latin typeface="Consolas" panose="020B0609020204030204" pitchFamily="49" charset="0"/>
                <a:cs typeface="Times New Roman" panose="02020603050405020304" pitchFamily="18" charset="0"/>
              </a:rPr>
              <a:t>The Template Reference variable is created, when you use #&lt;varibaleName&gt; and attach it to a DOM element. You can then, use the variable to reference the DOM element in your Template</a:t>
            </a:r>
          </a:p>
          <a:p>
            <a:pPr>
              <a:lnSpc>
                <a:spcPct val="100000"/>
              </a:lnSpc>
            </a:pPr>
            <a:r>
              <a:rPr lang="en-US" sz="2400" dirty="0">
                <a:latin typeface="Consolas" panose="020B0609020204030204" pitchFamily="49" charset="0"/>
                <a:cs typeface="Times New Roman" panose="02020603050405020304" pitchFamily="18" charset="0"/>
              </a:rPr>
              <a:t>&lt;child-component #child&gt;&lt;/child-component&gt;` </a:t>
            </a:r>
          </a:p>
          <a:p>
            <a:pPr>
              <a:lnSpc>
                <a:spcPct val="100000"/>
              </a:lnSpc>
            </a:pPr>
            <a:r>
              <a:rPr lang="en-US" sz="2400" dirty="0">
                <a:latin typeface="Consolas" panose="020B0609020204030204" pitchFamily="49" charset="0"/>
                <a:cs typeface="Times New Roman" panose="02020603050405020304" pitchFamily="18" charset="0"/>
              </a:rPr>
              <a:t>The local variable can be used elsewhere in the template to refer to the child component methods and properties</a:t>
            </a:r>
          </a:p>
          <a:p>
            <a:pPr>
              <a:lnSpc>
                <a:spcPct val="100000"/>
              </a:lnSpc>
            </a:pPr>
            <a:r>
              <a:rPr lang="en-US" sz="2400" dirty="0">
                <a:latin typeface="Consolas" panose="020B0609020204030204" pitchFamily="49" charset="0"/>
                <a:cs typeface="Times New Roman" panose="02020603050405020304" pitchFamily="18" charset="0"/>
              </a:rPr>
              <a:t> The parent-child binding  must be done entirely within the parent template</a:t>
            </a:r>
          </a:p>
          <a:p>
            <a:pPr>
              <a:lnSpc>
                <a:spcPct val="100000"/>
              </a:lnSpc>
            </a:pPr>
            <a:r>
              <a:rPr lang="en-US" sz="2400" dirty="0">
                <a:latin typeface="Consolas" panose="020B0609020204030204" pitchFamily="49" charset="0"/>
                <a:cs typeface="Times New Roman" panose="02020603050405020304" pitchFamily="18" charset="0"/>
              </a:rPr>
              <a:t>The parent component itself has no access to the child properties or methods using local variable.</a:t>
            </a:r>
          </a:p>
          <a:p>
            <a:pPr marL="0" indent="0">
              <a:lnSpc>
                <a:spcPct val="100000"/>
              </a:lnSpc>
              <a:buNone/>
            </a:pPr>
            <a:endParaRPr lang="en-US"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98808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lnSpcReduction="10000"/>
          </a:bodyPr>
          <a:lstStyle/>
          <a:p>
            <a:pPr marL="0" indent="0">
              <a:lnSpc>
                <a:spcPct val="100000"/>
              </a:lnSpc>
              <a:buNone/>
            </a:pPr>
            <a:r>
              <a:rPr lang="en-US" b="1" dirty="0">
                <a:solidFill>
                  <a:schemeClr val="accent1"/>
                </a:solidFill>
                <a:latin typeface="Consolas" panose="020B0609020204030204" pitchFamily="49" charset="0"/>
                <a:cs typeface="Times New Roman" panose="02020603050405020304" pitchFamily="18" charset="0"/>
              </a:rPr>
              <a:t>Parent uses a @ViewChild() to get reference to the Child Component</a:t>
            </a:r>
          </a:p>
          <a:p>
            <a:pPr>
              <a:lnSpc>
                <a:spcPct val="100000"/>
              </a:lnSpc>
            </a:pPr>
            <a:r>
              <a:rPr lang="en-US" sz="2400" dirty="0">
                <a:latin typeface="Consolas" panose="020B0609020204030204" pitchFamily="49" charset="0"/>
                <a:cs typeface="Times New Roman" panose="02020603050405020304" pitchFamily="18" charset="0"/>
              </a:rPr>
              <a:t>Injecting an instance of the child component into the parent as a @ViewChild is the another technique used by the parent to access the property and method of the child component.</a:t>
            </a:r>
          </a:p>
          <a:p>
            <a:pPr>
              <a:lnSpc>
                <a:spcPct val="100000"/>
              </a:lnSpc>
            </a:pPr>
            <a:r>
              <a:rPr lang="en-US" sz="2400" dirty="0">
                <a:latin typeface="Consolas" panose="020B0609020204030204" pitchFamily="49" charset="0"/>
                <a:cs typeface="Times New Roman" panose="02020603050405020304" pitchFamily="18" charset="0"/>
              </a:rPr>
              <a:t>The @ViewChild decorator takes the name of the component/directive as its input. It is then used to decorate a property. The Angular then injects the reference of the component to the Property.</a:t>
            </a:r>
          </a:p>
          <a:p>
            <a:pPr>
              <a:lnSpc>
                <a:spcPct val="100000"/>
              </a:lnSpc>
            </a:pPr>
            <a:r>
              <a:rPr lang="en-US" sz="2400" dirty="0">
                <a:latin typeface="Consolas" panose="020B0609020204030204" pitchFamily="49" charset="0"/>
                <a:cs typeface="Times New Roman" panose="02020603050405020304" pitchFamily="18" charset="0"/>
              </a:rPr>
              <a:t>In the Parent component, declare a property child which is of type </a:t>
            </a:r>
            <a:r>
              <a:rPr lang="en-US" sz="2400" dirty="0" err="1">
                <a:latin typeface="Consolas" panose="020B0609020204030204" pitchFamily="49" charset="0"/>
                <a:cs typeface="Times New Roman" panose="02020603050405020304" pitchFamily="18" charset="0"/>
              </a:rPr>
              <a:t>ChildComponent</a:t>
            </a:r>
            <a:endParaRPr lang="en-US" sz="2400" dirty="0">
              <a:latin typeface="Consolas" panose="020B0609020204030204" pitchFamily="49" charset="0"/>
              <a:cs typeface="Times New Roman" panose="02020603050405020304" pitchFamily="18" charset="0"/>
            </a:endParaRPr>
          </a:p>
          <a:p>
            <a:pPr marL="0" indent="0">
              <a:lnSpc>
                <a:spcPct val="100000"/>
              </a:lnSpc>
              <a:buNone/>
            </a:pPr>
            <a:r>
              <a:rPr lang="en-US" sz="2400" dirty="0">
                <a:latin typeface="Consolas" panose="020B0609020204030204" pitchFamily="49" charset="0"/>
                <a:cs typeface="Times New Roman" panose="02020603050405020304" pitchFamily="18" charset="0"/>
              </a:rPr>
              <a:t>	child: </a:t>
            </a:r>
            <a:r>
              <a:rPr lang="en-US" sz="2400" dirty="0" err="1">
                <a:latin typeface="Consolas" panose="020B0609020204030204" pitchFamily="49" charset="0"/>
                <a:cs typeface="Times New Roman" panose="02020603050405020304" pitchFamily="18" charset="0"/>
              </a:rPr>
              <a:t>ChildComponent</a:t>
            </a:r>
            <a:endParaRPr lang="en-US" sz="2400" dirty="0">
              <a:latin typeface="Consolas" panose="020B0609020204030204" pitchFamily="49" charset="0"/>
              <a:cs typeface="Times New Roman" panose="02020603050405020304" pitchFamily="18" charset="0"/>
            </a:endParaRPr>
          </a:p>
          <a:p>
            <a:pPr>
              <a:lnSpc>
                <a:spcPct val="100000"/>
              </a:lnSpc>
            </a:pPr>
            <a:r>
              <a:rPr lang="en-US" sz="2400" dirty="0">
                <a:latin typeface="Consolas" panose="020B0609020204030204" pitchFamily="49" charset="0"/>
                <a:cs typeface="Times New Roman" panose="02020603050405020304" pitchFamily="18" charset="0"/>
              </a:rPr>
              <a:t>Next, decorate it with @ViewChild decorator passing it the name of the component to inject.</a:t>
            </a:r>
          </a:p>
          <a:p>
            <a:pPr marL="0" indent="0">
              <a:lnSpc>
                <a:spcPct val="100000"/>
              </a:lnSpc>
              <a:buNone/>
            </a:pPr>
            <a:r>
              <a:rPr lang="en-US" sz="2400" dirty="0">
                <a:latin typeface="Consolas" panose="020B0609020204030204" pitchFamily="49" charset="0"/>
                <a:cs typeface="Times New Roman" panose="02020603050405020304" pitchFamily="18" charset="0"/>
              </a:rPr>
              <a:t>	@ViewChild(ChildComponent) child : </a:t>
            </a:r>
            <a:r>
              <a:rPr lang="en-US" sz="2400" dirty="0" err="1">
                <a:latin typeface="Consolas" panose="020B0609020204030204" pitchFamily="49" charset="0"/>
                <a:cs typeface="Times New Roman" panose="02020603050405020304" pitchFamily="18" charset="0"/>
              </a:rPr>
              <a:t>ChildComponent</a:t>
            </a:r>
            <a:endParaRPr lang="en-US" sz="2400" dirty="0">
              <a:latin typeface="Consolas" panose="020B0609020204030204" pitchFamily="49" charset="0"/>
              <a:cs typeface="Times New Roman" panose="02020603050405020304" pitchFamily="18" charset="0"/>
            </a:endParaRPr>
          </a:p>
          <a:p>
            <a:pPr>
              <a:lnSpc>
                <a:spcPct val="100000"/>
              </a:lnSpc>
            </a:pPr>
            <a:r>
              <a:rPr lang="en-US" sz="2400" dirty="0">
                <a:latin typeface="Consolas" panose="020B0609020204030204" pitchFamily="49" charset="0"/>
                <a:cs typeface="Times New Roman" panose="02020603050405020304" pitchFamily="18" charset="0"/>
              </a:rPr>
              <a:t>Now, the parent can access the properties and methods of child component	</a:t>
            </a: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748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p:txBody>
          <a:bodyPr>
            <a:noAutofit/>
          </a:bodyPr>
          <a:lstStyle/>
          <a:p>
            <a:pPr marL="0" indent="0" algn="just">
              <a:buNone/>
            </a:pPr>
            <a:r>
              <a:rPr lang="en-US" sz="2200" b="1">
                <a:solidFill>
                  <a:schemeClr val="accent1">
                    <a:lumMod val="75000"/>
                  </a:schemeClr>
                </a:solidFill>
                <a:latin typeface="Consolas" panose="020B0609020204030204" pitchFamily="49" charset="0"/>
              </a:rPr>
              <a:t>Step </a:t>
            </a:r>
            <a:r>
              <a:rPr lang="en-US" sz="2200" b="1" dirty="0">
                <a:solidFill>
                  <a:schemeClr val="accent1">
                    <a:lumMod val="75000"/>
                  </a:schemeClr>
                </a:solidFill>
                <a:latin typeface="Consolas" panose="020B0609020204030204" pitchFamily="49" charset="0"/>
              </a:rPr>
              <a:t>2: Angular </a:t>
            </a:r>
            <a:r>
              <a:rPr lang="en-US" sz="2200" b="1">
                <a:solidFill>
                  <a:schemeClr val="accent1">
                    <a:lumMod val="75000"/>
                  </a:schemeClr>
                </a:solidFill>
                <a:latin typeface="Consolas" panose="020B0609020204030204" pitchFamily="49" charset="0"/>
              </a:rPr>
              <a:t>CLI installation</a:t>
            </a:r>
          </a:p>
          <a:p>
            <a:pPr algn="just"/>
            <a:r>
              <a:rPr lang="en-US" sz="2200">
                <a:latin typeface="Consolas" panose="020B0609020204030204" pitchFamily="49" charset="0"/>
              </a:rPr>
              <a:t>The Angular CLI helps us to </a:t>
            </a:r>
            <a:r>
              <a:rPr lang="en-US" sz="2200" b="1">
                <a:solidFill>
                  <a:srgbClr val="C00000"/>
                </a:solidFill>
                <a:latin typeface="Consolas" panose="020B0609020204030204" pitchFamily="49" charset="0"/>
              </a:rPr>
              <a:t>quickly create an Angular application </a:t>
            </a:r>
            <a:r>
              <a:rPr lang="en-US" sz="2200">
                <a:latin typeface="Consolas" panose="020B0609020204030204" pitchFamily="49" charset="0"/>
              </a:rPr>
              <a:t>with all the configuration files and packages in one single command.</a:t>
            </a:r>
          </a:p>
          <a:p>
            <a:pPr marL="0" indent="0" algn="just">
              <a:buNone/>
            </a:pPr>
            <a:endParaRPr lang="en-US" sz="2200">
              <a:latin typeface="Consolas" panose="020B0609020204030204" pitchFamily="49" charset="0"/>
            </a:endParaRPr>
          </a:p>
          <a:p>
            <a:r>
              <a:rPr lang="en-US" sz="2200">
                <a:latin typeface="Consolas" panose="020B0609020204030204" pitchFamily="49" charset="0"/>
              </a:rPr>
              <a:t>It also helps us to add feature (components,directives,services, etc.) to existing Angular applications.</a:t>
            </a:r>
          </a:p>
          <a:p>
            <a:pPr marL="0" indent="0" algn="just">
              <a:buNone/>
            </a:pPr>
            <a:endParaRPr lang="en-US" sz="2200">
              <a:latin typeface="Consolas" panose="020B0609020204030204" pitchFamily="49" charset="0"/>
            </a:endParaRPr>
          </a:p>
          <a:p>
            <a:pPr algn="just"/>
            <a:r>
              <a:rPr lang="en-US" sz="2200">
                <a:latin typeface="Consolas" panose="020B0609020204030204" pitchFamily="49" charset="0"/>
              </a:rPr>
              <a:t>The Angular CLI creates the Angular Application and uses Typescript, Webpack (for Module bundling), and Karma (for unit testing).</a:t>
            </a:r>
            <a:endParaRPr lang="en-IN" sz="2200">
              <a:latin typeface="Consolas" panose="020B0609020204030204" pitchFamily="49" charset="0"/>
            </a:endParaRPr>
          </a:p>
          <a:p>
            <a:pPr>
              <a:lnSpc>
                <a:spcPct val="100000"/>
              </a:lnSpc>
            </a:pPr>
            <a:endParaRPr lang="en-US" sz="22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Angular requirements: Install NodeJS and </a:t>
            </a:r>
            <a:r>
              <a:rPr kumimoji="0" lang="en-US" sz="3600" b="0" i="0" u="none" strike="noStrike" kern="1200" cap="none" spc="0" normalizeH="0" baseline="0" noProof="0" dirty="0" err="1">
                <a:ln>
                  <a:noFill/>
                </a:ln>
                <a:solidFill>
                  <a:srgbClr val="4472C4">
                    <a:lumMod val="75000"/>
                  </a:srgbClr>
                </a:solidFill>
                <a:effectLst/>
                <a:uLnTx/>
                <a:uFillTx/>
                <a:latin typeface="Algerian" panose="04020705040A02060702" pitchFamily="82" charset="0"/>
                <a:ea typeface="+mn-ea"/>
                <a:cs typeface="+mn-cs"/>
              </a:rPr>
              <a:t>npm</a:t>
            </a:r>
            <a:br>
              <a:rPr kumimoji="0" lang="en-US" sz="36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br>
            <a:endParaRPr kumimoji="0" lang="en-US" sz="36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188343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838200" y="1253330"/>
            <a:ext cx="10465106" cy="4872047"/>
          </a:xfrm>
        </p:spPr>
        <p:txBody>
          <a:bodyPr>
            <a:noAutofit/>
          </a:bodyPr>
          <a:lstStyle/>
          <a:p>
            <a:pPr>
              <a:lnSpc>
                <a:spcPct val="100000"/>
              </a:lnSpc>
            </a:pPr>
            <a:r>
              <a:rPr lang="en-US" sz="2200">
                <a:latin typeface="Consolas" panose="020B0609020204030204" pitchFamily="49" charset="0"/>
                <a:cs typeface="Times New Roman" panose="02020603050405020304" pitchFamily="18" charset="0"/>
              </a:rPr>
              <a:t>The </a:t>
            </a:r>
            <a:r>
              <a:rPr lang="en-US" sz="2200" dirty="0">
                <a:latin typeface="Consolas" panose="020B0609020204030204" pitchFamily="49" charset="0"/>
                <a:cs typeface="Times New Roman" panose="02020603050405020304" pitchFamily="18" charset="0"/>
              </a:rPr>
              <a:t>first step is to install the Angular CLI. We use </a:t>
            </a:r>
            <a:r>
              <a:rPr lang="en-US" sz="2200">
                <a:latin typeface="Consolas" panose="020B0609020204030204" pitchFamily="49" charset="0"/>
                <a:cs typeface="Times New Roman" panose="02020603050405020304" pitchFamily="18" charset="0"/>
              </a:rPr>
              <a:t>the following command</a:t>
            </a:r>
            <a:r>
              <a:rPr lang="en-US" sz="2200" dirty="0">
                <a:latin typeface="Consolas" panose="020B0609020204030204" pitchFamily="49" charset="0"/>
                <a:cs typeface="Times New Roman" panose="02020603050405020304" pitchFamily="18" charset="0"/>
              </a:rPr>
              <a:t>.</a:t>
            </a:r>
          </a:p>
          <a:p>
            <a:pPr lvl="1">
              <a:lnSpc>
                <a:spcPct val="100000"/>
              </a:lnSpc>
            </a:pPr>
            <a:r>
              <a:rPr lang="en-US" sz="2200" b="1" dirty="0" err="1">
                <a:solidFill>
                  <a:schemeClr val="accent1">
                    <a:lumMod val="75000"/>
                  </a:schemeClr>
                </a:solidFill>
                <a:latin typeface="Consolas" panose="020B0609020204030204" pitchFamily="49" charset="0"/>
                <a:cs typeface="Times New Roman" panose="02020603050405020304" pitchFamily="18" charset="0"/>
              </a:rPr>
              <a:t>npm</a:t>
            </a:r>
            <a:r>
              <a:rPr lang="en-US" sz="2200" b="1" dirty="0">
                <a:solidFill>
                  <a:schemeClr val="accent1">
                    <a:lumMod val="75000"/>
                  </a:schemeClr>
                </a:solidFill>
                <a:latin typeface="Consolas" panose="020B0609020204030204" pitchFamily="49" charset="0"/>
                <a:cs typeface="Times New Roman" panose="02020603050405020304" pitchFamily="18" charset="0"/>
              </a:rPr>
              <a:t> install -g @angular</a:t>
            </a:r>
            <a:r>
              <a:rPr lang="en-US" sz="2200" b="1">
                <a:solidFill>
                  <a:schemeClr val="accent1">
                    <a:lumMod val="75000"/>
                  </a:schemeClr>
                </a:solidFill>
                <a:latin typeface="Consolas" panose="020B0609020204030204" pitchFamily="49" charset="0"/>
                <a:cs typeface="Times New Roman" panose="02020603050405020304" pitchFamily="18" charset="0"/>
              </a:rPr>
              <a:t>/cli</a:t>
            </a:r>
          </a:p>
          <a:p>
            <a:pPr>
              <a:lnSpc>
                <a:spcPct val="100000"/>
              </a:lnSpc>
            </a:pPr>
            <a:r>
              <a:rPr lang="en-US" sz="2200">
                <a:latin typeface="Consolas" panose="020B0609020204030204" pitchFamily="49" charset="0"/>
                <a:cs typeface="Times New Roman" panose="02020603050405020304" pitchFamily="18" charset="0"/>
              </a:rPr>
              <a:t>We can find out the Angular CLI Version Installed by Using the Command</a:t>
            </a:r>
          </a:p>
          <a:p>
            <a:pPr lvl="1">
              <a:lnSpc>
                <a:spcPct val="100000"/>
              </a:lnSpc>
            </a:pPr>
            <a:r>
              <a:rPr lang="en-US" sz="2200" b="1">
                <a:solidFill>
                  <a:schemeClr val="accent1">
                    <a:lumMod val="75000"/>
                  </a:schemeClr>
                </a:solidFill>
                <a:latin typeface="Consolas" panose="020B0609020204030204" pitchFamily="49" charset="0"/>
                <a:cs typeface="Times New Roman" panose="02020603050405020304" pitchFamily="18" charset="0"/>
              </a:rPr>
              <a:t>ng version</a:t>
            </a:r>
            <a:endParaRPr lang="en-US" sz="2200" dirty="0">
              <a:latin typeface="Consolas" panose="020B0609020204030204" pitchFamily="49" charset="0"/>
              <a:cs typeface="Times New Roman" panose="02020603050405020304" pitchFamily="18" charset="0"/>
            </a:endParaRPr>
          </a:p>
          <a:p>
            <a:pPr>
              <a:lnSpc>
                <a:spcPct val="100000"/>
              </a:lnSpc>
            </a:pPr>
            <a:r>
              <a:rPr lang="en-US" sz="2200" dirty="0">
                <a:latin typeface="Consolas" panose="020B0609020204030204" pitchFamily="49" charset="0"/>
                <a:cs typeface="Times New Roman" panose="02020603050405020304" pitchFamily="18" charset="0"/>
              </a:rPr>
              <a:t>To create your project, you have to run the following command:</a:t>
            </a:r>
          </a:p>
          <a:p>
            <a:pPr lvl="1">
              <a:lnSpc>
                <a:spcPct val="100000"/>
              </a:lnSpc>
            </a:pPr>
            <a:r>
              <a:rPr lang="en-US" sz="2200" b="1" dirty="0">
                <a:solidFill>
                  <a:schemeClr val="accent1">
                    <a:lumMod val="75000"/>
                  </a:schemeClr>
                </a:solidFill>
                <a:latin typeface="Consolas" panose="020B0609020204030204" pitchFamily="49" charset="0"/>
                <a:cs typeface="Times New Roman" panose="02020603050405020304" pitchFamily="18" charset="0"/>
              </a:rPr>
              <a:t>ng new &lt;</a:t>
            </a:r>
            <a:r>
              <a:rPr lang="en-US" sz="2200" b="1">
                <a:solidFill>
                  <a:schemeClr val="accent1">
                    <a:lumMod val="75000"/>
                  </a:schemeClr>
                </a:solidFill>
                <a:latin typeface="Consolas" panose="020B0609020204030204" pitchFamily="49" charset="0"/>
                <a:cs typeface="Times New Roman" panose="02020603050405020304" pitchFamily="18" charset="0"/>
              </a:rPr>
              <a:t>project-name&gt;</a:t>
            </a:r>
            <a:endParaRPr lang="en-US" sz="2200" b="1" dirty="0">
              <a:solidFill>
                <a:schemeClr val="accent1">
                  <a:lumMod val="75000"/>
                </a:schemeClr>
              </a:solidFill>
              <a:latin typeface="Consolas" panose="020B0609020204030204" pitchFamily="49" charset="0"/>
              <a:cs typeface="Times New Roman" panose="02020603050405020304" pitchFamily="18" charset="0"/>
            </a:endParaRPr>
          </a:p>
          <a:p>
            <a:pPr>
              <a:lnSpc>
                <a:spcPct val="100000"/>
              </a:lnSpc>
            </a:pPr>
            <a:r>
              <a:rPr lang="en-US" sz="2200" dirty="0">
                <a:latin typeface="Consolas" panose="020B0609020204030204" pitchFamily="49" charset="0"/>
                <a:cs typeface="Times New Roman" panose="02020603050405020304" pitchFamily="18" charset="0"/>
              </a:rPr>
              <a:t>Running your new Angular Project</a:t>
            </a:r>
          </a:p>
          <a:p>
            <a:pPr lvl="1">
              <a:lnSpc>
                <a:spcPct val="100000"/>
              </a:lnSpc>
            </a:pPr>
            <a:r>
              <a:rPr lang="en-US" sz="2200" dirty="0">
                <a:latin typeface="Consolas" panose="020B0609020204030204" pitchFamily="49" charset="0"/>
                <a:cs typeface="Times New Roman" panose="02020603050405020304" pitchFamily="18" charset="0"/>
              </a:rPr>
              <a:t>To run your application all you need to do is type the following command</a:t>
            </a:r>
          </a:p>
          <a:p>
            <a:pPr lvl="2">
              <a:lnSpc>
                <a:spcPct val="100000"/>
              </a:lnSpc>
            </a:pPr>
            <a:r>
              <a:rPr lang="en-US" sz="2200" b="1" dirty="0">
                <a:solidFill>
                  <a:schemeClr val="accent1">
                    <a:lumMod val="75000"/>
                  </a:schemeClr>
                </a:solidFill>
                <a:latin typeface="Consolas" panose="020B0609020204030204" pitchFamily="49" charset="0"/>
                <a:cs typeface="Times New Roman" panose="02020603050405020304" pitchFamily="18" charset="0"/>
              </a:rPr>
              <a:t>ng serve </a:t>
            </a:r>
            <a:r>
              <a:rPr lang="en-US" sz="2200" b="1">
                <a:solidFill>
                  <a:schemeClr val="accent1">
                    <a:lumMod val="75000"/>
                  </a:schemeClr>
                </a:solidFill>
                <a:latin typeface="Consolas" panose="020B0609020204030204" pitchFamily="49" charset="0"/>
                <a:cs typeface="Times New Roman" panose="02020603050405020304" pitchFamily="18" charset="0"/>
              </a:rPr>
              <a:t>--open</a:t>
            </a:r>
            <a:endParaRPr lang="en-US" sz="2200" b="1" dirty="0">
              <a:solidFill>
                <a:schemeClr val="accent1">
                  <a:lumMod val="75000"/>
                </a:schemeClr>
              </a:solidFill>
              <a:latin typeface="Consolas" panose="020B0609020204030204" pitchFamily="49" charset="0"/>
              <a:cs typeface="Times New Roman" panose="02020603050405020304" pitchFamily="18" charset="0"/>
            </a:endParaRPr>
          </a:p>
          <a:p>
            <a:pPr>
              <a:lnSpc>
                <a:spcPct val="100000"/>
              </a:lnSpc>
            </a:pPr>
            <a:endParaRPr lang="en-US" sz="22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Installing Angular CLI</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1556090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297455" y="1010959"/>
            <a:ext cx="9144000" cy="5610178"/>
          </a:xfrm>
        </p:spPr>
        <p:txBody>
          <a:bodyPr>
            <a:normAutofit fontScale="85000" lnSpcReduction="10000"/>
          </a:bodyPr>
          <a:lstStyle/>
          <a:p>
            <a:pPr>
              <a:lnSpc>
                <a:spcPct val="100000"/>
              </a:lnSpc>
            </a:pPr>
            <a:r>
              <a:rPr lang="en-US" sz="2000">
                <a:latin typeface="Consolas" panose="020B0609020204030204" pitchFamily="49" charset="0"/>
                <a:cs typeface="Times New Roman" panose="02020603050405020304" pitchFamily="18" charset="0"/>
              </a:rPr>
              <a:t>The root application folder contains subfolders </a:t>
            </a:r>
            <a:r>
              <a:rPr lang="en-US" sz="2000" b="1">
                <a:solidFill>
                  <a:srgbClr val="C00000"/>
                </a:solidFill>
                <a:latin typeface="Consolas" panose="020B0609020204030204" pitchFamily="49" charset="0"/>
                <a:cs typeface="Times New Roman" panose="02020603050405020304" pitchFamily="18" charset="0"/>
              </a:rPr>
              <a:t>node_modules and src</a:t>
            </a:r>
            <a:r>
              <a:rPr lang="en-US" sz="2000">
                <a:latin typeface="Consolas" panose="020B0609020204030204" pitchFamily="49" charset="0"/>
                <a:cs typeface="Times New Roman" panose="02020603050405020304" pitchFamily="18" charset="0"/>
              </a:rPr>
              <a:t>. It also contains a few configuration files</a:t>
            </a:r>
          </a:p>
          <a:p>
            <a:pPr marL="0" indent="0">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browserslistrc: </a:t>
            </a:r>
          </a:p>
          <a:p>
            <a:pPr>
              <a:lnSpc>
                <a:spcPct val="100000"/>
              </a:lnSpc>
            </a:pPr>
            <a:r>
              <a:rPr lang="en-US" sz="2000">
                <a:latin typeface="Consolas" panose="020B0609020204030204" pitchFamily="49" charset="0"/>
                <a:cs typeface="Times New Roman" panose="02020603050405020304" pitchFamily="18" charset="0"/>
              </a:rPr>
              <a:t>Ensures the </a:t>
            </a:r>
            <a:r>
              <a:rPr lang="en-US" sz="2000" b="1">
                <a:solidFill>
                  <a:srgbClr val="C00000"/>
                </a:solidFill>
                <a:latin typeface="Consolas" panose="020B0609020204030204" pitchFamily="49" charset="0"/>
                <a:cs typeface="Times New Roman" panose="02020603050405020304" pitchFamily="18" charset="0"/>
              </a:rPr>
              <a:t>compatibility</a:t>
            </a:r>
            <a:r>
              <a:rPr lang="en-US" sz="2000">
                <a:latin typeface="Consolas" panose="020B0609020204030204" pitchFamily="49" charset="0"/>
                <a:cs typeface="Times New Roman" panose="02020603050405020304" pitchFamily="18" charset="0"/>
              </a:rPr>
              <a:t> of the Angular app with different browsers.</a:t>
            </a:r>
            <a:endParaRPr lang="en-US" sz="2000" b="1">
              <a:solidFill>
                <a:schemeClr val="accent1">
                  <a:lumMod val="75000"/>
                </a:schemeClr>
              </a:solidFill>
              <a:latin typeface="Consolas" panose="020B0609020204030204" pitchFamily="49" charset="0"/>
              <a:cs typeface="Times New Roman" panose="02020603050405020304" pitchFamily="18" charset="0"/>
            </a:endParaRPr>
          </a:p>
          <a:p>
            <a:pPr marL="0" indent="0">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editorconfig: </a:t>
            </a:r>
          </a:p>
          <a:p>
            <a:pPr>
              <a:lnSpc>
                <a:spcPct val="100000"/>
              </a:lnSpc>
            </a:pPr>
            <a:r>
              <a:rPr lang="en-US" sz="2000">
                <a:latin typeface="Consolas" panose="020B0609020204030204" pitchFamily="49" charset="0"/>
                <a:cs typeface="Times New Roman" panose="02020603050405020304" pitchFamily="18" charset="0"/>
              </a:rPr>
              <a:t>This is the configuration file for the Visual Studio code editor. </a:t>
            </a:r>
          </a:p>
          <a:p>
            <a:pPr marL="0" indent="0">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gitignore: </a:t>
            </a:r>
          </a:p>
          <a:p>
            <a:pPr>
              <a:lnSpc>
                <a:spcPct val="100000"/>
              </a:lnSpc>
            </a:pPr>
            <a:r>
              <a:rPr lang="en-US" sz="2000">
                <a:latin typeface="Consolas" panose="020B0609020204030204" pitchFamily="49" charset="0"/>
                <a:cs typeface="Times New Roman" panose="02020603050405020304" pitchFamily="18" charset="0"/>
              </a:rPr>
              <a:t>Git configuration to ensure autogenerated files are not committed to source control.</a:t>
            </a:r>
          </a:p>
          <a:p>
            <a:pPr marL="0" indent="0">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angular.json: </a:t>
            </a:r>
          </a:p>
          <a:p>
            <a:pPr>
              <a:lnSpc>
                <a:spcPct val="100000"/>
              </a:lnSpc>
            </a:pPr>
            <a:r>
              <a:rPr lang="en-US" sz="2000">
                <a:latin typeface="Consolas" panose="020B0609020204030204" pitchFamily="49" charset="0"/>
                <a:cs typeface="Times New Roman" panose="02020603050405020304" pitchFamily="18" charset="0"/>
              </a:rPr>
              <a:t>This is the configuration file for Angular CLI. The older versions of Angular used the file angular-cli.json</a:t>
            </a:r>
          </a:p>
          <a:p>
            <a:pPr marL="0" indent="0">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karma.conf.js: </a:t>
            </a:r>
          </a:p>
          <a:p>
            <a:pPr>
              <a:lnSpc>
                <a:spcPct val="100000"/>
              </a:lnSpc>
            </a:pPr>
            <a:r>
              <a:rPr lang="en-US" sz="2000">
                <a:latin typeface="Consolas" panose="020B0609020204030204" pitchFamily="49" charset="0"/>
                <a:cs typeface="Times New Roman" panose="02020603050405020304" pitchFamily="18" charset="0"/>
              </a:rPr>
              <a:t>The Configuration file for </a:t>
            </a:r>
            <a:r>
              <a:rPr lang="en-US" sz="2000" b="1">
                <a:solidFill>
                  <a:srgbClr val="C00000"/>
                </a:solidFill>
                <a:latin typeface="Consolas" panose="020B0609020204030204" pitchFamily="49" charset="0"/>
                <a:cs typeface="Times New Roman" panose="02020603050405020304" pitchFamily="18" charset="0"/>
              </a:rPr>
              <a:t>the karma test runner</a:t>
            </a:r>
            <a:r>
              <a:rPr lang="en-US" sz="2000">
                <a:latin typeface="Consolas" panose="020B0609020204030204" pitchFamily="49" charset="0"/>
                <a:cs typeface="Times New Roman" panose="02020603050405020304" pitchFamily="18" charset="0"/>
              </a:rPr>
              <a:t>.</a:t>
            </a:r>
          </a:p>
          <a:p>
            <a:pPr marL="0" indent="0">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package.json: </a:t>
            </a:r>
          </a:p>
          <a:p>
            <a:pPr>
              <a:lnSpc>
                <a:spcPct val="100000"/>
              </a:lnSpc>
            </a:pPr>
            <a:r>
              <a:rPr lang="en-US" sz="2000">
                <a:latin typeface="Consolas" panose="020B0609020204030204" pitchFamily="49" charset="0"/>
                <a:cs typeface="Times New Roman" panose="02020603050405020304" pitchFamily="18" charset="0"/>
              </a:rPr>
              <a:t>The package.json is an npm configuration file that lists the third-party packages that your project depends on. We also have package-lock.json</a:t>
            </a:r>
          </a:p>
          <a:p>
            <a:pPr>
              <a:lnSpc>
                <a:spcPct val="100000"/>
              </a:lnSpc>
            </a:pPr>
            <a:endParaRPr lang="en-US" sz="200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Directory Structure </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pic>
        <p:nvPicPr>
          <p:cNvPr id="6" name="Picture 5">
            <a:extLst>
              <a:ext uri="{FF2B5EF4-FFF2-40B4-BE49-F238E27FC236}">
                <a16:creationId xmlns:a16="http://schemas.microsoft.com/office/drawing/2014/main" id="{D20F3656-F645-2F01-A992-ACE15C6E8144}"/>
              </a:ext>
            </a:extLst>
          </p:cNvPr>
          <p:cNvPicPr>
            <a:picLocks noChangeAspect="1"/>
          </p:cNvPicPr>
          <p:nvPr/>
        </p:nvPicPr>
        <p:blipFill>
          <a:blip r:embed="rId2"/>
          <a:stretch>
            <a:fillRect/>
          </a:stretch>
        </p:blipFill>
        <p:spPr>
          <a:xfrm>
            <a:off x="9144000" y="1646406"/>
            <a:ext cx="2537016" cy="4317250"/>
          </a:xfrm>
          <a:prstGeom prst="rect">
            <a:avLst/>
          </a:prstGeom>
        </p:spPr>
      </p:pic>
    </p:spTree>
    <p:extLst>
      <p:ext uri="{BB962C8B-B14F-4D97-AF65-F5344CB8AC3E}">
        <p14:creationId xmlns:p14="http://schemas.microsoft.com/office/powerpoint/2010/main" val="139185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65253" y="110167"/>
            <a:ext cx="8626207" cy="6588087"/>
          </a:xfrm>
        </p:spPr>
        <p:txBody>
          <a:bodyPr>
            <a:noAutofit/>
          </a:bodyPr>
          <a:lstStyle/>
          <a:p>
            <a:pPr marL="0" indent="0">
              <a:lnSpc>
                <a:spcPct val="100000"/>
              </a:lnSpc>
              <a:spcBef>
                <a:spcPts val="0"/>
              </a:spcBef>
              <a:buNone/>
            </a:pPr>
            <a:r>
              <a:rPr lang="en-US" sz="2000" b="1">
                <a:solidFill>
                  <a:schemeClr val="accent1">
                    <a:lumMod val="75000"/>
                  </a:schemeClr>
                </a:solidFill>
                <a:latin typeface="Consolas" panose="020B0609020204030204" pitchFamily="49" charset="0"/>
                <a:cs typeface="Times New Roman" panose="02020603050405020304" pitchFamily="18" charset="0"/>
              </a:rPr>
              <a:t>README.md: </a:t>
            </a:r>
          </a:p>
          <a:p>
            <a:pPr lvl="1">
              <a:lnSpc>
                <a:spcPct val="100000"/>
              </a:lnSpc>
              <a:spcBef>
                <a:spcPts val="0"/>
              </a:spcBef>
            </a:pPr>
            <a:r>
              <a:rPr lang="en-US" sz="2000">
                <a:latin typeface="Consolas" panose="020B0609020204030204" pitchFamily="49" charset="0"/>
                <a:cs typeface="Times New Roman" panose="02020603050405020304" pitchFamily="18" charset="0"/>
              </a:rPr>
              <a:t>The Read me file</a:t>
            </a:r>
          </a:p>
          <a:p>
            <a:pPr marL="457200" lvl="1" indent="0">
              <a:lnSpc>
                <a:spcPct val="100000"/>
              </a:lnSpc>
              <a:spcBef>
                <a:spcPts val="0"/>
              </a:spcBef>
              <a:buNone/>
            </a:pPr>
            <a:endParaRPr lang="en-US" sz="2000" b="1">
              <a:solidFill>
                <a:schemeClr val="accent1">
                  <a:lumMod val="75000"/>
                </a:schemeClr>
              </a:solidFill>
              <a:latin typeface="Consolas" panose="020B0609020204030204" pitchFamily="49" charset="0"/>
              <a:cs typeface="Times New Roman" panose="02020603050405020304" pitchFamily="18" charset="0"/>
            </a:endParaRPr>
          </a:p>
          <a:p>
            <a:pPr marL="0" indent="0">
              <a:lnSpc>
                <a:spcPct val="100000"/>
              </a:lnSpc>
              <a:spcBef>
                <a:spcPts val="0"/>
              </a:spcBef>
              <a:buNone/>
            </a:pPr>
            <a:r>
              <a:rPr lang="en-US" sz="2000" b="1">
                <a:solidFill>
                  <a:schemeClr val="accent1">
                    <a:lumMod val="75000"/>
                  </a:schemeClr>
                </a:solidFill>
                <a:latin typeface="Consolas" panose="020B0609020204030204" pitchFamily="49" charset="0"/>
                <a:cs typeface="Times New Roman" panose="02020603050405020304" pitchFamily="18" charset="0"/>
              </a:rPr>
              <a:t>tsconfig</a:t>
            </a:r>
            <a:r>
              <a:rPr lang="en-US" sz="2000" b="1" dirty="0" err="1">
                <a:solidFill>
                  <a:schemeClr val="accent1">
                    <a:lumMod val="75000"/>
                  </a:schemeClr>
                </a:solidFill>
                <a:latin typeface="Consolas" panose="020B0609020204030204" pitchFamily="49" charset="0"/>
                <a:cs typeface="Times New Roman" panose="02020603050405020304" pitchFamily="18" charset="0"/>
              </a:rPr>
              <a:t>.json</a:t>
            </a:r>
            <a:r>
              <a:rPr lang="en-US" sz="2000" b="1" dirty="0">
                <a:solidFill>
                  <a:schemeClr val="accent1">
                    <a:lumMod val="75000"/>
                  </a:schemeClr>
                </a:solidFill>
                <a:latin typeface="Consolas" panose="020B0609020204030204" pitchFamily="49" charset="0"/>
                <a:cs typeface="Times New Roman" panose="02020603050405020304" pitchFamily="18" charset="0"/>
              </a:rPr>
              <a:t>:</a:t>
            </a:r>
          </a:p>
          <a:p>
            <a:pPr lvl="1" algn="just">
              <a:lnSpc>
                <a:spcPct val="100000"/>
              </a:lnSpc>
              <a:spcBef>
                <a:spcPts val="0"/>
              </a:spcBef>
            </a:pPr>
            <a:r>
              <a:rPr lang="en-US" sz="2000" dirty="0" err="1">
                <a:latin typeface="Consolas" panose="020B0609020204030204" pitchFamily="49" charset="0"/>
                <a:cs typeface="Times New Roman" panose="02020603050405020304" pitchFamily="18" charset="0"/>
              </a:rPr>
              <a:t>tsconfig.app.json</a:t>
            </a:r>
            <a:r>
              <a:rPr lang="en-US" sz="2000" dirty="0">
                <a:latin typeface="Consolas" panose="020B0609020204030204" pitchFamily="49" charset="0"/>
                <a:cs typeface="Times New Roman" panose="02020603050405020304" pitchFamily="18" charset="0"/>
              </a:rPr>
              <a:t> &amp; </a:t>
            </a:r>
            <a:r>
              <a:rPr lang="en-US" sz="2000" dirty="0" err="1">
                <a:latin typeface="Consolas" panose="020B0609020204030204" pitchFamily="49" charset="0"/>
                <a:cs typeface="Times New Roman" panose="02020603050405020304" pitchFamily="18" charset="0"/>
              </a:rPr>
              <a:t>tsconfig.spec.json</a:t>
            </a:r>
            <a:r>
              <a:rPr lang="en-US" sz="2000" dirty="0">
                <a:latin typeface="Consolas" panose="020B0609020204030204" pitchFamily="49" charset="0"/>
                <a:cs typeface="Times New Roman" panose="02020603050405020304" pitchFamily="18" charset="0"/>
              </a:rPr>
              <a:t> are Typescript configuration files. The </a:t>
            </a:r>
            <a:r>
              <a:rPr lang="en-US" sz="2000" dirty="0" err="1">
                <a:latin typeface="Consolas" panose="020B0609020204030204" pitchFamily="49" charset="0"/>
                <a:cs typeface="Times New Roman" panose="02020603050405020304" pitchFamily="18" charset="0"/>
              </a:rPr>
              <a:t>tsconfig.json</a:t>
            </a:r>
            <a:r>
              <a:rPr lang="en-US" sz="2000" dirty="0">
                <a:latin typeface="Consolas" panose="020B0609020204030204" pitchFamily="49" charset="0"/>
                <a:cs typeface="Times New Roman" panose="02020603050405020304" pitchFamily="18" charset="0"/>
              </a:rPr>
              <a:t> is the Typescript compiler configuration file. </a:t>
            </a:r>
          </a:p>
          <a:p>
            <a:pPr lvl="1" algn="just">
              <a:lnSpc>
                <a:spcPct val="100000"/>
              </a:lnSpc>
              <a:spcBef>
                <a:spcPts val="0"/>
              </a:spcBef>
            </a:pPr>
            <a:r>
              <a:rPr lang="en-US" sz="2000">
                <a:latin typeface="Consolas" panose="020B0609020204030204" pitchFamily="49" charset="0"/>
                <a:cs typeface="Times New Roman" panose="02020603050405020304" pitchFamily="18" charset="0"/>
              </a:rPr>
              <a:t>The tsconfig.json </a:t>
            </a:r>
            <a:r>
              <a:rPr lang="en-US" sz="2000" dirty="0">
                <a:latin typeface="Consolas" panose="020B0609020204030204" pitchFamily="49" charset="0"/>
                <a:cs typeface="Times New Roman" panose="02020603050405020304" pitchFamily="18" charset="0"/>
              </a:rPr>
              <a:t>file specifies the compiler options required for the Typescript to compile (</a:t>
            </a:r>
            <a:r>
              <a:rPr lang="en-US" sz="2000" dirty="0" err="1">
                <a:latin typeface="Consolas" panose="020B0609020204030204" pitchFamily="49" charset="0"/>
                <a:cs typeface="Times New Roman" panose="02020603050405020304" pitchFamily="18" charset="0"/>
              </a:rPr>
              <a:t>transpile</a:t>
            </a:r>
            <a:r>
              <a:rPr lang="en-US" sz="2000" dirty="0">
                <a:latin typeface="Consolas" panose="020B0609020204030204" pitchFamily="49" charset="0"/>
                <a:cs typeface="Times New Roman" panose="02020603050405020304" pitchFamily="18" charset="0"/>
              </a:rPr>
              <a:t>) the project. </a:t>
            </a:r>
          </a:p>
          <a:p>
            <a:pPr lvl="1" algn="just">
              <a:lnSpc>
                <a:spcPct val="100000"/>
              </a:lnSpc>
              <a:spcBef>
                <a:spcPts val="0"/>
              </a:spcBef>
            </a:pPr>
            <a:r>
              <a:rPr lang="en-US" sz="2000" dirty="0">
                <a:latin typeface="Consolas" panose="020B0609020204030204" pitchFamily="49" charset="0"/>
                <a:cs typeface="Times New Roman" panose="02020603050405020304" pitchFamily="18" charset="0"/>
              </a:rPr>
              <a:t>The </a:t>
            </a:r>
            <a:r>
              <a:rPr lang="en-US" sz="2000" dirty="0" err="1">
                <a:latin typeface="Consolas" panose="020B0609020204030204" pitchFamily="49" charset="0"/>
                <a:cs typeface="Times New Roman" panose="02020603050405020304" pitchFamily="18" charset="0"/>
              </a:rPr>
              <a:t>tsconfig.app.json</a:t>
            </a:r>
            <a:r>
              <a:rPr lang="en-US" sz="2000" dirty="0">
                <a:latin typeface="Consolas" panose="020B0609020204030204" pitchFamily="49" charset="0"/>
                <a:cs typeface="Times New Roman" panose="02020603050405020304" pitchFamily="18" charset="0"/>
              </a:rPr>
              <a:t> is used for compiling the code</a:t>
            </a:r>
            <a:r>
              <a:rPr lang="en-US" sz="2000">
                <a:latin typeface="Consolas" panose="020B0609020204030204" pitchFamily="49" charset="0"/>
                <a:cs typeface="Times New Roman" panose="02020603050405020304" pitchFamily="18" charset="0"/>
              </a:rPr>
              <a:t>, while tsconfig</a:t>
            </a:r>
            <a:r>
              <a:rPr lang="en-US" sz="2000" dirty="0" err="1">
                <a:latin typeface="Consolas" panose="020B0609020204030204" pitchFamily="49" charset="0"/>
                <a:cs typeface="Times New Roman" panose="02020603050405020304" pitchFamily="18" charset="0"/>
              </a:rPr>
              <a:t>.spec.</a:t>
            </a:r>
            <a:r>
              <a:rPr lang="en-US" sz="2000" err="1">
                <a:latin typeface="Consolas" panose="020B0609020204030204" pitchFamily="49" charset="0"/>
                <a:cs typeface="Times New Roman" panose="02020603050405020304" pitchFamily="18" charset="0"/>
              </a:rPr>
              <a:t>json</a:t>
            </a:r>
            <a:r>
              <a:rPr lang="en-US" sz="2000">
                <a:latin typeface="Consolas" panose="020B0609020204030204" pitchFamily="49" charset="0"/>
                <a:cs typeface="Times New Roman" panose="02020603050405020304" pitchFamily="18" charset="0"/>
              </a:rPr>
              <a:t> is for </a:t>
            </a:r>
            <a:r>
              <a:rPr lang="en-US" sz="2000" dirty="0">
                <a:latin typeface="Consolas" panose="020B0609020204030204" pitchFamily="49" charset="0"/>
                <a:cs typeface="Times New Roman" panose="02020603050405020304" pitchFamily="18" charset="0"/>
              </a:rPr>
              <a:t>compiling </a:t>
            </a:r>
            <a:r>
              <a:rPr lang="en-US" sz="2000">
                <a:latin typeface="Consolas" panose="020B0609020204030204" pitchFamily="49" charset="0"/>
                <a:cs typeface="Times New Roman" panose="02020603050405020304" pitchFamily="18" charset="0"/>
              </a:rPr>
              <a:t>the tests</a:t>
            </a:r>
          </a:p>
          <a:p>
            <a:pPr marL="457200" lvl="1" indent="0">
              <a:lnSpc>
                <a:spcPct val="100000"/>
              </a:lnSpc>
              <a:spcBef>
                <a:spcPts val="0"/>
              </a:spcBef>
              <a:buNone/>
            </a:pPr>
            <a:endParaRPr lang="en-US" sz="2000">
              <a:latin typeface="Consolas" panose="020B0609020204030204" pitchFamily="49" charset="0"/>
              <a:cs typeface="Times New Roman" panose="02020603050405020304" pitchFamily="18" charset="0"/>
            </a:endParaRPr>
          </a:p>
          <a:p>
            <a:pPr marL="0" indent="0">
              <a:lnSpc>
                <a:spcPct val="100000"/>
              </a:lnSpc>
              <a:spcBef>
                <a:spcPts val="0"/>
              </a:spcBef>
              <a:buNone/>
            </a:pPr>
            <a:r>
              <a:rPr lang="en-US" sz="2000" b="1">
                <a:solidFill>
                  <a:schemeClr val="accent1">
                    <a:lumMod val="75000"/>
                  </a:schemeClr>
                </a:solidFill>
                <a:latin typeface="Consolas" panose="020B0609020204030204" pitchFamily="49" charset="0"/>
                <a:cs typeface="Times New Roman" panose="02020603050405020304" pitchFamily="18" charset="0"/>
              </a:rPr>
              <a:t>node</a:t>
            </a:r>
            <a:r>
              <a:rPr lang="en-US" sz="2000" b="1" dirty="0" err="1">
                <a:solidFill>
                  <a:schemeClr val="accent1">
                    <a:lumMod val="75000"/>
                  </a:schemeClr>
                </a:solidFill>
                <a:latin typeface="Consolas" panose="020B0609020204030204" pitchFamily="49" charset="0"/>
                <a:cs typeface="Times New Roman" panose="02020603050405020304" pitchFamily="18" charset="0"/>
              </a:rPr>
              <a:t>_modules</a:t>
            </a:r>
            <a:r>
              <a:rPr lang="en-US" sz="2000" b="1" dirty="0">
                <a:solidFill>
                  <a:schemeClr val="accent1">
                    <a:lumMod val="75000"/>
                  </a:schemeClr>
                </a:solidFill>
                <a:latin typeface="Consolas" panose="020B0609020204030204" pitchFamily="49" charset="0"/>
                <a:cs typeface="Times New Roman" panose="02020603050405020304" pitchFamily="18" charset="0"/>
              </a:rPr>
              <a:t>:  </a:t>
            </a:r>
          </a:p>
          <a:p>
            <a:pPr>
              <a:lnSpc>
                <a:spcPct val="100000"/>
              </a:lnSpc>
              <a:spcBef>
                <a:spcPts val="0"/>
              </a:spcBef>
            </a:pPr>
            <a:r>
              <a:rPr lang="en-US" sz="2000" dirty="0">
                <a:latin typeface="Consolas" panose="020B0609020204030204" pitchFamily="49" charset="0"/>
                <a:cs typeface="Times New Roman" panose="02020603050405020304" pitchFamily="18" charset="0"/>
              </a:rPr>
              <a:t>All our external dependencies are downloaded and copied here </a:t>
            </a:r>
            <a:r>
              <a:rPr lang="en-US" sz="2000">
                <a:latin typeface="Consolas" panose="020B0609020204030204" pitchFamily="49" charset="0"/>
                <a:cs typeface="Times New Roman" panose="02020603050405020304" pitchFamily="18" charset="0"/>
              </a:rPr>
              <a:t>by NPM.</a:t>
            </a:r>
          </a:p>
          <a:p>
            <a:pPr marL="0" indent="0">
              <a:lnSpc>
                <a:spcPct val="100000"/>
              </a:lnSpc>
              <a:spcBef>
                <a:spcPts val="0"/>
              </a:spcBef>
              <a:buNone/>
            </a:pPr>
            <a:endParaRPr lang="en-US" sz="2000">
              <a:latin typeface="Consolas" panose="020B0609020204030204" pitchFamily="49" charset="0"/>
              <a:cs typeface="Times New Roman" panose="02020603050405020304" pitchFamily="18" charset="0"/>
            </a:endParaRPr>
          </a:p>
          <a:p>
            <a:pPr marL="0" indent="0">
              <a:lnSpc>
                <a:spcPct val="100000"/>
              </a:lnSpc>
              <a:spcBef>
                <a:spcPts val="0"/>
              </a:spcBef>
              <a:buNone/>
            </a:pPr>
            <a:r>
              <a:rPr lang="en-US" sz="2000" b="1">
                <a:solidFill>
                  <a:schemeClr val="accent1">
                    <a:lumMod val="75000"/>
                  </a:schemeClr>
                </a:solidFill>
                <a:latin typeface="Consolas" panose="020B0609020204030204" pitchFamily="49" charset="0"/>
                <a:cs typeface="Times New Roman" panose="02020603050405020304" pitchFamily="18" charset="0"/>
              </a:rPr>
              <a:t>Src: </a:t>
            </a:r>
            <a:r>
              <a:rPr lang="en-US" sz="2000">
                <a:latin typeface="Consolas" panose="020B0609020204030204" pitchFamily="49" charset="0"/>
                <a:cs typeface="Times New Roman" panose="02020603050405020304" pitchFamily="18" charset="0"/>
              </a:rPr>
              <a:t>This is where our application lives.</a:t>
            </a:r>
          </a:p>
          <a:p>
            <a:pPr algn="just">
              <a:lnSpc>
                <a:spcPct val="100000"/>
              </a:lnSpc>
              <a:spcBef>
                <a:spcPts val="0"/>
              </a:spcBef>
            </a:pPr>
            <a:r>
              <a:rPr lang="en-US" sz="2000">
                <a:latin typeface="Consolas" panose="020B0609020204030204" pitchFamily="49" charset="0"/>
                <a:cs typeface="Times New Roman" panose="02020603050405020304" pitchFamily="18" charset="0"/>
              </a:rPr>
              <a:t>The src folder consists of three subfolders -&gt; app folder, assets folder, environment folder, along with many other files.</a:t>
            </a:r>
            <a:endParaRPr lang="en-US" sz="2000" dirty="0">
              <a:latin typeface="Consolas" panose="020B0609020204030204" pitchFamily="49" charset="0"/>
              <a:cs typeface="Times New Roman" panose="02020603050405020304" pitchFamily="18" charset="0"/>
            </a:endParaRPr>
          </a:p>
          <a:p>
            <a:pPr>
              <a:lnSpc>
                <a:spcPct val="100000"/>
              </a:lnSpc>
              <a:spcBef>
                <a:spcPts val="0"/>
              </a:spcBef>
            </a:pPr>
            <a:endParaRPr lang="en-US" sz="2000" dirty="0">
              <a:latin typeface="Consolas" panose="020B0609020204030204" pitchFamily="49" charset="0"/>
              <a:cs typeface="Times New Roman" panose="02020603050405020304" pitchFamily="18" charset="0"/>
            </a:endParaRPr>
          </a:p>
        </p:txBody>
      </p:sp>
      <p:pic>
        <p:nvPicPr>
          <p:cNvPr id="4" name="Picture 3">
            <a:extLst>
              <a:ext uri="{FF2B5EF4-FFF2-40B4-BE49-F238E27FC236}">
                <a16:creationId xmlns:a16="http://schemas.microsoft.com/office/drawing/2014/main" id="{D6D74F90-0022-E40B-3F33-23FB23DBC730}"/>
              </a:ext>
            </a:extLst>
          </p:cNvPr>
          <p:cNvPicPr>
            <a:picLocks noChangeAspect="1"/>
          </p:cNvPicPr>
          <p:nvPr/>
        </p:nvPicPr>
        <p:blipFill>
          <a:blip r:embed="rId2"/>
          <a:stretch>
            <a:fillRect/>
          </a:stretch>
        </p:blipFill>
        <p:spPr>
          <a:xfrm>
            <a:off x="8868580" y="952438"/>
            <a:ext cx="3036982" cy="5319155"/>
          </a:xfrm>
          <a:prstGeom prst="rect">
            <a:avLst/>
          </a:prstGeom>
        </p:spPr>
      </p:pic>
    </p:spTree>
    <p:extLst>
      <p:ext uri="{BB962C8B-B14F-4D97-AF65-F5344CB8AC3E}">
        <p14:creationId xmlns:p14="http://schemas.microsoft.com/office/powerpoint/2010/main" val="2906526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242126" y="101906"/>
            <a:ext cx="9386616" cy="6654188"/>
          </a:xfrm>
        </p:spPr>
        <p:txBody>
          <a:bodyPr>
            <a:noAutofit/>
          </a:bodyPr>
          <a:lstStyle/>
          <a:p>
            <a:pPr marL="0" indent="0">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app </a:t>
            </a:r>
            <a:r>
              <a:rPr lang="en-US" sz="2000" b="1" dirty="0">
                <a:solidFill>
                  <a:schemeClr val="accent1">
                    <a:lumMod val="75000"/>
                  </a:schemeClr>
                </a:solidFill>
                <a:latin typeface="Consolas" panose="020B0609020204030204" pitchFamily="49" charset="0"/>
                <a:cs typeface="Times New Roman" panose="02020603050405020304" pitchFamily="18" charset="0"/>
              </a:rPr>
              <a:t>folder: </a:t>
            </a:r>
          </a:p>
          <a:p>
            <a:pPr lvl="1">
              <a:lnSpc>
                <a:spcPct val="100000"/>
              </a:lnSpc>
            </a:pPr>
            <a:r>
              <a:rPr lang="en-US" sz="2000" dirty="0">
                <a:latin typeface="Consolas" panose="020B0609020204030204" pitchFamily="49" charset="0"/>
                <a:cs typeface="Times New Roman" panose="02020603050405020304" pitchFamily="18" charset="0"/>
              </a:rPr>
              <a:t>The Angular CLI creates the root component, a root module</a:t>
            </a:r>
            <a:r>
              <a:rPr lang="en-US" sz="2000">
                <a:latin typeface="Consolas" panose="020B0609020204030204" pitchFamily="49" charset="0"/>
                <a:cs typeface="Times New Roman" panose="02020603050405020304" pitchFamily="18" charset="0"/>
              </a:rPr>
              <a:t>, and a </a:t>
            </a:r>
            <a:r>
              <a:rPr lang="en-US" sz="2000" dirty="0">
                <a:latin typeface="Consolas" panose="020B0609020204030204" pitchFamily="49" charset="0"/>
                <a:cs typeface="Times New Roman" panose="02020603050405020304" pitchFamily="18" charset="0"/>
              </a:rPr>
              <a:t>unit test class to test the component. </a:t>
            </a:r>
          </a:p>
          <a:p>
            <a:pPr marL="0" indent="0">
              <a:lnSpc>
                <a:spcPct val="100000"/>
              </a:lnSpc>
              <a:buNone/>
            </a:pPr>
            <a:r>
              <a:rPr lang="en-US" sz="2000" b="1" dirty="0" err="1">
                <a:solidFill>
                  <a:schemeClr val="accent1">
                    <a:lumMod val="75000"/>
                  </a:schemeClr>
                </a:solidFill>
                <a:latin typeface="Consolas" panose="020B0609020204030204" pitchFamily="49" charset="0"/>
                <a:cs typeface="Times New Roman" panose="02020603050405020304" pitchFamily="18" charset="0"/>
              </a:rPr>
              <a:t>app.component.ts</a:t>
            </a:r>
            <a:r>
              <a:rPr lang="en-US" sz="2000" b="1" dirty="0">
                <a:solidFill>
                  <a:schemeClr val="accent1">
                    <a:lumMod val="75000"/>
                  </a:schemeClr>
                </a:solidFill>
                <a:latin typeface="Consolas" panose="020B0609020204030204" pitchFamily="49" charset="0"/>
                <a:cs typeface="Times New Roman" panose="02020603050405020304" pitchFamily="18" charset="0"/>
              </a:rPr>
              <a:t>: </a:t>
            </a:r>
          </a:p>
          <a:p>
            <a:pPr lvl="1">
              <a:lnSpc>
                <a:spcPct val="100000"/>
              </a:lnSpc>
            </a:pPr>
            <a:r>
              <a:rPr lang="en-US" sz="2000" dirty="0">
                <a:latin typeface="Consolas" panose="020B0609020204030204" pitchFamily="49" charset="0"/>
                <a:cs typeface="Times New Roman" panose="02020603050405020304" pitchFamily="18" charset="0"/>
              </a:rPr>
              <a:t>This Typescript file defines the logic for the app’s root component </a:t>
            </a:r>
            <a:r>
              <a:rPr lang="en-US" sz="2000">
                <a:latin typeface="Consolas" panose="020B0609020204030204" pitchFamily="49" charset="0"/>
                <a:cs typeface="Times New Roman" panose="02020603050405020304" pitchFamily="18" charset="0"/>
              </a:rPr>
              <a:t>named AppComponent</a:t>
            </a: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b="1" dirty="0">
                <a:solidFill>
                  <a:schemeClr val="accent1">
                    <a:lumMod val="75000"/>
                  </a:schemeClr>
                </a:solidFill>
                <a:latin typeface="Consolas" panose="020B0609020204030204" pitchFamily="49" charset="0"/>
                <a:cs typeface="Times New Roman" panose="02020603050405020304" pitchFamily="18" charset="0"/>
              </a:rPr>
              <a:t>app.component.html &amp; app.component.css: </a:t>
            </a:r>
          </a:p>
          <a:p>
            <a:pPr lvl="1">
              <a:lnSpc>
                <a:spcPct val="100000"/>
              </a:lnSpc>
            </a:pPr>
            <a:r>
              <a:rPr lang="en-US" sz="2000" dirty="0">
                <a:latin typeface="Consolas" panose="020B0609020204030204" pitchFamily="49" charset="0"/>
                <a:cs typeface="Times New Roman" panose="02020603050405020304" pitchFamily="18" charset="0"/>
              </a:rPr>
              <a:t>The .html file defines the HTML templates associated with the </a:t>
            </a:r>
            <a:r>
              <a:rPr lang="en-US" sz="2000">
                <a:latin typeface="Consolas" panose="020B0609020204030204" pitchFamily="49" charset="0"/>
                <a:cs typeface="Times New Roman" panose="02020603050405020304" pitchFamily="18" charset="0"/>
              </a:rPr>
              <a:t>root AppComponent </a:t>
            </a:r>
            <a:endParaRPr lang="en-US" sz="2000" dirty="0">
              <a:latin typeface="Consolas" panose="020B0609020204030204" pitchFamily="49" charset="0"/>
              <a:cs typeface="Times New Roman" panose="02020603050405020304" pitchFamily="18" charset="0"/>
            </a:endParaRPr>
          </a:p>
          <a:p>
            <a:pPr lvl="1">
              <a:lnSpc>
                <a:spcPct val="100000"/>
              </a:lnSpc>
            </a:pPr>
            <a:r>
              <a:rPr lang="en-US" sz="2000" dirty="0">
                <a:latin typeface="Consolas" panose="020B0609020204030204" pitchFamily="49" charset="0"/>
                <a:cs typeface="Times New Roman" panose="02020603050405020304" pitchFamily="18" charset="0"/>
              </a:rPr>
              <a:t>the .CSS file defines the base CSS stylesheet for the </a:t>
            </a:r>
            <a:r>
              <a:rPr lang="en-US" sz="2000">
                <a:latin typeface="Consolas" panose="020B0609020204030204" pitchFamily="49" charset="0"/>
                <a:cs typeface="Times New Roman" panose="02020603050405020304" pitchFamily="18" charset="0"/>
              </a:rPr>
              <a:t>root AppComponent.</a:t>
            </a: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b="1" dirty="0" err="1">
                <a:solidFill>
                  <a:schemeClr val="accent1">
                    <a:lumMod val="75000"/>
                  </a:schemeClr>
                </a:solidFill>
                <a:latin typeface="Consolas" panose="020B0609020204030204" pitchFamily="49" charset="0"/>
                <a:cs typeface="Times New Roman" panose="02020603050405020304" pitchFamily="18" charset="0"/>
              </a:rPr>
              <a:t>app.component.spec.ts</a:t>
            </a:r>
            <a:r>
              <a:rPr lang="en-US" sz="2000" b="1" dirty="0">
                <a:solidFill>
                  <a:schemeClr val="accent1">
                    <a:lumMod val="75000"/>
                  </a:schemeClr>
                </a:solidFill>
                <a:latin typeface="Consolas" panose="020B0609020204030204" pitchFamily="49" charset="0"/>
                <a:cs typeface="Times New Roman" panose="02020603050405020304" pitchFamily="18" charset="0"/>
              </a:rPr>
              <a:t>: </a:t>
            </a:r>
          </a:p>
          <a:p>
            <a:pPr lvl="1">
              <a:lnSpc>
                <a:spcPct val="100000"/>
              </a:lnSpc>
            </a:pPr>
            <a:r>
              <a:rPr lang="en-US" sz="2000">
                <a:latin typeface="Consolas" panose="020B0609020204030204" pitchFamily="49" charset="0"/>
                <a:cs typeface="Times New Roman" panose="02020603050405020304" pitchFamily="18" charset="0"/>
              </a:rPr>
              <a:t>This .</a:t>
            </a:r>
            <a:r>
              <a:rPr lang="en-US" sz="2000" dirty="0" err="1">
                <a:latin typeface="Consolas" panose="020B0609020204030204" pitchFamily="49" charset="0"/>
                <a:cs typeface="Times New Roman" panose="02020603050405020304" pitchFamily="18" charset="0"/>
              </a:rPr>
              <a:t>spec.ts</a:t>
            </a:r>
            <a:r>
              <a:rPr lang="en-US" sz="2000" dirty="0">
                <a:latin typeface="Consolas" panose="020B0609020204030204" pitchFamily="49" charset="0"/>
                <a:cs typeface="Times New Roman" panose="02020603050405020304" pitchFamily="18" charset="0"/>
              </a:rPr>
              <a:t> file defines a unit test for the </a:t>
            </a:r>
            <a:r>
              <a:rPr lang="en-US" sz="2000">
                <a:latin typeface="Consolas" panose="020B0609020204030204" pitchFamily="49" charset="0"/>
                <a:cs typeface="Times New Roman" panose="02020603050405020304" pitchFamily="18" charset="0"/>
              </a:rPr>
              <a:t>root AppComponent.</a:t>
            </a: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b="1" dirty="0" err="1">
                <a:solidFill>
                  <a:schemeClr val="accent1">
                    <a:lumMod val="75000"/>
                  </a:schemeClr>
                </a:solidFill>
                <a:latin typeface="Consolas" panose="020B0609020204030204" pitchFamily="49" charset="0"/>
                <a:cs typeface="Times New Roman" panose="02020603050405020304" pitchFamily="18" charset="0"/>
              </a:rPr>
              <a:t>app.module.ts</a:t>
            </a:r>
            <a:r>
              <a:rPr lang="en-US" sz="2000" b="1" dirty="0">
                <a:solidFill>
                  <a:schemeClr val="accent1">
                    <a:lumMod val="75000"/>
                  </a:schemeClr>
                </a:solidFill>
                <a:latin typeface="Consolas" panose="020B0609020204030204" pitchFamily="49" charset="0"/>
                <a:cs typeface="Times New Roman" panose="02020603050405020304" pitchFamily="18" charset="0"/>
              </a:rPr>
              <a:t>:</a:t>
            </a:r>
          </a:p>
          <a:p>
            <a:pPr lvl="1">
              <a:lnSpc>
                <a:spcPct val="100000"/>
              </a:lnSpc>
            </a:pPr>
            <a:r>
              <a:rPr lang="en-US" sz="2000" dirty="0">
                <a:latin typeface="Consolas" panose="020B0609020204030204" pitchFamily="49" charset="0"/>
                <a:cs typeface="Times New Roman" panose="02020603050405020304" pitchFamily="18" charset="0"/>
              </a:rPr>
              <a:t>The </a:t>
            </a:r>
            <a:r>
              <a:rPr lang="en-US" sz="2000" dirty="0" err="1">
                <a:latin typeface="Consolas" panose="020B0609020204030204" pitchFamily="49" charset="0"/>
                <a:cs typeface="Times New Roman" panose="02020603050405020304" pitchFamily="18" charset="0"/>
              </a:rPr>
              <a:t>app.module.ts</a:t>
            </a:r>
            <a:r>
              <a:rPr lang="en-US" sz="2000" dirty="0">
                <a:latin typeface="Consolas" panose="020B0609020204030204" pitchFamily="49" charset="0"/>
                <a:cs typeface="Times New Roman" panose="02020603050405020304" pitchFamily="18" charset="0"/>
              </a:rPr>
              <a:t>  defines the root module (</a:t>
            </a:r>
            <a:r>
              <a:rPr lang="en-US" sz="2000" dirty="0" err="1">
                <a:latin typeface="Consolas" panose="020B0609020204030204" pitchFamily="49" charset="0"/>
                <a:cs typeface="Times New Roman" panose="02020603050405020304" pitchFamily="18" charset="0"/>
              </a:rPr>
              <a:t>AppModule</a:t>
            </a:r>
            <a:r>
              <a:rPr lang="en-US" sz="2000" dirty="0">
                <a:latin typeface="Consolas" panose="020B0609020204030204" pitchFamily="49" charset="0"/>
                <a:cs typeface="Times New Roman" panose="02020603050405020304" pitchFamily="18" charset="0"/>
              </a:rPr>
              <a:t>), that is responsible for </a:t>
            </a:r>
            <a:r>
              <a:rPr lang="en-US" sz="2000" b="1" dirty="0">
                <a:solidFill>
                  <a:srgbClr val="C00000"/>
                </a:solidFill>
                <a:latin typeface="Consolas" panose="020B0609020204030204" pitchFamily="49" charset="0"/>
                <a:cs typeface="Times New Roman" panose="02020603050405020304" pitchFamily="18" charset="0"/>
              </a:rPr>
              <a:t>assembling the application</a:t>
            </a:r>
            <a:r>
              <a:rPr lang="en-US" sz="2000" dirty="0">
                <a:latin typeface="Consolas" panose="020B0609020204030204" pitchFamily="49" charset="0"/>
                <a:cs typeface="Times New Roman" panose="02020603050405020304" pitchFamily="18" charset="0"/>
              </a:rPr>
              <a:t>. </a:t>
            </a:r>
          </a:p>
          <a:p>
            <a:pPr marL="457200" lvl="1" indent="0">
              <a:lnSpc>
                <a:spcPct val="100000"/>
              </a:lnSpc>
              <a:buNone/>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p:txBody>
      </p:sp>
      <p:pic>
        <p:nvPicPr>
          <p:cNvPr id="4" name="Picture 3">
            <a:extLst>
              <a:ext uri="{FF2B5EF4-FFF2-40B4-BE49-F238E27FC236}">
                <a16:creationId xmlns:a16="http://schemas.microsoft.com/office/drawing/2014/main" id="{52E04A96-B349-0FC2-016C-9E6B17891230}"/>
              </a:ext>
            </a:extLst>
          </p:cNvPr>
          <p:cNvPicPr>
            <a:picLocks noChangeAspect="1"/>
          </p:cNvPicPr>
          <p:nvPr/>
        </p:nvPicPr>
        <p:blipFill>
          <a:blip r:embed="rId2"/>
          <a:stretch>
            <a:fillRect/>
          </a:stretch>
        </p:blipFill>
        <p:spPr>
          <a:xfrm>
            <a:off x="9628742" y="708522"/>
            <a:ext cx="2464351" cy="5440956"/>
          </a:xfrm>
          <a:prstGeom prst="rect">
            <a:avLst/>
          </a:prstGeom>
        </p:spPr>
      </p:pic>
    </p:spTree>
    <p:extLst>
      <p:ext uri="{BB962C8B-B14F-4D97-AF65-F5344CB8AC3E}">
        <p14:creationId xmlns:p14="http://schemas.microsoft.com/office/powerpoint/2010/main" val="3912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474642" y="1473086"/>
            <a:ext cx="8933762" cy="4872630"/>
          </a:xfrm>
        </p:spPr>
        <p:txBody>
          <a:bodyPr>
            <a:normAutofit lnSpcReduction="10000"/>
          </a:bodyPr>
          <a:lstStyle/>
          <a:p>
            <a:pPr marL="0" indent="0">
              <a:lnSpc>
                <a:spcPct val="100000"/>
              </a:lnSpc>
              <a:buNone/>
            </a:pPr>
            <a:r>
              <a:rPr lang="en-US" sz="2000" b="1" dirty="0">
                <a:solidFill>
                  <a:schemeClr val="accent1">
                    <a:lumMod val="75000"/>
                  </a:schemeClr>
                </a:solidFill>
                <a:latin typeface="Consolas" panose="020B0609020204030204" pitchFamily="49" charset="0"/>
                <a:cs typeface="Times New Roman" panose="02020603050405020304" pitchFamily="18" charset="0"/>
              </a:rPr>
              <a:t>assets folder: </a:t>
            </a:r>
          </a:p>
          <a:p>
            <a:pPr>
              <a:lnSpc>
                <a:spcPct val="100000"/>
              </a:lnSpc>
            </a:pPr>
            <a:r>
              <a:rPr lang="en-US" sz="2000" dirty="0">
                <a:latin typeface="Consolas" panose="020B0609020204030204" pitchFamily="49" charset="0"/>
                <a:cs typeface="Times New Roman" panose="02020603050405020304" pitchFamily="18" charset="0"/>
              </a:rPr>
              <a:t>This folder consists of image files &amp; other assets files to be copied whenever we are building our own application.</a:t>
            </a:r>
          </a:p>
          <a:p>
            <a:pPr marL="0" indent="0">
              <a:lnSpc>
                <a:spcPct val="100000"/>
              </a:lnSpc>
              <a:buNone/>
            </a:pPr>
            <a:r>
              <a:rPr lang="en-US" sz="2000" b="1" dirty="0">
                <a:solidFill>
                  <a:schemeClr val="accent1">
                    <a:lumMod val="75000"/>
                  </a:schemeClr>
                </a:solidFill>
                <a:latin typeface="Consolas" panose="020B0609020204030204" pitchFamily="49" charset="0"/>
                <a:cs typeface="Times New Roman" panose="02020603050405020304" pitchFamily="18" charset="0"/>
              </a:rPr>
              <a:t>environment folder:</a:t>
            </a:r>
          </a:p>
          <a:p>
            <a:pPr>
              <a:lnSpc>
                <a:spcPct val="100000"/>
              </a:lnSpc>
            </a:pPr>
            <a:r>
              <a:rPr lang="en-US" sz="2000" dirty="0">
                <a:latin typeface="Consolas" panose="020B0609020204030204" pitchFamily="49" charset="0"/>
                <a:cs typeface="Times New Roman" panose="02020603050405020304" pitchFamily="18" charset="0"/>
              </a:rPr>
              <a:t>This folder contains two environment files i.e. Development environment  &amp; Production environment.</a:t>
            </a:r>
          </a:p>
          <a:p>
            <a:pPr marL="0" indent="0">
              <a:lnSpc>
                <a:spcPct val="100000"/>
              </a:lnSpc>
              <a:buNone/>
            </a:pPr>
            <a:r>
              <a:rPr lang="en-US" sz="2000" b="1" dirty="0">
                <a:solidFill>
                  <a:schemeClr val="accent1">
                    <a:lumMod val="75000"/>
                  </a:schemeClr>
                </a:solidFill>
                <a:latin typeface="Consolas" panose="020B0609020204030204" pitchFamily="49" charset="0"/>
                <a:cs typeface="Times New Roman" panose="02020603050405020304" pitchFamily="18" charset="0"/>
              </a:rPr>
              <a:t>favicon.ico: </a:t>
            </a:r>
          </a:p>
          <a:p>
            <a:pPr>
              <a:lnSpc>
                <a:spcPct val="100000"/>
              </a:lnSpc>
            </a:pPr>
            <a:r>
              <a:rPr lang="en-US" sz="2000" dirty="0">
                <a:latin typeface="Consolas" panose="020B0609020204030204" pitchFamily="49" charset="0"/>
                <a:cs typeface="Times New Roman" panose="02020603050405020304" pitchFamily="18" charset="0"/>
              </a:rPr>
              <a:t>This file consists of an icon that is displayed in the Browser Tab.</a:t>
            </a:r>
          </a:p>
          <a:p>
            <a:pPr marL="0" indent="0">
              <a:lnSpc>
                <a:spcPct val="100000"/>
              </a:lnSpc>
              <a:buNone/>
            </a:pPr>
            <a:r>
              <a:rPr lang="en-US" sz="2000" b="1" dirty="0">
                <a:solidFill>
                  <a:schemeClr val="accent1">
                    <a:lumMod val="75000"/>
                  </a:schemeClr>
                </a:solidFill>
                <a:latin typeface="Consolas" panose="020B0609020204030204" pitchFamily="49" charset="0"/>
                <a:cs typeface="Times New Roman" panose="02020603050405020304" pitchFamily="18" charset="0"/>
              </a:rPr>
              <a:t>index.html: </a:t>
            </a:r>
          </a:p>
          <a:p>
            <a:pPr>
              <a:lnSpc>
                <a:spcPct val="100000"/>
              </a:lnSpc>
            </a:pPr>
            <a:r>
              <a:rPr lang="en-US" sz="2000" dirty="0">
                <a:latin typeface="Consolas" panose="020B0609020204030204" pitchFamily="49" charset="0"/>
                <a:cs typeface="Times New Roman" panose="02020603050405020304" pitchFamily="18" charset="0"/>
              </a:rPr>
              <a:t>This is the main HTML page served when your web-page is displayed in the browser. We can see the page source of a web-page by inspection (Ctrl + shift + I) in the web browser.</a:t>
            </a: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p:txBody>
      </p:sp>
      <p:sp>
        <p:nvSpPr>
          <p:cNvPr id="5" name="Rectangle 4">
            <a:extLst>
              <a:ext uri="{FF2B5EF4-FFF2-40B4-BE49-F238E27FC236}">
                <a16:creationId xmlns:a16="http://schemas.microsoft.com/office/drawing/2014/main" id="{F4ED17D9-8D3D-F2EF-0727-D61185E75CC7}"/>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Directory Structure </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pic>
        <p:nvPicPr>
          <p:cNvPr id="8" name="Picture 7">
            <a:extLst>
              <a:ext uri="{FF2B5EF4-FFF2-40B4-BE49-F238E27FC236}">
                <a16:creationId xmlns:a16="http://schemas.microsoft.com/office/drawing/2014/main" id="{D078B536-0055-C348-1F77-BEA71BFFC2D3}"/>
              </a:ext>
            </a:extLst>
          </p:cNvPr>
          <p:cNvPicPr>
            <a:picLocks noChangeAspect="1"/>
          </p:cNvPicPr>
          <p:nvPr/>
        </p:nvPicPr>
        <p:blipFill>
          <a:blip r:embed="rId2"/>
          <a:stretch>
            <a:fillRect/>
          </a:stretch>
        </p:blipFill>
        <p:spPr>
          <a:xfrm>
            <a:off x="9672810" y="1230161"/>
            <a:ext cx="2330986" cy="5493492"/>
          </a:xfrm>
          <a:prstGeom prst="rect">
            <a:avLst/>
          </a:prstGeom>
        </p:spPr>
      </p:pic>
    </p:spTree>
    <p:extLst>
      <p:ext uri="{BB962C8B-B14F-4D97-AF65-F5344CB8AC3E}">
        <p14:creationId xmlns:p14="http://schemas.microsoft.com/office/powerpoint/2010/main" val="366607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518712" y="1244004"/>
            <a:ext cx="8482069" cy="4982799"/>
          </a:xfrm>
        </p:spPr>
        <p:txBody>
          <a:bodyPr>
            <a:normAutofit/>
          </a:bodyPr>
          <a:lstStyle/>
          <a:p>
            <a:pPr marL="0" indent="0">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main</a:t>
            </a:r>
            <a:r>
              <a:rPr lang="en-US" sz="2000" b="1" dirty="0" err="1">
                <a:solidFill>
                  <a:schemeClr val="accent1">
                    <a:lumMod val="75000"/>
                  </a:schemeClr>
                </a:solidFill>
                <a:latin typeface="Consolas" panose="020B0609020204030204" pitchFamily="49" charset="0"/>
                <a:cs typeface="Times New Roman" panose="02020603050405020304" pitchFamily="18" charset="0"/>
              </a:rPr>
              <a:t>.ts</a:t>
            </a:r>
            <a:r>
              <a:rPr lang="en-US" sz="2000" b="1" dirty="0">
                <a:solidFill>
                  <a:schemeClr val="accent1">
                    <a:lumMod val="75000"/>
                  </a:schemeClr>
                </a:solidFill>
                <a:latin typeface="Consolas" panose="020B0609020204030204" pitchFamily="49" charset="0"/>
                <a:cs typeface="Times New Roman" panose="02020603050405020304" pitchFamily="18" charset="0"/>
              </a:rPr>
              <a:t>: </a:t>
            </a:r>
          </a:p>
          <a:p>
            <a:pPr>
              <a:lnSpc>
                <a:spcPct val="100000"/>
              </a:lnSpc>
            </a:pPr>
            <a:r>
              <a:rPr lang="en-US" sz="2000" dirty="0">
                <a:latin typeface="Consolas" panose="020B0609020204030204" pitchFamily="49" charset="0"/>
                <a:cs typeface="Times New Roman" panose="02020603050405020304" pitchFamily="18" charset="0"/>
              </a:rPr>
              <a:t>This </a:t>
            </a:r>
            <a:r>
              <a:rPr lang="en-US" sz="2000" dirty="0" err="1">
                <a:latin typeface="Consolas" panose="020B0609020204030204" pitchFamily="49" charset="0"/>
                <a:cs typeface="Times New Roman" panose="02020603050405020304" pitchFamily="18" charset="0"/>
              </a:rPr>
              <a:t>main.ts</a:t>
            </a:r>
            <a:r>
              <a:rPr lang="en-US" sz="2000" dirty="0">
                <a:latin typeface="Consolas" panose="020B0609020204030204" pitchFamily="49" charset="0"/>
                <a:cs typeface="Times New Roman" panose="02020603050405020304" pitchFamily="18" charset="0"/>
              </a:rPr>
              <a:t> file is the entry point of our web-app. It compiles the web-app &amp; bootstraps the </a:t>
            </a:r>
            <a:r>
              <a:rPr lang="en-US" sz="2000" dirty="0" err="1">
                <a:latin typeface="Consolas" panose="020B0609020204030204" pitchFamily="49" charset="0"/>
                <a:cs typeface="Times New Roman" panose="02020603050405020304" pitchFamily="18" charset="0"/>
              </a:rPr>
              <a:t>Appmodule</a:t>
            </a:r>
            <a:r>
              <a:rPr lang="en-US" sz="2000" dirty="0">
                <a:latin typeface="Consolas" panose="020B0609020204030204" pitchFamily="49" charset="0"/>
                <a:cs typeface="Times New Roman" panose="02020603050405020304" pitchFamily="18" charset="0"/>
              </a:rPr>
              <a:t> to run in the browser.</a:t>
            </a:r>
          </a:p>
          <a:p>
            <a:pPr marL="0" indent="0">
              <a:lnSpc>
                <a:spcPct val="100000"/>
              </a:lnSpc>
              <a:buNone/>
            </a:pPr>
            <a:r>
              <a:rPr lang="en-US" sz="2000" b="1" dirty="0" err="1">
                <a:solidFill>
                  <a:schemeClr val="accent1">
                    <a:lumMod val="75000"/>
                  </a:schemeClr>
                </a:solidFill>
                <a:latin typeface="Consolas" panose="020B0609020204030204" pitchFamily="49" charset="0"/>
                <a:cs typeface="Times New Roman" panose="02020603050405020304" pitchFamily="18" charset="0"/>
              </a:rPr>
              <a:t>polyfills.ts</a:t>
            </a:r>
            <a:r>
              <a:rPr lang="en-US" sz="2000" b="1" dirty="0">
                <a:solidFill>
                  <a:schemeClr val="accent1">
                    <a:lumMod val="75000"/>
                  </a:schemeClr>
                </a:solidFill>
                <a:latin typeface="Consolas" panose="020B0609020204030204" pitchFamily="49" charset="0"/>
                <a:cs typeface="Times New Roman" panose="02020603050405020304" pitchFamily="18" charset="0"/>
              </a:rPr>
              <a:t>: </a:t>
            </a:r>
          </a:p>
          <a:p>
            <a:pPr>
              <a:lnSpc>
                <a:spcPct val="100000"/>
              </a:lnSpc>
            </a:pPr>
            <a:r>
              <a:rPr lang="en-US" sz="2000" dirty="0">
                <a:latin typeface="Consolas" panose="020B0609020204030204" pitchFamily="49" charset="0"/>
                <a:cs typeface="Times New Roman" panose="02020603050405020304" pitchFamily="18" charset="0"/>
              </a:rPr>
              <a:t>This file consists of a few lines of codes which makes our application compatible for different browsers.</a:t>
            </a:r>
          </a:p>
          <a:p>
            <a:pPr marL="0" indent="0">
              <a:lnSpc>
                <a:spcPct val="100000"/>
              </a:lnSpc>
              <a:buNone/>
            </a:pPr>
            <a:r>
              <a:rPr lang="en-US" sz="2000" b="1" dirty="0" err="1">
                <a:solidFill>
                  <a:schemeClr val="accent1">
                    <a:lumMod val="75000"/>
                  </a:schemeClr>
                </a:solidFill>
                <a:latin typeface="Consolas" panose="020B0609020204030204" pitchFamily="49" charset="0"/>
                <a:cs typeface="Times New Roman" panose="02020603050405020304" pitchFamily="18" charset="0"/>
              </a:rPr>
              <a:t>test.ts</a:t>
            </a:r>
            <a:r>
              <a:rPr lang="en-US" sz="2000" b="1" dirty="0">
                <a:solidFill>
                  <a:schemeClr val="accent1">
                    <a:lumMod val="75000"/>
                  </a:schemeClr>
                </a:solidFill>
                <a:latin typeface="Consolas" panose="020B0609020204030204" pitchFamily="49" charset="0"/>
                <a:cs typeface="Times New Roman" panose="02020603050405020304" pitchFamily="18" charset="0"/>
              </a:rPr>
              <a:t>: </a:t>
            </a:r>
          </a:p>
          <a:p>
            <a:pPr>
              <a:lnSpc>
                <a:spcPct val="100000"/>
              </a:lnSpc>
            </a:pPr>
            <a:r>
              <a:rPr lang="en-US" sz="2000" dirty="0">
                <a:latin typeface="Consolas" panose="020B0609020204030204" pitchFamily="49" charset="0"/>
                <a:cs typeface="Times New Roman" panose="02020603050405020304" pitchFamily="18" charset="0"/>
              </a:rPr>
              <a:t>This file is the main entry point for the Unit Testing of the web application.</a:t>
            </a:r>
          </a:p>
          <a:p>
            <a:pPr marL="0" indent="0">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styles.</a:t>
            </a:r>
            <a:r>
              <a:rPr lang="en-US" sz="2000" b="1" dirty="0">
                <a:solidFill>
                  <a:schemeClr val="accent1">
                    <a:lumMod val="75000"/>
                  </a:schemeClr>
                </a:solidFill>
                <a:latin typeface="Consolas" panose="020B0609020204030204" pitchFamily="49" charset="0"/>
                <a:cs typeface="Times New Roman" panose="02020603050405020304" pitchFamily="18" charset="0"/>
              </a:rPr>
              <a:t>css: </a:t>
            </a:r>
          </a:p>
          <a:p>
            <a:pPr>
              <a:lnSpc>
                <a:spcPct val="100000"/>
              </a:lnSpc>
            </a:pPr>
            <a:r>
              <a:rPr lang="en-US" sz="2000" dirty="0">
                <a:latin typeface="Consolas" panose="020B0609020204030204" pitchFamily="49" charset="0"/>
                <a:cs typeface="Times New Roman" panose="02020603050405020304" pitchFamily="18" charset="0"/>
              </a:rPr>
              <a:t>This file supplies style to the project with CSS.</a:t>
            </a: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AA44303B-52BF-376D-431E-F65D21DF728A}"/>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Directory Structure </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pic>
        <p:nvPicPr>
          <p:cNvPr id="5" name="Picture 4">
            <a:extLst>
              <a:ext uri="{FF2B5EF4-FFF2-40B4-BE49-F238E27FC236}">
                <a16:creationId xmlns:a16="http://schemas.microsoft.com/office/drawing/2014/main" id="{1AD98E3E-DFCA-E5FA-43D2-B766B2371880}"/>
              </a:ext>
            </a:extLst>
          </p:cNvPr>
          <p:cNvPicPr>
            <a:picLocks noChangeAspect="1"/>
          </p:cNvPicPr>
          <p:nvPr/>
        </p:nvPicPr>
        <p:blipFill>
          <a:blip r:embed="rId2"/>
          <a:stretch>
            <a:fillRect/>
          </a:stretch>
        </p:blipFill>
        <p:spPr>
          <a:xfrm>
            <a:off x="9473342" y="1244004"/>
            <a:ext cx="2464351" cy="5440956"/>
          </a:xfrm>
          <a:prstGeom prst="rect">
            <a:avLst/>
          </a:prstGeom>
        </p:spPr>
      </p:pic>
    </p:spTree>
    <p:extLst>
      <p:ext uri="{BB962C8B-B14F-4D97-AF65-F5344CB8AC3E}">
        <p14:creationId xmlns:p14="http://schemas.microsoft.com/office/powerpoint/2010/main" val="404227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Building Blocks of Angular Application</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
        <p:nvSpPr>
          <p:cNvPr id="2" name="Rectangle 1">
            <a:extLst>
              <a:ext uri="{FF2B5EF4-FFF2-40B4-BE49-F238E27FC236}">
                <a16:creationId xmlns:a16="http://schemas.microsoft.com/office/drawing/2014/main" id="{C5900873-CC93-44D2-AFEF-65B6F671F8F5}"/>
              </a:ext>
            </a:extLst>
          </p:cNvPr>
          <p:cNvSpPr/>
          <p:nvPr/>
        </p:nvSpPr>
        <p:spPr>
          <a:xfrm>
            <a:off x="7032205" y="914400"/>
            <a:ext cx="5159795" cy="594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a:solidFill>
                <a:prstClr val="black"/>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nsolas" panose="020B0609020204030204" pitchFamily="49" charset="0"/>
              </a:rPr>
              <a:t>The </a:t>
            </a: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main building blocks of Angular </a:t>
            </a:r>
            <a:r>
              <a:rPr kumimoji="0" lang="en-US" sz="2000" b="0" i="0" u="none" strike="noStrike" kern="1200" cap="none" spc="0" normalizeH="0" baseline="0" noProof="0">
                <a:ln>
                  <a:noFill/>
                </a:ln>
                <a:solidFill>
                  <a:prstClr val="black"/>
                </a:solidFill>
                <a:effectLst/>
                <a:uLnTx/>
                <a:uFillTx/>
                <a:latin typeface="Consolas" panose="020B0609020204030204" pitchFamily="49" charset="0"/>
              </a:rPr>
              <a:t>are: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onsolas" panose="020B0609020204030204" pitchFamily="49" charset="0"/>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Modules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Components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Templates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Metadata</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Data binding</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Directives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Services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onsolas" panose="020B0609020204030204" pitchFamily="49" charset="0"/>
              </a:rPr>
              <a:t>Dependency injection</a:t>
            </a:r>
          </a:p>
        </p:txBody>
      </p:sp>
      <p:pic>
        <p:nvPicPr>
          <p:cNvPr id="1026" name="Picture 2" descr="overview">
            <a:extLst>
              <a:ext uri="{FF2B5EF4-FFF2-40B4-BE49-F238E27FC236}">
                <a16:creationId xmlns:a16="http://schemas.microsoft.com/office/drawing/2014/main" id="{CC6A4D69-4680-1D72-37C3-7A9BC0E6F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410" y="1977390"/>
            <a:ext cx="6667500" cy="33909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D0F22C1-CCC1-1F91-E492-00E4C034D8A1}"/>
              </a:ext>
            </a:extLst>
          </p:cNvPr>
          <p:cNvSpPr txBox="1"/>
          <p:nvPr/>
        </p:nvSpPr>
        <p:spPr>
          <a:xfrm>
            <a:off x="1705610" y="5574268"/>
            <a:ext cx="4116070" cy="369332"/>
          </a:xfrm>
          <a:prstGeom prst="rect">
            <a:avLst/>
          </a:prstGeom>
          <a:noFill/>
        </p:spPr>
        <p:txBody>
          <a:bodyPr wrap="square">
            <a:spAutoFit/>
          </a:bodyPr>
          <a:lstStyle/>
          <a:p>
            <a:r>
              <a:rPr lang="en-IN"/>
              <a:t>https://angular.io/guide/architecture</a:t>
            </a:r>
          </a:p>
        </p:txBody>
      </p:sp>
    </p:spTree>
    <p:extLst>
      <p:ext uri="{BB962C8B-B14F-4D97-AF65-F5344CB8AC3E}">
        <p14:creationId xmlns:p14="http://schemas.microsoft.com/office/powerpoint/2010/main" val="359499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838200" y="1253330"/>
            <a:ext cx="10663410" cy="4971200"/>
          </a:xfrm>
        </p:spPr>
        <p:txBody>
          <a:bodyPr>
            <a:noAutofit/>
          </a:bodyPr>
          <a:lstStyle/>
          <a:p>
            <a:pPr marL="0" indent="0">
              <a:lnSpc>
                <a:spcPct val="100000"/>
              </a:lnSpc>
              <a:spcBef>
                <a:spcPts val="400"/>
              </a:spcBef>
              <a:spcAft>
                <a:spcPts val="400"/>
              </a:spcAft>
              <a:buNone/>
            </a:pPr>
            <a:r>
              <a:rPr lang="en-US" sz="2000" b="1" dirty="0">
                <a:solidFill>
                  <a:schemeClr val="accent1"/>
                </a:solidFill>
                <a:latin typeface="Consolas" panose="020B0609020204030204" pitchFamily="49" charset="0"/>
                <a:cs typeface="Times New Roman" panose="02020603050405020304" pitchFamily="18" charset="0"/>
              </a:rPr>
              <a:t>What is a Module in Angular?</a:t>
            </a:r>
          </a:p>
          <a:p>
            <a:pPr algn="just">
              <a:lnSpc>
                <a:spcPct val="100000"/>
              </a:lnSpc>
              <a:spcBef>
                <a:spcPts val="400"/>
              </a:spcBef>
              <a:spcAft>
                <a:spcPts val="400"/>
              </a:spcAft>
            </a:pPr>
            <a:r>
              <a:rPr lang="en-US" sz="1900" dirty="0">
                <a:latin typeface="Consolas" panose="020B0609020204030204" pitchFamily="49" charset="0"/>
                <a:cs typeface="Times New Roman" panose="02020603050405020304" pitchFamily="18" charset="0"/>
              </a:rPr>
              <a:t>A module is a container. In order words, we can say that a module is a mechanism </a:t>
            </a:r>
            <a:r>
              <a:rPr lang="en-US" sz="1900">
                <a:latin typeface="Consolas" panose="020B0609020204030204" pitchFamily="49" charset="0"/>
                <a:cs typeface="Times New Roman" panose="02020603050405020304" pitchFamily="18" charset="0"/>
              </a:rPr>
              <a:t>to group related </a:t>
            </a:r>
            <a:r>
              <a:rPr lang="en-US" sz="1900" dirty="0">
                <a:latin typeface="Consolas" panose="020B0609020204030204" pitchFamily="49" charset="0"/>
                <a:cs typeface="Times New Roman" panose="02020603050405020304" pitchFamily="18" charset="0"/>
              </a:rPr>
              <a:t>components, services, </a:t>
            </a:r>
            <a:r>
              <a:rPr lang="en-US" sz="1900">
                <a:latin typeface="Consolas" panose="020B0609020204030204" pitchFamily="49" charset="0"/>
                <a:cs typeface="Times New Roman" panose="02020603050405020304" pitchFamily="18" charset="0"/>
              </a:rPr>
              <a:t>directives, and </a:t>
            </a:r>
            <a:r>
              <a:rPr lang="en-US" sz="1900" dirty="0">
                <a:latin typeface="Consolas" panose="020B0609020204030204" pitchFamily="49" charset="0"/>
                <a:cs typeface="Times New Roman" panose="02020603050405020304" pitchFamily="18" charset="0"/>
              </a:rPr>
              <a:t>pipes</a:t>
            </a:r>
            <a:r>
              <a:rPr lang="en-US" sz="1900">
                <a:latin typeface="Consolas" panose="020B0609020204030204" pitchFamily="49" charset="0"/>
                <a:cs typeface="Times New Roman" panose="02020603050405020304" pitchFamily="18" charset="0"/>
              </a:rPr>
              <a:t>. </a:t>
            </a:r>
          </a:p>
          <a:p>
            <a:pPr marL="0" indent="0">
              <a:lnSpc>
                <a:spcPct val="100000"/>
              </a:lnSpc>
              <a:spcBef>
                <a:spcPts val="400"/>
              </a:spcBef>
              <a:spcAft>
                <a:spcPts val="400"/>
              </a:spcAft>
              <a:buNone/>
            </a:pPr>
            <a:r>
              <a:rPr lang="en-US" sz="2000" b="1">
                <a:solidFill>
                  <a:schemeClr val="accent1"/>
                </a:solidFill>
                <a:latin typeface="Consolas" panose="020B0609020204030204" pitchFamily="49" charset="0"/>
                <a:cs typeface="Times New Roman" panose="02020603050405020304" pitchFamily="18" charset="0"/>
              </a:rPr>
              <a:t>Why </a:t>
            </a:r>
            <a:r>
              <a:rPr lang="en-US" sz="2000" b="1" dirty="0">
                <a:solidFill>
                  <a:schemeClr val="accent1"/>
                </a:solidFill>
                <a:latin typeface="Consolas" panose="020B0609020204030204" pitchFamily="49" charset="0"/>
                <a:cs typeface="Times New Roman" panose="02020603050405020304" pitchFamily="18" charset="0"/>
              </a:rPr>
              <a:t>we need Modules in Angular?</a:t>
            </a:r>
          </a:p>
          <a:p>
            <a:pPr algn="just">
              <a:lnSpc>
                <a:spcPct val="100000"/>
              </a:lnSpc>
              <a:spcBef>
                <a:spcPts val="400"/>
              </a:spcBef>
              <a:spcAft>
                <a:spcPts val="400"/>
              </a:spcAft>
            </a:pPr>
            <a:r>
              <a:rPr lang="en-US" sz="1900" dirty="0">
                <a:latin typeface="Consolas" panose="020B0609020204030204" pitchFamily="49" charset="0"/>
                <a:cs typeface="Times New Roman" panose="02020603050405020304" pitchFamily="18" charset="0"/>
              </a:rPr>
              <a:t>Modular development is one of the most important aspects of software development. Good software will always have self-contained modules. So, in Angular, you would like to create separate physical typescript or JavaScript files that will have self-contained code. </a:t>
            </a:r>
          </a:p>
          <a:p>
            <a:pPr algn="just">
              <a:lnSpc>
                <a:spcPct val="100000"/>
              </a:lnSpc>
              <a:spcBef>
                <a:spcPts val="400"/>
              </a:spcBef>
              <a:spcAft>
                <a:spcPts val="400"/>
              </a:spcAft>
            </a:pPr>
            <a:r>
              <a:rPr lang="en-US" sz="1900" dirty="0">
                <a:latin typeface="Consolas" panose="020B0609020204030204" pitchFamily="49" charset="0"/>
                <a:cs typeface="Times New Roman" panose="02020603050405020304" pitchFamily="18" charset="0"/>
              </a:rPr>
              <a:t>Then definitely you would have some kind of reference mechanism by using which the modules can be referred from the places where you want to use these </a:t>
            </a:r>
            <a:r>
              <a:rPr lang="en-US" sz="1900" err="1">
                <a:latin typeface="Consolas" panose="020B0609020204030204" pitchFamily="49" charset="0"/>
                <a:cs typeface="Times New Roman" panose="02020603050405020304" pitchFamily="18" charset="0"/>
              </a:rPr>
              <a:t>modules</a:t>
            </a:r>
            <a:r>
              <a:rPr lang="en-US" sz="1900">
                <a:latin typeface="Consolas" panose="020B0609020204030204" pitchFamily="49" charset="0"/>
                <a:cs typeface="Times New Roman" panose="02020603050405020304" pitchFamily="18" charset="0"/>
              </a:rPr>
              <a:t>. In </a:t>
            </a:r>
            <a:r>
              <a:rPr lang="en-US" sz="1900" dirty="0">
                <a:latin typeface="Consolas" panose="020B0609020204030204" pitchFamily="49" charset="0"/>
                <a:cs typeface="Times New Roman" panose="02020603050405020304" pitchFamily="18" charset="0"/>
              </a:rPr>
              <a:t>TypeScript, we can do this by using the “import” and “export” keywords.</a:t>
            </a:r>
          </a:p>
          <a:p>
            <a:pPr algn="just">
              <a:lnSpc>
                <a:spcPct val="100000"/>
              </a:lnSpc>
              <a:spcBef>
                <a:spcPts val="400"/>
              </a:spcBef>
              <a:spcAft>
                <a:spcPts val="400"/>
              </a:spcAft>
            </a:pPr>
            <a:r>
              <a:rPr lang="en-US" sz="1900" dirty="0">
                <a:latin typeface="Consolas" panose="020B0609020204030204" pitchFamily="49" charset="0"/>
                <a:cs typeface="Times New Roman" panose="02020603050405020304" pitchFamily="18" charset="0"/>
              </a:rPr>
              <a:t>That means the modules which need to be exposed should be declared using the “export” keyword while the modules which want to import the exported modules should have the import keyword.</a:t>
            </a: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Modules</a:t>
            </a:r>
          </a:p>
        </p:txBody>
      </p:sp>
    </p:spTree>
    <p:extLst>
      <p:ext uri="{BB962C8B-B14F-4D97-AF65-F5344CB8AC3E}">
        <p14:creationId xmlns:p14="http://schemas.microsoft.com/office/powerpoint/2010/main" val="197286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p:txBody>
          <a:bodyPr>
            <a:noAutofit/>
          </a:bodyPr>
          <a:lstStyle/>
          <a:p>
            <a:pPr algn="just">
              <a:lnSpc>
                <a:spcPct val="100000"/>
              </a:lnSpc>
            </a:pPr>
            <a:r>
              <a:rPr lang="en-US" sz="2200" dirty="0">
                <a:latin typeface="Consolas" panose="020B0609020204030204" pitchFamily="49" charset="0"/>
                <a:cs typeface="Times New Roman" panose="02020603050405020304" pitchFamily="18" charset="0"/>
              </a:rPr>
              <a:t>Angular </a:t>
            </a:r>
            <a:r>
              <a:rPr lang="en-US" sz="2200">
                <a:latin typeface="Consolas" panose="020B0609020204030204" pitchFamily="49" charset="0"/>
                <a:cs typeface="Times New Roman" panose="02020603050405020304" pitchFamily="18" charset="0"/>
              </a:rPr>
              <a:t>is a open-source JavaScript-based framework </a:t>
            </a:r>
            <a:r>
              <a:rPr lang="en-US" sz="2200" dirty="0">
                <a:latin typeface="Consolas" panose="020B0609020204030204" pitchFamily="49" charset="0"/>
                <a:cs typeface="Times New Roman" panose="02020603050405020304" pitchFamily="18" charset="0"/>
              </a:rPr>
              <a:t>for building client-side web applications.</a:t>
            </a:r>
          </a:p>
          <a:p>
            <a:pPr algn="just">
              <a:lnSpc>
                <a:spcPct val="100000"/>
              </a:lnSpc>
            </a:pPr>
            <a:r>
              <a:rPr lang="en-US" sz="2200" dirty="0">
                <a:latin typeface="Consolas" panose="020B0609020204030204" pitchFamily="49" charset="0"/>
                <a:cs typeface="Times New Roman" panose="02020603050405020304" pitchFamily="18" charset="0"/>
              </a:rPr>
              <a:t>The Angular is a development platform for building a Single </a:t>
            </a:r>
            <a:r>
              <a:rPr lang="en-US" sz="2200">
                <a:latin typeface="Consolas" panose="020B0609020204030204" pitchFamily="49" charset="0"/>
                <a:cs typeface="Times New Roman" panose="02020603050405020304" pitchFamily="18" charset="0"/>
              </a:rPr>
              <a:t>Page Application(SPA) </a:t>
            </a:r>
            <a:r>
              <a:rPr lang="en-US" sz="2200" dirty="0">
                <a:latin typeface="Consolas" panose="020B0609020204030204" pitchFamily="49" charset="0"/>
                <a:cs typeface="Times New Roman" panose="02020603050405020304" pitchFamily="18" charset="0"/>
              </a:rPr>
              <a:t>for mobile and desktop. </a:t>
            </a:r>
          </a:p>
          <a:p>
            <a:pPr algn="just">
              <a:lnSpc>
                <a:spcPct val="100000"/>
              </a:lnSpc>
            </a:pPr>
            <a:r>
              <a:rPr lang="en-US" sz="2200" dirty="0">
                <a:latin typeface="Consolas" panose="020B0609020204030204" pitchFamily="49" charset="0"/>
                <a:cs typeface="Times New Roman" panose="02020603050405020304" pitchFamily="18" charset="0"/>
              </a:rPr>
              <a:t>It uses Typescript &amp; HTML to build Apps. </a:t>
            </a:r>
          </a:p>
          <a:p>
            <a:pPr algn="just">
              <a:lnSpc>
                <a:spcPct val="100000"/>
              </a:lnSpc>
            </a:pPr>
            <a:r>
              <a:rPr lang="en-US" sz="2200" dirty="0">
                <a:latin typeface="Consolas" panose="020B0609020204030204" pitchFamily="49" charset="0"/>
                <a:cs typeface="Times New Roman" panose="02020603050405020304" pitchFamily="18" charset="0"/>
              </a:rPr>
              <a:t>The Angular itself is written using the Typescript.</a:t>
            </a:r>
          </a:p>
          <a:p>
            <a:pPr algn="just">
              <a:lnSpc>
                <a:spcPct val="100000"/>
              </a:lnSpc>
            </a:pPr>
            <a:r>
              <a:rPr lang="en-US" sz="2200">
                <a:latin typeface="Consolas" panose="020B0609020204030204" pitchFamily="49" charset="0"/>
                <a:cs typeface="Times New Roman" panose="02020603050405020304" pitchFamily="18" charset="0"/>
              </a:rPr>
              <a:t>Angular is </a:t>
            </a:r>
            <a:r>
              <a:rPr lang="en-US" sz="2200" dirty="0">
                <a:latin typeface="Consolas" panose="020B0609020204030204" pitchFamily="49" charset="0"/>
                <a:cs typeface="Times New Roman" panose="02020603050405020304" pitchFamily="18" charset="0"/>
              </a:rPr>
              <a:t>a client-side JavaScript framework that was specifically designed to help developers build </a:t>
            </a:r>
            <a:r>
              <a:rPr lang="en-US" sz="2200">
                <a:latin typeface="Consolas" panose="020B0609020204030204" pitchFamily="49" charset="0"/>
                <a:cs typeface="Times New Roman" panose="02020603050405020304" pitchFamily="18" charset="0"/>
              </a:rPr>
              <a:t>SPAs in </a:t>
            </a:r>
            <a:r>
              <a:rPr lang="en-US" sz="2200" dirty="0">
                <a:latin typeface="Consolas" panose="020B0609020204030204" pitchFamily="49" charset="0"/>
                <a:cs typeface="Times New Roman" panose="02020603050405020304" pitchFamily="18" charset="0"/>
              </a:rPr>
              <a:t>accordance with best practices for web development.</a:t>
            </a:r>
          </a:p>
          <a:p>
            <a:pPr algn="just">
              <a:lnSpc>
                <a:spcPct val="100000"/>
              </a:lnSpc>
            </a:pPr>
            <a:r>
              <a:rPr lang="en-US" sz="2200" dirty="0" err="1">
                <a:latin typeface="Consolas" panose="020B0609020204030204" pitchFamily="49" charset="0"/>
                <a:cs typeface="Times New Roman" panose="02020603050405020304" pitchFamily="18" charset="0"/>
              </a:rPr>
              <a:t>AngularJs</a:t>
            </a:r>
            <a:r>
              <a:rPr lang="en-US" sz="2200" dirty="0">
                <a:latin typeface="Consolas" panose="020B0609020204030204" pitchFamily="49" charset="0"/>
                <a:cs typeface="Times New Roman" panose="02020603050405020304" pitchFamily="18" charset="0"/>
              </a:rPr>
              <a:t> is developed by Google </a:t>
            </a:r>
            <a:r>
              <a:rPr lang="en-US" sz="2200">
                <a:latin typeface="Consolas" panose="020B0609020204030204" pitchFamily="49" charset="0"/>
                <a:cs typeface="Times New Roman" panose="02020603050405020304" pitchFamily="18" charset="0"/>
              </a:rPr>
              <a:t>in 2010.</a:t>
            </a:r>
            <a:endParaRPr lang="en-US" sz="2200" dirty="0">
              <a:latin typeface="Consolas" panose="020B0609020204030204" pitchFamily="49" charset="0"/>
              <a:cs typeface="Times New Roman" panose="02020603050405020304" pitchFamily="18" charset="0"/>
            </a:endParaRPr>
          </a:p>
          <a:p>
            <a:pPr algn="just">
              <a:lnSpc>
                <a:spcPct val="100000"/>
              </a:lnSpc>
            </a:pPr>
            <a:endParaRPr lang="en-US" sz="22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Introduction to </a:t>
            </a:r>
            <a:r>
              <a:rPr kumimoji="0" lang="en-US" sz="4000" b="1"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Angular </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205450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p:txBody>
          <a:bodyPr>
            <a:normAutofit/>
          </a:bodyPr>
          <a:lstStyle/>
          <a:p>
            <a:pPr>
              <a:lnSpc>
                <a:spcPct val="103000"/>
              </a:lnSpc>
              <a:spcBef>
                <a:spcPts val="1200"/>
              </a:spcBef>
              <a:spcAft>
                <a:spcPts val="1200"/>
              </a:spcAft>
            </a:pPr>
            <a:r>
              <a:rPr lang="en-US" sz="2000" dirty="0">
                <a:latin typeface="Consolas" panose="020B0609020204030204" pitchFamily="49" charset="0"/>
                <a:cs typeface="Times New Roman" panose="02020603050405020304" pitchFamily="18" charset="0"/>
              </a:rPr>
              <a:t>When we create a new angular project using the Angular CLI command, one module i.e. </a:t>
            </a:r>
            <a:r>
              <a:rPr lang="en-US" sz="2000" dirty="0" err="1">
                <a:latin typeface="Consolas" panose="020B0609020204030204" pitchFamily="49" charset="0"/>
                <a:cs typeface="Times New Roman" panose="02020603050405020304" pitchFamily="18" charset="0"/>
              </a:rPr>
              <a:t>AppModule</a:t>
            </a:r>
            <a:r>
              <a:rPr lang="en-US" sz="2000" dirty="0">
                <a:latin typeface="Consolas" panose="020B0609020204030204" pitchFamily="49" charset="0"/>
                <a:cs typeface="Times New Roman" panose="02020603050405020304" pitchFamily="18" charset="0"/>
              </a:rPr>
              <a:t> (within the </a:t>
            </a:r>
            <a:r>
              <a:rPr lang="en-US" sz="2000" dirty="0" err="1">
                <a:latin typeface="Consolas" panose="020B0609020204030204" pitchFamily="49" charset="0"/>
                <a:cs typeface="Times New Roman" panose="02020603050405020304" pitchFamily="18" charset="0"/>
              </a:rPr>
              <a:t>app.module.ts</a:t>
            </a:r>
            <a:r>
              <a:rPr lang="en-US" sz="2000" dirty="0">
                <a:latin typeface="Consolas" panose="020B0609020204030204" pitchFamily="49" charset="0"/>
                <a:cs typeface="Times New Roman" panose="02020603050405020304" pitchFamily="18" charset="0"/>
              </a:rPr>
              <a:t> file) is created by default within the app folder which you can find inside the </a:t>
            </a:r>
            <a:r>
              <a:rPr lang="en-US" sz="2000" dirty="0" err="1">
                <a:latin typeface="Consolas" panose="020B0609020204030204" pitchFamily="49" charset="0"/>
                <a:cs typeface="Times New Roman" panose="02020603050405020304" pitchFamily="18" charset="0"/>
              </a:rPr>
              <a:t>src</a:t>
            </a:r>
            <a:r>
              <a:rPr lang="en-US" sz="2000" dirty="0">
                <a:latin typeface="Consolas" panose="020B0609020204030204" pitchFamily="49" charset="0"/>
                <a:cs typeface="Times New Roman" panose="02020603050405020304" pitchFamily="18" charset="0"/>
              </a:rPr>
              <a:t> folder of your project. </a:t>
            </a:r>
          </a:p>
          <a:p>
            <a:pPr>
              <a:lnSpc>
                <a:spcPct val="103000"/>
              </a:lnSpc>
              <a:spcBef>
                <a:spcPts val="1200"/>
              </a:spcBef>
              <a:spcAft>
                <a:spcPts val="1200"/>
              </a:spcAft>
            </a:pPr>
            <a:r>
              <a:rPr lang="en-US" sz="2000">
                <a:latin typeface="Consolas" panose="020B0609020204030204" pitchFamily="49" charset="0"/>
                <a:cs typeface="Times New Roman" panose="02020603050405020304" pitchFamily="18" charset="0"/>
              </a:rPr>
              <a:t>For </a:t>
            </a:r>
            <a:r>
              <a:rPr lang="en-US" sz="2000" dirty="0">
                <a:latin typeface="Consolas" panose="020B0609020204030204" pitchFamily="49" charset="0"/>
                <a:cs typeface="Times New Roman" panose="02020603050405020304" pitchFamily="18" charset="0"/>
              </a:rPr>
              <a:t>any angular application, there should be at least one </a:t>
            </a:r>
            <a:r>
              <a:rPr lang="en-US" sz="2000">
                <a:latin typeface="Consolas" panose="020B0609020204030204" pitchFamily="49" charset="0"/>
                <a:cs typeface="Times New Roman" panose="02020603050405020304" pitchFamily="18" charset="0"/>
              </a:rPr>
              <a:t>module.</a:t>
            </a:r>
          </a:p>
          <a:p>
            <a:pPr>
              <a:lnSpc>
                <a:spcPct val="103000"/>
              </a:lnSpc>
              <a:spcBef>
                <a:spcPts val="1200"/>
              </a:spcBef>
              <a:spcAft>
                <a:spcPts val="1200"/>
              </a:spcAft>
            </a:pPr>
            <a:r>
              <a:rPr lang="en-US" sz="2000">
                <a:latin typeface="Consolas" panose="020B0609020204030204" pitchFamily="49" charset="0"/>
                <a:cs typeface="Times New Roman" panose="02020603050405020304" pitchFamily="18" charset="0"/>
              </a:rPr>
              <a:t>The </a:t>
            </a:r>
            <a:r>
              <a:rPr lang="en-US" sz="2000" dirty="0" err="1">
                <a:latin typeface="Consolas" panose="020B0609020204030204" pitchFamily="49" charset="0"/>
                <a:cs typeface="Times New Roman" panose="02020603050405020304" pitchFamily="18" charset="0"/>
              </a:rPr>
              <a:t>AppModule</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app.module.ts</a:t>
            </a:r>
            <a:r>
              <a:rPr lang="en-US" sz="2000" dirty="0">
                <a:latin typeface="Consolas" panose="020B0609020204030204" pitchFamily="49" charset="0"/>
                <a:cs typeface="Times New Roman" panose="02020603050405020304" pitchFamily="18" charset="0"/>
              </a:rPr>
              <a:t> file) is the default module or root module of our angular application. Let us first understand this default module and then we will see how to create and use our own modules</a:t>
            </a:r>
            <a:r>
              <a:rPr lang="en-US" sz="2000">
                <a:latin typeface="Consolas" panose="020B0609020204030204" pitchFamily="49" charset="0"/>
                <a:cs typeface="Times New Roman" panose="02020603050405020304" pitchFamily="18" charset="0"/>
              </a:rPr>
              <a:t>. </a:t>
            </a:r>
            <a:endParaRPr lang="en-US" sz="2000" dirty="0">
              <a:latin typeface="Consolas" panose="020B0609020204030204" pitchFamily="49" charset="0"/>
              <a:cs typeface="Times New Roman" panose="02020603050405020304" pitchFamily="18" charset="0"/>
            </a:endParaRPr>
          </a:p>
          <a:p>
            <a:pPr>
              <a:lnSpc>
                <a:spcPct val="103000"/>
              </a:lnSpc>
              <a:spcAft>
                <a:spcPts val="1000"/>
              </a:spcAft>
            </a:pPr>
            <a:endParaRPr lang="en-US" sz="2000" dirty="0">
              <a:latin typeface="Consolas" panose="020B0609020204030204" pitchFamily="49" charset="0"/>
              <a:cs typeface="Times New Roman" panose="02020603050405020304" pitchFamily="18" charset="0"/>
            </a:endParaRPr>
          </a:p>
          <a:p>
            <a:pPr>
              <a:lnSpc>
                <a:spcPct val="103000"/>
              </a:lnSpc>
              <a:spcAft>
                <a:spcPts val="1000"/>
              </a:spcAft>
            </a:pPr>
            <a:endParaRPr lang="en-US" sz="2000" dirty="0">
              <a:latin typeface="Consolas" panose="020B0609020204030204" pitchFamily="49" charset="0"/>
              <a:cs typeface="Times New Roman" panose="02020603050405020304" pitchFamily="18" charset="0"/>
            </a:endParaRPr>
          </a:p>
          <a:p>
            <a:pPr>
              <a:lnSpc>
                <a:spcPct val="103000"/>
              </a:lnSpc>
              <a:spcAft>
                <a:spcPts val="1000"/>
              </a:spcAft>
            </a:pPr>
            <a:endParaRPr lang="en-US" sz="2000" dirty="0">
              <a:latin typeface="Consolas" panose="020B0609020204030204" pitchFamily="49" charset="0"/>
              <a:cs typeface="Times New Roman" panose="02020603050405020304" pitchFamily="18" charset="0"/>
            </a:endParaRPr>
          </a:p>
          <a:p>
            <a:pPr>
              <a:lnSpc>
                <a:spcPct val="103000"/>
              </a:lnSpc>
              <a:spcAft>
                <a:spcPts val="1000"/>
              </a:spcAft>
            </a:pPr>
            <a:endParaRPr lang="en-US" sz="2000" dirty="0">
              <a:latin typeface="Consolas" panose="020B0609020204030204" pitchFamily="49" charset="0"/>
              <a:cs typeface="Times New Roman" panose="02020603050405020304" pitchFamily="18" charset="0"/>
            </a:endParaRPr>
          </a:p>
          <a:p>
            <a:pPr>
              <a:lnSpc>
                <a:spcPct val="103000"/>
              </a:lnSpc>
              <a:spcAft>
                <a:spcPts val="1000"/>
              </a:spcAft>
            </a:pPr>
            <a:endParaRPr lang="en-US" sz="2000" dirty="0">
              <a:latin typeface="Consolas" panose="020B0609020204030204" pitchFamily="49" charset="0"/>
              <a:cs typeface="Times New Roman" panose="02020603050405020304" pitchFamily="18" charset="0"/>
            </a:endParaRPr>
          </a:p>
          <a:p>
            <a:pPr marL="0" indent="0">
              <a:lnSpc>
                <a:spcPct val="103000"/>
              </a:lnSpc>
              <a:spcAft>
                <a:spcPts val="1000"/>
              </a:spcAft>
              <a:buNone/>
            </a:pP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Modules</a:t>
            </a:r>
          </a:p>
        </p:txBody>
      </p:sp>
    </p:spTree>
    <p:extLst>
      <p:ext uri="{BB962C8B-B14F-4D97-AF65-F5344CB8AC3E}">
        <p14:creationId xmlns:p14="http://schemas.microsoft.com/office/powerpoint/2010/main" val="122644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0" y="914400"/>
            <a:ext cx="5883966" cy="5943599"/>
          </a:xfrm>
        </p:spPr>
        <p:txBody>
          <a:bodyPr>
            <a:normAutofit/>
          </a:bodyPr>
          <a:lstStyle/>
          <a:p>
            <a:pPr algn="just">
              <a:lnSpc>
                <a:spcPct val="100000"/>
              </a:lnSpc>
            </a:pPr>
            <a:r>
              <a:rPr lang="en-US" sz="2000" dirty="0" err="1">
                <a:latin typeface="Consolas" panose="020B0609020204030204" pitchFamily="49" charset="0"/>
                <a:cs typeface="Times New Roman" panose="02020603050405020304" pitchFamily="18" charset="0"/>
              </a:rPr>
              <a:t>AppModule</a:t>
            </a:r>
            <a:r>
              <a:rPr lang="en-US" sz="2000" dirty="0">
                <a:latin typeface="Consolas" panose="020B0609020204030204" pitchFamily="49" charset="0"/>
                <a:cs typeface="Times New Roman" panose="02020603050405020304" pitchFamily="18" charset="0"/>
              </a:rPr>
              <a:t> is the module name and it is decorated with the @NgModule decorator.</a:t>
            </a:r>
          </a:p>
          <a:p>
            <a:pPr algn="just">
              <a:lnSpc>
                <a:spcPct val="100000"/>
              </a:lnSpc>
            </a:pPr>
            <a:r>
              <a:rPr lang="en-US" sz="2000" dirty="0">
                <a:latin typeface="Consolas" panose="020B0609020204030204" pitchFamily="49" charset="0"/>
                <a:cs typeface="Times New Roman" panose="02020603050405020304" pitchFamily="18" charset="0"/>
              </a:rPr>
              <a:t>The </a:t>
            </a:r>
            <a:r>
              <a:rPr lang="en-US" sz="2000">
                <a:latin typeface="Consolas" panose="020B0609020204030204" pitchFamily="49" charset="0"/>
                <a:cs typeface="Times New Roman" panose="02020603050405020304" pitchFamily="18" charset="0"/>
              </a:rPr>
              <a:t>@NgModule is </a:t>
            </a:r>
            <a:r>
              <a:rPr lang="en-US" sz="2000" dirty="0">
                <a:latin typeface="Consolas" panose="020B0609020204030204" pitchFamily="49" charset="0"/>
                <a:cs typeface="Times New Roman" panose="02020603050405020304" pitchFamily="18" charset="0"/>
              </a:rPr>
              <a:t>imported from the angular core library i.e. @angular/core</a:t>
            </a:r>
          </a:p>
          <a:p>
            <a:pPr algn="just">
              <a:lnSpc>
                <a:spcPct val="100000"/>
              </a:lnSpc>
            </a:pPr>
            <a:r>
              <a:rPr lang="en-US" sz="2000" dirty="0">
                <a:latin typeface="Consolas" panose="020B0609020204030204" pitchFamily="49" charset="0"/>
                <a:cs typeface="Times New Roman" panose="02020603050405020304" pitchFamily="18" charset="0"/>
              </a:rPr>
              <a:t>Here, we call </a:t>
            </a:r>
            <a:r>
              <a:rPr lang="en-US" sz="2000" dirty="0" err="1">
                <a:latin typeface="Consolas" panose="020B0609020204030204" pitchFamily="49" charset="0"/>
                <a:cs typeface="Times New Roman" panose="02020603050405020304" pitchFamily="18" charset="0"/>
              </a:rPr>
              <a:t>NgModule</a:t>
            </a:r>
            <a:r>
              <a:rPr lang="en-US" sz="2000" dirty="0">
                <a:latin typeface="Consolas" panose="020B0609020204030204" pitchFamily="49" charset="0"/>
                <a:cs typeface="Times New Roman" panose="02020603050405020304" pitchFamily="18" charset="0"/>
              </a:rPr>
              <a:t> a decorator because it is prefixed with @ symbol.</a:t>
            </a:r>
          </a:p>
          <a:p>
            <a:pPr algn="just">
              <a:lnSpc>
                <a:spcPct val="100000"/>
              </a:lnSpc>
            </a:pPr>
            <a:r>
              <a:rPr lang="en-US" sz="2000" dirty="0">
                <a:latin typeface="Consolas" panose="020B0609020204030204" pitchFamily="49" charset="0"/>
                <a:cs typeface="Times New Roman" panose="02020603050405020304" pitchFamily="18" charset="0"/>
              </a:rPr>
              <a:t>whenever you find something in angular, that is prefixed with @symbol, then you need to consider it as a decorator.</a:t>
            </a:r>
          </a:p>
          <a:p>
            <a:pPr algn="just">
              <a:lnSpc>
                <a:spcPct val="100000"/>
              </a:lnSpc>
            </a:pPr>
            <a:r>
              <a:rPr lang="en-US" sz="2000" dirty="0">
                <a:latin typeface="Consolas" panose="020B0609020204030204" pitchFamily="49" charset="0"/>
                <a:cs typeface="Times New Roman" panose="02020603050405020304" pitchFamily="18" charset="0"/>
              </a:rPr>
              <a:t>T</a:t>
            </a:r>
            <a:r>
              <a:rPr lang="en-US" sz="2000">
                <a:latin typeface="Consolas" panose="020B0609020204030204" pitchFamily="49" charset="0"/>
                <a:cs typeface="Times New Roman" panose="02020603050405020304" pitchFamily="18" charset="0"/>
              </a:rPr>
              <a:t>he </a:t>
            </a:r>
            <a:r>
              <a:rPr lang="en-US" sz="2000" dirty="0">
                <a:latin typeface="Consolas" panose="020B0609020204030204" pitchFamily="49" charset="0"/>
                <a:cs typeface="Times New Roman" panose="02020603050405020304" pitchFamily="18" charset="0"/>
              </a:rPr>
              <a:t>@NgModule decorator accepts one object and that object contains some properties in the form of arrays. By default, it has included 4 arrays (declarations, imports, providers, and bootstrap)</a:t>
            </a: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Modules</a:t>
            </a:r>
          </a:p>
        </p:txBody>
      </p:sp>
      <p:pic>
        <p:nvPicPr>
          <p:cNvPr id="2050" name="Picture 2" descr="@NgModule in Angular in Detail">
            <a:extLst>
              <a:ext uri="{FF2B5EF4-FFF2-40B4-BE49-F238E27FC236}">
                <a16:creationId xmlns:a16="http://schemas.microsoft.com/office/drawing/2014/main" id="{E8BF7E3A-A129-429E-AA32-4409D7771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914400"/>
            <a:ext cx="6096000"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70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363557" y="914400"/>
            <a:ext cx="11259238" cy="5618293"/>
          </a:xfrm>
        </p:spPr>
        <p:txBody>
          <a:bodyPr>
            <a:normAutofit/>
          </a:bodyPr>
          <a:lstStyle/>
          <a:p>
            <a:pPr algn="just">
              <a:lnSpc>
                <a:spcPct val="100000"/>
              </a:lnSpc>
            </a:pPr>
            <a:r>
              <a:rPr lang="en-US" sz="2000" dirty="0">
                <a:latin typeface="Consolas" panose="020B0609020204030204" pitchFamily="49" charset="0"/>
                <a:cs typeface="Times New Roman" panose="02020603050405020304" pitchFamily="18" charset="0"/>
              </a:rPr>
              <a:t>The declarations array is an array of components, directives, and pipes. Whenever you add a new component, first the component needs to be imported and then a reference of that component must be included in the declarations array.</a:t>
            </a:r>
          </a:p>
          <a:p>
            <a:pPr algn="just">
              <a:lnSpc>
                <a:spcPct val="100000"/>
              </a:lnSpc>
            </a:pPr>
            <a:r>
              <a:rPr lang="en-US" sz="2000" dirty="0">
                <a:latin typeface="Consolas" panose="020B0609020204030204" pitchFamily="49" charset="0"/>
                <a:cs typeface="Times New Roman" panose="02020603050405020304" pitchFamily="18" charset="0"/>
              </a:rPr>
              <a:t>By default </a:t>
            </a:r>
            <a:r>
              <a:rPr lang="en-US" sz="2000" dirty="0" err="1">
                <a:latin typeface="Consolas" panose="020B0609020204030204" pitchFamily="49" charset="0"/>
                <a:cs typeface="Times New Roman" panose="02020603050405020304" pitchFamily="18" charset="0"/>
              </a:rPr>
              <a:t>AppComponent</a:t>
            </a: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app.component.ts</a:t>
            </a:r>
            <a:r>
              <a:rPr lang="en-US" sz="2000" dirty="0">
                <a:latin typeface="Consolas" panose="020B0609020204030204" pitchFamily="49" charset="0"/>
                <a:cs typeface="Times New Roman" panose="02020603050405020304" pitchFamily="18" charset="0"/>
              </a:rPr>
              <a:t> file) is created when you create a new angular project and you can find this file within the app folder which you can find inside the </a:t>
            </a:r>
            <a:r>
              <a:rPr lang="en-US" sz="2000" dirty="0" err="1">
                <a:latin typeface="Consolas" panose="020B0609020204030204" pitchFamily="49" charset="0"/>
                <a:cs typeface="Times New Roman" panose="02020603050405020304" pitchFamily="18" charset="0"/>
              </a:rPr>
              <a:t>src</a:t>
            </a:r>
            <a:r>
              <a:rPr lang="en-US" sz="2000" dirty="0">
                <a:latin typeface="Consolas" panose="020B0609020204030204" pitchFamily="49" charset="0"/>
                <a:cs typeface="Times New Roman" panose="02020603050405020304" pitchFamily="18" charset="0"/>
              </a:rPr>
              <a:t> folder.</a:t>
            </a:r>
          </a:p>
          <a:p>
            <a:pPr algn="just">
              <a:lnSpc>
                <a:spcPct val="100000"/>
              </a:lnSpc>
            </a:pPr>
            <a:r>
              <a:rPr lang="en-US" sz="2000" dirty="0">
                <a:latin typeface="Consolas" panose="020B0609020204030204" pitchFamily="49" charset="0"/>
                <a:cs typeface="Times New Roman" panose="02020603050405020304" pitchFamily="18" charset="0"/>
              </a:rPr>
              <a:t>If you open the </a:t>
            </a:r>
            <a:r>
              <a:rPr lang="en-US" sz="2000" dirty="0" err="1">
                <a:latin typeface="Consolas" panose="020B0609020204030204" pitchFamily="49" charset="0"/>
                <a:cs typeface="Times New Roman" panose="02020603050405020304" pitchFamily="18" charset="0"/>
              </a:rPr>
              <a:t>app.component.ts</a:t>
            </a:r>
            <a:r>
              <a:rPr lang="en-US" sz="2000" dirty="0">
                <a:latin typeface="Consolas" panose="020B0609020204030204" pitchFamily="49" charset="0"/>
                <a:cs typeface="Times New Roman" panose="02020603050405020304" pitchFamily="18" charset="0"/>
              </a:rPr>
              <a:t> file, then you will find the following code.</a:t>
            </a: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Declarations Array (declarations):</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pic>
        <p:nvPicPr>
          <p:cNvPr id="3074" name="Picture 2" descr="Declarations Array (declarations) in NgModule">
            <a:extLst>
              <a:ext uri="{FF2B5EF4-FFF2-40B4-BE49-F238E27FC236}">
                <a16:creationId xmlns:a16="http://schemas.microsoft.com/office/drawing/2014/main" id="{F158BCBE-36B7-4B1F-9B0F-4D77112E9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191" y="3630567"/>
            <a:ext cx="9782979" cy="290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54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518282" y="914401"/>
            <a:ext cx="10928243" cy="5684877"/>
          </a:xfrm>
        </p:spPr>
        <p:txBody>
          <a:bodyPr>
            <a:normAutofit/>
          </a:bodyPr>
          <a:lstStyle/>
          <a:p>
            <a:pPr>
              <a:lnSpc>
                <a:spcPct val="100000"/>
              </a:lnSpc>
            </a:pPr>
            <a:r>
              <a:rPr lang="en-US" sz="2000">
                <a:latin typeface="Consolas" panose="020B0609020204030204" pitchFamily="49" charset="0"/>
                <a:cs typeface="Times New Roman" panose="02020603050405020304" pitchFamily="18" charset="0"/>
              </a:rPr>
              <a:t>The </a:t>
            </a:r>
            <a:r>
              <a:rPr lang="en-US" sz="2000" dirty="0">
                <a:latin typeface="Consolas" panose="020B0609020204030204" pitchFamily="49" charset="0"/>
                <a:cs typeface="Times New Roman" panose="02020603050405020304" pitchFamily="18" charset="0"/>
              </a:rPr>
              <a:t>component name </a:t>
            </a:r>
            <a:r>
              <a:rPr lang="en-US" sz="2000">
                <a:latin typeface="Consolas" panose="020B0609020204030204" pitchFamily="49" charset="0"/>
                <a:cs typeface="Times New Roman" panose="02020603050405020304" pitchFamily="18" charset="0"/>
              </a:rPr>
              <a:t>is AppComponent and </a:t>
            </a:r>
            <a:r>
              <a:rPr lang="en-US" sz="2000" dirty="0">
                <a:latin typeface="Consolas" panose="020B0609020204030204" pitchFamily="49" charset="0"/>
                <a:cs typeface="Times New Roman" panose="02020603050405020304" pitchFamily="18" charset="0"/>
              </a:rPr>
              <a:t>in the root module, first, this component (</a:t>
            </a:r>
            <a:r>
              <a:rPr lang="en-US" sz="2000" dirty="0" err="1">
                <a:latin typeface="Consolas" panose="020B0609020204030204" pitchFamily="49" charset="0"/>
                <a:cs typeface="Times New Roman" panose="02020603050405020304" pitchFamily="18" charset="0"/>
              </a:rPr>
              <a:t>AppComponent</a:t>
            </a:r>
            <a:r>
              <a:rPr lang="en-US" sz="2000" dirty="0">
                <a:latin typeface="Consolas" panose="020B0609020204030204" pitchFamily="49" charset="0"/>
                <a:cs typeface="Times New Roman" panose="02020603050405020304" pitchFamily="18" charset="0"/>
              </a:rPr>
              <a:t>) </a:t>
            </a:r>
            <a:r>
              <a:rPr lang="en-US" sz="2000">
                <a:latin typeface="Consolas" panose="020B0609020204030204" pitchFamily="49" charset="0"/>
                <a:cs typeface="Times New Roman" panose="02020603050405020304" pitchFamily="18" charset="0"/>
              </a:rPr>
              <a:t>is imported, </a:t>
            </a:r>
            <a:r>
              <a:rPr lang="en-US" sz="2000" dirty="0">
                <a:latin typeface="Consolas" panose="020B0609020204030204" pitchFamily="49" charset="0"/>
                <a:cs typeface="Times New Roman" panose="02020603050405020304" pitchFamily="18" charset="0"/>
              </a:rPr>
              <a:t>and then its reference is included in the </a:t>
            </a:r>
            <a:r>
              <a:rPr lang="en-US" sz="2000">
                <a:latin typeface="Consolas" panose="020B0609020204030204" pitchFamily="49" charset="0"/>
                <a:cs typeface="Times New Roman" panose="02020603050405020304" pitchFamily="18" charset="0"/>
              </a:rPr>
              <a:t>declarations array, </a:t>
            </a:r>
            <a:r>
              <a:rPr lang="en-US" sz="2000" dirty="0">
                <a:latin typeface="Consolas" panose="020B0609020204030204" pitchFamily="49" charset="0"/>
                <a:cs typeface="Times New Roman" panose="02020603050405020304" pitchFamily="18" charset="0"/>
              </a:rPr>
              <a:t>as shown in the below image.</a:t>
            </a:r>
          </a:p>
          <a:p>
            <a:pPr>
              <a:lnSpc>
                <a:spcPct val="100000"/>
              </a:lnSpc>
            </a:pP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Modules</a:t>
            </a:r>
          </a:p>
        </p:txBody>
      </p:sp>
      <p:pic>
        <p:nvPicPr>
          <p:cNvPr id="4098" name="Picture 2" descr="What exactly a module is in angular?">
            <a:extLst>
              <a:ext uri="{FF2B5EF4-FFF2-40B4-BE49-F238E27FC236}">
                <a16:creationId xmlns:a16="http://schemas.microsoft.com/office/drawing/2014/main" id="{00A022F7-C2E5-4293-98A7-85D6A7689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475" y="2082189"/>
            <a:ext cx="10928243" cy="4517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43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914400"/>
            <a:ext cx="6096001" cy="5943599"/>
          </a:xfrm>
        </p:spPr>
        <p:txBody>
          <a:bodyPr>
            <a:normAutofit/>
          </a:bodyPr>
          <a:lstStyle/>
          <a:p>
            <a:pPr>
              <a:lnSpc>
                <a:spcPct val="100000"/>
              </a:lnSpc>
              <a:spcBef>
                <a:spcPts val="1200"/>
              </a:spcBef>
              <a:spcAft>
                <a:spcPts val="1200"/>
              </a:spcAft>
            </a:pPr>
            <a:endParaRPr lang="en-US" sz="2000">
              <a:latin typeface="Consolas" panose="020B0609020204030204" pitchFamily="49" charset="0"/>
              <a:cs typeface="Times New Roman" panose="02020603050405020304" pitchFamily="18" charset="0"/>
            </a:endParaRPr>
          </a:p>
          <a:p>
            <a:pPr>
              <a:lnSpc>
                <a:spcPct val="100000"/>
              </a:lnSpc>
              <a:spcBef>
                <a:spcPts val="1200"/>
              </a:spcBef>
              <a:spcAft>
                <a:spcPts val="1200"/>
              </a:spcAft>
            </a:pPr>
            <a:r>
              <a:rPr lang="en-US" sz="2000">
                <a:latin typeface="Consolas" panose="020B0609020204030204" pitchFamily="49" charset="0"/>
                <a:cs typeface="Times New Roman" panose="02020603050405020304" pitchFamily="18" charset="0"/>
              </a:rPr>
              <a:t>In </a:t>
            </a:r>
            <a:r>
              <a:rPr lang="en-US" sz="2000" dirty="0">
                <a:latin typeface="Consolas" panose="020B0609020204030204" pitchFamily="49" charset="0"/>
                <a:cs typeface="Times New Roman" panose="02020603050405020304" pitchFamily="18" charset="0"/>
              </a:rPr>
              <a:t>the imports section, we need to include other modules (Except @NgModule).</a:t>
            </a:r>
          </a:p>
          <a:p>
            <a:pPr>
              <a:lnSpc>
                <a:spcPct val="100000"/>
              </a:lnSpc>
              <a:spcBef>
                <a:spcPts val="1200"/>
              </a:spcBef>
              <a:spcAft>
                <a:spcPts val="1200"/>
              </a:spcAft>
            </a:pPr>
            <a:r>
              <a:rPr lang="en-US" sz="2000" dirty="0">
                <a:latin typeface="Consolas" panose="020B0609020204030204" pitchFamily="49" charset="0"/>
                <a:cs typeface="Times New Roman" panose="02020603050405020304" pitchFamily="18" charset="0"/>
              </a:rPr>
              <a:t>By </a:t>
            </a:r>
            <a:r>
              <a:rPr lang="en-US" sz="2000" dirty="0" err="1">
                <a:latin typeface="Consolas" panose="020B0609020204030204" pitchFamily="49" charset="0"/>
                <a:cs typeface="Times New Roman" panose="02020603050405020304" pitchFamily="18" charset="0"/>
              </a:rPr>
              <a:t>default,it</a:t>
            </a:r>
            <a:r>
              <a:rPr lang="en-US" sz="2000" dirty="0">
                <a:latin typeface="Consolas" panose="020B0609020204030204" pitchFamily="49" charset="0"/>
                <a:cs typeface="Times New Roman" panose="02020603050405020304" pitchFamily="18" charset="0"/>
              </a:rPr>
              <a:t> includes two modules: </a:t>
            </a:r>
          </a:p>
          <a:p>
            <a:pPr lvl="1">
              <a:lnSpc>
                <a:spcPct val="100000"/>
              </a:lnSpc>
              <a:spcBef>
                <a:spcPts val="1200"/>
              </a:spcBef>
              <a:spcAft>
                <a:spcPts val="1200"/>
              </a:spcAft>
            </a:pPr>
            <a:r>
              <a:rPr lang="en-US" sz="2000" dirty="0" err="1">
                <a:latin typeface="Consolas" panose="020B0609020204030204" pitchFamily="49" charset="0"/>
                <a:cs typeface="Times New Roman" panose="02020603050405020304" pitchFamily="18" charset="0"/>
              </a:rPr>
              <a:t>BrowserModule</a:t>
            </a:r>
            <a:r>
              <a:rPr lang="en-US" sz="2000" dirty="0">
                <a:latin typeface="Consolas" panose="020B0609020204030204" pitchFamily="49" charset="0"/>
                <a:cs typeface="Times New Roman" panose="02020603050405020304" pitchFamily="18" charset="0"/>
              </a:rPr>
              <a:t> </a:t>
            </a:r>
          </a:p>
          <a:p>
            <a:pPr lvl="1">
              <a:lnSpc>
                <a:spcPct val="100000"/>
              </a:lnSpc>
              <a:spcBef>
                <a:spcPts val="1200"/>
              </a:spcBef>
              <a:spcAft>
                <a:spcPts val="1200"/>
              </a:spcAft>
            </a:pPr>
            <a:r>
              <a:rPr lang="en-US" sz="2000" dirty="0" err="1">
                <a:latin typeface="Consolas" panose="020B0609020204030204" pitchFamily="49" charset="0"/>
                <a:cs typeface="Times New Roman" panose="02020603050405020304" pitchFamily="18" charset="0"/>
              </a:rPr>
              <a:t>AppRoutingModule</a:t>
            </a:r>
            <a:r>
              <a:rPr lang="en-US" sz="2000" dirty="0">
                <a:latin typeface="Consolas" panose="020B0609020204030204" pitchFamily="49" charset="0"/>
                <a:cs typeface="Times New Roman" panose="02020603050405020304" pitchFamily="18" charset="0"/>
              </a:rPr>
              <a:t>. </a:t>
            </a:r>
          </a:p>
          <a:p>
            <a:pPr>
              <a:lnSpc>
                <a:spcPct val="100000"/>
              </a:lnSpc>
              <a:spcBef>
                <a:spcPts val="1200"/>
              </a:spcBef>
              <a:spcAft>
                <a:spcPts val="1200"/>
              </a:spcAft>
            </a:pPr>
            <a:r>
              <a:rPr lang="en-US" sz="2000" dirty="0">
                <a:latin typeface="Consolas" panose="020B0609020204030204" pitchFamily="49" charset="0"/>
                <a:cs typeface="Times New Roman" panose="02020603050405020304" pitchFamily="18" charset="0"/>
              </a:rPr>
              <a:t>Like the components, here also, first you need to import the modules, and then you need to include a reference of that module in the imports section</a:t>
            </a:r>
          </a:p>
          <a:p>
            <a:pPr marL="0" indent="0">
              <a:lnSpc>
                <a:spcPct val="100000"/>
              </a:lnSpc>
              <a:spcBef>
                <a:spcPts val="1200"/>
              </a:spcBef>
              <a:spcAft>
                <a:spcPts val="1200"/>
              </a:spcAft>
              <a:buNone/>
            </a:pPr>
            <a:endParaRPr lang="en-US" sz="2000" dirty="0">
              <a:latin typeface="Consolas" panose="020B0609020204030204" pitchFamily="49" charset="0"/>
              <a:cs typeface="Times New Roman" panose="02020603050405020304" pitchFamily="18" charset="0"/>
            </a:endParaRPr>
          </a:p>
          <a:p>
            <a:pPr>
              <a:lnSpc>
                <a:spcPct val="100000"/>
              </a:lnSpc>
              <a:spcBef>
                <a:spcPts val="1200"/>
              </a:spcBef>
              <a:spcAft>
                <a:spcPts val="1200"/>
              </a:spcAft>
            </a:pPr>
            <a:endParaRPr lang="en-US" sz="2000" dirty="0">
              <a:latin typeface="Consolas" panose="020B0609020204030204" pitchFamily="49" charset="0"/>
              <a:cs typeface="Times New Roman" panose="02020603050405020304" pitchFamily="18" charset="0"/>
            </a:endParaRPr>
          </a:p>
          <a:p>
            <a:pPr>
              <a:lnSpc>
                <a:spcPct val="100000"/>
              </a:lnSpc>
              <a:spcBef>
                <a:spcPts val="1200"/>
              </a:spcBef>
              <a:spcAft>
                <a:spcPts val="1200"/>
              </a:spcAft>
            </a:pPr>
            <a:endParaRPr lang="en-US" sz="2000" dirty="0">
              <a:latin typeface="Consolas" panose="020B0609020204030204" pitchFamily="49" charset="0"/>
              <a:cs typeface="Times New Roman" panose="02020603050405020304" pitchFamily="18" charset="0"/>
            </a:endParaRPr>
          </a:p>
          <a:p>
            <a:pPr>
              <a:lnSpc>
                <a:spcPct val="100000"/>
              </a:lnSpc>
              <a:spcBef>
                <a:spcPts val="1200"/>
              </a:spcBef>
              <a:spcAft>
                <a:spcPts val="1200"/>
              </a:spcAft>
            </a:pP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Imports Array (imports):</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pic>
        <p:nvPicPr>
          <p:cNvPr id="5122" name="Picture 2" descr="Imports Array (imports) og NgModule">
            <a:extLst>
              <a:ext uri="{FF2B5EF4-FFF2-40B4-BE49-F238E27FC236}">
                <a16:creationId xmlns:a16="http://schemas.microsoft.com/office/drawing/2014/main" id="{C3307861-94A2-4014-9287-2D1BCE89C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6733" y="914400"/>
            <a:ext cx="6215267"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03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384312" y="220337"/>
            <a:ext cx="10764757" cy="6647822"/>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Providers Array (providers):</a:t>
            </a:r>
          </a:p>
          <a:p>
            <a:pPr>
              <a:lnSpc>
                <a:spcPct val="100000"/>
              </a:lnSpc>
            </a:pPr>
            <a:r>
              <a:rPr lang="en-US" sz="2000" dirty="0">
                <a:latin typeface="Consolas" panose="020B0609020204030204" pitchFamily="49" charset="0"/>
                <a:cs typeface="Times New Roman" panose="02020603050405020304" pitchFamily="18" charset="0"/>
              </a:rPr>
              <a:t>Whenever you create any service for your application, first you need to include a reference of that service in the provider’s section and then only you can use that service in your application. </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Bootstrap Array (bootstrap):</a:t>
            </a:r>
          </a:p>
          <a:p>
            <a:pPr>
              <a:lnSpc>
                <a:spcPct val="100000"/>
              </a:lnSpc>
            </a:pPr>
            <a:r>
              <a:rPr lang="en-US" sz="2000" dirty="0">
                <a:latin typeface="Consolas" panose="020B0609020204030204" pitchFamily="49" charset="0"/>
                <a:cs typeface="Times New Roman" panose="02020603050405020304" pitchFamily="18" charset="0"/>
              </a:rPr>
              <a:t>This section is basically used to bootstrap your angular application i.e. which component will execute first. </a:t>
            </a:r>
          </a:p>
          <a:p>
            <a:pPr>
              <a:lnSpc>
                <a:spcPct val="100000"/>
              </a:lnSpc>
            </a:pPr>
            <a:r>
              <a:rPr lang="en-US" sz="2000" dirty="0">
                <a:latin typeface="Consolas" panose="020B0609020204030204" pitchFamily="49" charset="0"/>
                <a:cs typeface="Times New Roman" panose="02020603050405020304" pitchFamily="18" charset="0"/>
              </a:rPr>
              <a:t>At the moment we have only one component i.e. </a:t>
            </a:r>
            <a:r>
              <a:rPr lang="en-US" sz="2000" dirty="0" err="1">
                <a:latin typeface="Consolas" panose="020B0609020204030204" pitchFamily="49" charset="0"/>
                <a:cs typeface="Times New Roman" panose="02020603050405020304" pitchFamily="18" charset="0"/>
              </a:rPr>
              <a:t>AppComponent</a:t>
            </a:r>
            <a:r>
              <a:rPr lang="en-US" sz="2000" dirty="0">
                <a:latin typeface="Consolas" panose="020B0609020204030204" pitchFamily="49" charset="0"/>
                <a:cs typeface="Times New Roman" panose="02020603050405020304" pitchFamily="18" charset="0"/>
              </a:rPr>
              <a:t> and this is the component that is going to be executed when our </a:t>
            </a:r>
            <a:r>
              <a:rPr lang="en-US" sz="2000">
                <a:latin typeface="Consolas" panose="020B0609020204030204" pitchFamily="49" charset="0"/>
                <a:cs typeface="Times New Roman" panose="02020603050405020304" pitchFamily="18" charset="0"/>
              </a:rPr>
              <a:t>application starts. </a:t>
            </a:r>
            <a:r>
              <a:rPr lang="en-US" sz="2000" dirty="0">
                <a:latin typeface="Consolas" panose="020B0609020204030204" pitchFamily="49" charset="0"/>
                <a:cs typeface="Times New Roman" panose="02020603050405020304" pitchFamily="18" charset="0"/>
              </a:rPr>
              <a:t>So, this </a:t>
            </a:r>
            <a:r>
              <a:rPr lang="en-US" sz="2000" dirty="0" err="1">
                <a:latin typeface="Consolas" panose="020B0609020204030204" pitchFamily="49" charset="0"/>
                <a:cs typeface="Times New Roman" panose="02020603050405020304" pitchFamily="18" charset="0"/>
              </a:rPr>
              <a:t>AppComponent</a:t>
            </a:r>
            <a:r>
              <a:rPr lang="en-US" sz="2000" dirty="0">
                <a:latin typeface="Consolas" panose="020B0609020204030204" pitchFamily="49" charset="0"/>
                <a:cs typeface="Times New Roman" panose="02020603050405020304" pitchFamily="18" charset="0"/>
              </a:rPr>
              <a:t> is included in the bootstrap array.</a:t>
            </a: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pic>
        <p:nvPicPr>
          <p:cNvPr id="6146" name="Picture 2" descr="Bootstrap Array (bootstrap) of NgModule">
            <a:extLst>
              <a:ext uri="{FF2B5EF4-FFF2-40B4-BE49-F238E27FC236}">
                <a16:creationId xmlns:a16="http://schemas.microsoft.com/office/drawing/2014/main" id="{0E054061-C11A-4284-994F-510FFDECB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969" y="3897380"/>
            <a:ext cx="9838062" cy="2970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94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242372" y="1002534"/>
            <a:ext cx="11453759" cy="5651653"/>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How to create a Module in Angular?</a:t>
            </a:r>
          </a:p>
          <a:p>
            <a:pPr>
              <a:lnSpc>
                <a:spcPct val="100000"/>
              </a:lnSpc>
            </a:pPr>
            <a:r>
              <a:rPr lang="en-US" sz="2000">
                <a:latin typeface="Consolas" panose="020B0609020204030204" pitchFamily="49" charset="0"/>
                <a:cs typeface="Times New Roman" panose="02020603050405020304" pitchFamily="18" charset="0"/>
              </a:rPr>
              <a:t> To </a:t>
            </a:r>
            <a:r>
              <a:rPr lang="en-US" sz="2000" dirty="0">
                <a:latin typeface="Consolas" panose="020B0609020204030204" pitchFamily="49" charset="0"/>
                <a:cs typeface="Times New Roman" panose="02020603050405020304" pitchFamily="18" charset="0"/>
              </a:rPr>
              <a:t>create a module in angular using Angular CLI.</a:t>
            </a:r>
          </a:p>
          <a:p>
            <a:pPr>
              <a:lnSpc>
                <a:spcPct val="100000"/>
              </a:lnSpc>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a:lnSpc>
                <a:spcPct val="100000"/>
              </a:lnSpc>
            </a:pPr>
            <a:r>
              <a:rPr lang="en-US" sz="2000">
                <a:latin typeface="Consolas" panose="020B0609020204030204" pitchFamily="49" charset="0"/>
                <a:cs typeface="Times New Roman" panose="02020603050405020304" pitchFamily="18" charset="0"/>
              </a:rPr>
              <a:t>Here, </a:t>
            </a:r>
            <a:r>
              <a:rPr lang="en-US" sz="2000" dirty="0">
                <a:latin typeface="Consolas" panose="020B0609020204030204" pitchFamily="49" charset="0"/>
                <a:cs typeface="Times New Roman" panose="02020603050405020304" pitchFamily="18" charset="0"/>
              </a:rPr>
              <a:t>g </a:t>
            </a:r>
            <a:r>
              <a:rPr lang="en-US" sz="2000">
                <a:latin typeface="Consolas" panose="020B0609020204030204" pitchFamily="49" charset="0"/>
                <a:cs typeface="Times New Roman" panose="02020603050405020304" pitchFamily="18" charset="0"/>
              </a:rPr>
              <a:t>means generate, </a:t>
            </a:r>
            <a:r>
              <a:rPr lang="en-US" sz="2000" dirty="0">
                <a:latin typeface="Consolas" panose="020B0609020204030204" pitchFamily="49" charset="0"/>
                <a:cs typeface="Times New Roman" panose="02020603050405020304" pitchFamily="18" charset="0"/>
              </a:rPr>
              <a:t>and you use either g or generate to create the module. </a:t>
            </a:r>
          </a:p>
          <a:p>
            <a:pPr marL="0" indent="0">
              <a:lnSpc>
                <a:spcPct val="100000"/>
              </a:lnSpc>
              <a:buNone/>
            </a:pPr>
            <a:r>
              <a:rPr lang="en-US" sz="2000" b="1">
                <a:solidFill>
                  <a:schemeClr val="accent1"/>
                </a:solidFill>
                <a:latin typeface="Consolas" panose="020B0609020204030204" pitchFamily="49" charset="0"/>
                <a:cs typeface="Times New Roman" panose="02020603050405020304" pitchFamily="18" charset="0"/>
              </a:rPr>
              <a:t>How do you create </a:t>
            </a:r>
            <a:r>
              <a:rPr lang="en-US" sz="2000" b="1" dirty="0">
                <a:solidFill>
                  <a:schemeClr val="accent1"/>
                </a:solidFill>
                <a:latin typeface="Consolas" panose="020B0609020204030204" pitchFamily="49" charset="0"/>
                <a:cs typeface="Times New Roman" panose="02020603050405020304" pitchFamily="18" charset="0"/>
              </a:rPr>
              <a:t>multiple modules?</a:t>
            </a:r>
          </a:p>
          <a:p>
            <a:pPr marL="0" indent="0">
              <a:lnSpc>
                <a:spcPct val="100000"/>
              </a:lnSpc>
              <a:buNone/>
            </a:pPr>
            <a:r>
              <a:rPr lang="en-US" sz="2000" dirty="0">
                <a:latin typeface="Consolas" panose="020B0609020204030204" pitchFamily="49" charset="0"/>
                <a:cs typeface="Times New Roman" panose="02020603050405020304" pitchFamily="18" charset="0"/>
              </a:rPr>
              <a:t>Step1: </a:t>
            </a:r>
            <a:r>
              <a:rPr lang="en-US" sz="2000">
                <a:latin typeface="Consolas" panose="020B0609020204030204" pitchFamily="49" charset="0"/>
                <a:cs typeface="Times New Roman" panose="02020603050405020304" pitchFamily="18" charset="0"/>
              </a:rPr>
              <a:t>Create an Employee </a:t>
            </a:r>
            <a:r>
              <a:rPr lang="en-US" sz="2000" dirty="0">
                <a:latin typeface="Consolas" panose="020B0609020204030204" pitchFamily="49" charset="0"/>
                <a:cs typeface="Times New Roman" panose="02020603050405020304" pitchFamily="18" charset="0"/>
              </a:rPr>
              <a:t>module</a:t>
            </a:r>
          </a:p>
          <a:p>
            <a:pPr marL="0" indent="0">
              <a:lnSpc>
                <a:spcPct val="100000"/>
              </a:lnSpc>
              <a:buNone/>
            </a:pPr>
            <a:r>
              <a:rPr lang="en-US" sz="2000" dirty="0">
                <a:latin typeface="Consolas" panose="020B0609020204030204" pitchFamily="49" charset="0"/>
                <a:cs typeface="Times New Roman" panose="02020603050405020304" pitchFamily="18" charset="0"/>
              </a:rPr>
              <a:t>	ng g module Employee</a:t>
            </a: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dirty="0">
                <a:latin typeface="Consolas" panose="020B0609020204030204" pitchFamily="49" charset="0"/>
                <a:cs typeface="Times New Roman" panose="02020603050405020304" pitchFamily="18" charset="0"/>
              </a:rPr>
              <a:t>Step2: Creating </a:t>
            </a:r>
            <a:r>
              <a:rPr lang="en-US" sz="2000" dirty="0" err="1">
                <a:latin typeface="Consolas" panose="020B0609020204030204" pitchFamily="49" charset="0"/>
                <a:cs typeface="Times New Roman" panose="02020603050405020304" pitchFamily="18" charset="0"/>
              </a:rPr>
              <a:t>EmployeeLogin</a:t>
            </a:r>
            <a:r>
              <a:rPr lang="en-US" sz="2000" dirty="0">
                <a:latin typeface="Consolas" panose="020B0609020204030204" pitchFamily="49" charset="0"/>
                <a:cs typeface="Times New Roman" panose="02020603050405020304" pitchFamily="18" charset="0"/>
              </a:rPr>
              <a:t> Component </a:t>
            </a:r>
          </a:p>
          <a:p>
            <a:pPr marL="0" indent="0">
              <a:lnSpc>
                <a:spcPct val="100000"/>
              </a:lnSpc>
              <a:buNone/>
            </a:pPr>
            <a:r>
              <a:rPr lang="en-US" sz="2000" dirty="0">
                <a:latin typeface="Consolas" panose="020B0609020204030204" pitchFamily="49" charset="0"/>
                <a:cs typeface="Times New Roman" panose="02020603050405020304" pitchFamily="18" charset="0"/>
              </a:rPr>
              <a:t>           </a:t>
            </a:r>
            <a:r>
              <a:rPr lang="en-US" sz="2000">
                <a:latin typeface="Consolas" panose="020B0609020204030204" pitchFamily="49" charset="0"/>
                <a:cs typeface="Times New Roman" panose="02020603050405020304" pitchFamily="18" charset="0"/>
              </a:rPr>
              <a:t>within the Employee </a:t>
            </a:r>
            <a:r>
              <a:rPr lang="en-US" sz="2000" dirty="0">
                <a:latin typeface="Consolas" panose="020B0609020204030204" pitchFamily="49" charset="0"/>
                <a:cs typeface="Times New Roman" panose="02020603050405020304" pitchFamily="18" charset="0"/>
              </a:rPr>
              <a:t>module folder</a:t>
            </a:r>
          </a:p>
          <a:p>
            <a:pPr marL="0" indent="0">
              <a:lnSpc>
                <a:spcPct val="100000"/>
              </a:lnSpc>
              <a:buNone/>
            </a:pPr>
            <a:r>
              <a:rPr lang="en-US" sz="2000" dirty="0">
                <a:latin typeface="Consolas" panose="020B0609020204030204" pitchFamily="49" charset="0"/>
                <a:cs typeface="Times New Roman" panose="02020603050405020304" pitchFamily="18" charset="0"/>
              </a:rPr>
              <a:t>	ng g c Employee/</a:t>
            </a:r>
            <a:r>
              <a:rPr lang="en-US" sz="2000" dirty="0" err="1">
                <a:latin typeface="Consolas" panose="020B0609020204030204" pitchFamily="49" charset="0"/>
                <a:cs typeface="Times New Roman" panose="02020603050405020304" pitchFamily="18" charset="0"/>
              </a:rPr>
              <a:t>EmployeeLogin</a:t>
            </a: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Modules</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pic>
        <p:nvPicPr>
          <p:cNvPr id="7170" name="Picture 2" descr="How to create a Module in Angular?">
            <a:extLst>
              <a:ext uri="{FF2B5EF4-FFF2-40B4-BE49-F238E27FC236}">
                <a16:creationId xmlns:a16="http://schemas.microsoft.com/office/drawing/2014/main" id="{91F03903-DB45-42DC-9E34-9A4669ECA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229" y="1802637"/>
            <a:ext cx="5945092" cy="91439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odules in Angular Application">
            <a:extLst>
              <a:ext uri="{FF2B5EF4-FFF2-40B4-BE49-F238E27FC236}">
                <a16:creationId xmlns:a16="http://schemas.microsoft.com/office/drawing/2014/main" id="{D52FED59-E77A-4B30-9620-5ED443466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4019" y="3310599"/>
            <a:ext cx="5295331" cy="275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16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350292" y="121185"/>
            <a:ext cx="11491413" cy="6488935"/>
          </a:xfrm>
        </p:spPr>
        <p:txBody>
          <a:bodyPr>
            <a:normAutofit fontScale="92500" lnSpcReduction="20000"/>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Step3: Adding </a:t>
            </a:r>
            <a:r>
              <a:rPr lang="en-US" sz="2000" b="1" dirty="0" err="1">
                <a:solidFill>
                  <a:schemeClr val="accent1"/>
                </a:solidFill>
                <a:latin typeface="Consolas" panose="020B0609020204030204" pitchFamily="49" charset="0"/>
                <a:cs typeface="Times New Roman" panose="02020603050405020304" pitchFamily="18" charset="0"/>
              </a:rPr>
              <a:t>EmployeeLogin</a:t>
            </a:r>
            <a:r>
              <a:rPr lang="en-US" sz="2000" b="1" dirty="0">
                <a:solidFill>
                  <a:schemeClr val="accent1"/>
                </a:solidFill>
                <a:latin typeface="Consolas" panose="020B0609020204030204" pitchFamily="49" charset="0"/>
                <a:cs typeface="Times New Roman" panose="02020603050405020304" pitchFamily="18" charset="0"/>
              </a:rPr>
              <a:t> component reference in Employee module</a:t>
            </a:r>
          </a:p>
          <a:p>
            <a:pPr>
              <a:lnSpc>
                <a:spcPct val="100000"/>
              </a:lnSpc>
            </a:pPr>
            <a:r>
              <a:rPr lang="en-US" sz="2000" dirty="0">
                <a:latin typeface="Consolas" panose="020B0609020204030204" pitchFamily="49" charset="0"/>
                <a:cs typeface="Times New Roman" panose="02020603050405020304" pitchFamily="18" charset="0"/>
              </a:rPr>
              <a:t>you need to add the reference of </a:t>
            </a:r>
            <a:r>
              <a:rPr lang="en-US" sz="2000" dirty="0" err="1">
                <a:latin typeface="Consolas" panose="020B0609020204030204" pitchFamily="49" charset="0"/>
                <a:cs typeface="Times New Roman" panose="02020603050405020304" pitchFamily="18" charset="0"/>
              </a:rPr>
              <a:t>EmployeeLoginComponent</a:t>
            </a:r>
            <a:r>
              <a:rPr lang="en-US" sz="2000" dirty="0">
                <a:latin typeface="Consolas" panose="020B0609020204030204" pitchFamily="49" charset="0"/>
                <a:cs typeface="Times New Roman" panose="02020603050405020304" pitchFamily="18" charset="0"/>
              </a:rPr>
              <a:t> in the Employee module. But, this work is automatically done by the angular framework for us. </a:t>
            </a:r>
          </a:p>
          <a:p>
            <a:pPr>
              <a:lnSpc>
                <a:spcPct val="100000"/>
              </a:lnSpc>
            </a:pPr>
            <a:r>
              <a:rPr lang="en-US" sz="2000" dirty="0">
                <a:latin typeface="Consolas" panose="020B0609020204030204" pitchFamily="49" charset="0"/>
                <a:cs typeface="Times New Roman" panose="02020603050405020304" pitchFamily="18" charset="0"/>
              </a:rPr>
              <a:t>If you open the </a:t>
            </a:r>
            <a:r>
              <a:rPr lang="en-US" sz="2000" dirty="0" err="1">
                <a:latin typeface="Consolas" panose="020B0609020204030204" pitchFamily="49" charset="0"/>
                <a:cs typeface="Times New Roman" panose="02020603050405020304" pitchFamily="18" charset="0"/>
              </a:rPr>
              <a:t>employee.module.ts</a:t>
            </a:r>
            <a:r>
              <a:rPr lang="en-US" sz="2000" dirty="0">
                <a:latin typeface="Consolas" panose="020B0609020204030204" pitchFamily="49" charset="0"/>
                <a:cs typeface="Times New Roman" panose="02020603050405020304" pitchFamily="18" charset="0"/>
              </a:rPr>
              <a:t> file, then you will see that the import and declarations sections are automatically done as shown in the below image.</a:t>
            </a: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a:latin typeface="Consolas" panose="020B0609020204030204" pitchFamily="49" charset="0"/>
              <a:cs typeface="Times New Roman" panose="02020603050405020304" pitchFamily="18" charset="0"/>
            </a:endParaRPr>
          </a:p>
          <a:p>
            <a:pPr>
              <a:lnSpc>
                <a:spcPct val="100000"/>
              </a:lnSpc>
            </a:pPr>
            <a:r>
              <a:rPr lang="en-US" sz="2000">
                <a:latin typeface="Consolas" panose="020B0609020204030204" pitchFamily="49" charset="0"/>
                <a:cs typeface="Times New Roman" panose="02020603050405020304" pitchFamily="18" charset="0"/>
              </a:rPr>
              <a:t>Note</a:t>
            </a:r>
            <a:r>
              <a:rPr lang="en-US" sz="2000" dirty="0">
                <a:latin typeface="Consolas" panose="020B0609020204030204" pitchFamily="49" charset="0"/>
                <a:cs typeface="Times New Roman" panose="02020603050405020304" pitchFamily="18" charset="0"/>
              </a:rPr>
              <a:t>: If you declare a component in one module, then you can’t declare the same component in another module. </a:t>
            </a:r>
          </a:p>
          <a:p>
            <a:pPr>
              <a:lnSpc>
                <a:spcPct val="100000"/>
              </a:lnSpc>
            </a:pPr>
            <a:r>
              <a:rPr lang="en-US" sz="2000" dirty="0">
                <a:latin typeface="Consolas" panose="020B0609020204030204" pitchFamily="49" charset="0"/>
                <a:cs typeface="Times New Roman" panose="02020603050405020304" pitchFamily="18" charset="0"/>
              </a:rPr>
              <a:t>If you try then you will get an error when you run your application. At the moment you already declared the </a:t>
            </a:r>
            <a:r>
              <a:rPr lang="en-US" sz="2000" dirty="0" err="1">
                <a:latin typeface="Consolas" panose="020B0609020204030204" pitchFamily="49" charset="0"/>
                <a:cs typeface="Times New Roman" panose="02020603050405020304" pitchFamily="18" charset="0"/>
              </a:rPr>
              <a:t>EmployeeLoginComponent</a:t>
            </a:r>
            <a:r>
              <a:rPr lang="en-US" sz="2000" dirty="0">
                <a:latin typeface="Consolas" panose="020B0609020204030204" pitchFamily="49" charset="0"/>
                <a:cs typeface="Times New Roman" panose="02020603050405020304" pitchFamily="18" charset="0"/>
              </a:rPr>
              <a:t> within the Employee module and if you try to declare it again on the </a:t>
            </a:r>
            <a:r>
              <a:rPr lang="en-US" sz="2000" dirty="0" err="1">
                <a:latin typeface="Consolas" panose="020B0609020204030204" pitchFamily="49" charset="0"/>
                <a:cs typeface="Times New Roman" panose="02020603050405020304" pitchFamily="18" charset="0"/>
              </a:rPr>
              <a:t>AppModule</a:t>
            </a:r>
            <a:r>
              <a:rPr lang="en-US" sz="2000" dirty="0">
                <a:latin typeface="Consolas" panose="020B0609020204030204" pitchFamily="49" charset="0"/>
                <a:cs typeface="Times New Roman" panose="02020603050405020304" pitchFamily="18" charset="0"/>
              </a:rPr>
              <a:t> module then you will get an error when you run your application.</a:t>
            </a:r>
          </a:p>
        </p:txBody>
      </p:sp>
      <p:pic>
        <p:nvPicPr>
          <p:cNvPr id="8194" name="Picture 2" descr="Angular Modules">
            <a:extLst>
              <a:ext uri="{FF2B5EF4-FFF2-40B4-BE49-F238E27FC236}">
                <a16:creationId xmlns:a16="http://schemas.microsoft.com/office/drawing/2014/main" id="{FA94373E-2E0A-4D67-BF3D-A1D4762D7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292" y="1683746"/>
            <a:ext cx="11491414" cy="3070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53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407624" y="110169"/>
            <a:ext cx="11182121" cy="6637664"/>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Step4: Adding Employee module reference in </a:t>
            </a:r>
            <a:r>
              <a:rPr lang="en-US" sz="2000" b="1" dirty="0" err="1">
                <a:solidFill>
                  <a:schemeClr val="accent1"/>
                </a:solidFill>
                <a:latin typeface="Consolas" panose="020B0609020204030204" pitchFamily="49" charset="0"/>
                <a:cs typeface="Times New Roman" panose="02020603050405020304" pitchFamily="18" charset="0"/>
              </a:rPr>
              <a:t>AppModule</a:t>
            </a:r>
            <a:r>
              <a:rPr lang="en-US" sz="2000" b="1" dirty="0">
                <a:solidFill>
                  <a:schemeClr val="accent1"/>
                </a:solidFill>
                <a:latin typeface="Consolas" panose="020B0609020204030204" pitchFamily="49" charset="0"/>
                <a:cs typeface="Times New Roman" panose="02020603050405020304" pitchFamily="18" charset="0"/>
              </a:rPr>
              <a:t> import section</a:t>
            </a:r>
          </a:p>
          <a:p>
            <a:pPr>
              <a:lnSpc>
                <a:spcPct val="100000"/>
              </a:lnSpc>
            </a:pPr>
            <a:r>
              <a:rPr lang="en-US" sz="2000" dirty="0">
                <a:latin typeface="Consolas" panose="020B0609020204030204" pitchFamily="49" charset="0"/>
                <a:cs typeface="Times New Roman" panose="02020603050405020304" pitchFamily="18" charset="0"/>
              </a:rPr>
              <a:t>In order to use the </a:t>
            </a:r>
            <a:r>
              <a:rPr lang="en-US" sz="2000" dirty="0" err="1">
                <a:latin typeface="Consolas" panose="020B0609020204030204" pitchFamily="49" charset="0"/>
                <a:cs typeface="Times New Roman" panose="02020603050405020304" pitchFamily="18" charset="0"/>
              </a:rPr>
              <a:t>EmployeeLoginComponent</a:t>
            </a:r>
            <a:r>
              <a:rPr lang="en-US" sz="2000" dirty="0">
                <a:latin typeface="Consolas" panose="020B0609020204030204" pitchFamily="49" charset="0"/>
                <a:cs typeface="Times New Roman" panose="02020603050405020304" pitchFamily="18" charset="0"/>
              </a:rPr>
              <a:t>, you need to include the reference of the Employee module into the import section of your root module i.e. the </a:t>
            </a:r>
            <a:r>
              <a:rPr lang="en-US" sz="2000" dirty="0" err="1">
                <a:latin typeface="Consolas" panose="020B0609020204030204" pitchFamily="49" charset="0"/>
                <a:cs typeface="Times New Roman" panose="02020603050405020304" pitchFamily="18" charset="0"/>
              </a:rPr>
              <a:t>AppModule</a:t>
            </a:r>
            <a:r>
              <a:rPr lang="en-US" sz="2000" dirty="0">
                <a:latin typeface="Consolas" panose="020B0609020204030204" pitchFamily="49" charset="0"/>
                <a:cs typeface="Times New Roman" panose="02020603050405020304" pitchFamily="18" charset="0"/>
              </a:rPr>
              <a:t> as shown in the below image.</a:t>
            </a:r>
          </a:p>
        </p:txBody>
      </p:sp>
      <p:pic>
        <p:nvPicPr>
          <p:cNvPr id="9218" name="Picture 2" descr="Angular Modules in detail">
            <a:extLst>
              <a:ext uri="{FF2B5EF4-FFF2-40B4-BE49-F238E27FC236}">
                <a16:creationId xmlns:a16="http://schemas.microsoft.com/office/drawing/2014/main" id="{993F8F88-F22F-4921-BDC5-AA40F6215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93" y="1784894"/>
            <a:ext cx="8110331" cy="4962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24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717014" y="1154179"/>
            <a:ext cx="10211719" cy="5136452"/>
          </a:xfrm>
        </p:spPr>
        <p:txBody>
          <a:bodyPr>
            <a:noAutofit/>
          </a:bodyPr>
          <a:lstStyle/>
          <a:p>
            <a:pPr>
              <a:lnSpc>
                <a:spcPct val="100000"/>
              </a:lnSpc>
              <a:spcBef>
                <a:spcPts val="400"/>
              </a:spcBef>
              <a:spcAft>
                <a:spcPts val="400"/>
              </a:spcAft>
            </a:pPr>
            <a:r>
              <a:rPr lang="en-US" sz="2000" dirty="0">
                <a:latin typeface="Consolas" panose="020B0609020204030204" pitchFamily="49" charset="0"/>
                <a:cs typeface="Times New Roman" panose="02020603050405020304" pitchFamily="18" charset="0"/>
              </a:rPr>
              <a:t>Decorators are the features of Typescript and are implemented as functions. </a:t>
            </a:r>
          </a:p>
          <a:p>
            <a:pPr>
              <a:lnSpc>
                <a:spcPct val="100000"/>
              </a:lnSpc>
              <a:spcBef>
                <a:spcPts val="400"/>
              </a:spcBef>
              <a:spcAft>
                <a:spcPts val="400"/>
              </a:spcAft>
            </a:pPr>
            <a:r>
              <a:rPr lang="en-US" sz="2000" dirty="0">
                <a:latin typeface="Consolas" panose="020B0609020204030204" pitchFamily="49" charset="0"/>
                <a:cs typeface="Times New Roman" panose="02020603050405020304" pitchFamily="18" charset="0"/>
              </a:rPr>
              <a:t>The name of the decorator starts with @ </a:t>
            </a:r>
            <a:r>
              <a:rPr lang="en-US" sz="2000">
                <a:latin typeface="Consolas" panose="020B0609020204030204" pitchFamily="49" charset="0"/>
                <a:cs typeface="Times New Roman" panose="02020603050405020304" pitchFamily="18" charset="0"/>
              </a:rPr>
              <a:t>symbol followed </a:t>
            </a:r>
            <a:r>
              <a:rPr lang="en-US" sz="2000" dirty="0">
                <a:latin typeface="Consolas" panose="020B0609020204030204" pitchFamily="49" charset="0"/>
                <a:cs typeface="Times New Roman" panose="02020603050405020304" pitchFamily="18" charset="0"/>
              </a:rPr>
              <a:t>by brackets and arguments. That means in angular whenever you find something which is prefixed by @ symbol, then you need to consider it as a decorator.</a:t>
            </a:r>
          </a:p>
          <a:p>
            <a:pPr>
              <a:lnSpc>
                <a:spcPct val="100000"/>
              </a:lnSpc>
              <a:spcBef>
                <a:spcPts val="400"/>
              </a:spcBef>
              <a:spcAft>
                <a:spcPts val="400"/>
              </a:spcAft>
            </a:pPr>
            <a:r>
              <a:rPr lang="en-US" sz="2000" dirty="0">
                <a:latin typeface="Consolas" panose="020B0609020204030204" pitchFamily="49" charset="0"/>
                <a:cs typeface="Times New Roman" panose="02020603050405020304" pitchFamily="18" charset="0"/>
              </a:rPr>
              <a:t>The decorator provides metadata to angular classes, property, value, method, etc. and decorators are going to be invoked at runtime.</a:t>
            </a:r>
          </a:p>
          <a:p>
            <a:pPr marL="0" indent="0">
              <a:lnSpc>
                <a:spcPct val="100000"/>
              </a:lnSpc>
              <a:spcBef>
                <a:spcPts val="400"/>
              </a:spcBef>
              <a:spcAft>
                <a:spcPts val="400"/>
              </a:spcAft>
              <a:buNone/>
            </a:pPr>
            <a:r>
              <a:rPr lang="en-US" sz="2000" b="1" dirty="0">
                <a:solidFill>
                  <a:schemeClr val="accent1"/>
                </a:solidFill>
                <a:latin typeface="Consolas" panose="020B0609020204030204" pitchFamily="49" charset="0"/>
                <a:cs typeface="Times New Roman" panose="02020603050405020304" pitchFamily="18" charset="0"/>
              </a:rPr>
              <a:t>Commonly used Decorators:</a:t>
            </a:r>
          </a:p>
          <a:p>
            <a:pPr>
              <a:lnSpc>
                <a:spcPct val="100000"/>
              </a:lnSpc>
              <a:spcBef>
                <a:spcPts val="400"/>
              </a:spcBef>
              <a:spcAft>
                <a:spcPts val="400"/>
              </a:spcAft>
            </a:pPr>
            <a:r>
              <a:rPr lang="en-US" sz="2000" dirty="0">
                <a:latin typeface="Consolas" panose="020B0609020204030204" pitchFamily="49" charset="0"/>
                <a:cs typeface="Times New Roman" panose="02020603050405020304" pitchFamily="18" charset="0"/>
              </a:rPr>
              <a:t>There are many built-in decorators are available in angular. Some of them are as follows:</a:t>
            </a:r>
          </a:p>
          <a:p>
            <a:pPr lvl="1">
              <a:lnSpc>
                <a:spcPct val="100000"/>
              </a:lnSpc>
              <a:spcBef>
                <a:spcPts val="400"/>
              </a:spcBef>
              <a:spcAft>
                <a:spcPts val="400"/>
              </a:spcAft>
            </a:pPr>
            <a:r>
              <a:rPr lang="en-US" sz="2000" dirty="0">
                <a:latin typeface="Consolas" panose="020B0609020204030204" pitchFamily="49" charset="0"/>
                <a:cs typeface="Times New Roman" panose="02020603050405020304" pitchFamily="18" charset="0"/>
              </a:rPr>
              <a:t>@NgModule to define a module.</a:t>
            </a:r>
          </a:p>
          <a:p>
            <a:pPr lvl="1">
              <a:lnSpc>
                <a:spcPct val="100000"/>
              </a:lnSpc>
              <a:spcBef>
                <a:spcPts val="400"/>
              </a:spcBef>
              <a:spcAft>
                <a:spcPts val="400"/>
              </a:spcAft>
            </a:pPr>
            <a:r>
              <a:rPr lang="en-US" sz="2000" dirty="0">
                <a:latin typeface="Consolas" panose="020B0609020204030204" pitchFamily="49" charset="0"/>
                <a:cs typeface="Times New Roman" panose="02020603050405020304" pitchFamily="18" charset="0"/>
              </a:rPr>
              <a:t>@Component to define components.</a:t>
            </a:r>
          </a:p>
          <a:p>
            <a:pPr lvl="1">
              <a:lnSpc>
                <a:spcPct val="100000"/>
              </a:lnSpc>
              <a:spcBef>
                <a:spcPts val="400"/>
              </a:spcBef>
              <a:spcAft>
                <a:spcPts val="400"/>
              </a:spcAft>
            </a:pPr>
            <a:r>
              <a:rPr lang="en-US" sz="2000" dirty="0">
                <a:latin typeface="Consolas" panose="020B0609020204030204" pitchFamily="49" charset="0"/>
                <a:cs typeface="Times New Roman" panose="02020603050405020304" pitchFamily="18" charset="0"/>
              </a:rPr>
              <a:t>@Injectable to define services.</a:t>
            </a:r>
          </a:p>
          <a:p>
            <a:pPr lvl="1">
              <a:lnSpc>
                <a:spcPct val="100000"/>
              </a:lnSpc>
              <a:spcBef>
                <a:spcPts val="400"/>
              </a:spcBef>
              <a:spcAft>
                <a:spcPts val="400"/>
              </a:spcAft>
            </a:pPr>
            <a:r>
              <a:rPr lang="en-US" sz="2000" dirty="0">
                <a:latin typeface="Consolas" panose="020B0609020204030204" pitchFamily="49" charset="0"/>
                <a:cs typeface="Times New Roman" panose="02020603050405020304" pitchFamily="18" charset="0"/>
              </a:rPr>
              <a:t>@Input and @Output to define properties</a:t>
            </a:r>
          </a:p>
          <a:p>
            <a:pPr>
              <a:lnSpc>
                <a:spcPct val="100000"/>
              </a:lnSpc>
              <a:spcBef>
                <a:spcPts val="400"/>
              </a:spcBef>
              <a:spcAft>
                <a:spcPts val="400"/>
              </a:spcAft>
            </a:pPr>
            <a:endParaRPr lang="en-US" sz="22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Angular Decorators</a:t>
            </a:r>
          </a:p>
        </p:txBody>
      </p:sp>
    </p:spTree>
    <p:extLst>
      <p:ext uri="{BB962C8B-B14F-4D97-AF65-F5344CB8AC3E}">
        <p14:creationId xmlns:p14="http://schemas.microsoft.com/office/powerpoint/2010/main" val="331350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p:txBody>
          <a:bodyPr>
            <a:noAutofit/>
          </a:bodyPr>
          <a:lstStyle/>
          <a:p>
            <a:pPr marL="0" indent="0" algn="just">
              <a:lnSpc>
                <a:spcPct val="100000"/>
              </a:lnSpc>
              <a:buNone/>
            </a:pPr>
            <a:r>
              <a:rPr lang="en-US" sz="2200" b="1" dirty="0">
                <a:solidFill>
                  <a:schemeClr val="accent1">
                    <a:lumMod val="75000"/>
                  </a:schemeClr>
                </a:solidFill>
                <a:latin typeface="Consolas" panose="020B0609020204030204" pitchFamily="49" charset="0"/>
                <a:cs typeface="Times New Roman" panose="02020603050405020304" pitchFamily="18" charset="0"/>
              </a:rPr>
              <a:t>Problems with </a:t>
            </a:r>
            <a:r>
              <a:rPr lang="en-US" sz="2200" b="1" dirty="0" err="1">
                <a:solidFill>
                  <a:schemeClr val="accent1">
                    <a:lumMod val="75000"/>
                  </a:schemeClr>
                </a:solidFill>
                <a:latin typeface="Consolas" panose="020B0609020204030204" pitchFamily="49" charset="0"/>
                <a:cs typeface="Times New Roman" panose="02020603050405020304" pitchFamily="18" charset="0"/>
              </a:rPr>
              <a:t>AngularJs</a:t>
            </a:r>
            <a:r>
              <a:rPr lang="en-US" sz="2200" b="1" dirty="0">
                <a:solidFill>
                  <a:schemeClr val="accent1">
                    <a:lumMod val="75000"/>
                  </a:schemeClr>
                </a:solidFill>
                <a:latin typeface="Consolas" panose="020B0609020204030204" pitchFamily="49" charset="0"/>
                <a:cs typeface="Times New Roman" panose="02020603050405020304" pitchFamily="18" charset="0"/>
              </a:rPr>
              <a:t>:</a:t>
            </a:r>
          </a:p>
          <a:p>
            <a:pPr algn="just">
              <a:lnSpc>
                <a:spcPct val="100000"/>
              </a:lnSpc>
            </a:pPr>
            <a:r>
              <a:rPr lang="en-US" sz="2200" dirty="0">
                <a:latin typeface="Consolas" panose="020B0609020204030204" pitchFamily="49" charset="0"/>
                <a:cs typeface="Times New Roman" panose="02020603050405020304" pitchFamily="18" charset="0"/>
              </a:rPr>
              <a:t>There is no doubt that </a:t>
            </a:r>
            <a:r>
              <a:rPr lang="en-US" sz="2200" dirty="0" err="1">
                <a:latin typeface="Consolas" panose="020B0609020204030204" pitchFamily="49" charset="0"/>
                <a:cs typeface="Times New Roman" panose="02020603050405020304" pitchFamily="18" charset="0"/>
              </a:rPr>
              <a:t>AngularJs</a:t>
            </a:r>
            <a:r>
              <a:rPr lang="en-US" sz="2200" dirty="0">
                <a:latin typeface="Consolas" panose="020B0609020204030204" pitchFamily="49" charset="0"/>
                <a:cs typeface="Times New Roman" panose="02020603050405020304" pitchFamily="18" charset="0"/>
              </a:rPr>
              <a:t> was very popular in its time. But, AngularJS lacked </a:t>
            </a:r>
            <a:r>
              <a:rPr lang="en-US" sz="2200">
                <a:latin typeface="Consolas" panose="020B0609020204030204" pitchFamily="49" charset="0"/>
                <a:cs typeface="Times New Roman" panose="02020603050405020304" pitchFamily="18" charset="0"/>
              </a:rPr>
              <a:t>many essential features offered </a:t>
            </a:r>
            <a:r>
              <a:rPr lang="en-US" sz="2200" dirty="0">
                <a:latin typeface="Consolas" panose="020B0609020204030204" pitchFamily="49" charset="0"/>
                <a:cs typeface="Times New Roman" panose="02020603050405020304" pitchFamily="18" charset="0"/>
              </a:rPr>
              <a:t>by other JavaScript frameworks in the market.</a:t>
            </a:r>
          </a:p>
          <a:p>
            <a:pPr algn="just">
              <a:lnSpc>
                <a:spcPct val="100000"/>
              </a:lnSpc>
            </a:pPr>
            <a:r>
              <a:rPr lang="en-US" sz="2200">
                <a:latin typeface="Consolas" panose="020B0609020204030204" pitchFamily="49" charset="0"/>
                <a:cs typeface="Times New Roman" panose="02020603050405020304" pitchFamily="18" charset="0"/>
              </a:rPr>
              <a:t>The problems with </a:t>
            </a:r>
            <a:r>
              <a:rPr lang="en-US" sz="2200" dirty="0">
                <a:latin typeface="Consolas" panose="020B0609020204030204" pitchFamily="49" charset="0"/>
                <a:cs typeface="Times New Roman" panose="02020603050405020304" pitchFamily="18" charset="0"/>
              </a:rPr>
              <a:t>AngularJS are:</a:t>
            </a:r>
          </a:p>
          <a:p>
            <a:pPr lvl="1" algn="just">
              <a:lnSpc>
                <a:spcPct val="100000"/>
              </a:lnSpc>
            </a:pPr>
            <a:r>
              <a:rPr lang="en-US" sz="2200" dirty="0">
                <a:latin typeface="Consolas" panose="020B0609020204030204" pitchFamily="49" charset="0"/>
                <a:cs typeface="Times New Roman" panose="02020603050405020304" pitchFamily="18" charset="0"/>
              </a:rPr>
              <a:t>Large bundle size</a:t>
            </a:r>
          </a:p>
          <a:p>
            <a:pPr lvl="1" algn="just">
              <a:lnSpc>
                <a:spcPct val="100000"/>
              </a:lnSpc>
            </a:pPr>
            <a:r>
              <a:rPr lang="en-US" sz="2200" dirty="0">
                <a:latin typeface="Consolas" panose="020B0609020204030204" pitchFamily="49" charset="0"/>
                <a:cs typeface="Times New Roman" panose="02020603050405020304" pitchFamily="18" charset="0"/>
              </a:rPr>
              <a:t>Performance issues</a:t>
            </a:r>
          </a:p>
          <a:p>
            <a:pPr lvl="1" algn="just">
              <a:lnSpc>
                <a:spcPct val="100000"/>
              </a:lnSpc>
            </a:pPr>
            <a:r>
              <a:rPr lang="en-US" sz="2200" dirty="0">
                <a:latin typeface="Consolas" panose="020B0609020204030204" pitchFamily="49" charset="0"/>
                <a:cs typeface="Times New Roman" panose="02020603050405020304" pitchFamily="18" charset="0"/>
              </a:rPr>
              <a:t>Did not support mobile devices</a:t>
            </a:r>
          </a:p>
          <a:p>
            <a:pPr>
              <a:lnSpc>
                <a:spcPct val="100000"/>
              </a:lnSpc>
            </a:pPr>
            <a:endParaRPr lang="en-US" sz="2200" dirty="0">
              <a:latin typeface="Consolas" panose="020B0609020204030204" pitchFamily="49" charset="0"/>
              <a:cs typeface="Times New Roman" panose="02020603050405020304" pitchFamily="18" charset="0"/>
            </a:endParaRPr>
          </a:p>
          <a:p>
            <a:pPr>
              <a:lnSpc>
                <a:spcPct val="100000"/>
              </a:lnSpc>
            </a:pPr>
            <a:endParaRPr lang="en-US" sz="22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Introduction to </a:t>
            </a:r>
            <a:r>
              <a:rPr kumimoji="0" lang="en-US" sz="4000" b="1"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Angular </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16928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p:txBody>
          <a:bodyPr>
            <a:normAutofit fontScale="85000" lnSpcReduction="10000"/>
          </a:bodyPr>
          <a:lstStyle/>
          <a:p>
            <a:pPr>
              <a:lnSpc>
                <a:spcPct val="100000"/>
              </a:lnSpc>
            </a:pPr>
            <a:r>
              <a:rPr lang="en-US" sz="2400" dirty="0">
                <a:latin typeface="Consolas" panose="020B0609020204030204" pitchFamily="49" charset="0"/>
                <a:cs typeface="Times New Roman" panose="02020603050405020304" pitchFamily="18" charset="0"/>
              </a:rPr>
              <a:t>In Angular, the Decorators are classified into 4 types. </a:t>
            </a:r>
          </a:p>
          <a:p>
            <a:pPr marL="0" indent="0">
              <a:lnSpc>
                <a:spcPct val="100000"/>
              </a:lnSpc>
              <a:buNone/>
            </a:pPr>
            <a:r>
              <a:rPr lang="en-US" b="1" dirty="0">
                <a:solidFill>
                  <a:schemeClr val="accent1"/>
                </a:solidFill>
                <a:latin typeface="Consolas" panose="020B0609020204030204" pitchFamily="49" charset="0"/>
                <a:cs typeface="Times New Roman" panose="02020603050405020304" pitchFamily="18" charset="0"/>
              </a:rPr>
              <a:t>Class Decorators: </a:t>
            </a:r>
          </a:p>
          <a:p>
            <a:pPr marL="0" indent="0">
              <a:lnSpc>
                <a:spcPct val="100000"/>
              </a:lnSpc>
              <a:buNone/>
            </a:pPr>
            <a:r>
              <a:rPr lang="en-US" dirty="0">
                <a:latin typeface="Consolas" panose="020B0609020204030204" pitchFamily="49" charset="0"/>
                <a:cs typeface="Times New Roman" panose="02020603050405020304" pitchFamily="18" charset="0"/>
              </a:rPr>
              <a:t>	</a:t>
            </a:r>
            <a:r>
              <a:rPr lang="en-US" sz="2400" dirty="0">
                <a:latin typeface="Consolas" panose="020B0609020204030204" pitchFamily="49" charset="0"/>
                <a:cs typeface="Times New Roman" panose="02020603050405020304" pitchFamily="18" charset="0"/>
              </a:rPr>
              <a:t>@Component and @NgModule</a:t>
            </a:r>
          </a:p>
          <a:p>
            <a:pPr marL="0" indent="0">
              <a:lnSpc>
                <a:spcPct val="100000"/>
              </a:lnSpc>
              <a:buNone/>
            </a:pPr>
            <a:r>
              <a:rPr lang="en-US" b="1" dirty="0">
                <a:solidFill>
                  <a:schemeClr val="accent1"/>
                </a:solidFill>
                <a:latin typeface="Consolas" panose="020B0609020204030204" pitchFamily="49" charset="0"/>
                <a:cs typeface="Times New Roman" panose="02020603050405020304" pitchFamily="18" charset="0"/>
              </a:rPr>
              <a:t>Property Decorators:</a:t>
            </a:r>
          </a:p>
          <a:p>
            <a:pPr marL="0" indent="0">
              <a:lnSpc>
                <a:spcPct val="100000"/>
              </a:lnSpc>
              <a:buNone/>
            </a:pPr>
            <a:r>
              <a:rPr lang="en-US" dirty="0">
                <a:latin typeface="Consolas" panose="020B0609020204030204" pitchFamily="49" charset="0"/>
                <a:cs typeface="Times New Roman" panose="02020603050405020304" pitchFamily="18" charset="0"/>
              </a:rPr>
              <a:t>	</a:t>
            </a:r>
            <a:r>
              <a:rPr lang="en-US" sz="2400" dirty="0">
                <a:latin typeface="Consolas" panose="020B0609020204030204" pitchFamily="49" charset="0"/>
                <a:cs typeface="Times New Roman" panose="02020603050405020304" pitchFamily="18" charset="0"/>
              </a:rPr>
              <a:t>@Input and @Output (These two decorators are used inside a class)</a:t>
            </a:r>
          </a:p>
          <a:p>
            <a:pPr marL="0" indent="0">
              <a:lnSpc>
                <a:spcPct val="100000"/>
              </a:lnSpc>
              <a:buNone/>
            </a:pPr>
            <a:r>
              <a:rPr lang="en-US" b="1" dirty="0">
                <a:solidFill>
                  <a:schemeClr val="accent1"/>
                </a:solidFill>
                <a:latin typeface="Consolas" panose="020B0609020204030204" pitchFamily="49" charset="0"/>
                <a:cs typeface="Times New Roman" panose="02020603050405020304" pitchFamily="18" charset="0"/>
              </a:rPr>
              <a:t>Method Decorators: </a:t>
            </a:r>
          </a:p>
          <a:p>
            <a:pPr marL="0" indent="0">
              <a:lnSpc>
                <a:spcPct val="100000"/>
              </a:lnSpc>
              <a:buNone/>
            </a:pPr>
            <a:r>
              <a:rPr lang="en-US" dirty="0">
                <a:latin typeface="Consolas" panose="020B0609020204030204" pitchFamily="49" charset="0"/>
                <a:cs typeface="Times New Roman" panose="02020603050405020304" pitchFamily="18" charset="0"/>
              </a:rPr>
              <a:t>	</a:t>
            </a:r>
            <a:r>
              <a:rPr lang="en-US" sz="2400" dirty="0">
                <a:latin typeface="Consolas" panose="020B0609020204030204" pitchFamily="49" charset="0"/>
                <a:cs typeface="Times New Roman" panose="02020603050405020304" pitchFamily="18" charset="0"/>
              </a:rPr>
              <a:t>@HostListener (This decorator is used for methods inside a class like a click, mouse hover, etc.)</a:t>
            </a:r>
          </a:p>
          <a:p>
            <a:pPr marL="0" indent="0">
              <a:lnSpc>
                <a:spcPct val="100000"/>
              </a:lnSpc>
              <a:buNone/>
            </a:pPr>
            <a:r>
              <a:rPr lang="en-US" b="1" dirty="0">
                <a:solidFill>
                  <a:schemeClr val="accent1"/>
                </a:solidFill>
                <a:latin typeface="Consolas" panose="020B0609020204030204" pitchFamily="49" charset="0"/>
                <a:cs typeface="Times New Roman" panose="02020603050405020304" pitchFamily="18" charset="0"/>
              </a:rPr>
              <a:t>Parameter Decorators: </a:t>
            </a:r>
          </a:p>
          <a:p>
            <a:pPr marL="0" indent="0">
              <a:lnSpc>
                <a:spcPct val="100000"/>
              </a:lnSpc>
              <a:buNone/>
            </a:pPr>
            <a:r>
              <a:rPr lang="en-US" dirty="0">
                <a:latin typeface="Consolas" panose="020B0609020204030204" pitchFamily="49" charset="0"/>
                <a:cs typeface="Times New Roman" panose="02020603050405020304" pitchFamily="18" charset="0"/>
              </a:rPr>
              <a:t>	</a:t>
            </a:r>
            <a:r>
              <a:rPr lang="en-US" sz="2400" dirty="0">
                <a:latin typeface="Consolas" panose="020B0609020204030204" pitchFamily="49" charset="0"/>
                <a:cs typeface="Times New Roman" panose="02020603050405020304" pitchFamily="18" charset="0"/>
              </a:rPr>
              <a:t>@Inject (This decorator is used inside class constructor).</a:t>
            </a:r>
          </a:p>
          <a:p>
            <a:pPr>
              <a:lnSpc>
                <a:spcPct val="100000"/>
              </a:lnSpc>
            </a:pPr>
            <a:endParaRPr lang="en-US" sz="24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Types of Decorators in Angular:</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66454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550843" y="1057619"/>
            <a:ext cx="10939749" cy="5607585"/>
          </a:xfrm>
        </p:spPr>
        <p:txBody>
          <a:bodyPr>
            <a:normAutofit fontScale="85000" lnSpcReduction="20000"/>
          </a:bodyPr>
          <a:lstStyle/>
          <a:p>
            <a:pPr>
              <a:lnSpc>
                <a:spcPct val="100000"/>
              </a:lnSpc>
            </a:pPr>
            <a:r>
              <a:rPr lang="en-US" sz="2200" dirty="0">
                <a:latin typeface="Consolas" panose="020B0609020204030204" pitchFamily="49" charset="0"/>
                <a:cs typeface="Times New Roman" panose="02020603050405020304" pitchFamily="18" charset="0"/>
              </a:rPr>
              <a:t>The component contains the data &amp; user interaction logic that defines how the View looks and behaves.</a:t>
            </a:r>
          </a:p>
          <a:p>
            <a:pPr>
              <a:lnSpc>
                <a:spcPct val="100000"/>
              </a:lnSpc>
            </a:pPr>
            <a:r>
              <a:rPr lang="en-US" sz="2200" dirty="0">
                <a:latin typeface="Consolas" panose="020B0609020204030204" pitchFamily="49" charset="0"/>
                <a:cs typeface="Times New Roman" panose="02020603050405020304" pitchFamily="18" charset="0"/>
              </a:rPr>
              <a:t>A view in Angular refers to a template (HTML).</a:t>
            </a:r>
          </a:p>
          <a:p>
            <a:pPr>
              <a:lnSpc>
                <a:spcPct val="100000"/>
              </a:lnSpc>
            </a:pPr>
            <a:r>
              <a:rPr lang="en-US" sz="2200" dirty="0">
                <a:latin typeface="Consolas" panose="020B0609020204030204" pitchFamily="49" charset="0"/>
                <a:cs typeface="Times New Roman" panose="02020603050405020304" pitchFamily="18" charset="0"/>
              </a:rPr>
              <a:t>The Angular Components are plain </a:t>
            </a:r>
            <a:r>
              <a:rPr lang="en-US" sz="2200" dirty="0" err="1">
                <a:latin typeface="Consolas" panose="020B0609020204030204" pitchFamily="49" charset="0"/>
                <a:cs typeface="Times New Roman" panose="02020603050405020304" pitchFamily="18" charset="0"/>
              </a:rPr>
              <a:t>javascript</a:t>
            </a:r>
            <a:r>
              <a:rPr lang="en-US" sz="2200" dirty="0">
                <a:latin typeface="Consolas" panose="020B0609020204030204" pitchFamily="49" charset="0"/>
                <a:cs typeface="Times New Roman" panose="02020603050405020304" pitchFamily="18" charset="0"/>
              </a:rPr>
              <a:t> </a:t>
            </a:r>
            <a:r>
              <a:rPr lang="en-US" sz="2200">
                <a:latin typeface="Consolas" panose="020B0609020204030204" pitchFamily="49" charset="0"/>
                <a:cs typeface="Times New Roman" panose="02020603050405020304" pitchFamily="18" charset="0"/>
              </a:rPr>
              <a:t>classes defined </a:t>
            </a:r>
            <a:r>
              <a:rPr lang="en-US" sz="2200" dirty="0">
                <a:latin typeface="Consolas" panose="020B0609020204030204" pitchFamily="49" charset="0"/>
                <a:cs typeface="Times New Roman" panose="02020603050405020304" pitchFamily="18" charset="0"/>
              </a:rPr>
              <a:t>using @component Decorator. </a:t>
            </a:r>
          </a:p>
          <a:p>
            <a:pPr>
              <a:lnSpc>
                <a:spcPct val="100000"/>
              </a:lnSpc>
            </a:pPr>
            <a:r>
              <a:rPr lang="en-US" sz="2200" dirty="0">
                <a:latin typeface="Consolas" panose="020B0609020204030204" pitchFamily="49" charset="0"/>
                <a:cs typeface="Times New Roman" panose="02020603050405020304" pitchFamily="18" charset="0"/>
              </a:rPr>
              <a:t>The Decorator provides the component with the View to display &amp; Metadata about the class</a:t>
            </a:r>
          </a:p>
          <a:p>
            <a:pPr>
              <a:lnSpc>
                <a:spcPct val="100000"/>
              </a:lnSpc>
            </a:pPr>
            <a:r>
              <a:rPr lang="en-US" sz="2200" dirty="0">
                <a:latin typeface="Consolas" panose="020B0609020204030204" pitchFamily="49" charset="0"/>
                <a:cs typeface="Times New Roman" panose="02020603050405020304" pitchFamily="18" charset="0"/>
              </a:rPr>
              <a:t>The Component is </a:t>
            </a:r>
            <a:r>
              <a:rPr lang="en-US" sz="2200">
                <a:latin typeface="Consolas" panose="020B0609020204030204" pitchFamily="49" charset="0"/>
                <a:cs typeface="Times New Roman" panose="02020603050405020304" pitchFamily="18" charset="0"/>
              </a:rPr>
              <a:t>responsible for providing </a:t>
            </a:r>
            <a:r>
              <a:rPr lang="en-US" sz="2200" dirty="0">
                <a:latin typeface="Consolas" panose="020B0609020204030204" pitchFamily="49" charset="0"/>
                <a:cs typeface="Times New Roman" panose="02020603050405020304" pitchFamily="18" charset="0"/>
              </a:rPr>
              <a:t>the data to the view. </a:t>
            </a:r>
          </a:p>
          <a:p>
            <a:pPr>
              <a:lnSpc>
                <a:spcPct val="100000"/>
              </a:lnSpc>
            </a:pPr>
            <a:r>
              <a:rPr lang="en-US" sz="2200" dirty="0">
                <a:latin typeface="Consolas" panose="020B0609020204030204" pitchFamily="49" charset="0"/>
                <a:cs typeface="Times New Roman" panose="02020603050405020304" pitchFamily="18" charset="0"/>
              </a:rPr>
              <a:t>The Angular does this by using data binding to get the data from the Component to the View.</a:t>
            </a:r>
          </a:p>
          <a:p>
            <a:pPr>
              <a:lnSpc>
                <a:spcPct val="100000"/>
              </a:lnSpc>
            </a:pPr>
            <a:r>
              <a:rPr lang="en-US" sz="2200" dirty="0">
                <a:latin typeface="Consolas" panose="020B0609020204030204" pitchFamily="49" charset="0"/>
                <a:cs typeface="Times New Roman" panose="02020603050405020304" pitchFamily="18" charset="0"/>
              </a:rPr>
              <a:t>The Angular applications will have lots of components.</a:t>
            </a:r>
          </a:p>
          <a:p>
            <a:pPr>
              <a:lnSpc>
                <a:spcPct val="100000"/>
              </a:lnSpc>
            </a:pPr>
            <a:r>
              <a:rPr lang="en-US" sz="2200">
                <a:latin typeface="Consolas" panose="020B0609020204030204" pitchFamily="49" charset="0"/>
                <a:cs typeface="Times New Roman" panose="02020603050405020304" pitchFamily="18" charset="0"/>
              </a:rPr>
              <a:t>Each </a:t>
            </a:r>
            <a:r>
              <a:rPr lang="en-US" sz="2200" dirty="0">
                <a:latin typeface="Consolas" panose="020B0609020204030204" pitchFamily="49" charset="0"/>
                <a:cs typeface="Times New Roman" panose="02020603050405020304" pitchFamily="18" charset="0"/>
              </a:rPr>
              <a:t>component handles a small part </a:t>
            </a:r>
            <a:r>
              <a:rPr lang="en-US" sz="2200">
                <a:latin typeface="Consolas" panose="020B0609020204030204" pitchFamily="49" charset="0"/>
                <a:cs typeface="Times New Roman" panose="02020603050405020304" pitchFamily="18" charset="0"/>
              </a:rPr>
              <a:t>of the UI</a:t>
            </a:r>
            <a:r>
              <a:rPr lang="en-US" sz="2200" dirty="0">
                <a:latin typeface="Consolas" panose="020B0609020204030204" pitchFamily="49" charset="0"/>
                <a:cs typeface="Times New Roman" panose="02020603050405020304" pitchFamily="18" charset="0"/>
              </a:rPr>
              <a:t>. </a:t>
            </a:r>
          </a:p>
          <a:p>
            <a:pPr>
              <a:lnSpc>
                <a:spcPct val="100000"/>
              </a:lnSpc>
            </a:pPr>
            <a:r>
              <a:rPr lang="en-US" sz="2200" dirty="0">
                <a:latin typeface="Consolas" panose="020B0609020204030204" pitchFamily="49" charset="0"/>
                <a:cs typeface="Times New Roman" panose="02020603050405020304" pitchFamily="18" charset="0"/>
              </a:rPr>
              <a:t>These components work together to produce the complete user interface of the application</a:t>
            </a:r>
          </a:p>
          <a:p>
            <a:pPr>
              <a:lnSpc>
                <a:spcPct val="100000"/>
              </a:lnSpc>
            </a:pPr>
            <a:r>
              <a:rPr lang="en-US" sz="2200" dirty="0">
                <a:latin typeface="Consolas" panose="020B0609020204030204" pitchFamily="49" charset="0"/>
                <a:cs typeface="Times New Roman" panose="02020603050405020304" pitchFamily="18" charset="0"/>
              </a:rPr>
              <a:t>The </a:t>
            </a:r>
            <a:r>
              <a:rPr lang="en-US" sz="2200">
                <a:latin typeface="Consolas" panose="020B0609020204030204" pitchFamily="49" charset="0"/>
                <a:cs typeface="Times New Roman" panose="02020603050405020304" pitchFamily="18" charset="0"/>
              </a:rPr>
              <a:t>Components consist </a:t>
            </a:r>
            <a:r>
              <a:rPr lang="en-US" sz="2200" dirty="0">
                <a:latin typeface="Consolas" panose="020B0609020204030204" pitchFamily="49" charset="0"/>
                <a:cs typeface="Times New Roman" panose="02020603050405020304" pitchFamily="18" charset="0"/>
              </a:rPr>
              <a:t>of three main building blocks</a:t>
            </a:r>
          </a:p>
          <a:p>
            <a:pPr lvl="1">
              <a:lnSpc>
                <a:spcPct val="100000"/>
              </a:lnSpc>
            </a:pPr>
            <a:r>
              <a:rPr lang="en-US" sz="2200" dirty="0">
                <a:latin typeface="Consolas" panose="020B0609020204030204" pitchFamily="49" charset="0"/>
                <a:cs typeface="Times New Roman" panose="02020603050405020304" pitchFamily="18" charset="0"/>
              </a:rPr>
              <a:t>Template</a:t>
            </a:r>
          </a:p>
          <a:p>
            <a:pPr lvl="1">
              <a:lnSpc>
                <a:spcPct val="100000"/>
              </a:lnSpc>
            </a:pPr>
            <a:r>
              <a:rPr lang="en-US" sz="2200" dirty="0">
                <a:latin typeface="Consolas" panose="020B0609020204030204" pitchFamily="49" charset="0"/>
                <a:cs typeface="Times New Roman" panose="02020603050405020304" pitchFamily="18" charset="0"/>
              </a:rPr>
              <a:t>Class</a:t>
            </a:r>
          </a:p>
          <a:p>
            <a:pPr lvl="1">
              <a:lnSpc>
                <a:spcPct val="100000"/>
              </a:lnSpc>
            </a:pPr>
            <a:r>
              <a:rPr lang="en-US" sz="2200" dirty="0" err="1">
                <a:latin typeface="Consolas" panose="020B0609020204030204" pitchFamily="49" charset="0"/>
                <a:cs typeface="Times New Roman" panose="02020603050405020304" pitchFamily="18" charset="0"/>
              </a:rPr>
              <a:t>MetaData</a:t>
            </a:r>
            <a:endParaRPr lang="en-US" sz="22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Component</a:t>
            </a:r>
          </a:p>
        </p:txBody>
      </p:sp>
    </p:spTree>
    <p:extLst>
      <p:ext uri="{BB962C8B-B14F-4D97-AF65-F5344CB8AC3E}">
        <p14:creationId xmlns:p14="http://schemas.microsoft.com/office/powerpoint/2010/main" val="98439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Component</a:t>
            </a:r>
          </a:p>
        </p:txBody>
      </p:sp>
      <p:pic>
        <p:nvPicPr>
          <p:cNvPr id="5" name="Content Placeholder 3">
            <a:extLst>
              <a:ext uri="{FF2B5EF4-FFF2-40B4-BE49-F238E27FC236}">
                <a16:creationId xmlns:a16="http://schemas.microsoft.com/office/drawing/2014/main" id="{B2632873-406C-4A37-B2D9-F96FA9873D0C}"/>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53832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749146" y="616945"/>
            <a:ext cx="10653312" cy="5552501"/>
          </a:xfrm>
        </p:spPr>
        <p:txBody>
          <a:bodyPr>
            <a:normAutofit lnSpcReduction="10000"/>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Angular Component-Template:</a:t>
            </a:r>
          </a:p>
          <a:p>
            <a:pPr>
              <a:lnSpc>
                <a:spcPct val="100000"/>
              </a:lnSpc>
            </a:pPr>
            <a:r>
              <a:rPr lang="en-US" sz="2000" dirty="0">
                <a:latin typeface="Consolas" panose="020B0609020204030204" pitchFamily="49" charset="0"/>
                <a:cs typeface="Times New Roman" panose="02020603050405020304" pitchFamily="18" charset="0"/>
              </a:rPr>
              <a:t>The template defines the layout of the View and defines what is rendered on the page. </a:t>
            </a:r>
          </a:p>
          <a:p>
            <a:pPr>
              <a:lnSpc>
                <a:spcPct val="100000"/>
              </a:lnSpc>
            </a:pPr>
            <a:r>
              <a:rPr lang="en-US" sz="2000" dirty="0">
                <a:latin typeface="Consolas" panose="020B0609020204030204" pitchFamily="49" charset="0"/>
                <a:cs typeface="Times New Roman" panose="02020603050405020304" pitchFamily="18" charset="0"/>
              </a:rPr>
              <a:t>The Templates are created with HTML.</a:t>
            </a:r>
          </a:p>
          <a:p>
            <a:pPr>
              <a:lnSpc>
                <a:spcPct val="100000"/>
              </a:lnSpc>
            </a:pPr>
            <a:r>
              <a:rPr lang="en-US" sz="2000" dirty="0">
                <a:latin typeface="Consolas" panose="020B0609020204030204" pitchFamily="49" charset="0"/>
                <a:cs typeface="Times New Roman" panose="02020603050405020304" pitchFamily="18" charset="0"/>
              </a:rPr>
              <a:t>Two ways of specifying the Template in Angular.</a:t>
            </a:r>
          </a:p>
          <a:p>
            <a:pPr lvl="1">
              <a:lnSpc>
                <a:spcPct val="100000"/>
              </a:lnSpc>
            </a:pPr>
            <a:r>
              <a:rPr lang="en-US" sz="2000" dirty="0">
                <a:latin typeface="Consolas" panose="020B0609020204030204" pitchFamily="49" charset="0"/>
                <a:cs typeface="Times New Roman" panose="02020603050405020304" pitchFamily="18" charset="0"/>
              </a:rPr>
              <a:t>Defining the Template Inline</a:t>
            </a:r>
          </a:p>
          <a:p>
            <a:pPr lvl="1">
              <a:lnSpc>
                <a:spcPct val="100000"/>
              </a:lnSpc>
            </a:pPr>
            <a:r>
              <a:rPr lang="en-US" sz="2000" dirty="0">
                <a:latin typeface="Consolas" panose="020B0609020204030204" pitchFamily="49" charset="0"/>
                <a:cs typeface="Times New Roman" panose="02020603050405020304" pitchFamily="18" charset="0"/>
              </a:rPr>
              <a:t>Provide an external Template</a:t>
            </a:r>
          </a:p>
          <a:p>
            <a:pPr marL="0" indent="0">
              <a:lnSpc>
                <a:spcPct val="100000"/>
              </a:lnSpc>
              <a:buNone/>
            </a:pPr>
            <a:r>
              <a:rPr lang="en-US" sz="2000" b="1" dirty="0">
                <a:solidFill>
                  <a:schemeClr val="accent1"/>
                </a:solidFill>
                <a:latin typeface="Consolas" panose="020B0609020204030204" pitchFamily="49" charset="0"/>
              </a:rPr>
              <a:t>Angular Component- class:</a:t>
            </a:r>
            <a:endParaRPr lang="en-US" sz="2000" b="1" dirty="0">
              <a:solidFill>
                <a:schemeClr val="accent1"/>
              </a:solidFill>
              <a:latin typeface="Consolas" panose="020B0609020204030204" pitchFamily="49" charset="0"/>
              <a:cs typeface="Times New Roman" panose="02020603050405020304" pitchFamily="18" charset="0"/>
            </a:endParaRPr>
          </a:p>
          <a:p>
            <a:pPr>
              <a:lnSpc>
                <a:spcPct val="100000"/>
              </a:lnSpc>
            </a:pPr>
            <a:r>
              <a:rPr lang="en-US" sz="2000" dirty="0">
                <a:latin typeface="Consolas" panose="020B0609020204030204" pitchFamily="49" charset="0"/>
                <a:cs typeface="Times New Roman" panose="02020603050405020304" pitchFamily="18" charset="0"/>
              </a:rPr>
              <a:t>The class is the code associated with Template (View).</a:t>
            </a:r>
          </a:p>
          <a:p>
            <a:pPr>
              <a:lnSpc>
                <a:spcPct val="100000"/>
              </a:lnSpc>
            </a:pPr>
            <a:r>
              <a:rPr lang="en-US" sz="2000" dirty="0">
                <a:latin typeface="Consolas" panose="020B0609020204030204" pitchFamily="49" charset="0"/>
                <a:cs typeface="Times New Roman" panose="02020603050405020304" pitchFamily="18" charset="0"/>
              </a:rPr>
              <a:t>The Class is created </a:t>
            </a:r>
            <a:r>
              <a:rPr lang="en-US" sz="2000">
                <a:latin typeface="Consolas" panose="020B0609020204030204" pitchFamily="49" charset="0"/>
                <a:cs typeface="Times New Roman" panose="02020603050405020304" pitchFamily="18" charset="0"/>
              </a:rPr>
              <a:t>with Typescript.</a:t>
            </a:r>
            <a:endParaRPr lang="en-US" sz="2000" dirty="0">
              <a:latin typeface="Consolas" panose="020B0609020204030204" pitchFamily="49" charset="0"/>
              <a:cs typeface="Times New Roman" panose="02020603050405020304" pitchFamily="18" charset="0"/>
            </a:endParaRPr>
          </a:p>
          <a:p>
            <a:pPr>
              <a:lnSpc>
                <a:spcPct val="100000"/>
              </a:lnSpc>
            </a:pPr>
            <a:r>
              <a:rPr lang="en-US" sz="2000" dirty="0">
                <a:latin typeface="Consolas" panose="020B0609020204030204" pitchFamily="49" charset="0"/>
                <a:cs typeface="Times New Roman" panose="02020603050405020304" pitchFamily="18" charset="0"/>
              </a:rPr>
              <a:t>Class Contains the Properties &amp; Methods</a:t>
            </a:r>
          </a:p>
          <a:p>
            <a:pPr marL="914400" lvl="2" indent="0">
              <a:lnSpc>
                <a:spcPct val="100000"/>
              </a:lnSpc>
              <a:buNone/>
            </a:pPr>
            <a:r>
              <a:rPr lang="en-US" dirty="0">
                <a:latin typeface="Consolas" panose="020B0609020204030204" pitchFamily="49" charset="0"/>
                <a:cs typeface="Times New Roman" panose="02020603050405020304" pitchFamily="18" charset="0"/>
              </a:rPr>
              <a:t>export class </a:t>
            </a:r>
            <a:r>
              <a:rPr lang="en-US" dirty="0" err="1">
                <a:latin typeface="Consolas" panose="020B0609020204030204" pitchFamily="49" charset="0"/>
                <a:cs typeface="Times New Roman" panose="02020603050405020304" pitchFamily="18" charset="0"/>
              </a:rPr>
              <a:t>AppComponent</a:t>
            </a:r>
            <a:endParaRPr lang="en-US" dirty="0">
              <a:latin typeface="Consolas" panose="020B0609020204030204" pitchFamily="49" charset="0"/>
              <a:cs typeface="Times New Roman" panose="02020603050405020304" pitchFamily="18" charset="0"/>
            </a:endParaRPr>
          </a:p>
          <a:p>
            <a:pPr marL="914400" lvl="2" indent="0">
              <a:lnSpc>
                <a:spcPct val="100000"/>
              </a:lnSpc>
              <a:buNone/>
            </a:pPr>
            <a:r>
              <a:rPr lang="en-US" dirty="0">
                <a:latin typeface="Consolas" panose="020B0609020204030204" pitchFamily="49" charset="0"/>
                <a:cs typeface="Times New Roman" panose="02020603050405020304" pitchFamily="18" charset="0"/>
              </a:rPr>
              <a:t>{</a:t>
            </a:r>
          </a:p>
          <a:p>
            <a:pPr marL="914400" lvl="2" indent="0">
              <a:lnSpc>
                <a:spcPct val="100000"/>
              </a:lnSpc>
              <a:buNone/>
            </a:pPr>
            <a:r>
              <a:rPr lang="en-US" dirty="0">
                <a:latin typeface="Consolas" panose="020B0609020204030204" pitchFamily="49" charset="0"/>
                <a:cs typeface="Times New Roman" panose="02020603050405020304" pitchFamily="18" charset="0"/>
              </a:rPr>
              <a:t>    title : string ="app"</a:t>
            </a:r>
          </a:p>
          <a:p>
            <a:pPr marL="914400" lvl="2" indent="0">
              <a:lnSpc>
                <a:spcPct val="100000"/>
              </a:lnSpc>
              <a:buNone/>
            </a:pPr>
            <a:r>
              <a:rPr lang="en-US" dirty="0">
                <a:latin typeface="Consolas" panose="020B0609020204030204" pitchFamily="49" charset="0"/>
                <a:cs typeface="Times New Roman" panose="02020603050405020304" pitchFamily="18" charset="0"/>
              </a:rPr>
              <a:t>}</a:t>
            </a: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40816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672030" y="473725"/>
            <a:ext cx="10488057" cy="5673687"/>
          </a:xfrm>
        </p:spPr>
        <p:txBody>
          <a:bodyPr>
            <a:normAutofit/>
          </a:bodyPr>
          <a:lstStyle/>
          <a:p>
            <a:pPr marL="0" indent="0">
              <a:lnSpc>
                <a:spcPct val="100000"/>
              </a:lnSpc>
              <a:buNone/>
            </a:pPr>
            <a:r>
              <a:rPr lang="en-US" b="1" dirty="0">
                <a:solidFill>
                  <a:schemeClr val="accent1"/>
                </a:solidFill>
                <a:latin typeface="Consolas" panose="020B0609020204030204" pitchFamily="49" charset="0"/>
                <a:cs typeface="Times New Roman" panose="02020603050405020304" pitchFamily="18" charset="0"/>
              </a:rPr>
              <a:t>Angular Component-Metadata:</a:t>
            </a:r>
          </a:p>
          <a:p>
            <a:pPr>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Metadata Provides additional information about the component to the Angular. </a:t>
            </a:r>
          </a:p>
          <a:p>
            <a:pPr>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Angular uses this information to process the class. The Metadata is defined with a decorator.</a:t>
            </a:r>
          </a:p>
          <a:p>
            <a:pPr>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The Components are defined with a @component class decorator.</a:t>
            </a:r>
          </a:p>
          <a:p>
            <a:pPr lvl="1">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It </a:t>
            </a:r>
            <a:r>
              <a:rPr lang="en-US" sz="2000">
                <a:latin typeface="Consolas" panose="020B0609020204030204" pitchFamily="49" charset="0"/>
                <a:cs typeface="Times New Roman" panose="02020603050405020304" pitchFamily="18" charset="0"/>
              </a:rPr>
              <a:t>is the @</a:t>
            </a:r>
            <a:r>
              <a:rPr lang="en-US" sz="2000" dirty="0">
                <a:latin typeface="Consolas" panose="020B0609020204030204" pitchFamily="49" charset="0"/>
                <a:cs typeface="Times New Roman" panose="02020603050405020304" pitchFamily="18" charset="0"/>
              </a:rPr>
              <a:t>component decorator, which defines the class </a:t>
            </a:r>
            <a:r>
              <a:rPr lang="en-US" sz="2000">
                <a:latin typeface="Consolas" panose="020B0609020204030204" pitchFamily="49" charset="0"/>
                <a:cs typeface="Times New Roman" panose="02020603050405020304" pitchFamily="18" charset="0"/>
              </a:rPr>
              <a:t>as a Component of </a:t>
            </a:r>
            <a:r>
              <a:rPr lang="en-US" sz="2000" dirty="0">
                <a:latin typeface="Consolas" panose="020B0609020204030204" pitchFamily="49" charset="0"/>
                <a:cs typeface="Times New Roman" panose="02020603050405020304" pitchFamily="18" charset="0"/>
              </a:rPr>
              <a:t>the Angular</a:t>
            </a:r>
          </a:p>
          <a:p>
            <a:pPr>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Component metadata properties</a:t>
            </a:r>
          </a:p>
          <a:p>
            <a:pPr lvl="1">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selector</a:t>
            </a:r>
          </a:p>
          <a:p>
            <a:pPr lvl="1">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template/</a:t>
            </a:r>
            <a:r>
              <a:rPr lang="en-US" sz="2000" dirty="0" err="1">
                <a:latin typeface="Consolas" panose="020B0609020204030204" pitchFamily="49" charset="0"/>
                <a:cs typeface="Times New Roman" panose="02020603050405020304" pitchFamily="18" charset="0"/>
              </a:rPr>
              <a:t>templateUrl</a:t>
            </a:r>
            <a:endParaRPr lang="en-US" sz="2000" dirty="0">
              <a:latin typeface="Consolas" panose="020B0609020204030204" pitchFamily="49" charset="0"/>
              <a:cs typeface="Times New Roman" panose="02020603050405020304" pitchFamily="18" charset="0"/>
            </a:endParaRPr>
          </a:p>
          <a:p>
            <a:pPr lvl="1">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styles/</a:t>
            </a:r>
            <a:r>
              <a:rPr lang="en-US" sz="2000" dirty="0" err="1">
                <a:latin typeface="Consolas" panose="020B0609020204030204" pitchFamily="49" charset="0"/>
                <a:cs typeface="Times New Roman" panose="02020603050405020304" pitchFamily="18" charset="0"/>
              </a:rPr>
              <a:t>styleUrls</a:t>
            </a: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40912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What are Angular Components?">
            <a:extLst>
              <a:ext uri="{FF2B5EF4-FFF2-40B4-BE49-F238E27FC236}">
                <a16:creationId xmlns:a16="http://schemas.microsoft.com/office/drawing/2014/main" id="{2AF11264-DF3D-4D9A-AD64-499EC56328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557" y="318052"/>
            <a:ext cx="11436626" cy="6347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749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314118" y="330505"/>
            <a:ext cx="11231560" cy="6169447"/>
          </a:xfrm>
        </p:spPr>
        <p:txBody>
          <a:bodyPr>
            <a:normAutofit lnSpcReduction="10000"/>
          </a:bodyPr>
          <a:lstStyle/>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Import Component Decorator:</a:t>
            </a:r>
          </a:p>
          <a:p>
            <a:pPr>
              <a:lnSpc>
                <a:spcPct val="100000"/>
              </a:lnSpc>
            </a:pPr>
            <a:r>
              <a:rPr lang="en-US" sz="2000" dirty="0">
                <a:latin typeface="Consolas" panose="020B0609020204030204" pitchFamily="49" charset="0"/>
                <a:cs typeface="Times New Roman" panose="02020603050405020304" pitchFamily="18" charset="0"/>
              </a:rPr>
              <a:t>First, you need to import the Component decorator as shown in the below image. </a:t>
            </a:r>
          </a:p>
          <a:p>
            <a:pPr>
              <a:lnSpc>
                <a:spcPct val="100000"/>
              </a:lnSpc>
            </a:pPr>
            <a:endParaRPr lang="en-US" sz="2200" dirty="0">
              <a:latin typeface="Consolas" panose="020B0609020204030204" pitchFamily="49" charset="0"/>
              <a:cs typeface="Times New Roman" panose="02020603050405020304" pitchFamily="18" charset="0"/>
            </a:endParaRPr>
          </a:p>
          <a:p>
            <a:pPr marL="0" indent="0">
              <a:lnSpc>
                <a:spcPct val="100000"/>
              </a:lnSpc>
              <a:buNone/>
            </a:pPr>
            <a:endParaRPr lang="en-US" sz="2200" dirty="0">
              <a:latin typeface="Consolas" panose="020B0609020204030204" pitchFamily="49" charset="0"/>
              <a:cs typeface="Times New Roman" panose="02020603050405020304" pitchFamily="18" charset="0"/>
            </a:endParaRPr>
          </a:p>
          <a:p>
            <a:pPr marL="0" indent="0">
              <a:lnSpc>
                <a:spcPct val="100000"/>
              </a:lnSpc>
              <a:buNone/>
            </a:pPr>
            <a:r>
              <a:rPr lang="en-US" sz="2200" b="1" dirty="0">
                <a:solidFill>
                  <a:schemeClr val="accent1"/>
                </a:solidFill>
                <a:latin typeface="Consolas" panose="020B0609020204030204" pitchFamily="49" charset="0"/>
                <a:cs typeface="Times New Roman" panose="02020603050405020304" pitchFamily="18" charset="0"/>
              </a:rPr>
              <a:t>Create a class</a:t>
            </a:r>
          </a:p>
          <a:p>
            <a:pPr>
              <a:lnSpc>
                <a:spcPct val="100000"/>
              </a:lnSpc>
            </a:pPr>
            <a:r>
              <a:rPr lang="en-US" sz="2000" dirty="0">
                <a:latin typeface="Consolas" panose="020B0609020204030204" pitchFamily="49" charset="0"/>
                <a:cs typeface="Times New Roman" panose="02020603050405020304" pitchFamily="18" charset="0"/>
              </a:rPr>
              <a:t>If you want to create a class using Typescript language, then you need to use the keyword class followed by the class name as shown in the below image.</a:t>
            </a:r>
          </a:p>
          <a:p>
            <a:pPr>
              <a:lnSpc>
                <a:spcPct val="100000"/>
              </a:lnSpc>
            </a:pPr>
            <a:endParaRPr lang="en-US" sz="2200" dirty="0">
              <a:latin typeface="Consolas" panose="020B0609020204030204" pitchFamily="49" charset="0"/>
              <a:cs typeface="Times New Roman" panose="02020603050405020304" pitchFamily="18" charset="0"/>
            </a:endParaRPr>
          </a:p>
          <a:p>
            <a:pPr>
              <a:lnSpc>
                <a:spcPct val="100000"/>
              </a:lnSpc>
            </a:pPr>
            <a:endParaRPr lang="en-US" sz="2200" dirty="0">
              <a:latin typeface="Consolas" panose="020B0609020204030204" pitchFamily="49" charset="0"/>
              <a:cs typeface="Times New Roman" panose="02020603050405020304" pitchFamily="18" charset="0"/>
            </a:endParaRPr>
          </a:p>
          <a:p>
            <a:pPr>
              <a:lnSpc>
                <a:spcPct val="100000"/>
              </a:lnSpc>
            </a:pPr>
            <a:endParaRPr lang="en-US" sz="2200" dirty="0">
              <a:latin typeface="Consolas" panose="020B0609020204030204" pitchFamily="49" charset="0"/>
              <a:cs typeface="Times New Roman" panose="02020603050405020304" pitchFamily="18" charset="0"/>
            </a:endParaRPr>
          </a:p>
          <a:p>
            <a:pPr>
              <a:lnSpc>
                <a:spcPct val="100000"/>
              </a:lnSpc>
            </a:pPr>
            <a:r>
              <a:rPr lang="en-US" sz="2000" dirty="0">
                <a:latin typeface="Consolas" panose="020B0609020204030204" pitchFamily="49" charset="0"/>
                <a:cs typeface="Times New Roman" panose="02020603050405020304" pitchFamily="18" charset="0"/>
              </a:rPr>
              <a:t>The export keyword in typescript language is very much similar to the public keyword in java applications which allows this class (i.e. </a:t>
            </a:r>
            <a:r>
              <a:rPr lang="en-US" sz="2000" dirty="0" err="1">
                <a:latin typeface="Consolas" panose="020B0609020204030204" pitchFamily="49" charset="0"/>
                <a:cs typeface="Times New Roman" panose="02020603050405020304" pitchFamily="18" charset="0"/>
              </a:rPr>
              <a:t>AppComponent</a:t>
            </a:r>
            <a:r>
              <a:rPr lang="en-US" sz="2000" dirty="0">
                <a:latin typeface="Consolas" panose="020B0609020204030204" pitchFamily="49" charset="0"/>
                <a:cs typeface="Times New Roman" panose="02020603050405020304" pitchFamily="18" charset="0"/>
              </a:rPr>
              <a:t>) to be used by the other components within the application. </a:t>
            </a:r>
          </a:p>
          <a:p>
            <a:pPr>
              <a:lnSpc>
                <a:spcPct val="100000"/>
              </a:lnSpc>
            </a:pPr>
            <a:r>
              <a:rPr lang="en-US" sz="2000" dirty="0">
                <a:latin typeface="Consolas" panose="020B0609020204030204" pitchFamily="49" charset="0"/>
                <a:cs typeface="Times New Roman" panose="02020603050405020304" pitchFamily="18" charset="0"/>
              </a:rPr>
              <a:t>The title here is a property and the data type is a string by default. This property is initialized with a default value of “</a:t>
            </a:r>
            <a:r>
              <a:rPr lang="en-US" sz="2000" dirty="0" err="1">
                <a:latin typeface="Consolas" panose="020B0609020204030204" pitchFamily="49" charset="0"/>
                <a:cs typeface="Times New Roman" panose="02020603050405020304" pitchFamily="18" charset="0"/>
              </a:rPr>
              <a:t>MyAngularApp</a:t>
            </a:r>
            <a:r>
              <a:rPr lang="en-US" sz="2000" dirty="0">
                <a:latin typeface="Consolas" panose="020B0609020204030204" pitchFamily="49" charset="0"/>
                <a:cs typeface="Times New Roman" panose="02020603050405020304" pitchFamily="18" charset="0"/>
              </a:rPr>
              <a:t>“.</a:t>
            </a:r>
          </a:p>
          <a:p>
            <a:pPr marL="0" indent="0">
              <a:lnSpc>
                <a:spcPct val="100000"/>
              </a:lnSpc>
              <a:buNone/>
            </a:pPr>
            <a:endParaRPr lang="en-US" sz="2400" dirty="0">
              <a:latin typeface="Consolas" panose="020B0609020204030204" pitchFamily="49" charset="0"/>
              <a:cs typeface="Times New Roman" panose="02020603050405020304" pitchFamily="18" charset="0"/>
            </a:endParaRPr>
          </a:p>
        </p:txBody>
      </p:sp>
      <p:pic>
        <p:nvPicPr>
          <p:cNvPr id="11266" name="Picture 2" descr="Import Component Decorator in Angular">
            <a:extLst>
              <a:ext uri="{FF2B5EF4-FFF2-40B4-BE49-F238E27FC236}">
                <a16:creationId xmlns:a16="http://schemas.microsoft.com/office/drawing/2014/main" id="{22B22835-F58A-4E72-B196-81C36AD70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119" y="1255244"/>
            <a:ext cx="6775795" cy="81397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Create a class in Angular using Typescript">
            <a:extLst>
              <a:ext uri="{FF2B5EF4-FFF2-40B4-BE49-F238E27FC236}">
                <a16:creationId xmlns:a16="http://schemas.microsoft.com/office/drawing/2014/main" id="{8EA2BE00-3E31-41B9-8C39-57ED10685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5119" y="3415228"/>
            <a:ext cx="6550509" cy="108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08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101687" y="1013552"/>
            <a:ext cx="9915179" cy="4880472"/>
          </a:xfrm>
        </p:spPr>
        <p:txBody>
          <a:bodyPr>
            <a:normAutofit/>
          </a:bodyPr>
          <a:lstStyle/>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Applying the component decorator to the class:</a:t>
            </a:r>
          </a:p>
          <a:p>
            <a:pPr algn="just">
              <a:lnSpc>
                <a:spcPct val="100000"/>
              </a:lnSpc>
            </a:pPr>
            <a:r>
              <a:rPr lang="en-US" sz="2000" dirty="0">
                <a:latin typeface="Consolas" panose="020B0609020204030204" pitchFamily="49" charset="0"/>
                <a:cs typeface="Times New Roman" panose="02020603050405020304" pitchFamily="18" charset="0"/>
              </a:rPr>
              <a:t>The next step is to decorate the class with the @Component </a:t>
            </a:r>
            <a:r>
              <a:rPr lang="en-US" sz="2000">
                <a:latin typeface="Consolas" panose="020B0609020204030204" pitchFamily="49" charset="0"/>
                <a:cs typeface="Times New Roman" panose="02020603050405020304" pitchFamily="18" charset="0"/>
              </a:rPr>
              <a:t>decorator. A </a:t>
            </a:r>
            <a:r>
              <a:rPr lang="en-US" sz="2000" dirty="0">
                <a:latin typeface="Consolas" panose="020B0609020204030204" pitchFamily="49" charset="0"/>
                <a:cs typeface="Times New Roman" panose="02020603050405020304" pitchFamily="18" charset="0"/>
              </a:rPr>
              <a:t>class will only become a component when it is decorated with the @Component decorator as shown in the below image. </a:t>
            </a:r>
          </a:p>
          <a:p>
            <a:pPr>
              <a:lnSpc>
                <a:spcPct val="100000"/>
              </a:lnSpc>
            </a:pPr>
            <a:endParaRPr lang="en-US" sz="2400" dirty="0">
              <a:latin typeface="Consolas" panose="020B0609020204030204" pitchFamily="49" charset="0"/>
              <a:cs typeface="Times New Roman" panose="02020603050405020304" pitchFamily="18" charset="0"/>
            </a:endParaRPr>
          </a:p>
          <a:p>
            <a:pPr>
              <a:lnSpc>
                <a:spcPct val="100000"/>
              </a:lnSpc>
            </a:pPr>
            <a:endParaRPr lang="en-US" sz="2400" dirty="0">
              <a:latin typeface="Consolas" panose="020B0609020204030204" pitchFamily="49" charset="0"/>
              <a:cs typeface="Times New Roman" panose="02020603050405020304" pitchFamily="18" charset="0"/>
            </a:endParaRPr>
          </a:p>
          <a:p>
            <a:pPr>
              <a:lnSpc>
                <a:spcPct val="100000"/>
              </a:lnSpc>
            </a:pPr>
            <a:endParaRPr lang="en-US" sz="2400" dirty="0">
              <a:latin typeface="Consolas" panose="020B0609020204030204" pitchFamily="49" charset="0"/>
              <a:cs typeface="Times New Roman" panose="02020603050405020304" pitchFamily="18" charset="0"/>
            </a:endParaRPr>
          </a:p>
          <a:p>
            <a:pPr>
              <a:lnSpc>
                <a:spcPct val="100000"/>
              </a:lnSpc>
            </a:pPr>
            <a:endParaRPr lang="en-US" sz="2400" dirty="0">
              <a:latin typeface="Consolas" panose="020B0609020204030204" pitchFamily="49" charset="0"/>
              <a:cs typeface="Times New Roman" panose="02020603050405020304" pitchFamily="18" charset="0"/>
            </a:endParaRPr>
          </a:p>
          <a:p>
            <a:pPr>
              <a:lnSpc>
                <a:spcPct val="100000"/>
              </a:lnSpc>
            </a:pPr>
            <a:endParaRPr lang="en-US" sz="2400" dirty="0">
              <a:latin typeface="Consolas" panose="020B0609020204030204" pitchFamily="49" charset="0"/>
              <a:cs typeface="Times New Roman" panose="02020603050405020304" pitchFamily="18" charset="0"/>
            </a:endParaRPr>
          </a:p>
          <a:p>
            <a:pPr>
              <a:lnSpc>
                <a:spcPct val="100000"/>
              </a:lnSpc>
            </a:pPr>
            <a:endParaRPr lang="en-US" sz="2400" dirty="0">
              <a:latin typeface="Consolas" panose="020B0609020204030204" pitchFamily="49" charset="0"/>
              <a:cs typeface="Times New Roman" panose="02020603050405020304" pitchFamily="18" charset="0"/>
            </a:endParaRPr>
          </a:p>
          <a:p>
            <a:pPr>
              <a:lnSpc>
                <a:spcPct val="100000"/>
              </a:lnSpc>
            </a:pPr>
            <a:endParaRPr lang="en-US" sz="2400" dirty="0">
              <a:latin typeface="Consolas" panose="020B0609020204030204" pitchFamily="49" charset="0"/>
              <a:cs typeface="Times New Roman" panose="02020603050405020304" pitchFamily="18" charset="0"/>
            </a:endParaRPr>
          </a:p>
        </p:txBody>
      </p:sp>
      <p:pic>
        <p:nvPicPr>
          <p:cNvPr id="2" name="Picture 1">
            <a:extLst>
              <a:ext uri="{FF2B5EF4-FFF2-40B4-BE49-F238E27FC236}">
                <a16:creationId xmlns:a16="http://schemas.microsoft.com/office/drawing/2014/main" id="{77B27F19-B2E2-42FC-BA4B-E1035116FA7A}"/>
              </a:ext>
            </a:extLst>
          </p:cNvPr>
          <p:cNvPicPr>
            <a:picLocks noChangeAspect="1"/>
          </p:cNvPicPr>
          <p:nvPr/>
        </p:nvPicPr>
        <p:blipFill>
          <a:blip r:embed="rId2"/>
          <a:stretch>
            <a:fillRect/>
          </a:stretch>
        </p:blipFill>
        <p:spPr>
          <a:xfrm>
            <a:off x="2820319" y="2998851"/>
            <a:ext cx="6004192" cy="2321178"/>
          </a:xfrm>
          <a:prstGeom prst="rect">
            <a:avLst/>
          </a:prstGeom>
        </p:spPr>
      </p:pic>
    </p:spTree>
    <p:extLst>
      <p:ext uri="{BB962C8B-B14F-4D97-AF65-F5344CB8AC3E}">
        <p14:creationId xmlns:p14="http://schemas.microsoft.com/office/powerpoint/2010/main" val="91309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539827" y="567369"/>
            <a:ext cx="11369407" cy="6009701"/>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What is a Selector in Angular?</a:t>
            </a:r>
          </a:p>
          <a:p>
            <a:pPr>
              <a:lnSpc>
                <a:spcPct val="100000"/>
              </a:lnSpc>
            </a:pPr>
            <a:r>
              <a:rPr lang="en-US" sz="2000" dirty="0">
                <a:latin typeface="Consolas" panose="020B0609020204030204" pitchFamily="49" charset="0"/>
                <a:cs typeface="Times New Roman" panose="02020603050405020304" pitchFamily="18" charset="0"/>
              </a:rPr>
              <a:t>A selector is one of the properties of the object that we use along with the component configuration.</a:t>
            </a:r>
          </a:p>
          <a:p>
            <a:pPr>
              <a:lnSpc>
                <a:spcPct val="100000"/>
              </a:lnSpc>
            </a:pPr>
            <a:r>
              <a:rPr lang="en-US" sz="2000" dirty="0">
                <a:latin typeface="Consolas" panose="020B0609020204030204" pitchFamily="49" charset="0"/>
                <a:cs typeface="Times New Roman" panose="02020603050405020304" pitchFamily="18" charset="0"/>
              </a:rPr>
              <a:t>A selector is used to identify each component uniquely into the component tree, and it also defines how the current component is represented in the HTML DOM.</a:t>
            </a:r>
          </a:p>
          <a:p>
            <a:pPr>
              <a:lnSpc>
                <a:spcPct val="100000"/>
              </a:lnSpc>
            </a:pPr>
            <a:r>
              <a:rPr lang="en-US" sz="2000" dirty="0">
                <a:latin typeface="Consolas" panose="020B0609020204030204" pitchFamily="49" charset="0"/>
                <a:cs typeface="Times New Roman" panose="02020603050405020304" pitchFamily="18" charset="0"/>
              </a:rPr>
              <a:t>When we create a new component using Angular CLI, the newly created component looks like this.</a:t>
            </a:r>
          </a:p>
          <a:p>
            <a:pPr marL="0" indent="0">
              <a:lnSpc>
                <a:spcPct val="100000"/>
              </a:lnSpc>
              <a:buNone/>
            </a:pPr>
            <a:r>
              <a:rPr lang="en-US" sz="2000" dirty="0">
                <a:latin typeface="Consolas" panose="020B0609020204030204" pitchFamily="49" charset="0"/>
                <a:cs typeface="Times New Roman" panose="02020603050405020304" pitchFamily="18" charset="0"/>
              </a:rPr>
              <a:t>   </a:t>
            </a:r>
          </a:p>
        </p:txBody>
      </p:sp>
      <p:sp>
        <p:nvSpPr>
          <p:cNvPr id="2" name="Rectangle 1">
            <a:extLst>
              <a:ext uri="{FF2B5EF4-FFF2-40B4-BE49-F238E27FC236}">
                <a16:creationId xmlns:a16="http://schemas.microsoft.com/office/drawing/2014/main" id="{BE29B2C3-3575-4FDF-9D16-5D98BA86FA26}"/>
              </a:ext>
            </a:extLst>
          </p:cNvPr>
          <p:cNvSpPr/>
          <p:nvPr/>
        </p:nvSpPr>
        <p:spPr>
          <a:xfrm>
            <a:off x="3668617" y="3327093"/>
            <a:ext cx="7083846" cy="3249977"/>
          </a:xfrm>
          <a:prstGeom prst="rect">
            <a:avLst/>
          </a:prstGeom>
          <a:effectLst>
            <a:glow rad="228600">
              <a:schemeClr val="accent2">
                <a:satMod val="175000"/>
                <a:alpha val="40000"/>
              </a:schemeClr>
            </a:glow>
          </a:effectLst>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2000" b="0" dirty="0">
                <a:solidFill>
                  <a:srgbClr val="C586C0"/>
                </a:solidFill>
                <a:effectLst/>
                <a:latin typeface="Consolas" panose="020B0609020204030204" pitchFamily="49" charset="0"/>
              </a:rPr>
              <a:t>import</a:t>
            </a:r>
            <a:r>
              <a:rPr lang="en-US" sz="2000" b="0" dirty="0">
                <a:solidFill>
                  <a:srgbClr val="D4D4D4"/>
                </a:solidFill>
                <a:effectLst/>
                <a:latin typeface="Consolas" panose="020B0609020204030204" pitchFamily="49" charset="0"/>
              </a:rPr>
              <a:t> { </a:t>
            </a:r>
            <a:r>
              <a:rPr lang="en-US" sz="2000" b="0" dirty="0">
                <a:solidFill>
                  <a:srgbClr val="9CDCFE"/>
                </a:solidFill>
                <a:effectLst/>
                <a:latin typeface="Consolas" panose="020B0609020204030204" pitchFamily="49" charset="0"/>
              </a:rPr>
              <a:t>Component</a:t>
            </a:r>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from</a:t>
            </a:r>
            <a:r>
              <a:rPr lang="en-US" sz="2000" b="0" dirty="0">
                <a:solidFill>
                  <a:srgbClr val="D4D4D4"/>
                </a:solidFill>
                <a:effectLst/>
                <a:latin typeface="Consolas" panose="020B0609020204030204" pitchFamily="49" charset="0"/>
              </a:rPr>
              <a:t> </a:t>
            </a:r>
            <a:r>
              <a:rPr lang="en-US" sz="2000" b="0" dirty="0">
                <a:solidFill>
                  <a:srgbClr val="CE9178"/>
                </a:solidFill>
                <a:effectLst/>
                <a:latin typeface="Consolas" panose="020B0609020204030204" pitchFamily="49" charset="0"/>
              </a:rPr>
              <a:t>'@angular/core'</a:t>
            </a:r>
            <a:r>
              <a:rPr lang="en-US" sz="2000" b="0" dirty="0">
                <a:solidFill>
                  <a:srgbClr val="D4D4D4"/>
                </a:solidFill>
                <a:effectLst/>
                <a:latin typeface="Consolas" panose="020B0609020204030204" pitchFamily="49" charset="0"/>
              </a:rPr>
              <a:t>;</a:t>
            </a:r>
          </a:p>
          <a:p>
            <a:br>
              <a:rPr lang="en-US" sz="2000" b="0" dirty="0">
                <a:solidFill>
                  <a:srgbClr val="D4D4D4"/>
                </a:solidFill>
                <a:effectLst/>
                <a:latin typeface="Consolas" panose="020B0609020204030204" pitchFamily="49" charset="0"/>
              </a:rPr>
            </a:br>
            <a:r>
              <a:rPr lang="en-US" sz="2000" b="0" dirty="0">
                <a:solidFill>
                  <a:srgbClr val="D4D4D4"/>
                </a:solidFill>
                <a:effectLst/>
                <a:latin typeface="Consolas" panose="020B0609020204030204" pitchFamily="49" charset="0"/>
              </a:rPr>
              <a:t>@</a:t>
            </a:r>
            <a:r>
              <a:rPr lang="en-US" sz="2000" b="0" dirty="0">
                <a:solidFill>
                  <a:srgbClr val="4EC9B0"/>
                </a:solidFill>
                <a:effectLst/>
                <a:latin typeface="Consolas" panose="020B0609020204030204" pitchFamily="49" charset="0"/>
              </a:rPr>
              <a:t>Component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selector:</a:t>
            </a:r>
            <a:r>
              <a:rPr lang="en-US" sz="2000" b="0" dirty="0">
                <a:solidFill>
                  <a:srgbClr val="D4D4D4"/>
                </a:solidFill>
                <a:effectLst/>
                <a:latin typeface="Consolas" panose="020B0609020204030204" pitchFamily="49" charset="0"/>
              </a:rPr>
              <a:t> </a:t>
            </a:r>
            <a:r>
              <a:rPr lang="en-US" sz="2000" b="0" dirty="0">
                <a:solidFill>
                  <a:srgbClr val="CE9178"/>
                </a:solidFill>
                <a:effectLst/>
                <a:latin typeface="Consolas" panose="020B0609020204030204" pitchFamily="49" charset="0"/>
              </a:rPr>
              <a:t>'app-root'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templateUrl</a:t>
            </a:r>
            <a:r>
              <a:rPr lang="en-US" sz="2000" b="0" dirty="0">
                <a:solidFill>
                  <a:srgbClr val="9CDCFE"/>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CE9178"/>
                </a:solidFill>
                <a:effectLst/>
                <a:latin typeface="Consolas" panose="020B0609020204030204" pitchFamily="49" charset="0"/>
              </a:rPr>
              <a:t>'./app.component.html'</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styleUrls</a:t>
            </a:r>
            <a:r>
              <a:rPr lang="en-US" sz="2000" b="0" dirty="0">
                <a:solidFill>
                  <a:srgbClr val="9CDCFE"/>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CE9178"/>
                </a:solidFill>
                <a:effectLst/>
                <a:latin typeface="Consolas" panose="020B0609020204030204" pitchFamily="49" charset="0"/>
              </a:rPr>
              <a:t>'./app.component.css'</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export</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class</a:t>
            </a:r>
            <a:r>
              <a:rPr lang="en-US" sz="2000" b="0" dirty="0">
                <a:solidFill>
                  <a:srgbClr val="D4D4D4"/>
                </a:solidFill>
                <a:effectLst/>
                <a:latin typeface="Consolas" panose="020B0609020204030204" pitchFamily="49" charset="0"/>
              </a:rPr>
              <a:t> </a:t>
            </a:r>
            <a:r>
              <a:rPr lang="en-US" sz="2000" b="0" dirty="0" err="1">
                <a:solidFill>
                  <a:srgbClr val="4EC9B0"/>
                </a:solidFill>
                <a:effectLst/>
                <a:latin typeface="Consolas" panose="020B0609020204030204" pitchFamily="49" charset="0"/>
              </a:rPr>
              <a:t>AppComponent</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title</a:t>
            </a:r>
            <a:r>
              <a:rPr lang="en-US" sz="2000" b="0" dirty="0">
                <a:solidFill>
                  <a:srgbClr val="D4D4D4"/>
                </a:solidFill>
                <a:effectLst/>
                <a:latin typeface="Consolas" panose="020B0609020204030204" pitchFamily="49" charset="0"/>
              </a:rPr>
              <a:t> = </a:t>
            </a:r>
            <a:r>
              <a:rPr lang="en-US" sz="2000" b="0" dirty="0">
                <a:solidFill>
                  <a:srgbClr val="CE9178"/>
                </a:solidFill>
                <a:effectLst/>
                <a:latin typeface="Consolas" panose="020B0609020204030204" pitchFamily="49" charset="0"/>
              </a:rPr>
              <a:t>'Welcome to Angular first application'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31557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451692" y="851052"/>
            <a:ext cx="10840597" cy="5155895"/>
          </a:xfrm>
        </p:spPr>
        <p:txBody>
          <a:bodyPr>
            <a:normAutofit lnSpcReduction="10000"/>
          </a:bodyPr>
          <a:lstStyle/>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r>
              <a:rPr lang="en-US" sz="2000" dirty="0">
                <a:latin typeface="Consolas" panose="020B0609020204030204" pitchFamily="49" charset="0"/>
                <a:cs typeface="Times New Roman" panose="02020603050405020304" pitchFamily="18" charset="0"/>
              </a:rPr>
              <a:t>Here in </a:t>
            </a:r>
            <a:r>
              <a:rPr lang="en-US" sz="2000" dirty="0" err="1">
                <a:latin typeface="Consolas" panose="020B0609020204030204" pitchFamily="49" charset="0"/>
                <a:cs typeface="Times New Roman" panose="02020603050405020304" pitchFamily="18" charset="0"/>
              </a:rPr>
              <a:t>app.component.ts</a:t>
            </a:r>
            <a:r>
              <a:rPr lang="en-US" sz="2000" dirty="0">
                <a:latin typeface="Consolas" panose="020B0609020204030204" pitchFamily="49" charset="0"/>
                <a:cs typeface="Times New Roman" panose="02020603050405020304" pitchFamily="18" charset="0"/>
              </a:rPr>
              <a:t>, notice that we have one property called selector along with the unique name used to identify the app component in the HTML DOM tree once it is rendered into the browser.</a:t>
            </a:r>
          </a:p>
          <a:p>
            <a:pPr>
              <a:lnSpc>
                <a:spcPct val="100000"/>
              </a:lnSpc>
            </a:pPr>
            <a:r>
              <a:rPr lang="en-US" sz="2000" dirty="0">
                <a:latin typeface="Consolas" panose="020B0609020204030204" pitchFamily="49" charset="0"/>
                <a:cs typeface="Times New Roman" panose="02020603050405020304" pitchFamily="18" charset="0"/>
              </a:rPr>
              <a:t>Once we run our Angular app in the browser, we can open the browser developer tools and go to </a:t>
            </a:r>
            <a:r>
              <a:rPr lang="en-US" sz="2000">
                <a:latin typeface="Consolas" panose="020B0609020204030204" pitchFamily="49" charset="0"/>
                <a:cs typeface="Times New Roman" panose="02020603050405020304" pitchFamily="18" charset="0"/>
              </a:rPr>
              <a:t>the elements </a:t>
            </a:r>
            <a:r>
              <a:rPr lang="en-US" sz="2000" dirty="0">
                <a:latin typeface="Consolas" panose="020B0609020204030204" pitchFamily="49" charset="0"/>
                <a:cs typeface="Times New Roman" panose="02020603050405020304" pitchFamily="18" charset="0"/>
              </a:rPr>
              <a:t>tab, where we can see the component rendered.</a:t>
            </a:r>
          </a:p>
          <a:p>
            <a:pPr>
              <a:lnSpc>
                <a:spcPct val="100000"/>
              </a:lnSpc>
            </a:pPr>
            <a:r>
              <a:rPr lang="en-US" sz="2000" dirty="0">
                <a:latin typeface="Consolas" panose="020B0609020204030204" pitchFamily="49" charset="0"/>
                <a:cs typeface="Times New Roman" panose="02020603050405020304" pitchFamily="18" charset="0"/>
              </a:rPr>
              <a:t>As you can see, the &lt;</a:t>
            </a:r>
            <a:r>
              <a:rPr lang="en-US" sz="2000" dirty="0">
                <a:solidFill>
                  <a:srgbClr val="CE9178"/>
                </a:solidFill>
                <a:latin typeface="Consolas" panose="020B0609020204030204" pitchFamily="49" charset="0"/>
              </a:rPr>
              <a:t>app-root</a:t>
            </a:r>
            <a:r>
              <a:rPr lang="en-US" sz="2000" dirty="0">
                <a:latin typeface="Consolas" panose="020B0609020204030204" pitchFamily="49" charset="0"/>
                <a:cs typeface="Times New Roman" panose="02020603050405020304" pitchFamily="18" charset="0"/>
              </a:rPr>
              <a:t>&gt; is rendered initially because the app component is the root component for our application. </a:t>
            </a:r>
          </a:p>
          <a:p>
            <a:pPr>
              <a:lnSpc>
                <a:spcPct val="100000"/>
              </a:lnSpc>
            </a:pPr>
            <a:r>
              <a:rPr lang="en-US" sz="2000" dirty="0">
                <a:latin typeface="Consolas" panose="020B0609020204030204" pitchFamily="49" charset="0"/>
                <a:cs typeface="Times New Roman" panose="02020603050405020304" pitchFamily="18" charset="0"/>
              </a:rPr>
              <a:t>If we have any child components, then they all are rendered inside the parent selector.</a:t>
            </a:r>
          </a:p>
          <a:p>
            <a:pPr>
              <a:lnSpc>
                <a:spcPct val="100000"/>
              </a:lnSpc>
            </a:pPr>
            <a:r>
              <a:rPr lang="en-US" sz="2000" dirty="0">
                <a:latin typeface="Consolas" panose="020B0609020204030204" pitchFamily="49" charset="0"/>
                <a:cs typeface="Times New Roman" panose="02020603050405020304" pitchFamily="18" charset="0"/>
              </a:rPr>
              <a:t>Basically, the selector property of the component is just a string that is used to identify the component or an element in the DOM.</a:t>
            </a:r>
          </a:p>
          <a:p>
            <a:pPr>
              <a:lnSpc>
                <a:spcPct val="100000"/>
              </a:lnSpc>
            </a:pPr>
            <a:r>
              <a:rPr lang="en-US" sz="2000" dirty="0">
                <a:latin typeface="Consolas" panose="020B0609020204030204" pitchFamily="49" charset="0"/>
                <a:cs typeface="Times New Roman" panose="02020603050405020304" pitchFamily="18" charset="0"/>
              </a:rPr>
              <a:t>By default, the selector name may have an app as a prefix at the time of component creation, but we can update it</a:t>
            </a:r>
            <a:r>
              <a:rPr lang="en-US" sz="2000">
                <a:latin typeface="Consolas" panose="020B0609020204030204" pitchFamily="49" charset="0"/>
                <a:cs typeface="Times New Roman" panose="02020603050405020304" pitchFamily="18" charset="0"/>
              </a:rPr>
              <a:t>. </a:t>
            </a: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20606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p:txBody>
          <a:bodyPr>
            <a:noAutofit/>
          </a:bodyPr>
          <a:lstStyle/>
          <a:p>
            <a:pPr algn="just">
              <a:lnSpc>
                <a:spcPct val="100000"/>
              </a:lnSpc>
            </a:pPr>
            <a:r>
              <a:rPr lang="en-US" sz="2200">
                <a:latin typeface="Consolas" panose="020B0609020204030204" pitchFamily="49" charset="0"/>
                <a:cs typeface="Times New Roman" panose="02020603050405020304" pitchFamily="18" charset="0"/>
              </a:rPr>
              <a:t>To </a:t>
            </a:r>
            <a:r>
              <a:rPr lang="en-US" sz="2200" dirty="0">
                <a:latin typeface="Consolas" panose="020B0609020204030204" pitchFamily="49" charset="0"/>
                <a:cs typeface="Times New Roman" panose="02020603050405020304" pitchFamily="18" charset="0"/>
              </a:rPr>
              <a:t>resolve the issues encountered in </a:t>
            </a:r>
            <a:r>
              <a:rPr lang="en-US" sz="2200" dirty="0" err="1">
                <a:latin typeface="Consolas" panose="020B0609020204030204" pitchFamily="49" charset="0"/>
                <a:cs typeface="Times New Roman" panose="02020603050405020304" pitchFamily="18" charset="0"/>
              </a:rPr>
              <a:t>AngularJs</a:t>
            </a:r>
            <a:r>
              <a:rPr lang="en-US" sz="2200" dirty="0">
                <a:latin typeface="Consolas" panose="020B0609020204030204" pitchFamily="49" charset="0"/>
                <a:cs typeface="Times New Roman" panose="02020603050405020304" pitchFamily="18" charset="0"/>
              </a:rPr>
              <a:t>, Google launched Angular, an open-source JavaScript framework. </a:t>
            </a:r>
          </a:p>
          <a:p>
            <a:pPr algn="just">
              <a:lnSpc>
                <a:spcPct val="100000"/>
              </a:lnSpc>
            </a:pPr>
            <a:r>
              <a:rPr lang="en-US" sz="2200" dirty="0">
                <a:latin typeface="Consolas" panose="020B0609020204030204" pitchFamily="49" charset="0"/>
                <a:cs typeface="Times New Roman" panose="02020603050405020304" pitchFamily="18" charset="0"/>
              </a:rPr>
              <a:t>This was a complete rewrite of </a:t>
            </a:r>
            <a:r>
              <a:rPr lang="en-US" sz="2200" dirty="0" err="1">
                <a:latin typeface="Consolas" panose="020B0609020204030204" pitchFamily="49" charset="0"/>
                <a:cs typeface="Times New Roman" panose="02020603050405020304" pitchFamily="18" charset="0"/>
              </a:rPr>
              <a:t>AngularJs</a:t>
            </a:r>
            <a:r>
              <a:rPr lang="en-US" sz="2200" dirty="0">
                <a:latin typeface="Consolas" panose="020B0609020204030204" pitchFamily="49" charset="0"/>
                <a:cs typeface="Times New Roman" panose="02020603050405020304" pitchFamily="18" charset="0"/>
              </a:rPr>
              <a:t> and worked on a different paradigm.</a:t>
            </a:r>
          </a:p>
          <a:p>
            <a:pPr algn="just">
              <a:lnSpc>
                <a:spcPct val="100000"/>
              </a:lnSpc>
            </a:pPr>
            <a:r>
              <a:rPr lang="en-US" sz="2200" dirty="0">
                <a:latin typeface="Consolas" panose="020B0609020204030204" pitchFamily="49" charset="0"/>
                <a:cs typeface="Times New Roman" panose="02020603050405020304" pitchFamily="18" charset="0"/>
              </a:rPr>
              <a:t>The early version </a:t>
            </a:r>
            <a:r>
              <a:rPr lang="en-US" sz="2200">
                <a:latin typeface="Consolas" panose="020B0609020204030204" pitchFamily="49" charset="0"/>
                <a:cs typeface="Times New Roman" panose="02020603050405020304" pitchFamily="18" charset="0"/>
              </a:rPr>
              <a:t>of Angular </a:t>
            </a:r>
            <a:r>
              <a:rPr lang="en-US" sz="2200" dirty="0">
                <a:latin typeface="Consolas" panose="020B0609020204030204" pitchFamily="49" charset="0"/>
                <a:cs typeface="Times New Roman" panose="02020603050405020304" pitchFamily="18" charset="0"/>
              </a:rPr>
              <a:t>was </a:t>
            </a:r>
            <a:r>
              <a:rPr lang="en-US" sz="2200">
                <a:latin typeface="Consolas" panose="020B0609020204030204" pitchFamily="49" charset="0"/>
                <a:cs typeface="Times New Roman" panose="02020603050405020304" pitchFamily="18" charset="0"/>
              </a:rPr>
              <a:t>named Angular 2. Then later, </a:t>
            </a:r>
            <a:r>
              <a:rPr lang="en-US" sz="2200" dirty="0">
                <a:latin typeface="Consolas" panose="020B0609020204030204" pitchFamily="49" charset="0"/>
                <a:cs typeface="Times New Roman" panose="02020603050405020304" pitchFamily="18" charset="0"/>
              </a:rPr>
              <a:t>it was </a:t>
            </a:r>
            <a:r>
              <a:rPr lang="en-US" sz="2200">
                <a:latin typeface="Consolas" panose="020B0609020204030204" pitchFamily="49" charset="0"/>
                <a:cs typeface="Times New Roman" panose="02020603050405020304" pitchFamily="18" charset="0"/>
              </a:rPr>
              <a:t>renamed just </a:t>
            </a:r>
            <a:r>
              <a:rPr lang="en-US" sz="2200" dirty="0">
                <a:latin typeface="Consolas" panose="020B0609020204030204" pitchFamily="49" charset="0"/>
                <a:cs typeface="Times New Roman" panose="02020603050405020304" pitchFamily="18" charset="0"/>
              </a:rPr>
              <a:t>Angular. </a:t>
            </a:r>
          </a:p>
          <a:p>
            <a:pPr algn="just">
              <a:lnSpc>
                <a:spcPct val="100000"/>
              </a:lnSpc>
            </a:pPr>
            <a:r>
              <a:rPr lang="en-US" sz="2200" dirty="0">
                <a:latin typeface="Consolas" panose="020B0609020204030204" pitchFamily="49" charset="0"/>
                <a:cs typeface="Times New Roman" panose="02020603050405020304" pitchFamily="18" charset="0"/>
              </a:rPr>
              <a:t>Then Angular Team releases new versions of the Angular </a:t>
            </a:r>
            <a:r>
              <a:rPr lang="en-US" sz="2200">
                <a:latin typeface="Consolas" panose="020B0609020204030204" pitchFamily="49" charset="0"/>
                <a:cs typeface="Times New Roman" panose="02020603050405020304" pitchFamily="18" charset="0"/>
              </a:rPr>
              <a:t>versions regularly; the last stable version available </a:t>
            </a:r>
            <a:r>
              <a:rPr lang="en-US" sz="2200" dirty="0">
                <a:latin typeface="Consolas" panose="020B0609020204030204" pitchFamily="49" charset="0"/>
                <a:cs typeface="Times New Roman" panose="02020603050405020304" pitchFamily="18" charset="0"/>
              </a:rPr>
              <a:t>is </a:t>
            </a:r>
            <a:r>
              <a:rPr lang="en-US" sz="2200">
                <a:latin typeface="Consolas" panose="020B0609020204030204" pitchFamily="49" charset="0"/>
                <a:cs typeface="Times New Roman" panose="02020603050405020304" pitchFamily="18" charset="0"/>
              </a:rPr>
              <a:t>Angular 16(May 2023).</a:t>
            </a:r>
            <a:endParaRPr lang="en-US" sz="2200" dirty="0">
              <a:latin typeface="Consolas" panose="020B0609020204030204" pitchFamily="49" charset="0"/>
              <a:cs typeface="Times New Roman" panose="02020603050405020304" pitchFamily="18" charset="0"/>
            </a:endParaRPr>
          </a:p>
          <a:p>
            <a:pPr>
              <a:lnSpc>
                <a:spcPct val="100000"/>
              </a:lnSpc>
            </a:pPr>
            <a:endParaRPr lang="en-US" sz="2200" dirty="0">
              <a:latin typeface="Consolas" panose="020B0609020204030204" pitchFamily="49" charset="0"/>
              <a:cs typeface="Times New Roman" panose="02020603050405020304" pitchFamily="18" charset="0"/>
            </a:endParaRPr>
          </a:p>
          <a:p>
            <a:pPr>
              <a:lnSpc>
                <a:spcPct val="100000"/>
              </a:lnSpc>
            </a:pPr>
            <a:endParaRPr lang="en-US" sz="22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Introduction to </a:t>
            </a:r>
            <a:r>
              <a:rPr kumimoji="0" lang="en-US" sz="4000" b="1"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Angular </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56544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233890" y="638977"/>
            <a:ext cx="9540606" cy="5398265"/>
          </a:xfrm>
        </p:spPr>
        <p:txBody>
          <a:bodyPr>
            <a:normAutofit/>
          </a:bodyPr>
          <a:lstStyle/>
          <a:p>
            <a:pPr marL="0" indent="0">
              <a:lnSpc>
                <a:spcPct val="100000"/>
              </a:lnSpc>
              <a:spcBef>
                <a:spcPts val="800"/>
              </a:spcBef>
              <a:spcAft>
                <a:spcPts val="800"/>
              </a:spcAft>
              <a:buNone/>
            </a:pPr>
            <a:r>
              <a:rPr lang="en-US" sz="2000" b="1" dirty="0">
                <a:solidFill>
                  <a:schemeClr val="accent1"/>
                </a:solidFill>
                <a:latin typeface="Consolas" panose="020B0609020204030204" pitchFamily="49" charset="0"/>
                <a:cs typeface="Times New Roman" panose="02020603050405020304" pitchFamily="18" charset="0"/>
              </a:rPr>
              <a:t>What is a template/</a:t>
            </a:r>
            <a:r>
              <a:rPr lang="en-US" sz="2000" b="1" dirty="0" err="1">
                <a:solidFill>
                  <a:schemeClr val="accent1"/>
                </a:solidFill>
                <a:latin typeface="Consolas" panose="020B0609020204030204" pitchFamily="49" charset="0"/>
                <a:cs typeface="Times New Roman" panose="02020603050405020304" pitchFamily="18" charset="0"/>
              </a:rPr>
              <a:t>templateUrl</a:t>
            </a:r>
            <a:endParaRPr lang="en-US" sz="2000" b="1" dirty="0">
              <a:solidFill>
                <a:schemeClr val="accent1"/>
              </a:solidFill>
              <a:latin typeface="Consolas" panose="020B0609020204030204" pitchFamily="49" charset="0"/>
              <a:cs typeface="Times New Roman" panose="02020603050405020304" pitchFamily="18" charset="0"/>
            </a:endParaRPr>
          </a:p>
          <a:p>
            <a:pPr>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Templates in Angular represents a view whose role is to display data and change the data whenever an event occurs</a:t>
            </a:r>
            <a:r>
              <a:rPr lang="en-US" sz="2000">
                <a:latin typeface="Consolas" panose="020B0609020204030204" pitchFamily="49" charset="0"/>
                <a:cs typeface="Times New Roman" panose="02020603050405020304" pitchFamily="18" charset="0"/>
              </a:rPr>
              <a:t>. The </a:t>
            </a:r>
            <a:r>
              <a:rPr lang="en-US" sz="2000" dirty="0">
                <a:latin typeface="Consolas" panose="020B0609020204030204" pitchFamily="49" charset="0"/>
                <a:cs typeface="Times New Roman" panose="02020603050405020304" pitchFamily="18" charset="0"/>
              </a:rPr>
              <a:t>default language for templates is HTML.</a:t>
            </a:r>
          </a:p>
          <a:p>
            <a:pPr marL="0" indent="0">
              <a:lnSpc>
                <a:spcPct val="100000"/>
              </a:lnSpc>
              <a:spcBef>
                <a:spcPts val="800"/>
              </a:spcBef>
              <a:spcAft>
                <a:spcPts val="800"/>
              </a:spcAft>
              <a:buNone/>
            </a:pPr>
            <a:r>
              <a:rPr lang="en-US" sz="2000" b="1" dirty="0">
                <a:solidFill>
                  <a:schemeClr val="accent1"/>
                </a:solidFill>
                <a:latin typeface="Consolas" panose="020B0609020204030204" pitchFamily="49" charset="0"/>
                <a:cs typeface="Times New Roman" panose="02020603050405020304" pitchFamily="18" charset="0"/>
              </a:rPr>
              <a:t>Why Template</a:t>
            </a:r>
          </a:p>
          <a:p>
            <a:pPr>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Templates separate view layer from the rest of the framework so we can change the view layer without breaking the application. </a:t>
            </a:r>
          </a:p>
          <a:p>
            <a:pPr marL="0" indent="0">
              <a:lnSpc>
                <a:spcPct val="100000"/>
              </a:lnSpc>
              <a:spcBef>
                <a:spcPts val="800"/>
              </a:spcBef>
              <a:spcAft>
                <a:spcPts val="800"/>
              </a:spcAft>
              <a:buNone/>
            </a:pPr>
            <a:r>
              <a:rPr lang="en-US" sz="2000" b="1" dirty="0">
                <a:solidFill>
                  <a:schemeClr val="accent1"/>
                </a:solidFill>
                <a:latin typeface="Consolas" panose="020B0609020204030204" pitchFamily="49" charset="0"/>
                <a:cs typeface="Times New Roman" panose="02020603050405020304" pitchFamily="18" charset="0"/>
              </a:rPr>
              <a:t>How to create template </a:t>
            </a:r>
          </a:p>
          <a:p>
            <a:pPr>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There are two ways of defining templates,</a:t>
            </a:r>
          </a:p>
          <a:p>
            <a:pPr lvl="1">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Inline Template</a:t>
            </a:r>
          </a:p>
          <a:p>
            <a:pPr lvl="1">
              <a:lnSpc>
                <a:spcPct val="100000"/>
              </a:lnSpc>
              <a:spcBef>
                <a:spcPts val="800"/>
              </a:spcBef>
              <a:spcAft>
                <a:spcPts val="800"/>
              </a:spcAft>
            </a:pPr>
            <a:r>
              <a:rPr lang="en-US" sz="2000" dirty="0">
                <a:latin typeface="Consolas" panose="020B0609020204030204" pitchFamily="49" charset="0"/>
                <a:cs typeface="Times New Roman" panose="02020603050405020304" pitchFamily="18" charset="0"/>
              </a:rPr>
              <a:t>External Template</a:t>
            </a:r>
          </a:p>
          <a:p>
            <a:pPr marL="0" indent="0">
              <a:lnSpc>
                <a:spcPct val="100000"/>
              </a:lnSpc>
              <a:spcBef>
                <a:spcPts val="800"/>
              </a:spcBef>
              <a:spcAft>
                <a:spcPts val="800"/>
              </a:spcAft>
              <a:buNone/>
            </a:pPr>
            <a:endParaRPr lang="en-US" sz="2000" b="1" dirty="0">
              <a:solidFill>
                <a:schemeClr val="accent1"/>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72394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322024" y="1002535"/>
            <a:ext cx="9132982" cy="5321147"/>
          </a:xfrm>
        </p:spPr>
        <p:txBody>
          <a:bodyPr>
            <a:normAutofit/>
          </a:bodyPr>
          <a:lstStyle/>
          <a:p>
            <a:pPr marL="0" indent="0">
              <a:lnSpc>
                <a:spcPct val="100000"/>
              </a:lnSpc>
              <a:spcAft>
                <a:spcPts val="1000"/>
              </a:spcAft>
              <a:buNone/>
            </a:pPr>
            <a:r>
              <a:rPr lang="en-US" sz="2000" b="1">
                <a:solidFill>
                  <a:schemeClr val="accent1"/>
                </a:solidFill>
                <a:latin typeface="Consolas" panose="020B0609020204030204" pitchFamily="49" charset="0"/>
                <a:cs typeface="Times New Roman" panose="02020603050405020304" pitchFamily="18" charset="0"/>
              </a:rPr>
              <a:t>Inline </a:t>
            </a:r>
            <a:r>
              <a:rPr lang="en-US" sz="2000" b="1" dirty="0">
                <a:solidFill>
                  <a:schemeClr val="accent1"/>
                </a:solidFill>
                <a:latin typeface="Consolas" panose="020B0609020204030204" pitchFamily="49" charset="0"/>
                <a:cs typeface="Times New Roman" panose="02020603050405020304" pitchFamily="18" charset="0"/>
              </a:rPr>
              <a:t>Template:</a:t>
            </a:r>
          </a:p>
          <a:p>
            <a:pPr marL="0" indent="0">
              <a:lnSpc>
                <a:spcPct val="100000"/>
              </a:lnSpc>
              <a:spcAft>
                <a:spcPts val="1000"/>
              </a:spcAft>
              <a:buNone/>
            </a:pPr>
            <a:r>
              <a:rPr lang="en-US" sz="2000" dirty="0">
                <a:latin typeface="Consolas" panose="020B0609020204030204" pitchFamily="49" charset="0"/>
                <a:cs typeface="Times New Roman" panose="02020603050405020304" pitchFamily="18" charset="0"/>
              </a:rPr>
              <a:t>import { Component } from '@angular/core';</a:t>
            </a:r>
            <a:br>
              <a:rPr lang="en-US" sz="2000" dirty="0">
                <a:latin typeface="Consolas" panose="020B0609020204030204" pitchFamily="49" charset="0"/>
                <a:cs typeface="Times New Roman" panose="02020603050405020304" pitchFamily="18" charset="0"/>
              </a:rPr>
            </a:br>
            <a:r>
              <a:rPr lang="en-US" sz="2000" b="1" dirty="0">
                <a:solidFill>
                  <a:srgbClr val="00B050"/>
                </a:solidFill>
                <a:latin typeface="Consolas" panose="020B0609020204030204" pitchFamily="49" charset="0"/>
                <a:cs typeface="Times New Roman" panose="02020603050405020304" pitchFamily="18" charset="0"/>
              </a:rPr>
              <a:t>@Component</a:t>
            </a:r>
            <a:r>
              <a:rPr lang="en-US" sz="2000" dirty="0">
                <a:latin typeface="Consolas" panose="020B0609020204030204" pitchFamily="49" charset="0"/>
                <a:cs typeface="Times New Roman" panose="02020603050405020304" pitchFamily="18" charset="0"/>
              </a:rPr>
              <a:t>({</a:t>
            </a:r>
          </a:p>
          <a:p>
            <a:pPr marL="0" indent="0">
              <a:lnSpc>
                <a:spcPct val="100000"/>
              </a:lnSpc>
              <a:spcAft>
                <a:spcPts val="1000"/>
              </a:spcAft>
              <a:buNone/>
            </a:pPr>
            <a:r>
              <a:rPr lang="en-US" sz="2000" dirty="0">
                <a:latin typeface="Consolas" panose="020B0609020204030204" pitchFamily="49" charset="0"/>
                <a:cs typeface="Times New Roman" panose="02020603050405020304" pitchFamily="18" charset="0"/>
              </a:rPr>
              <a:t> </a:t>
            </a:r>
            <a:r>
              <a:rPr lang="en-US" sz="2000" b="1" dirty="0">
                <a:solidFill>
                  <a:schemeClr val="accent5"/>
                </a:solidFill>
                <a:latin typeface="Consolas" panose="020B0609020204030204" pitchFamily="49" charset="0"/>
                <a:cs typeface="Times New Roman" panose="02020603050405020304" pitchFamily="18" charset="0"/>
              </a:rPr>
              <a:t> selector</a:t>
            </a:r>
            <a:r>
              <a:rPr lang="en-US" sz="2000" dirty="0">
                <a:latin typeface="Consolas" panose="020B0609020204030204" pitchFamily="49" charset="0"/>
                <a:cs typeface="Times New Roman" panose="02020603050405020304" pitchFamily="18" charset="0"/>
              </a:rPr>
              <a:t>: </a:t>
            </a:r>
            <a:r>
              <a:rPr lang="en-US" sz="2000" b="1" dirty="0">
                <a:solidFill>
                  <a:schemeClr val="accent2">
                    <a:lumMod val="75000"/>
                  </a:schemeClr>
                </a:solidFill>
                <a:latin typeface="Consolas" panose="020B0609020204030204" pitchFamily="49" charset="0"/>
                <a:cs typeface="Times New Roman" panose="02020603050405020304" pitchFamily="18" charset="0"/>
              </a:rPr>
              <a:t>'app-root',</a:t>
            </a:r>
          </a:p>
          <a:p>
            <a:pPr marL="0" indent="0">
              <a:lnSpc>
                <a:spcPct val="100000"/>
              </a:lnSpc>
              <a:spcAft>
                <a:spcPts val="1000"/>
              </a:spcAft>
              <a:buNone/>
            </a:pPr>
            <a:r>
              <a:rPr lang="en-US" sz="2000" dirty="0">
                <a:latin typeface="Consolas" panose="020B0609020204030204" pitchFamily="49" charset="0"/>
                <a:cs typeface="Times New Roman" panose="02020603050405020304" pitchFamily="18" charset="0"/>
              </a:rPr>
              <a:t>  </a:t>
            </a:r>
            <a:r>
              <a:rPr lang="en-US" sz="2000" b="1" dirty="0">
                <a:solidFill>
                  <a:schemeClr val="accent5"/>
                </a:solidFill>
                <a:latin typeface="Consolas" panose="020B0609020204030204" pitchFamily="49" charset="0"/>
                <a:cs typeface="Times New Roman" panose="02020603050405020304" pitchFamily="18" charset="0"/>
              </a:rPr>
              <a:t>template</a:t>
            </a:r>
            <a:r>
              <a:rPr lang="en-US" sz="2000" dirty="0">
                <a:latin typeface="Consolas" panose="020B0609020204030204" pitchFamily="49" charset="0"/>
                <a:cs typeface="Times New Roman" panose="02020603050405020304" pitchFamily="18" charset="0"/>
              </a:rPr>
              <a:t>: </a:t>
            </a:r>
            <a:r>
              <a:rPr lang="en-US" sz="2000" b="1" dirty="0">
                <a:solidFill>
                  <a:schemeClr val="accent2">
                    <a:lumMod val="75000"/>
                  </a:schemeClr>
                </a:solidFill>
                <a:latin typeface="Consolas" panose="020B0609020204030204" pitchFamily="49" charset="0"/>
                <a:cs typeface="Times New Roman" panose="02020603050405020304" pitchFamily="18" charset="0"/>
              </a:rPr>
              <a:t>`&lt;h1&gt;Hello {{title}}&lt;/h1&gt;`,</a:t>
            </a:r>
          </a:p>
          <a:p>
            <a:pPr marL="0" indent="0">
              <a:lnSpc>
                <a:spcPct val="100000"/>
              </a:lnSpc>
              <a:spcAft>
                <a:spcPts val="1000"/>
              </a:spcAft>
              <a:buNone/>
            </a:pPr>
            <a:r>
              <a:rPr lang="en-US" sz="2000" dirty="0">
                <a:latin typeface="Consolas" panose="020B0609020204030204" pitchFamily="49" charset="0"/>
                <a:cs typeface="Times New Roman" panose="02020603050405020304" pitchFamily="18" charset="0"/>
              </a:rPr>
              <a:t>  </a:t>
            </a:r>
            <a:r>
              <a:rPr lang="en-US" sz="2000" b="1" dirty="0" err="1">
                <a:solidFill>
                  <a:schemeClr val="accent5"/>
                </a:solidFill>
                <a:latin typeface="Consolas" panose="020B0609020204030204" pitchFamily="49" charset="0"/>
                <a:cs typeface="Times New Roman" panose="02020603050405020304" pitchFamily="18" charset="0"/>
              </a:rPr>
              <a:t>styleUrls</a:t>
            </a:r>
            <a:r>
              <a:rPr lang="en-US" sz="2000" dirty="0">
                <a:latin typeface="Consolas" panose="020B0609020204030204" pitchFamily="49" charset="0"/>
                <a:cs typeface="Times New Roman" panose="02020603050405020304" pitchFamily="18" charset="0"/>
              </a:rPr>
              <a:t>: </a:t>
            </a:r>
            <a:r>
              <a:rPr lang="en-US" sz="2000" b="1" dirty="0">
                <a:solidFill>
                  <a:schemeClr val="accent2">
                    <a:lumMod val="75000"/>
                  </a:schemeClr>
                </a:solidFill>
                <a:latin typeface="Consolas" panose="020B0609020204030204" pitchFamily="49" charset="0"/>
                <a:cs typeface="Times New Roman" panose="02020603050405020304" pitchFamily="18" charset="0"/>
              </a:rPr>
              <a:t>['./app.component.css']</a:t>
            </a:r>
          </a:p>
          <a:p>
            <a:pPr marL="0" indent="0">
              <a:lnSpc>
                <a:spcPct val="100000"/>
              </a:lnSpc>
              <a:spcAft>
                <a:spcPts val="1000"/>
              </a:spcAft>
              <a:buNone/>
            </a:pPr>
            <a:r>
              <a:rPr lang="en-US" sz="2000" dirty="0">
                <a:latin typeface="Consolas" panose="020B0609020204030204" pitchFamily="49" charset="0"/>
                <a:cs typeface="Times New Roman" panose="02020603050405020304" pitchFamily="18" charset="0"/>
              </a:rPr>
              <a:t>})</a:t>
            </a:r>
          </a:p>
          <a:p>
            <a:pPr marL="0" indent="0">
              <a:lnSpc>
                <a:spcPct val="100000"/>
              </a:lnSpc>
              <a:spcAft>
                <a:spcPts val="1000"/>
              </a:spcAft>
              <a:buNone/>
            </a:pPr>
            <a:r>
              <a:rPr lang="en-US" sz="2000" dirty="0">
                <a:latin typeface="Consolas" panose="020B0609020204030204" pitchFamily="49" charset="0"/>
                <a:cs typeface="Times New Roman" panose="02020603050405020304" pitchFamily="18" charset="0"/>
              </a:rPr>
              <a:t>export class </a:t>
            </a:r>
            <a:r>
              <a:rPr lang="en-US" sz="2000" dirty="0" err="1">
                <a:latin typeface="Consolas" panose="020B0609020204030204" pitchFamily="49" charset="0"/>
                <a:cs typeface="Times New Roman" panose="02020603050405020304" pitchFamily="18" charset="0"/>
              </a:rPr>
              <a:t>AppComponent</a:t>
            </a:r>
            <a:r>
              <a:rPr lang="en-US" sz="2000" dirty="0">
                <a:latin typeface="Consolas" panose="020B0609020204030204" pitchFamily="49" charset="0"/>
                <a:cs typeface="Times New Roman" panose="02020603050405020304" pitchFamily="18" charset="0"/>
              </a:rPr>
              <a:t> {</a:t>
            </a:r>
          </a:p>
          <a:p>
            <a:pPr marL="0" indent="0">
              <a:lnSpc>
                <a:spcPct val="100000"/>
              </a:lnSpc>
              <a:spcAft>
                <a:spcPts val="1000"/>
              </a:spcAft>
              <a:buNone/>
            </a:pPr>
            <a:r>
              <a:rPr lang="en-US" sz="2000" dirty="0">
                <a:latin typeface="Consolas" panose="020B0609020204030204" pitchFamily="49" charset="0"/>
                <a:cs typeface="Times New Roman" panose="02020603050405020304" pitchFamily="18" charset="0"/>
              </a:rPr>
              <a:t>  title = </a:t>
            </a:r>
            <a:r>
              <a:rPr lang="en-US" sz="2000" b="1" dirty="0">
                <a:solidFill>
                  <a:schemeClr val="accent2">
                    <a:lumMod val="75000"/>
                  </a:schemeClr>
                </a:solidFill>
                <a:latin typeface="Consolas" panose="020B0609020204030204" pitchFamily="49" charset="0"/>
                <a:cs typeface="Times New Roman" panose="02020603050405020304" pitchFamily="18" charset="0"/>
              </a:rPr>
              <a:t>'Welcome to Angular first application';</a:t>
            </a:r>
          </a:p>
          <a:p>
            <a:pPr marL="0" indent="0">
              <a:lnSpc>
                <a:spcPct val="100000"/>
              </a:lnSpc>
              <a:spcAft>
                <a:spcPts val="1000"/>
              </a:spcAft>
              <a:buNone/>
            </a:pPr>
            <a:r>
              <a:rPr lang="en-US" sz="2000" dirty="0">
                <a:latin typeface="Consolas" panose="020B0609020204030204" pitchFamily="49" charset="0"/>
                <a:cs typeface="Times New Roman" panose="02020603050405020304" pitchFamily="18" charset="0"/>
              </a:rPr>
              <a:t>}</a:t>
            </a:r>
          </a:p>
          <a:p>
            <a:pPr marL="0" indent="0">
              <a:lnSpc>
                <a:spcPct val="100000"/>
              </a:lnSpc>
              <a:spcAft>
                <a:spcPts val="1000"/>
              </a:spcAft>
              <a:buNone/>
            </a:pPr>
            <a:endParaRPr lang="en-US" sz="2000" b="1" dirty="0">
              <a:solidFill>
                <a:schemeClr val="accent1"/>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95468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401896" y="599042"/>
            <a:ext cx="9388208" cy="5659916"/>
          </a:xfrm>
        </p:spPr>
        <p:txBody>
          <a:bodyPr>
            <a:normAutofit lnSpcReduction="10000"/>
          </a:bodyPr>
          <a:lstStyle/>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External Template:</a:t>
            </a:r>
          </a:p>
          <a:p>
            <a:pPr>
              <a:lnSpc>
                <a:spcPct val="100000"/>
              </a:lnSpc>
            </a:pPr>
            <a:r>
              <a:rPr lang="en-US" sz="2000" dirty="0">
                <a:latin typeface="Consolas" panose="020B0609020204030204" pitchFamily="49" charset="0"/>
                <a:cs typeface="Times New Roman" panose="02020603050405020304" pitchFamily="18" charset="0"/>
              </a:rPr>
              <a:t>By default, Angular CLI uses the external template. It </a:t>
            </a:r>
            <a:r>
              <a:rPr lang="en-US" sz="2000">
                <a:latin typeface="Consolas" panose="020B0609020204030204" pitchFamily="49" charset="0"/>
                <a:cs typeface="Times New Roman" panose="02020603050405020304" pitchFamily="18" charset="0"/>
              </a:rPr>
              <a:t>binds the template </a:t>
            </a:r>
            <a:r>
              <a:rPr lang="en-US" sz="2000" dirty="0">
                <a:latin typeface="Consolas" panose="020B0609020204030204" pitchFamily="49" charset="0"/>
                <a:cs typeface="Times New Roman" panose="02020603050405020304" pitchFamily="18" charset="0"/>
              </a:rPr>
              <a:t>with a component </a:t>
            </a:r>
            <a:r>
              <a:rPr lang="en-US" sz="2000">
                <a:latin typeface="Consolas" panose="020B0609020204030204" pitchFamily="49" charset="0"/>
                <a:cs typeface="Times New Roman" panose="02020603050405020304" pitchFamily="18" charset="0"/>
              </a:rPr>
              <a:t>using the templateUrl </a:t>
            </a:r>
            <a:r>
              <a:rPr lang="en-US" sz="2000" dirty="0">
                <a:latin typeface="Consolas" panose="020B0609020204030204" pitchFamily="49" charset="0"/>
                <a:cs typeface="Times New Roman" panose="02020603050405020304" pitchFamily="18" charset="0"/>
              </a:rPr>
              <a:t>option. </a:t>
            </a:r>
          </a:p>
          <a:p>
            <a:pPr>
              <a:lnSpc>
                <a:spcPct val="100000"/>
              </a:lnSpc>
            </a:pPr>
            <a:r>
              <a:rPr lang="en-US" sz="2000" dirty="0" err="1">
                <a:latin typeface="Consolas" panose="020B0609020204030204" pitchFamily="49" charset="0"/>
                <a:cs typeface="Times New Roman" panose="02020603050405020304" pitchFamily="18" charset="0"/>
              </a:rPr>
              <a:t>TemplateUrl</a:t>
            </a:r>
            <a:r>
              <a:rPr lang="en-US" sz="2000" dirty="0">
                <a:latin typeface="Consolas" panose="020B0609020204030204" pitchFamily="49" charset="0"/>
                <a:cs typeface="Times New Roman" panose="02020603050405020304" pitchFamily="18" charset="0"/>
              </a:rPr>
              <a:t> is used </a:t>
            </a:r>
            <a:r>
              <a:rPr lang="en-US" sz="2000">
                <a:latin typeface="Consolas" panose="020B0609020204030204" pitchFamily="49" charset="0"/>
                <a:cs typeface="Times New Roman" panose="02020603050405020304" pitchFamily="18" charset="0"/>
              </a:rPr>
              <a:t>in external format, whereas, in the inline Template, </a:t>
            </a:r>
            <a:r>
              <a:rPr lang="en-US" sz="2000" dirty="0">
                <a:latin typeface="Consolas" panose="020B0609020204030204" pitchFamily="49" charset="0"/>
                <a:cs typeface="Times New Roman" panose="02020603050405020304" pitchFamily="18" charset="0"/>
              </a:rPr>
              <a:t>we </a:t>
            </a:r>
            <a:r>
              <a:rPr lang="en-US" sz="2000">
                <a:latin typeface="Consolas" panose="020B0609020204030204" pitchFamily="49" charset="0"/>
                <a:cs typeface="Times New Roman" panose="02020603050405020304" pitchFamily="18" charset="0"/>
              </a:rPr>
              <a:t>use a template </a:t>
            </a:r>
            <a:r>
              <a:rPr lang="en-US" sz="2000" dirty="0">
                <a:latin typeface="Consolas" panose="020B0609020204030204" pitchFamily="49" charset="0"/>
                <a:cs typeface="Times New Roman" panose="02020603050405020304" pitchFamily="18" charset="0"/>
              </a:rPr>
              <a:t>instead </a:t>
            </a:r>
            <a:r>
              <a:rPr lang="en-US" sz="2000">
                <a:latin typeface="Consolas" panose="020B0609020204030204" pitchFamily="49" charset="0"/>
                <a:cs typeface="Times New Roman" panose="02020603050405020304" pitchFamily="18" charset="0"/>
              </a:rPr>
              <a:t>of templateUrl</a:t>
            </a:r>
            <a:r>
              <a:rPr lang="en-US" sz="2000" dirty="0">
                <a:latin typeface="Consolas" panose="020B0609020204030204" pitchFamily="49" charset="0"/>
                <a:cs typeface="Times New Roman" panose="02020603050405020304" pitchFamily="18" charset="0"/>
              </a:rPr>
              <a:t>.</a:t>
            </a:r>
          </a:p>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Example:</a:t>
            </a:r>
          </a:p>
          <a:p>
            <a:pPr marL="457200" lvl="1" indent="0">
              <a:lnSpc>
                <a:spcPct val="100000"/>
              </a:lnSpc>
              <a:buNone/>
            </a:pPr>
            <a:r>
              <a:rPr lang="en-US" sz="2000" dirty="0">
                <a:latin typeface="Consolas" panose="020B0609020204030204" pitchFamily="49" charset="0"/>
                <a:cs typeface="Times New Roman" panose="02020603050405020304" pitchFamily="18" charset="0"/>
              </a:rPr>
              <a:t>import { Component } from '@angular/core';</a:t>
            </a:r>
            <a:br>
              <a:rPr lang="en-US" sz="2000" dirty="0">
                <a:latin typeface="Consolas" panose="020B0609020204030204" pitchFamily="49" charset="0"/>
                <a:cs typeface="Times New Roman" panose="02020603050405020304" pitchFamily="18" charset="0"/>
              </a:rPr>
            </a:br>
            <a:r>
              <a:rPr lang="en-US" sz="2000" dirty="0">
                <a:latin typeface="Consolas" panose="020B0609020204030204" pitchFamily="49" charset="0"/>
                <a:cs typeface="Times New Roman" panose="02020603050405020304" pitchFamily="18" charset="0"/>
              </a:rPr>
              <a:t>@Component({</a:t>
            </a:r>
          </a:p>
          <a:p>
            <a:pPr marL="457200" lvl="1" indent="0">
              <a:lnSpc>
                <a:spcPct val="100000"/>
              </a:lnSpc>
              <a:buNone/>
            </a:pPr>
            <a:r>
              <a:rPr lang="en-US" sz="2000" dirty="0">
                <a:latin typeface="Consolas" panose="020B0609020204030204" pitchFamily="49" charset="0"/>
                <a:cs typeface="Times New Roman" panose="02020603050405020304" pitchFamily="18" charset="0"/>
              </a:rPr>
              <a:t>  selector</a:t>
            </a:r>
            <a:r>
              <a:rPr lang="en-US" sz="2000">
                <a:latin typeface="Consolas" panose="020B0609020204030204" pitchFamily="49" charset="0"/>
                <a:cs typeface="Times New Roman" panose="02020603050405020304" pitchFamily="18" charset="0"/>
              </a:rPr>
              <a:t>: 'app-root’,</a:t>
            </a:r>
            <a:endParaRPr lang="en-US" sz="2000" dirty="0">
              <a:latin typeface="Consolas" panose="020B0609020204030204" pitchFamily="49" charset="0"/>
              <a:cs typeface="Times New Roman" panose="02020603050405020304" pitchFamily="18" charset="0"/>
            </a:endParaRPr>
          </a:p>
          <a:p>
            <a:pPr marL="457200" lvl="1" indent="0">
              <a:lnSpc>
                <a:spcPct val="100000"/>
              </a:lnSpc>
              <a:buNone/>
            </a:pP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templateUrl</a:t>
            </a:r>
            <a:r>
              <a:rPr lang="en-US" sz="2000" dirty="0">
                <a:latin typeface="Consolas" panose="020B0609020204030204" pitchFamily="49" charset="0"/>
                <a:cs typeface="Times New Roman" panose="02020603050405020304" pitchFamily="18" charset="0"/>
              </a:rPr>
              <a:t>: './app.component.html',</a:t>
            </a:r>
          </a:p>
          <a:p>
            <a:pPr marL="457200" lvl="1" indent="0">
              <a:lnSpc>
                <a:spcPct val="100000"/>
              </a:lnSpc>
              <a:buNone/>
            </a:pP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styleUrls</a:t>
            </a:r>
            <a:r>
              <a:rPr lang="en-US" sz="2000" dirty="0">
                <a:latin typeface="Consolas" panose="020B0609020204030204" pitchFamily="49" charset="0"/>
                <a:cs typeface="Times New Roman" panose="02020603050405020304" pitchFamily="18" charset="0"/>
              </a:rPr>
              <a:t>: ['./app.component.css']</a:t>
            </a:r>
          </a:p>
          <a:p>
            <a:pPr marL="457200" lvl="1" indent="0">
              <a:lnSpc>
                <a:spcPct val="100000"/>
              </a:lnSpc>
              <a:buNone/>
            </a:pPr>
            <a:r>
              <a:rPr lang="en-US" sz="2000" dirty="0">
                <a:latin typeface="Consolas" panose="020B0609020204030204" pitchFamily="49" charset="0"/>
                <a:cs typeface="Times New Roman" panose="02020603050405020304" pitchFamily="18" charset="0"/>
              </a:rPr>
              <a:t>})</a:t>
            </a:r>
          </a:p>
          <a:p>
            <a:pPr marL="457200" lvl="1" indent="0">
              <a:lnSpc>
                <a:spcPct val="100000"/>
              </a:lnSpc>
              <a:buNone/>
            </a:pPr>
            <a:r>
              <a:rPr lang="en-US" sz="2000" dirty="0">
                <a:latin typeface="Consolas" panose="020B0609020204030204" pitchFamily="49" charset="0"/>
                <a:cs typeface="Times New Roman" panose="02020603050405020304" pitchFamily="18" charset="0"/>
              </a:rPr>
              <a:t>export class </a:t>
            </a:r>
            <a:r>
              <a:rPr lang="en-US" sz="2000" dirty="0" err="1">
                <a:latin typeface="Consolas" panose="020B0609020204030204" pitchFamily="49" charset="0"/>
                <a:cs typeface="Times New Roman" panose="02020603050405020304" pitchFamily="18" charset="0"/>
              </a:rPr>
              <a:t>AppComponent</a:t>
            </a:r>
            <a:r>
              <a:rPr lang="en-US" sz="2000" dirty="0">
                <a:latin typeface="Consolas" panose="020B0609020204030204" pitchFamily="49" charset="0"/>
                <a:cs typeface="Times New Roman" panose="02020603050405020304" pitchFamily="18" charset="0"/>
              </a:rPr>
              <a:t> {</a:t>
            </a:r>
          </a:p>
          <a:p>
            <a:pPr marL="457200" lvl="1" indent="0">
              <a:lnSpc>
                <a:spcPct val="100000"/>
              </a:lnSpc>
              <a:buNone/>
            </a:pPr>
            <a:r>
              <a:rPr lang="en-US" sz="2000" dirty="0">
                <a:latin typeface="Consolas" panose="020B0609020204030204" pitchFamily="49" charset="0"/>
                <a:cs typeface="Times New Roman" panose="02020603050405020304" pitchFamily="18" charset="0"/>
              </a:rPr>
              <a:t>  title = 'Welcome to Angular first application';</a:t>
            </a:r>
          </a:p>
          <a:p>
            <a:pPr marL="457200" lvl="1" indent="0">
              <a:lnSpc>
                <a:spcPct val="100000"/>
              </a:lnSpc>
              <a:buNone/>
            </a:pPr>
            <a:r>
              <a:rPr lang="en-US" sz="2000" dirty="0">
                <a:latin typeface="Consolas" panose="020B0609020204030204" pitchFamily="49" charset="0"/>
                <a:cs typeface="Times New Roman" panose="02020603050405020304" pitchFamily="18" charset="0"/>
              </a:rPr>
              <a:t>}</a:t>
            </a:r>
          </a:p>
          <a:p>
            <a:pPr marL="0" indent="0">
              <a:lnSpc>
                <a:spcPct val="100000"/>
              </a:lnSpc>
              <a:buNone/>
            </a:pPr>
            <a:endParaRPr lang="en-US" sz="2400" dirty="0">
              <a:latin typeface="Consolas" panose="020B0609020204030204" pitchFamily="49" charset="0"/>
              <a:cs typeface="Times New Roman" panose="02020603050405020304" pitchFamily="18" charset="0"/>
            </a:endParaRPr>
          </a:p>
          <a:p>
            <a:pPr>
              <a:lnSpc>
                <a:spcPct val="100000"/>
              </a:lnSpc>
            </a:pPr>
            <a:endParaRPr lang="en-US" sz="2400" dirty="0">
              <a:latin typeface="Consolas" panose="020B0609020204030204" pitchFamily="49" charset="0"/>
              <a:cs typeface="Times New Roman" panose="02020603050405020304" pitchFamily="18" charset="0"/>
            </a:endParaRPr>
          </a:p>
          <a:p>
            <a:pPr marL="0" indent="0">
              <a:lnSpc>
                <a:spcPct val="100000"/>
              </a:lnSpc>
              <a:buNone/>
            </a:pPr>
            <a:endParaRPr lang="en-US" sz="2400" b="1" dirty="0">
              <a:solidFill>
                <a:schemeClr val="accent1"/>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08960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507474" y="739507"/>
            <a:ext cx="9177051" cy="5378986"/>
          </a:xfrm>
        </p:spPr>
        <p:txBody>
          <a:bodyPr>
            <a:normAutofit/>
          </a:bodyPr>
          <a:lstStyle/>
          <a:p>
            <a:pPr marL="0" indent="0">
              <a:lnSpc>
                <a:spcPct val="100000"/>
              </a:lnSpc>
              <a:spcBef>
                <a:spcPts val="600"/>
              </a:spcBef>
              <a:spcAft>
                <a:spcPts val="600"/>
              </a:spcAft>
              <a:buNone/>
            </a:pPr>
            <a:r>
              <a:rPr lang="en-US" sz="2300" b="1" dirty="0">
                <a:solidFill>
                  <a:schemeClr val="accent1"/>
                </a:solidFill>
                <a:latin typeface="Consolas" panose="020B0609020204030204" pitchFamily="49" charset="0"/>
                <a:cs typeface="Times New Roman" panose="02020603050405020304" pitchFamily="18" charset="0"/>
              </a:rPr>
              <a:t>Elements of Templates</a:t>
            </a:r>
          </a:p>
          <a:p>
            <a:pPr marL="457200" lvl="1" indent="0">
              <a:lnSpc>
                <a:spcPct val="100000"/>
              </a:lnSpc>
              <a:spcBef>
                <a:spcPts val="600"/>
              </a:spcBef>
              <a:spcAft>
                <a:spcPts val="600"/>
              </a:spcAft>
              <a:buNone/>
            </a:pPr>
            <a:r>
              <a:rPr lang="en-US" sz="2300" dirty="0">
                <a:latin typeface="Consolas" panose="020B0609020204030204" pitchFamily="49" charset="0"/>
                <a:cs typeface="Times New Roman" panose="02020603050405020304" pitchFamily="18" charset="0"/>
              </a:rPr>
              <a:t>HTML</a:t>
            </a:r>
          </a:p>
          <a:p>
            <a:pPr marL="457200" lvl="1" indent="0">
              <a:lnSpc>
                <a:spcPct val="100000"/>
              </a:lnSpc>
              <a:spcBef>
                <a:spcPts val="600"/>
              </a:spcBef>
              <a:spcAft>
                <a:spcPts val="600"/>
              </a:spcAft>
              <a:buNone/>
            </a:pPr>
            <a:r>
              <a:rPr lang="en-US" sz="2300" dirty="0">
                <a:latin typeface="Consolas" panose="020B0609020204030204" pitchFamily="49" charset="0"/>
                <a:cs typeface="Times New Roman" panose="02020603050405020304" pitchFamily="18" charset="0"/>
              </a:rPr>
              <a:t>Interpolation</a:t>
            </a:r>
          </a:p>
          <a:p>
            <a:pPr marL="457200" lvl="1" indent="0">
              <a:lnSpc>
                <a:spcPct val="100000"/>
              </a:lnSpc>
              <a:spcBef>
                <a:spcPts val="600"/>
              </a:spcBef>
              <a:spcAft>
                <a:spcPts val="600"/>
              </a:spcAft>
              <a:buNone/>
            </a:pPr>
            <a:r>
              <a:rPr lang="en-US" sz="2300" dirty="0">
                <a:latin typeface="Consolas" panose="020B0609020204030204" pitchFamily="49" charset="0"/>
                <a:cs typeface="Times New Roman" panose="02020603050405020304" pitchFamily="18" charset="0"/>
              </a:rPr>
              <a:t>Template Expressions</a:t>
            </a:r>
          </a:p>
          <a:p>
            <a:pPr marL="457200" lvl="1" indent="0">
              <a:lnSpc>
                <a:spcPct val="100000"/>
              </a:lnSpc>
              <a:spcBef>
                <a:spcPts val="600"/>
              </a:spcBef>
              <a:spcAft>
                <a:spcPts val="600"/>
              </a:spcAft>
              <a:buNone/>
            </a:pPr>
            <a:r>
              <a:rPr lang="en-US" sz="2300" dirty="0">
                <a:latin typeface="Consolas" panose="020B0609020204030204" pitchFamily="49" charset="0"/>
                <a:cs typeface="Times New Roman" panose="02020603050405020304" pitchFamily="18" charset="0"/>
              </a:rPr>
              <a:t>Template Statements </a:t>
            </a:r>
          </a:p>
          <a:p>
            <a:pPr marL="0" indent="0">
              <a:lnSpc>
                <a:spcPct val="100000"/>
              </a:lnSpc>
              <a:spcBef>
                <a:spcPts val="600"/>
              </a:spcBef>
              <a:spcAft>
                <a:spcPts val="600"/>
              </a:spcAft>
              <a:buNone/>
            </a:pPr>
            <a:r>
              <a:rPr lang="en-US" sz="2300" b="1" dirty="0">
                <a:solidFill>
                  <a:schemeClr val="accent1"/>
                </a:solidFill>
                <a:latin typeface="Consolas" panose="020B0609020204030204" pitchFamily="49" charset="0"/>
                <a:cs typeface="Times New Roman" panose="02020603050405020304" pitchFamily="18" charset="0"/>
              </a:rPr>
              <a:t>HTML</a:t>
            </a:r>
          </a:p>
          <a:p>
            <a:pPr>
              <a:lnSpc>
                <a:spcPct val="100000"/>
              </a:lnSpc>
              <a:spcBef>
                <a:spcPts val="600"/>
              </a:spcBef>
              <a:spcAft>
                <a:spcPts val="600"/>
              </a:spcAft>
            </a:pPr>
            <a:r>
              <a:rPr lang="en-US" sz="2300" dirty="0">
                <a:latin typeface="Consolas" panose="020B0609020204030204" pitchFamily="49" charset="0"/>
                <a:cs typeface="Times New Roman" panose="02020603050405020304" pitchFamily="18" charset="0"/>
              </a:rPr>
              <a:t>Angular uses HTML as a template language. </a:t>
            </a:r>
          </a:p>
          <a:p>
            <a:pPr marL="0" indent="0">
              <a:lnSpc>
                <a:spcPct val="100000"/>
              </a:lnSpc>
              <a:spcBef>
                <a:spcPts val="600"/>
              </a:spcBef>
              <a:spcAft>
                <a:spcPts val="600"/>
              </a:spcAft>
              <a:buNone/>
            </a:pPr>
            <a:r>
              <a:rPr lang="en-US" sz="2300" b="1" dirty="0">
                <a:solidFill>
                  <a:schemeClr val="accent1"/>
                </a:solidFill>
                <a:latin typeface="Consolas" panose="020B0609020204030204" pitchFamily="49" charset="0"/>
                <a:cs typeface="Times New Roman" panose="02020603050405020304" pitchFamily="18" charset="0"/>
              </a:rPr>
              <a:t>Interpolation</a:t>
            </a:r>
          </a:p>
          <a:p>
            <a:pPr>
              <a:lnSpc>
                <a:spcPct val="100000"/>
              </a:lnSpc>
              <a:spcBef>
                <a:spcPts val="600"/>
              </a:spcBef>
              <a:spcAft>
                <a:spcPts val="600"/>
              </a:spcAft>
            </a:pPr>
            <a:r>
              <a:rPr lang="en-US" sz="2300" dirty="0">
                <a:latin typeface="Consolas" panose="020B0609020204030204" pitchFamily="49" charset="0"/>
                <a:cs typeface="Times New Roman" panose="02020603050405020304" pitchFamily="18" charset="0"/>
              </a:rPr>
              <a:t>Interpolation is one of the forms of data binding where we can access a component’s data in a template. For interpolation, we use double curly braces {{ }}. </a:t>
            </a:r>
          </a:p>
          <a:p>
            <a:pPr>
              <a:lnSpc>
                <a:spcPct val="100000"/>
              </a:lnSpc>
              <a:spcBef>
                <a:spcPts val="600"/>
              </a:spcBef>
              <a:spcAft>
                <a:spcPts val="600"/>
              </a:spcAft>
            </a:pPr>
            <a:endParaRPr lang="en-US" sz="2000" dirty="0">
              <a:latin typeface="Consolas" panose="020B0609020204030204" pitchFamily="49" charset="0"/>
              <a:cs typeface="Times New Roman" panose="02020603050405020304" pitchFamily="18" charset="0"/>
            </a:endParaRPr>
          </a:p>
          <a:p>
            <a:pPr>
              <a:lnSpc>
                <a:spcPct val="100000"/>
              </a:lnSpc>
              <a:spcBef>
                <a:spcPts val="600"/>
              </a:spcBef>
              <a:spcAft>
                <a:spcPts val="600"/>
              </a:spcAft>
            </a:pP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161531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311008" y="884103"/>
            <a:ext cx="9276202" cy="5098055"/>
          </a:xfrm>
        </p:spPr>
        <p:txBody>
          <a:bodyPr>
            <a:normAutofit fontScale="92500" lnSpcReduction="10000"/>
          </a:bodyPr>
          <a:lstStyle/>
          <a:p>
            <a:pPr marL="0" indent="0">
              <a:lnSpc>
                <a:spcPct val="100000"/>
              </a:lnSpc>
              <a:spcAft>
                <a:spcPts val="1000"/>
              </a:spcAft>
              <a:buNone/>
            </a:pPr>
            <a:r>
              <a:rPr lang="en-US" sz="2300" b="1">
                <a:solidFill>
                  <a:schemeClr val="accent1"/>
                </a:solidFill>
                <a:latin typeface="Consolas" panose="020B0609020204030204" pitchFamily="49" charset="0"/>
                <a:cs typeface="Times New Roman" panose="02020603050405020304" pitchFamily="18" charset="0"/>
              </a:rPr>
              <a:t>Template </a:t>
            </a:r>
            <a:r>
              <a:rPr lang="en-US" sz="2300" b="1" dirty="0">
                <a:solidFill>
                  <a:schemeClr val="accent1"/>
                </a:solidFill>
                <a:latin typeface="Consolas" panose="020B0609020204030204" pitchFamily="49" charset="0"/>
                <a:cs typeface="Times New Roman" panose="02020603050405020304" pitchFamily="18" charset="0"/>
              </a:rPr>
              <a:t>Expressions</a:t>
            </a:r>
          </a:p>
          <a:p>
            <a:pPr>
              <a:lnSpc>
                <a:spcPct val="100000"/>
              </a:lnSpc>
              <a:spcAft>
                <a:spcPts val="1000"/>
              </a:spcAft>
            </a:pPr>
            <a:r>
              <a:rPr lang="en-US" sz="2000" dirty="0">
                <a:latin typeface="Consolas" panose="020B0609020204030204" pitchFamily="49" charset="0"/>
                <a:cs typeface="Times New Roman" panose="02020603050405020304" pitchFamily="18" charset="0"/>
              </a:rPr>
              <a:t>The text inside {{ }} is called as template expression.</a:t>
            </a:r>
          </a:p>
          <a:p>
            <a:pPr marL="0" indent="0">
              <a:lnSpc>
                <a:spcPct val="100000"/>
              </a:lnSpc>
              <a:spcAft>
                <a:spcPts val="1000"/>
              </a:spcAft>
              <a:buNone/>
            </a:pPr>
            <a:r>
              <a:rPr lang="en-US" sz="2000" dirty="0">
                <a:latin typeface="Consolas" panose="020B0609020204030204" pitchFamily="49" charset="0"/>
                <a:cs typeface="Times New Roman" panose="02020603050405020304" pitchFamily="18" charset="0"/>
              </a:rPr>
              <a:t>	{{Expression}}     </a:t>
            </a:r>
          </a:p>
          <a:p>
            <a:pPr>
              <a:lnSpc>
                <a:spcPct val="100000"/>
              </a:lnSpc>
              <a:spcAft>
                <a:spcPts val="1000"/>
              </a:spcAft>
            </a:pPr>
            <a:r>
              <a:rPr lang="en-US" sz="2000" dirty="0">
                <a:latin typeface="Consolas" panose="020B0609020204030204" pitchFamily="49" charset="0"/>
                <a:cs typeface="Times New Roman" panose="02020603050405020304" pitchFamily="18" charset="0"/>
              </a:rPr>
              <a:t>Angular first evaluates the expression and returns the result as a string. The scope of a template expression is a component instance. </a:t>
            </a:r>
          </a:p>
          <a:p>
            <a:pPr>
              <a:lnSpc>
                <a:spcPct val="100000"/>
              </a:lnSpc>
              <a:spcAft>
                <a:spcPts val="1000"/>
              </a:spcAft>
            </a:pPr>
            <a:r>
              <a:rPr lang="en-US" sz="2000" dirty="0">
                <a:latin typeface="Consolas" panose="020B0609020204030204" pitchFamily="49" charset="0"/>
                <a:cs typeface="Times New Roman" panose="02020603050405020304" pitchFamily="18" charset="0"/>
              </a:rPr>
              <a:t>That means, if we write {{ Name }}, Name should be the property of the component to which this template is bound to.</a:t>
            </a:r>
          </a:p>
          <a:p>
            <a:pPr marL="0" indent="0">
              <a:spcAft>
                <a:spcPts val="1000"/>
              </a:spcAft>
              <a:buNone/>
            </a:pPr>
            <a:r>
              <a:rPr lang="en-US" sz="2300" b="1" dirty="0">
                <a:solidFill>
                  <a:schemeClr val="accent1"/>
                </a:solidFill>
                <a:latin typeface="Consolas" panose="020B0609020204030204" pitchFamily="49" charset="0"/>
              </a:rPr>
              <a:t>Template Statements</a:t>
            </a:r>
          </a:p>
          <a:p>
            <a:pPr>
              <a:spcAft>
                <a:spcPts val="1000"/>
              </a:spcAft>
            </a:pPr>
            <a:r>
              <a:rPr lang="en-US" sz="2000" dirty="0">
                <a:latin typeface="Consolas" panose="020B0609020204030204" pitchFamily="49" charset="0"/>
              </a:rPr>
              <a:t>Template Statements are the statements which respond to a user event.</a:t>
            </a:r>
          </a:p>
          <a:p>
            <a:pPr marL="0" indent="0">
              <a:spcAft>
                <a:spcPts val="1000"/>
              </a:spcAft>
              <a:buNone/>
            </a:pPr>
            <a:r>
              <a:rPr lang="en-US" sz="2000" dirty="0">
                <a:latin typeface="Consolas" panose="020B0609020204030204" pitchFamily="49" charset="0"/>
              </a:rPr>
              <a:t>     (event) = {{Statement}} </a:t>
            </a:r>
          </a:p>
          <a:p>
            <a:pPr>
              <a:lnSpc>
                <a:spcPct val="100000"/>
              </a:lnSpc>
              <a:spcAft>
                <a:spcPts val="1000"/>
              </a:spcAft>
            </a:pPr>
            <a:endParaRPr lang="en-US" sz="2000" dirty="0">
              <a:latin typeface="Consolas" panose="020B0609020204030204" pitchFamily="49" charset="0"/>
              <a:cs typeface="Times New Roman" panose="02020603050405020304" pitchFamily="18" charset="0"/>
            </a:endParaRPr>
          </a:p>
          <a:p>
            <a:pPr>
              <a:lnSpc>
                <a:spcPct val="100000"/>
              </a:lnSpc>
              <a:spcAft>
                <a:spcPts val="1000"/>
              </a:spcAft>
            </a:pP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07854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1800" b="1" dirty="0">
                <a:solidFill>
                  <a:schemeClr val="accent1"/>
                </a:solidFill>
                <a:latin typeface="Consolas" panose="020B0609020204030204" pitchFamily="49" charset="0"/>
                <a:cs typeface="Times New Roman" panose="02020603050405020304" pitchFamily="18" charset="0"/>
              </a:rPr>
              <a:t>What are the differences </a:t>
            </a:r>
            <a:r>
              <a:rPr lang="en-US" sz="1800" b="1">
                <a:solidFill>
                  <a:schemeClr val="accent1"/>
                </a:solidFill>
                <a:latin typeface="Consolas" panose="020B0609020204030204" pitchFamily="49" charset="0"/>
                <a:cs typeface="Times New Roman" panose="02020603050405020304" pitchFamily="18" charset="0"/>
              </a:rPr>
              <a:t>between the template </a:t>
            </a:r>
            <a:r>
              <a:rPr lang="en-US" sz="1800" b="1" dirty="0">
                <a:solidFill>
                  <a:schemeClr val="accent1"/>
                </a:solidFill>
                <a:latin typeface="Consolas" panose="020B0609020204030204" pitchFamily="49" charset="0"/>
                <a:cs typeface="Times New Roman" panose="02020603050405020304" pitchFamily="18" charset="0"/>
              </a:rPr>
              <a:t>and </a:t>
            </a:r>
            <a:r>
              <a:rPr lang="en-US" sz="1800" b="1" err="1">
                <a:solidFill>
                  <a:schemeClr val="accent1"/>
                </a:solidFill>
                <a:latin typeface="Consolas" panose="020B0609020204030204" pitchFamily="49" charset="0"/>
                <a:cs typeface="Times New Roman" panose="02020603050405020304" pitchFamily="18" charset="0"/>
              </a:rPr>
              <a:t>templateUrl</a:t>
            </a:r>
            <a:r>
              <a:rPr lang="en-US" sz="1800" b="1">
                <a:solidFill>
                  <a:schemeClr val="accent1"/>
                </a:solidFill>
                <a:latin typeface="Consolas" panose="020B0609020204030204" pitchFamily="49" charset="0"/>
                <a:cs typeface="Times New Roman" panose="02020603050405020304" pitchFamily="18" charset="0"/>
              </a:rPr>
              <a:t> properties, </a:t>
            </a:r>
            <a:r>
              <a:rPr lang="en-US" sz="1800" b="1" dirty="0">
                <a:solidFill>
                  <a:schemeClr val="accent1"/>
                </a:solidFill>
                <a:latin typeface="Consolas" panose="020B0609020204030204" pitchFamily="49" charset="0"/>
                <a:cs typeface="Times New Roman" panose="02020603050405020304" pitchFamily="18" charset="0"/>
              </a:rPr>
              <a:t>and when to use one over the other</a:t>
            </a:r>
          </a:p>
          <a:p>
            <a:pPr>
              <a:lnSpc>
                <a:spcPct val="100000"/>
              </a:lnSpc>
            </a:pPr>
            <a:r>
              <a:rPr lang="en-US" sz="1800">
                <a:latin typeface="Consolas" panose="020B0609020204030204" pitchFamily="49" charset="0"/>
                <a:cs typeface="Times New Roman" panose="02020603050405020304" pitchFamily="18" charset="0"/>
              </a:rPr>
              <a:t>Angular2 recommends extracting </a:t>
            </a:r>
            <a:r>
              <a:rPr lang="en-US" sz="1800" dirty="0">
                <a:latin typeface="Consolas" panose="020B0609020204030204" pitchFamily="49" charset="0"/>
                <a:cs typeface="Times New Roman" panose="02020603050405020304" pitchFamily="18" charset="0"/>
              </a:rPr>
              <a:t>templates into a </a:t>
            </a:r>
            <a:r>
              <a:rPr lang="en-US" sz="1800">
                <a:latin typeface="Consolas" panose="020B0609020204030204" pitchFamily="49" charset="0"/>
                <a:cs typeface="Times New Roman" panose="02020603050405020304" pitchFamily="18" charset="0"/>
              </a:rPr>
              <a:t>separate file </a:t>
            </a:r>
            <a:r>
              <a:rPr lang="en-US" sz="1800" dirty="0">
                <a:latin typeface="Consolas" panose="020B0609020204030204" pitchFamily="49" charset="0"/>
                <a:cs typeface="Times New Roman" panose="02020603050405020304" pitchFamily="18" charset="0"/>
              </a:rPr>
              <a:t>if the view template is longer </a:t>
            </a:r>
            <a:r>
              <a:rPr lang="en-US" sz="1800">
                <a:latin typeface="Consolas" panose="020B0609020204030204" pitchFamily="49" charset="0"/>
                <a:cs typeface="Times New Roman" panose="02020603050405020304" pitchFamily="18" charset="0"/>
              </a:rPr>
              <a:t>than three </a:t>
            </a:r>
            <a:r>
              <a:rPr lang="en-US" sz="1800" dirty="0">
                <a:latin typeface="Consolas" panose="020B0609020204030204" pitchFamily="49" charset="0"/>
                <a:cs typeface="Times New Roman" panose="02020603050405020304" pitchFamily="18" charset="0"/>
              </a:rPr>
              <a:t>lines. </a:t>
            </a:r>
          </a:p>
          <a:p>
            <a:pPr>
              <a:lnSpc>
                <a:spcPct val="100000"/>
              </a:lnSpc>
            </a:pPr>
            <a:r>
              <a:rPr lang="en-US" sz="1800" dirty="0">
                <a:latin typeface="Consolas" panose="020B0609020204030204" pitchFamily="49" charset="0"/>
                <a:cs typeface="Times New Roman" panose="02020603050405020304" pitchFamily="18" charset="0"/>
              </a:rPr>
              <a:t>Let's understand </a:t>
            </a:r>
            <a:r>
              <a:rPr lang="en-US" sz="1800">
                <a:latin typeface="Consolas" panose="020B0609020204030204" pitchFamily="49" charset="0"/>
                <a:cs typeface="Times New Roman" panose="02020603050405020304" pitchFamily="18" charset="0"/>
              </a:rPr>
              <a:t>why it is </a:t>
            </a:r>
            <a:r>
              <a:rPr lang="en-US" sz="1800" dirty="0">
                <a:latin typeface="Consolas" panose="020B0609020204030204" pitchFamily="49" charset="0"/>
                <a:cs typeface="Times New Roman" panose="02020603050405020304" pitchFamily="18" charset="0"/>
              </a:rPr>
              <a:t>better to extract a view template into </a:t>
            </a:r>
            <a:r>
              <a:rPr lang="en-US" sz="1800">
                <a:latin typeface="Consolas" panose="020B0609020204030204" pitchFamily="49" charset="0"/>
                <a:cs typeface="Times New Roman" panose="02020603050405020304" pitchFamily="18" charset="0"/>
              </a:rPr>
              <a:t>a separate file </a:t>
            </a:r>
            <a:r>
              <a:rPr lang="en-US" sz="1800" dirty="0">
                <a:latin typeface="Consolas" panose="020B0609020204030204" pitchFamily="49" charset="0"/>
                <a:cs typeface="Times New Roman" panose="02020603050405020304" pitchFamily="18" charset="0"/>
              </a:rPr>
              <a:t>if it is longer </a:t>
            </a:r>
            <a:r>
              <a:rPr lang="en-US" sz="1800">
                <a:latin typeface="Consolas" panose="020B0609020204030204" pitchFamily="49" charset="0"/>
                <a:cs typeface="Times New Roman" panose="02020603050405020304" pitchFamily="18" charset="0"/>
              </a:rPr>
              <a:t>than three </a:t>
            </a:r>
            <a:r>
              <a:rPr lang="en-US" sz="1800" dirty="0">
                <a:latin typeface="Consolas" panose="020B0609020204030204" pitchFamily="49" charset="0"/>
                <a:cs typeface="Times New Roman" panose="02020603050405020304" pitchFamily="18" charset="0"/>
              </a:rPr>
              <a:t>lines.</a:t>
            </a:r>
          </a:p>
          <a:p>
            <a:pPr marL="0" indent="0">
              <a:lnSpc>
                <a:spcPct val="100000"/>
              </a:lnSpc>
              <a:buNone/>
            </a:pPr>
            <a:r>
              <a:rPr lang="en-US" sz="1800" b="1" dirty="0">
                <a:solidFill>
                  <a:schemeClr val="accent1"/>
                </a:solidFill>
                <a:latin typeface="Consolas" panose="020B0609020204030204" pitchFamily="49" charset="0"/>
                <a:cs typeface="Times New Roman" panose="02020603050405020304" pitchFamily="18" charset="0"/>
              </a:rPr>
              <a:t>With an inline template </a:t>
            </a:r>
          </a:p>
          <a:p>
            <a:pPr>
              <a:lnSpc>
                <a:spcPct val="100000"/>
              </a:lnSpc>
            </a:pPr>
            <a:r>
              <a:rPr lang="en-US" sz="1800">
                <a:latin typeface="Consolas" panose="020B0609020204030204" pitchFamily="49" charset="0"/>
                <a:cs typeface="Times New Roman" panose="02020603050405020304" pitchFamily="18" charset="0"/>
              </a:rPr>
              <a:t>We lose </a:t>
            </a:r>
            <a:r>
              <a:rPr lang="en-US" sz="1800" dirty="0">
                <a:latin typeface="Consolas" panose="020B0609020204030204" pitchFamily="49" charset="0"/>
                <a:cs typeface="Times New Roman" panose="02020603050405020304" pitchFamily="18" charset="0"/>
              </a:rPr>
              <a:t>Visual Studio </a:t>
            </a:r>
            <a:r>
              <a:rPr lang="en-US" sz="1800">
                <a:latin typeface="Consolas" panose="020B0609020204030204" pitchFamily="49" charset="0"/>
                <a:cs typeface="Times New Roman" panose="02020603050405020304" pitchFamily="18" charset="0"/>
              </a:rPr>
              <a:t>editor IntelliSense, code-completion, </a:t>
            </a:r>
            <a:r>
              <a:rPr lang="en-US" sz="1800" dirty="0">
                <a:latin typeface="Consolas" panose="020B0609020204030204" pitchFamily="49" charset="0"/>
                <a:cs typeface="Times New Roman" panose="02020603050405020304" pitchFamily="18" charset="0"/>
              </a:rPr>
              <a:t>and formatting features.</a:t>
            </a:r>
          </a:p>
          <a:p>
            <a:pPr>
              <a:lnSpc>
                <a:spcPct val="100000"/>
              </a:lnSpc>
            </a:pPr>
            <a:r>
              <a:rPr lang="en-US" sz="1800" dirty="0">
                <a:latin typeface="Consolas" panose="020B0609020204030204" pitchFamily="49" charset="0"/>
                <a:cs typeface="Times New Roman" panose="02020603050405020304" pitchFamily="18" charset="0"/>
              </a:rPr>
              <a:t>TypeScript code is not easier to read and understand </a:t>
            </a:r>
            <a:r>
              <a:rPr lang="en-US" sz="1800">
                <a:latin typeface="Consolas" panose="020B0609020204030204" pitchFamily="49" charset="0"/>
                <a:cs typeface="Times New Roman" panose="02020603050405020304" pitchFamily="18" charset="0"/>
              </a:rPr>
              <a:t>when mixed </a:t>
            </a:r>
            <a:r>
              <a:rPr lang="en-US" sz="1800" dirty="0">
                <a:latin typeface="Consolas" panose="020B0609020204030204" pitchFamily="49" charset="0"/>
                <a:cs typeface="Times New Roman" panose="02020603050405020304" pitchFamily="18" charset="0"/>
              </a:rPr>
              <a:t>with the inline template HTML.</a:t>
            </a:r>
          </a:p>
          <a:p>
            <a:pPr marL="0" indent="0">
              <a:lnSpc>
                <a:spcPct val="100000"/>
              </a:lnSpc>
              <a:buNone/>
            </a:pPr>
            <a:r>
              <a:rPr lang="en-US" sz="1800" b="1" dirty="0">
                <a:solidFill>
                  <a:schemeClr val="accent1"/>
                </a:solidFill>
                <a:latin typeface="Consolas" panose="020B0609020204030204" pitchFamily="49" charset="0"/>
                <a:cs typeface="Times New Roman" panose="02020603050405020304" pitchFamily="18" charset="0"/>
              </a:rPr>
              <a:t>With an external view template</a:t>
            </a:r>
          </a:p>
          <a:p>
            <a:pPr>
              <a:lnSpc>
                <a:spcPct val="100000"/>
              </a:lnSpc>
            </a:pPr>
            <a:r>
              <a:rPr lang="en-US" sz="1800" dirty="0">
                <a:latin typeface="Consolas" panose="020B0609020204030204" pitchFamily="49" charset="0"/>
                <a:cs typeface="Times New Roman" panose="02020603050405020304" pitchFamily="18" charset="0"/>
              </a:rPr>
              <a:t>We have Visual Studio </a:t>
            </a:r>
            <a:r>
              <a:rPr lang="en-US" sz="1800">
                <a:latin typeface="Consolas" panose="020B0609020204030204" pitchFamily="49" charset="0"/>
                <a:cs typeface="Times New Roman" panose="02020603050405020304" pitchFamily="18" charset="0"/>
              </a:rPr>
              <a:t>editor IntelliSense, code-completion, </a:t>
            </a:r>
            <a:r>
              <a:rPr lang="en-US" sz="1800" dirty="0">
                <a:latin typeface="Consolas" panose="020B0609020204030204" pitchFamily="49" charset="0"/>
                <a:cs typeface="Times New Roman" panose="02020603050405020304" pitchFamily="18" charset="0"/>
              </a:rPr>
              <a:t>and formatting features and </a:t>
            </a:r>
          </a:p>
          <a:p>
            <a:pPr>
              <a:lnSpc>
                <a:spcPct val="100000"/>
              </a:lnSpc>
            </a:pPr>
            <a:r>
              <a:rPr lang="en-US" sz="1800" dirty="0">
                <a:latin typeface="Consolas" panose="020B0609020204030204" pitchFamily="49" charset="0"/>
                <a:cs typeface="Times New Roman" panose="02020603050405020304" pitchFamily="18" charset="0"/>
              </a:rPr>
              <a:t>Not only the code </a:t>
            </a:r>
            <a:r>
              <a:rPr lang="en-US" sz="1800">
                <a:latin typeface="Consolas" panose="020B0609020204030204" pitchFamily="49" charset="0"/>
                <a:cs typeface="Times New Roman" panose="02020603050405020304" pitchFamily="18" charset="0"/>
              </a:rPr>
              <a:t>in “app</a:t>
            </a:r>
            <a:r>
              <a:rPr lang="en-US" sz="1800" dirty="0" err="1">
                <a:latin typeface="Consolas" panose="020B0609020204030204" pitchFamily="49" charset="0"/>
                <a:cs typeface="Times New Roman" panose="02020603050405020304" pitchFamily="18" charset="0"/>
              </a:rPr>
              <a:t>.component</a:t>
            </a:r>
            <a:r>
              <a:rPr lang="en-US" sz="1800" err="1">
                <a:latin typeface="Consolas" panose="020B0609020204030204" pitchFamily="49" charset="0"/>
                <a:cs typeface="Times New Roman" panose="02020603050405020304" pitchFamily="18" charset="0"/>
              </a:rPr>
              <a:t>.</a:t>
            </a:r>
            <a:r>
              <a:rPr lang="en-US" sz="1800">
                <a:latin typeface="Consolas" panose="020B0609020204030204" pitchFamily="49" charset="0"/>
                <a:cs typeface="Times New Roman" panose="02020603050405020304" pitchFamily="18" charset="0"/>
              </a:rPr>
              <a:t>ts” </a:t>
            </a:r>
            <a:r>
              <a:rPr lang="en-US" sz="1800" dirty="0">
                <a:latin typeface="Consolas" panose="020B0609020204030204" pitchFamily="49" charset="0"/>
                <a:cs typeface="Times New Roman" panose="02020603050405020304" pitchFamily="18" charset="0"/>
              </a:rPr>
              <a:t>is </a:t>
            </a:r>
            <a:r>
              <a:rPr lang="en-US" sz="1800">
                <a:latin typeface="Consolas" panose="020B0609020204030204" pitchFamily="49" charset="0"/>
                <a:cs typeface="Times New Roman" panose="02020603050405020304" pitchFamily="18" charset="0"/>
              </a:rPr>
              <a:t>clean, but </a:t>
            </a:r>
            <a:r>
              <a:rPr lang="en-US" sz="1800" dirty="0">
                <a:latin typeface="Consolas" panose="020B0609020204030204" pitchFamily="49" charset="0"/>
                <a:cs typeface="Times New Roman" panose="02020603050405020304" pitchFamily="18" charset="0"/>
              </a:rPr>
              <a:t>it is also easier to read and understand</a:t>
            </a:r>
          </a:p>
          <a:p>
            <a:pPr marL="0" indent="0">
              <a:lnSpc>
                <a:spcPct val="100000"/>
              </a:lnSpc>
              <a:buNone/>
            </a:pPr>
            <a:r>
              <a:rPr lang="en-US" sz="1800" b="1" dirty="0">
                <a:solidFill>
                  <a:schemeClr val="accent1"/>
                </a:solidFill>
                <a:latin typeface="Consolas" panose="020B0609020204030204" pitchFamily="49" charset="0"/>
                <a:cs typeface="Times New Roman" panose="02020603050405020304" pitchFamily="18" charset="0"/>
              </a:rPr>
              <a:t>What Happens when we build the angular application?</a:t>
            </a:r>
          </a:p>
          <a:p>
            <a:pPr algn="just">
              <a:lnSpc>
                <a:spcPct val="100000"/>
              </a:lnSpc>
            </a:pPr>
            <a:r>
              <a:rPr lang="en-US" sz="1800" dirty="0">
                <a:latin typeface="Consolas" panose="020B0609020204030204" pitchFamily="49" charset="0"/>
                <a:cs typeface="Times New Roman" panose="02020603050405020304" pitchFamily="18" charset="0"/>
              </a:rPr>
              <a:t>When we build the angular application, the </a:t>
            </a:r>
            <a:r>
              <a:rPr lang="en-US" sz="1800">
                <a:latin typeface="Consolas" panose="020B0609020204030204" pitchFamily="49" charset="0"/>
                <a:cs typeface="Times New Roman" panose="02020603050405020304" pitchFamily="18" charset="0"/>
              </a:rPr>
              <a:t>TypeScript files, </a:t>
            </a:r>
            <a:r>
              <a:rPr lang="en-US" sz="1800" dirty="0">
                <a:latin typeface="Consolas" panose="020B0609020204030204" pitchFamily="49" charset="0"/>
                <a:cs typeface="Times New Roman" panose="02020603050405020304" pitchFamily="18" charset="0"/>
              </a:rPr>
              <a:t>i.</a:t>
            </a:r>
            <a:r>
              <a:rPr lang="en-US" sz="1800">
                <a:latin typeface="Consolas" panose="020B0609020204030204" pitchFamily="49" charset="0"/>
                <a:cs typeface="Times New Roman" panose="02020603050405020304" pitchFamily="18" charset="0"/>
              </a:rPr>
              <a:t>e., </a:t>
            </a:r>
            <a:r>
              <a:rPr lang="en-US" sz="1800" dirty="0">
                <a:latin typeface="Consolas" panose="020B0609020204030204" pitchFamily="49" charset="0"/>
                <a:cs typeface="Times New Roman" panose="02020603050405020304" pitchFamily="18" charset="0"/>
              </a:rPr>
              <a:t>the .</a:t>
            </a:r>
            <a:r>
              <a:rPr lang="en-US" sz="1800" err="1">
                <a:latin typeface="Consolas" panose="020B0609020204030204" pitchFamily="49" charset="0"/>
                <a:cs typeface="Times New Roman" panose="02020603050405020304" pitchFamily="18" charset="0"/>
              </a:rPr>
              <a:t>ts</a:t>
            </a:r>
            <a:r>
              <a:rPr lang="en-US" sz="1800">
                <a:latin typeface="Consolas" panose="020B0609020204030204" pitchFamily="49" charset="0"/>
                <a:cs typeface="Times New Roman" panose="02020603050405020304" pitchFamily="18" charset="0"/>
              </a:rPr>
              <a:t> files, </a:t>
            </a:r>
            <a:r>
              <a:rPr lang="en-US" sz="1800" dirty="0">
                <a:latin typeface="Consolas" panose="020B0609020204030204" pitchFamily="49" charset="0"/>
                <a:cs typeface="Times New Roman" panose="02020603050405020304" pitchFamily="18" charset="0"/>
              </a:rPr>
              <a:t>are compiled to </a:t>
            </a:r>
            <a:r>
              <a:rPr lang="en-US" sz="1800">
                <a:latin typeface="Consolas" panose="020B0609020204030204" pitchFamily="49" charset="0"/>
                <a:cs typeface="Times New Roman" panose="02020603050405020304" pitchFamily="18" charset="0"/>
              </a:rPr>
              <a:t>the individual JavaScript files, </a:t>
            </a:r>
            <a:r>
              <a:rPr lang="en-US" sz="1800" dirty="0">
                <a:latin typeface="Consolas" panose="020B0609020204030204" pitchFamily="49" charset="0"/>
                <a:cs typeface="Times New Roman" panose="02020603050405020304" pitchFamily="18" charset="0"/>
              </a:rPr>
              <a:t>i.</a:t>
            </a:r>
            <a:r>
              <a:rPr lang="en-US" sz="1800">
                <a:latin typeface="Consolas" panose="020B0609020204030204" pitchFamily="49" charset="0"/>
                <a:cs typeface="Times New Roman" panose="02020603050405020304" pitchFamily="18" charset="0"/>
              </a:rPr>
              <a:t>e., </a:t>
            </a:r>
            <a:r>
              <a:rPr lang="en-US" sz="1800" dirty="0">
                <a:latin typeface="Consolas" panose="020B0609020204030204" pitchFamily="49" charset="0"/>
                <a:cs typeface="Times New Roman" panose="02020603050405020304" pitchFamily="18" charset="0"/>
              </a:rPr>
              <a:t>the .</a:t>
            </a:r>
            <a:r>
              <a:rPr lang="en-US" sz="1800" dirty="0" err="1">
                <a:latin typeface="Consolas" panose="020B0609020204030204" pitchFamily="49" charset="0"/>
                <a:cs typeface="Times New Roman" panose="02020603050405020304" pitchFamily="18" charset="0"/>
              </a:rPr>
              <a:t>js</a:t>
            </a:r>
            <a:r>
              <a:rPr lang="en-US" sz="1800" dirty="0">
                <a:latin typeface="Consolas" panose="020B0609020204030204" pitchFamily="49" charset="0"/>
                <a:cs typeface="Times New Roman" panose="02020603050405020304" pitchFamily="18" charset="0"/>
              </a:rPr>
              <a:t> file. These </a:t>
            </a:r>
            <a:r>
              <a:rPr lang="en-US" sz="1800" dirty="0" err="1">
                <a:latin typeface="Consolas" panose="020B0609020204030204" pitchFamily="49" charset="0"/>
                <a:cs typeface="Times New Roman" panose="02020603050405020304" pitchFamily="18" charset="0"/>
              </a:rPr>
              <a:t>javascript</a:t>
            </a:r>
            <a:r>
              <a:rPr lang="en-US" sz="1800" dirty="0">
                <a:latin typeface="Consolas" panose="020B0609020204030204" pitchFamily="49" charset="0"/>
                <a:cs typeface="Times New Roman" panose="02020603050405020304" pitchFamily="18" charset="0"/>
              </a:rPr>
              <a:t> files are going to be rendered by the browser</a:t>
            </a:r>
            <a:r>
              <a:rPr lang="en-US" sz="1800">
                <a:latin typeface="Consolas" panose="020B0609020204030204" pitchFamily="49" charset="0"/>
                <a:cs typeface="Times New Roman" panose="02020603050405020304" pitchFamily="18" charset="0"/>
              </a:rPr>
              <a:t>. We have a typescript file with the name app.component.ts, so when we build the project, it </a:t>
            </a:r>
            <a:r>
              <a:rPr lang="en-US" sz="1800" dirty="0">
                <a:latin typeface="Consolas" panose="020B0609020204030204" pitchFamily="49" charset="0"/>
                <a:cs typeface="Times New Roman" panose="02020603050405020304" pitchFamily="18" charset="0"/>
              </a:rPr>
              <a:t>will create a </a:t>
            </a:r>
            <a:r>
              <a:rPr lang="en-US" sz="1800" dirty="0" err="1">
                <a:latin typeface="Consolas" panose="020B0609020204030204" pitchFamily="49" charset="0"/>
                <a:cs typeface="Times New Roman" panose="02020603050405020304" pitchFamily="18" charset="0"/>
              </a:rPr>
              <a:t>javascript</a:t>
            </a:r>
            <a:r>
              <a:rPr lang="en-US" sz="1800" dirty="0">
                <a:latin typeface="Consolas" panose="020B0609020204030204" pitchFamily="49" charset="0"/>
                <a:cs typeface="Times New Roman" panose="02020603050405020304" pitchFamily="18" charset="0"/>
              </a:rPr>
              <a:t> file with the name app</a:t>
            </a:r>
            <a:r>
              <a:rPr lang="en-US" sz="1800">
                <a:latin typeface="Consolas" panose="020B0609020204030204" pitchFamily="49" charset="0"/>
                <a:cs typeface="Times New Roman" panose="02020603050405020304" pitchFamily="18" charset="0"/>
              </a:rPr>
              <a:t>.component</a:t>
            </a:r>
            <a:r>
              <a:rPr lang="en-US" sz="1800" dirty="0">
                <a:latin typeface="Consolas" panose="020B0609020204030204" pitchFamily="49" charset="0"/>
                <a:cs typeface="Times New Roman" panose="02020603050405020304" pitchFamily="18" charset="0"/>
              </a:rPr>
              <a:t>.js.</a:t>
            </a:r>
          </a:p>
        </p:txBody>
      </p:sp>
    </p:spTree>
    <p:extLst>
      <p:ext uri="{BB962C8B-B14F-4D97-AF65-F5344CB8AC3E}">
        <p14:creationId xmlns:p14="http://schemas.microsoft.com/office/powerpoint/2010/main" val="388204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572877" y="550844"/>
            <a:ext cx="10807547" cy="5971142"/>
          </a:xfrm>
        </p:spPr>
        <p:txBody>
          <a:bodyPr>
            <a:normAutofit/>
          </a:bodyPr>
          <a:lstStyle/>
          <a:p>
            <a:pPr marL="0" indent="0">
              <a:lnSpc>
                <a:spcPct val="100000"/>
              </a:lnSpc>
              <a:buNone/>
            </a:pPr>
            <a:r>
              <a:rPr lang="en-US" sz="2300" b="1" dirty="0">
                <a:solidFill>
                  <a:schemeClr val="accent1"/>
                </a:solidFill>
                <a:latin typeface="Consolas" panose="020B0609020204030204" pitchFamily="49" charset="0"/>
                <a:cs typeface="Times New Roman" panose="02020603050405020304" pitchFamily="18" charset="0"/>
              </a:rPr>
              <a:t>How to create a Component in Angular?</a:t>
            </a:r>
          </a:p>
          <a:p>
            <a:pPr>
              <a:lnSpc>
                <a:spcPct val="100000"/>
              </a:lnSpc>
            </a:pPr>
            <a:r>
              <a:rPr lang="en-US" sz="2000">
                <a:latin typeface="Consolas" panose="020B0609020204030204" pitchFamily="49" charset="0"/>
                <a:cs typeface="Times New Roman" panose="02020603050405020304" pitchFamily="18" charset="0"/>
              </a:rPr>
              <a:t> To </a:t>
            </a:r>
            <a:r>
              <a:rPr lang="en-US" sz="2000" dirty="0">
                <a:latin typeface="Consolas" panose="020B0609020204030204" pitchFamily="49" charset="0"/>
                <a:cs typeface="Times New Roman" panose="02020603050405020304" pitchFamily="18" charset="0"/>
              </a:rPr>
              <a:t>create a component using Angular CLI, you need to use the following command.</a:t>
            </a:r>
          </a:p>
          <a:p>
            <a:pPr marL="0" indent="0">
              <a:lnSpc>
                <a:spcPct val="100000"/>
              </a:lnSpc>
              <a:buNone/>
            </a:pPr>
            <a:endParaRPr lang="en-US" sz="2300" dirty="0">
              <a:latin typeface="Consolas" panose="020B0609020204030204" pitchFamily="49" charset="0"/>
              <a:cs typeface="Times New Roman" panose="02020603050405020304" pitchFamily="18" charset="0"/>
            </a:endParaRPr>
          </a:p>
          <a:p>
            <a:pPr marL="0" indent="0">
              <a:lnSpc>
                <a:spcPct val="100000"/>
              </a:lnSpc>
              <a:buNone/>
            </a:pPr>
            <a:endParaRPr lang="en-US" sz="2300">
              <a:latin typeface="Consolas" panose="020B0609020204030204" pitchFamily="49" charset="0"/>
              <a:cs typeface="Times New Roman" panose="02020603050405020304" pitchFamily="18" charset="0"/>
            </a:endParaRPr>
          </a:p>
          <a:p>
            <a:pPr lvl="1">
              <a:lnSpc>
                <a:spcPct val="100000"/>
              </a:lnSpc>
            </a:pPr>
            <a:r>
              <a:rPr lang="en-US" sz="2000">
                <a:latin typeface="Consolas" panose="020B0609020204030204" pitchFamily="49" charset="0"/>
                <a:cs typeface="Times New Roman" panose="02020603050405020304" pitchFamily="18" charset="0"/>
              </a:rPr>
              <a:t>Here</a:t>
            </a:r>
            <a:r>
              <a:rPr lang="en-US" sz="2000" dirty="0">
                <a:latin typeface="Consolas" panose="020B0609020204030204" pitchFamily="49" charset="0"/>
                <a:cs typeface="Times New Roman" panose="02020603050405020304" pitchFamily="18" charset="0"/>
              </a:rPr>
              <a:t>, ng stands </a:t>
            </a:r>
            <a:r>
              <a:rPr lang="en-US" sz="2000">
                <a:latin typeface="Consolas" panose="020B0609020204030204" pitchFamily="49" charset="0"/>
                <a:cs typeface="Times New Roman" panose="02020603050405020304" pitchFamily="18" charset="0"/>
              </a:rPr>
              <a:t>for angular, which </a:t>
            </a:r>
            <a:r>
              <a:rPr lang="en-US" sz="2000" dirty="0">
                <a:latin typeface="Consolas" panose="020B0609020204030204" pitchFamily="49" charset="0"/>
                <a:cs typeface="Times New Roman" panose="02020603050405020304" pitchFamily="18" charset="0"/>
              </a:rPr>
              <a:t>will call the angular CLI.</a:t>
            </a:r>
          </a:p>
          <a:p>
            <a:pPr lvl="1">
              <a:lnSpc>
                <a:spcPct val="100000"/>
              </a:lnSpc>
            </a:pPr>
            <a:r>
              <a:rPr lang="en-US" sz="2000" dirty="0">
                <a:latin typeface="Consolas" panose="020B0609020204030204" pitchFamily="49" charset="0"/>
                <a:cs typeface="Times New Roman" panose="02020603050405020304" pitchFamily="18" charset="0"/>
              </a:rPr>
              <a:t>Here, g is the </a:t>
            </a:r>
            <a:r>
              <a:rPr lang="en-US" sz="2000">
                <a:latin typeface="Consolas" panose="020B0609020204030204" pitchFamily="49" charset="0"/>
                <a:cs typeface="Times New Roman" panose="02020603050405020304" pitchFamily="18" charset="0"/>
              </a:rPr>
              <a:t>abbreviation for </a:t>
            </a:r>
            <a:r>
              <a:rPr lang="en-US" sz="2000" dirty="0">
                <a:latin typeface="Consolas" panose="020B0609020204030204" pitchFamily="49" charset="0"/>
                <a:cs typeface="Times New Roman" panose="02020603050405020304" pitchFamily="18" charset="0"/>
              </a:rPr>
              <a:t>generating</a:t>
            </a:r>
          </a:p>
          <a:p>
            <a:pPr lvl="1">
              <a:lnSpc>
                <a:spcPct val="100000"/>
              </a:lnSpc>
            </a:pPr>
            <a:r>
              <a:rPr lang="en-US" sz="2000" dirty="0">
                <a:latin typeface="Consolas" panose="020B0609020204030204" pitchFamily="49" charset="0"/>
                <a:cs typeface="Times New Roman" panose="02020603050405020304" pitchFamily="18" charset="0"/>
              </a:rPr>
              <a:t>Here, c is the </a:t>
            </a:r>
            <a:r>
              <a:rPr lang="en-US" sz="2000">
                <a:latin typeface="Consolas" panose="020B0609020204030204" pitchFamily="49" charset="0"/>
                <a:cs typeface="Times New Roman" panose="02020603050405020304" pitchFamily="18" charset="0"/>
              </a:rPr>
              <a:t>abbreviation for </a:t>
            </a:r>
            <a:r>
              <a:rPr lang="en-US" sz="2000" dirty="0">
                <a:latin typeface="Consolas" panose="020B0609020204030204" pitchFamily="49" charset="0"/>
                <a:cs typeface="Times New Roman" panose="02020603050405020304" pitchFamily="18" charset="0"/>
              </a:rPr>
              <a:t>component</a:t>
            </a:r>
          </a:p>
          <a:p>
            <a:pPr>
              <a:lnSpc>
                <a:spcPct val="100000"/>
              </a:lnSpc>
            </a:pPr>
            <a:r>
              <a:rPr lang="en-US" sz="2000" dirty="0">
                <a:latin typeface="Consolas" panose="020B0609020204030204" pitchFamily="49" charset="0"/>
                <a:cs typeface="Times New Roman" panose="02020603050405020304" pitchFamily="18" charset="0"/>
              </a:rPr>
              <a:t>T</a:t>
            </a:r>
            <a:r>
              <a:rPr lang="en-US" sz="2000">
                <a:latin typeface="Consolas" panose="020B0609020204030204" pitchFamily="49" charset="0"/>
                <a:cs typeface="Times New Roman" panose="02020603050405020304" pitchFamily="18" charset="0"/>
              </a:rPr>
              <a:t>he </a:t>
            </a:r>
            <a:r>
              <a:rPr lang="en-US" sz="2000" dirty="0">
                <a:latin typeface="Consolas" panose="020B0609020204030204" pitchFamily="49" charset="0"/>
                <a:cs typeface="Times New Roman" panose="02020603050405020304" pitchFamily="18" charset="0"/>
              </a:rPr>
              <a:t>component is the type of element </a:t>
            </a:r>
            <a:r>
              <a:rPr lang="en-US" sz="2000">
                <a:latin typeface="Consolas" panose="020B0609020204030204" pitchFamily="49" charset="0"/>
                <a:cs typeface="Times New Roman" panose="02020603050405020304" pitchFamily="18" charset="0"/>
              </a:rPr>
              <a:t>that will be generated.</a:t>
            </a:r>
          </a:p>
          <a:p>
            <a:pPr>
              <a:lnSpc>
                <a:spcPct val="100000"/>
              </a:lnSpc>
            </a:pPr>
            <a:r>
              <a:rPr lang="en-US" sz="2000">
                <a:latin typeface="Consolas" panose="020B0609020204030204" pitchFamily="49" charset="0"/>
                <a:cs typeface="Times New Roman" panose="02020603050405020304" pitchFamily="18" charset="0"/>
              </a:rPr>
              <a:t>Here</a:t>
            </a:r>
            <a:r>
              <a:rPr lang="en-US" sz="2000" dirty="0">
                <a:latin typeface="Consolas" panose="020B0609020204030204" pitchFamily="49" charset="0"/>
                <a:cs typeface="Times New Roman" panose="02020603050405020304" pitchFamily="18" charset="0"/>
              </a:rPr>
              <a:t>, the component name is the name of </a:t>
            </a:r>
            <a:r>
              <a:rPr lang="en-US" sz="2000">
                <a:latin typeface="Consolas" panose="020B0609020204030204" pitchFamily="49" charset="0"/>
                <a:cs typeface="Times New Roman" panose="02020603050405020304" pitchFamily="18" charset="0"/>
              </a:rPr>
              <a:t>the component.</a:t>
            </a:r>
          </a:p>
          <a:p>
            <a:pPr>
              <a:lnSpc>
                <a:spcPct val="100000"/>
              </a:lnSpc>
            </a:pPr>
            <a:r>
              <a:rPr lang="en-US" sz="2000">
                <a:latin typeface="Consolas" panose="020B0609020204030204" pitchFamily="49" charset="0"/>
                <a:cs typeface="Times New Roman" panose="02020603050405020304" pitchFamily="18" charset="0"/>
              </a:rPr>
              <a:t>Suppose </a:t>
            </a:r>
            <a:r>
              <a:rPr lang="en-US" sz="2000" dirty="0">
                <a:latin typeface="Consolas" panose="020B0609020204030204" pitchFamily="49" charset="0"/>
                <a:cs typeface="Times New Roman" panose="02020603050405020304" pitchFamily="18" charset="0"/>
              </a:rPr>
              <a:t>you want to create a component with the name </a:t>
            </a:r>
            <a:r>
              <a:rPr lang="en-US" sz="2000" dirty="0" err="1">
                <a:latin typeface="Consolas" panose="020B0609020204030204" pitchFamily="49" charset="0"/>
                <a:cs typeface="Times New Roman" panose="02020603050405020304" pitchFamily="18" charset="0"/>
              </a:rPr>
              <a:t>MyComponent</a:t>
            </a:r>
            <a:r>
              <a:rPr lang="en-US" sz="2000">
                <a:latin typeface="Consolas" panose="020B0609020204030204" pitchFamily="49" charset="0"/>
                <a:cs typeface="Times New Roman" panose="02020603050405020304" pitchFamily="18" charset="0"/>
              </a:rPr>
              <a:t>, </a:t>
            </a:r>
          </a:p>
          <a:p>
            <a:pPr>
              <a:lnSpc>
                <a:spcPct val="100000"/>
              </a:lnSpc>
            </a:pPr>
            <a:endParaRPr lang="en-US" sz="2300">
              <a:latin typeface="Consolas" panose="020B0609020204030204" pitchFamily="49" charset="0"/>
              <a:cs typeface="Times New Roman" panose="02020603050405020304" pitchFamily="18" charset="0"/>
            </a:endParaRPr>
          </a:p>
          <a:p>
            <a:pPr>
              <a:lnSpc>
                <a:spcPct val="100000"/>
              </a:lnSpc>
            </a:pPr>
            <a:endParaRPr lang="en-US" sz="2300" dirty="0">
              <a:latin typeface="Consolas" panose="020B0609020204030204" pitchFamily="49" charset="0"/>
              <a:cs typeface="Times New Roman" panose="02020603050405020304" pitchFamily="18" charset="0"/>
            </a:endParaRPr>
          </a:p>
        </p:txBody>
      </p:sp>
      <p:pic>
        <p:nvPicPr>
          <p:cNvPr id="12290" name="Picture 2" descr="How to create a Component in Angular?">
            <a:extLst>
              <a:ext uri="{FF2B5EF4-FFF2-40B4-BE49-F238E27FC236}">
                <a16:creationId xmlns:a16="http://schemas.microsoft.com/office/drawing/2014/main" id="{FB942F8C-9AF8-4561-A13A-CF980A3E4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938" y="1559480"/>
            <a:ext cx="4674291" cy="8096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ow many components we can create in a single application?">
            <a:extLst>
              <a:ext uri="{FF2B5EF4-FFF2-40B4-BE49-F238E27FC236}">
                <a16:creationId xmlns:a16="http://schemas.microsoft.com/office/drawing/2014/main" id="{B1D58025-4B71-4252-A25B-15BDD116F6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8798" y="5298520"/>
            <a:ext cx="7894570" cy="80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5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572877" y="275422"/>
            <a:ext cx="10928734" cy="6059277"/>
          </a:xfrm>
        </p:spPr>
        <p:txBody>
          <a:bodyPr>
            <a:normAutofit/>
          </a:bodyPr>
          <a:lstStyle/>
          <a:p>
            <a:pPr>
              <a:lnSpc>
                <a:spcPct val="100000"/>
              </a:lnSpc>
            </a:pPr>
            <a:r>
              <a:rPr lang="en-US" sz="2000" dirty="0">
                <a:latin typeface="Consolas" panose="020B0609020204030204" pitchFamily="49" charset="0"/>
                <a:cs typeface="Times New Roman" panose="02020603050405020304" pitchFamily="18" charset="0"/>
              </a:rPr>
              <a:t>Once you type the required command and press the enter button, it will take </a:t>
            </a:r>
            <a:r>
              <a:rPr lang="en-US" sz="2000">
                <a:latin typeface="Consolas" panose="020B0609020204030204" pitchFamily="49" charset="0"/>
                <a:cs typeface="Times New Roman" panose="02020603050405020304" pitchFamily="18" charset="0"/>
              </a:rPr>
              <a:t>some time </a:t>
            </a:r>
            <a:r>
              <a:rPr lang="en-US" sz="2000" dirty="0">
                <a:latin typeface="Consolas" panose="020B0609020204030204" pitchFamily="49" charset="0"/>
                <a:cs typeface="Times New Roman" panose="02020603050405020304" pitchFamily="18" charset="0"/>
              </a:rPr>
              <a:t>to create the component. Once the component is created successfully, you should get the following output.</a:t>
            </a:r>
          </a:p>
          <a:p>
            <a:pPr>
              <a:lnSpc>
                <a:spcPct val="100000"/>
              </a:lnSpc>
            </a:pPr>
            <a:endParaRPr lang="en-US" sz="2400" dirty="0">
              <a:latin typeface="Consolas" panose="020B0609020204030204" pitchFamily="49" charset="0"/>
              <a:cs typeface="Times New Roman" panose="02020603050405020304" pitchFamily="18" charset="0"/>
            </a:endParaRPr>
          </a:p>
          <a:p>
            <a:pPr>
              <a:lnSpc>
                <a:spcPct val="100000"/>
              </a:lnSpc>
            </a:pPr>
            <a:endParaRPr lang="en-US" sz="2400" dirty="0">
              <a:latin typeface="Consolas" panose="020B0609020204030204" pitchFamily="49" charset="0"/>
              <a:cs typeface="Times New Roman" panose="02020603050405020304" pitchFamily="18" charset="0"/>
            </a:endParaRPr>
          </a:p>
          <a:p>
            <a:pPr>
              <a:lnSpc>
                <a:spcPct val="100000"/>
              </a:lnSpc>
            </a:pPr>
            <a:endParaRPr lang="en-US" sz="2400" dirty="0">
              <a:latin typeface="Consolas" panose="020B0609020204030204" pitchFamily="49" charset="0"/>
              <a:cs typeface="Times New Roman" panose="02020603050405020304" pitchFamily="18" charset="0"/>
            </a:endParaRPr>
          </a:p>
          <a:p>
            <a:pPr>
              <a:lnSpc>
                <a:spcPct val="100000"/>
              </a:lnSpc>
            </a:pPr>
            <a:r>
              <a:rPr lang="en-US" sz="2000">
                <a:latin typeface="Consolas" panose="020B0609020204030204" pitchFamily="49" charset="0"/>
                <a:cs typeface="Times New Roman" panose="02020603050405020304" pitchFamily="18" charset="0"/>
              </a:rPr>
              <a:t>it </a:t>
            </a:r>
            <a:r>
              <a:rPr lang="en-US" sz="2000" dirty="0">
                <a:latin typeface="Consolas" panose="020B0609020204030204" pitchFamily="49" charset="0"/>
                <a:cs typeface="Times New Roman" panose="02020603050405020304" pitchFamily="18" charset="0"/>
              </a:rPr>
              <a:t>will create four files i.e. along with the </a:t>
            </a:r>
            <a:r>
              <a:rPr lang="en-US" sz="2000" dirty="0" err="1">
                <a:latin typeface="Consolas" panose="020B0609020204030204" pitchFamily="49" charset="0"/>
                <a:cs typeface="Times New Roman" panose="02020603050405020304" pitchFamily="18" charset="0"/>
              </a:rPr>
              <a:t>ts</a:t>
            </a:r>
            <a:r>
              <a:rPr lang="en-US" sz="2000" dirty="0">
                <a:latin typeface="Consolas" panose="020B0609020204030204" pitchFamily="49" charset="0"/>
                <a:cs typeface="Times New Roman" panose="02020603050405020304" pitchFamily="18" charset="0"/>
              </a:rPr>
              <a:t> file, it also creates HTML, spec, and CSS files. In your project, it will create a folder with the name </a:t>
            </a:r>
            <a:r>
              <a:rPr lang="en-US" sz="2000" dirty="0" err="1">
                <a:latin typeface="Consolas" panose="020B0609020204030204" pitchFamily="49" charset="0"/>
                <a:cs typeface="Times New Roman" panose="02020603050405020304" pitchFamily="18" charset="0"/>
              </a:rPr>
              <a:t>MyComponent</a:t>
            </a:r>
            <a:r>
              <a:rPr lang="en-US" sz="2000" dirty="0">
                <a:latin typeface="Consolas" panose="020B0609020204030204" pitchFamily="49" charset="0"/>
                <a:cs typeface="Times New Roman" panose="02020603050405020304" pitchFamily="18" charset="0"/>
              </a:rPr>
              <a:t> inside your app folder and within that </a:t>
            </a:r>
            <a:r>
              <a:rPr lang="en-US" sz="2000" dirty="0" err="1">
                <a:latin typeface="Consolas" panose="020B0609020204030204" pitchFamily="49" charset="0"/>
                <a:cs typeface="Times New Roman" panose="02020603050405020304" pitchFamily="18" charset="0"/>
              </a:rPr>
              <a:t>MyComponent</a:t>
            </a:r>
            <a:r>
              <a:rPr lang="en-US" sz="2000" dirty="0">
                <a:latin typeface="Consolas" panose="020B0609020204030204" pitchFamily="49" charset="0"/>
                <a:cs typeface="Times New Roman" panose="02020603050405020304" pitchFamily="18" charset="0"/>
              </a:rPr>
              <a:t> folder, it will place the above four files.</a:t>
            </a:r>
          </a:p>
          <a:p>
            <a:pPr>
              <a:lnSpc>
                <a:spcPct val="100000"/>
              </a:lnSpc>
            </a:pPr>
            <a:endParaRPr lang="en-US" sz="2400" dirty="0">
              <a:latin typeface="Consolas" panose="020B0609020204030204" pitchFamily="49" charset="0"/>
              <a:cs typeface="Times New Roman" panose="02020603050405020304" pitchFamily="18" charset="0"/>
            </a:endParaRPr>
          </a:p>
        </p:txBody>
      </p:sp>
      <p:pic>
        <p:nvPicPr>
          <p:cNvPr id="13314" name="Picture 2" descr="Understanding the default angular component i.e. AppComponent.">
            <a:extLst>
              <a:ext uri="{FF2B5EF4-FFF2-40B4-BE49-F238E27FC236}">
                <a16:creationId xmlns:a16="http://schemas.microsoft.com/office/drawing/2014/main" id="{9A1B1227-0B97-43EC-99FA-698AB1567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6071" y="1290250"/>
            <a:ext cx="8099563" cy="1422538"/>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ow to create a component in Angular?">
            <a:extLst>
              <a:ext uri="{FF2B5EF4-FFF2-40B4-BE49-F238E27FC236}">
                <a16:creationId xmlns:a16="http://schemas.microsoft.com/office/drawing/2014/main" id="{F89A7981-6B76-4CEA-859E-AC47F1E73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8598" y="4014211"/>
            <a:ext cx="8235811" cy="2324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450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306664" y="605929"/>
            <a:ext cx="11578672" cy="6048260"/>
          </a:xfrm>
        </p:spPr>
        <p:txBody>
          <a:bodyPr>
            <a:normAutofit/>
          </a:bodyPr>
          <a:lstStyle/>
          <a:p>
            <a:pPr>
              <a:lnSpc>
                <a:spcPct val="100000"/>
              </a:lnSpc>
            </a:pPr>
            <a:r>
              <a:rPr lang="en-US" sz="2000" dirty="0">
                <a:latin typeface="Consolas" panose="020B0609020204030204" pitchFamily="49" charset="0"/>
                <a:cs typeface="Times New Roman" panose="02020603050405020304" pitchFamily="18" charset="0"/>
              </a:rPr>
              <a:t>we must include its reference in the root module i.e. </a:t>
            </a:r>
            <a:r>
              <a:rPr lang="en-US" sz="2000" dirty="0" err="1">
                <a:latin typeface="Consolas" panose="020B0609020204030204" pitchFamily="49" charset="0"/>
                <a:cs typeface="Times New Roman" panose="02020603050405020304" pitchFamily="18" charset="0"/>
              </a:rPr>
              <a:t>AppModule</a:t>
            </a:r>
            <a:r>
              <a:rPr lang="en-US" sz="2000" dirty="0">
                <a:latin typeface="Consolas" panose="020B0609020204030204" pitchFamily="49" charset="0"/>
                <a:cs typeface="Times New Roman" panose="02020603050405020304" pitchFamily="18" charset="0"/>
              </a:rPr>
              <a:t>. </a:t>
            </a:r>
          </a:p>
          <a:p>
            <a:pPr>
              <a:lnSpc>
                <a:spcPct val="100000"/>
              </a:lnSpc>
            </a:pPr>
            <a:r>
              <a:rPr lang="en-US" sz="2000" dirty="0">
                <a:latin typeface="Consolas" panose="020B0609020204030204" pitchFamily="49" charset="0"/>
                <a:cs typeface="Times New Roman" panose="02020603050405020304" pitchFamily="18" charset="0"/>
              </a:rPr>
              <a:t>You can find this root module within the </a:t>
            </a:r>
            <a:r>
              <a:rPr lang="en-US" sz="2000" dirty="0" err="1">
                <a:latin typeface="Consolas" panose="020B0609020204030204" pitchFamily="49" charset="0"/>
                <a:cs typeface="Times New Roman" panose="02020603050405020304" pitchFamily="18" charset="0"/>
              </a:rPr>
              <a:t>app.module.ts</a:t>
            </a:r>
            <a:r>
              <a:rPr lang="en-US" sz="2000" dirty="0">
                <a:latin typeface="Consolas" panose="020B0609020204030204" pitchFamily="49" charset="0"/>
                <a:cs typeface="Times New Roman" panose="02020603050405020304" pitchFamily="18" charset="0"/>
              </a:rPr>
              <a:t> file. </a:t>
            </a:r>
          </a:p>
          <a:p>
            <a:pPr>
              <a:lnSpc>
                <a:spcPct val="100000"/>
              </a:lnSpc>
            </a:pPr>
            <a:r>
              <a:rPr lang="en-US" sz="2000" dirty="0">
                <a:latin typeface="Consolas" panose="020B0609020204030204" pitchFamily="49" charset="0"/>
                <a:cs typeface="Times New Roman" panose="02020603050405020304" pitchFamily="18" charset="0"/>
              </a:rPr>
              <a:t>Now, if you open the </a:t>
            </a:r>
            <a:r>
              <a:rPr lang="en-US" sz="2000" dirty="0" err="1">
                <a:latin typeface="Consolas" panose="020B0609020204030204" pitchFamily="49" charset="0"/>
                <a:cs typeface="Times New Roman" panose="02020603050405020304" pitchFamily="18" charset="0"/>
              </a:rPr>
              <a:t>app.module.ts</a:t>
            </a:r>
            <a:r>
              <a:rPr lang="en-US" sz="2000" dirty="0">
                <a:latin typeface="Consolas" panose="020B0609020204030204" pitchFamily="49" charset="0"/>
                <a:cs typeface="Times New Roman" panose="02020603050405020304" pitchFamily="18" charset="0"/>
              </a:rPr>
              <a:t> file, then automatically the angular framework includes the reference of our newly created </a:t>
            </a:r>
            <a:r>
              <a:rPr lang="en-US" sz="2000" dirty="0" err="1">
                <a:latin typeface="Consolas" panose="020B0609020204030204" pitchFamily="49" charset="0"/>
                <a:cs typeface="Times New Roman" panose="02020603050405020304" pitchFamily="18" charset="0"/>
              </a:rPr>
              <a:t>MyComponent</a:t>
            </a:r>
            <a:r>
              <a:rPr lang="en-US" sz="2000" dirty="0">
                <a:latin typeface="Consolas" panose="020B0609020204030204" pitchFamily="49" charset="0"/>
                <a:cs typeface="Times New Roman" panose="02020603050405020304" pitchFamily="18" charset="0"/>
              </a:rPr>
              <a:t> component in the declarations array as shown in the below image.</a:t>
            </a:r>
          </a:p>
          <a:p>
            <a:pPr>
              <a:lnSpc>
                <a:spcPct val="100000"/>
              </a:lnSpc>
            </a:pPr>
            <a:endParaRPr lang="en-US" sz="2400" dirty="0">
              <a:latin typeface="Consolas" panose="020B0609020204030204" pitchFamily="49" charset="0"/>
              <a:cs typeface="Times New Roman" panose="02020603050405020304" pitchFamily="18" charset="0"/>
            </a:endParaRPr>
          </a:p>
        </p:txBody>
      </p:sp>
      <p:pic>
        <p:nvPicPr>
          <p:cNvPr id="14338" name="Picture 2" descr="Understanding the different parts of an angular component">
            <a:extLst>
              <a:ext uri="{FF2B5EF4-FFF2-40B4-BE49-F238E27FC236}">
                <a16:creationId xmlns:a16="http://schemas.microsoft.com/office/drawing/2014/main" id="{EBEBC9D6-0144-4191-BB50-A4D5E0478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7" y="2372617"/>
            <a:ext cx="7629525" cy="4193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583894" y="583894"/>
            <a:ext cx="11270255" cy="6036565"/>
          </a:xfrm>
        </p:spPr>
        <p:txBody>
          <a:bodyPr>
            <a:normAutofit/>
          </a:bodyPr>
          <a:lstStyle/>
          <a:p>
            <a:pPr>
              <a:lnSpc>
                <a:spcPct val="100000"/>
              </a:lnSpc>
            </a:pPr>
            <a:r>
              <a:rPr lang="en-US" sz="2000" dirty="0">
                <a:latin typeface="Consolas" panose="020B0609020204030204" pitchFamily="49" charset="0"/>
                <a:cs typeface="Times New Roman" panose="02020603050405020304" pitchFamily="18" charset="0"/>
              </a:rPr>
              <a:t>In Angular, the binding code is technically called a Component.</a:t>
            </a:r>
          </a:p>
          <a:p>
            <a:pPr>
              <a:lnSpc>
                <a:spcPct val="100000"/>
              </a:lnSpc>
            </a:pPr>
            <a:r>
              <a:rPr lang="en-US" sz="2000" dirty="0">
                <a:latin typeface="Consolas" panose="020B0609020204030204" pitchFamily="49" charset="0"/>
                <a:cs typeface="Times New Roman" panose="02020603050405020304" pitchFamily="18" charset="0"/>
              </a:rPr>
              <a:t>In enterprise projects, we can </a:t>
            </a:r>
            <a:r>
              <a:rPr lang="en-US" sz="2000">
                <a:latin typeface="Consolas" panose="020B0609020204030204" pitchFamily="49" charset="0"/>
                <a:cs typeface="Times New Roman" panose="02020603050405020304" pitchFamily="18" charset="0"/>
              </a:rPr>
              <a:t>have many </a:t>
            </a:r>
            <a:r>
              <a:rPr lang="en-US" sz="2000" dirty="0">
                <a:latin typeface="Consolas" panose="020B0609020204030204" pitchFamily="49" charset="0"/>
                <a:cs typeface="Times New Roman" panose="02020603050405020304" pitchFamily="18" charset="0"/>
              </a:rPr>
              <a:t>components. With many components, it is very difficult for us to handle the project. So, what we can </a:t>
            </a:r>
            <a:r>
              <a:rPr lang="en-US" sz="2000">
                <a:latin typeface="Consolas" panose="020B0609020204030204" pitchFamily="49" charset="0"/>
                <a:cs typeface="Times New Roman" panose="02020603050405020304" pitchFamily="18" charset="0"/>
              </a:rPr>
              <a:t>do is </a:t>
            </a:r>
            <a:r>
              <a:rPr lang="en-US" sz="2000" dirty="0">
                <a:latin typeface="Consolas" panose="020B0609020204030204" pitchFamily="49" charset="0"/>
                <a:cs typeface="Times New Roman" panose="02020603050405020304" pitchFamily="18" charset="0"/>
              </a:rPr>
              <a:t>we will group the components logically into modules. </a:t>
            </a:r>
          </a:p>
          <a:p>
            <a:pPr marL="0" indent="0">
              <a:lnSpc>
                <a:spcPct val="100000"/>
              </a:lnSpc>
              <a:buNone/>
            </a:pPr>
            <a:endParaRPr lang="en-US" sz="2400" dirty="0">
              <a:latin typeface="Consolas" panose="020B0609020204030204" pitchFamily="49" charset="0"/>
              <a:cs typeface="Times New Roman" panose="02020603050405020304" pitchFamily="18" charset="0"/>
            </a:endParaRPr>
          </a:p>
        </p:txBody>
      </p:sp>
      <p:pic>
        <p:nvPicPr>
          <p:cNvPr id="15362" name="Picture 2" descr="Understanding Angular Component and module architecture">
            <a:extLst>
              <a:ext uri="{FF2B5EF4-FFF2-40B4-BE49-F238E27FC236}">
                <a16:creationId xmlns:a16="http://schemas.microsoft.com/office/drawing/2014/main" id="{A2EC7D31-4C8A-4AAF-9DD4-19BDDDCC8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395" y="1916257"/>
            <a:ext cx="63150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02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p:txBody>
          <a:bodyPr>
            <a:normAutofit/>
          </a:bodyPr>
          <a:lstStyle/>
          <a:p>
            <a:pPr marL="0" indent="0">
              <a:lnSpc>
                <a:spcPct val="100000"/>
              </a:lnSpc>
              <a:buNone/>
            </a:pPr>
            <a:r>
              <a:rPr lang="en-US" sz="2000" b="1" dirty="0">
                <a:solidFill>
                  <a:schemeClr val="accent1">
                    <a:lumMod val="75000"/>
                  </a:schemeClr>
                </a:solidFill>
                <a:latin typeface="Consolas" panose="020B0609020204030204" pitchFamily="49" charset="0"/>
                <a:cs typeface="Times New Roman" panose="02020603050405020304" pitchFamily="18" charset="0"/>
              </a:rPr>
              <a:t>Two-Way Data Binding</a:t>
            </a:r>
          </a:p>
          <a:p>
            <a:pPr>
              <a:lnSpc>
                <a:spcPct val="100000"/>
              </a:lnSpc>
            </a:pPr>
            <a:r>
              <a:rPr lang="en-US" sz="2000" dirty="0">
                <a:latin typeface="Consolas" panose="020B0609020204030204" pitchFamily="49" charset="0"/>
                <a:cs typeface="Times New Roman" panose="02020603050405020304" pitchFamily="18" charset="0"/>
              </a:rPr>
              <a:t>Data binding is automatic and fast</a:t>
            </a:r>
            <a:r>
              <a:rPr lang="en-US" sz="2000">
                <a:latin typeface="Consolas" panose="020B0609020204030204" pitchFamily="49" charset="0"/>
                <a:cs typeface="Times New Roman" panose="02020603050405020304" pitchFamily="18" charset="0"/>
              </a:rPr>
              <a:t>. Changes </a:t>
            </a:r>
            <a:r>
              <a:rPr lang="en-US" sz="2000" dirty="0">
                <a:latin typeface="Consolas" panose="020B0609020204030204" pitchFamily="49" charset="0"/>
                <a:cs typeface="Times New Roman" panose="02020603050405020304" pitchFamily="18" charset="0"/>
              </a:rPr>
              <a:t>made in the </a:t>
            </a:r>
            <a:r>
              <a:rPr lang="en-US" sz="2000">
                <a:latin typeface="Consolas" panose="020B0609020204030204" pitchFamily="49" charset="0"/>
                <a:cs typeface="Times New Roman" panose="02020603050405020304" pitchFamily="18" charset="0"/>
              </a:rPr>
              <a:t>View are </a:t>
            </a:r>
            <a:r>
              <a:rPr lang="en-US" sz="2000" dirty="0">
                <a:latin typeface="Consolas" panose="020B0609020204030204" pitchFamily="49" charset="0"/>
                <a:cs typeface="Times New Roman" panose="02020603050405020304" pitchFamily="18" charset="0"/>
              </a:rPr>
              <a:t>automatically updated in the component class and </a:t>
            </a:r>
            <a:r>
              <a:rPr lang="en-US" sz="2000">
                <a:latin typeface="Consolas" panose="020B0609020204030204" pitchFamily="49" charset="0"/>
                <a:cs typeface="Times New Roman" panose="02020603050405020304" pitchFamily="18" charset="0"/>
              </a:rPr>
              <a:t>vice versa.</a:t>
            </a: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b="1" dirty="0">
                <a:solidFill>
                  <a:schemeClr val="accent1">
                    <a:lumMod val="75000"/>
                  </a:schemeClr>
                </a:solidFill>
                <a:latin typeface="Consolas" panose="020B0609020204030204" pitchFamily="49" charset="0"/>
                <a:cs typeface="Times New Roman" panose="02020603050405020304" pitchFamily="18" charset="0"/>
              </a:rPr>
              <a:t>Powerful Routing Support</a:t>
            </a:r>
          </a:p>
          <a:p>
            <a:pPr>
              <a:lnSpc>
                <a:spcPct val="100000"/>
              </a:lnSpc>
            </a:pPr>
            <a:r>
              <a:rPr lang="en-US" sz="2000">
                <a:latin typeface="Consolas" panose="020B0609020204030204" pitchFamily="49" charset="0"/>
                <a:cs typeface="Times New Roman" panose="02020603050405020304" pitchFamily="18" charset="0"/>
              </a:rPr>
              <a:t>Angular’s </a:t>
            </a:r>
            <a:r>
              <a:rPr lang="en-US" sz="2000" dirty="0">
                <a:latin typeface="Consolas" panose="020B0609020204030204" pitchFamily="49" charset="0"/>
                <a:cs typeface="Times New Roman" panose="02020603050405020304" pitchFamily="18" charset="0"/>
              </a:rPr>
              <a:t>Powerful </a:t>
            </a:r>
            <a:r>
              <a:rPr lang="en-US" sz="2000" b="1" dirty="0">
                <a:solidFill>
                  <a:srgbClr val="C00000"/>
                </a:solidFill>
                <a:latin typeface="Consolas" panose="020B0609020204030204" pitchFamily="49" charset="0"/>
                <a:cs typeface="Times New Roman" panose="02020603050405020304" pitchFamily="18" charset="0"/>
              </a:rPr>
              <a:t>routing engine </a:t>
            </a:r>
            <a:r>
              <a:rPr lang="en-US" sz="2000" dirty="0">
                <a:latin typeface="Consolas" panose="020B0609020204030204" pitchFamily="49" charset="0"/>
                <a:cs typeface="Times New Roman" panose="02020603050405020304" pitchFamily="18" charset="0"/>
              </a:rPr>
              <a:t>loads the page asynchronously on the </a:t>
            </a:r>
            <a:r>
              <a:rPr lang="en-US" sz="2000">
                <a:latin typeface="Consolas" panose="020B0609020204030204" pitchFamily="49" charset="0"/>
                <a:cs typeface="Times New Roman" panose="02020603050405020304" pitchFamily="18" charset="0"/>
              </a:rPr>
              <a:t>same page, </a:t>
            </a:r>
            <a:r>
              <a:rPr lang="en-US" sz="2000" dirty="0">
                <a:latin typeface="Consolas" panose="020B0609020204030204" pitchFamily="49" charset="0"/>
                <a:cs typeface="Times New Roman" panose="02020603050405020304" pitchFamily="18" charset="0"/>
              </a:rPr>
              <a:t>enabling us to create a Single </a:t>
            </a:r>
            <a:r>
              <a:rPr lang="en-US" sz="2000">
                <a:latin typeface="Consolas" panose="020B0609020204030204" pitchFamily="49" charset="0"/>
                <a:cs typeface="Times New Roman" panose="02020603050405020304" pitchFamily="18" charset="0"/>
              </a:rPr>
              <a:t>Page Application.</a:t>
            </a: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b="1" dirty="0">
                <a:solidFill>
                  <a:schemeClr val="accent1">
                    <a:lumMod val="75000"/>
                  </a:schemeClr>
                </a:solidFill>
                <a:latin typeface="Consolas" panose="020B0609020204030204" pitchFamily="49" charset="0"/>
                <a:cs typeface="Times New Roman" panose="02020603050405020304" pitchFamily="18" charset="0"/>
              </a:rPr>
              <a:t>Expressive HTML</a:t>
            </a:r>
            <a:r>
              <a:rPr lang="en-US" sz="2000" dirty="0">
                <a:latin typeface="Consolas" panose="020B0609020204030204" pitchFamily="49" charset="0"/>
                <a:cs typeface="Times New Roman" panose="02020603050405020304" pitchFamily="18" charset="0"/>
              </a:rPr>
              <a:t>	</a:t>
            </a:r>
          </a:p>
          <a:p>
            <a:pPr>
              <a:lnSpc>
                <a:spcPct val="100000"/>
              </a:lnSpc>
            </a:pPr>
            <a:r>
              <a:rPr lang="en-US" sz="2000" dirty="0">
                <a:latin typeface="Consolas" panose="020B0609020204030204" pitchFamily="49" charset="0"/>
                <a:cs typeface="Times New Roman" panose="02020603050405020304" pitchFamily="18" charset="0"/>
              </a:rPr>
              <a:t>Angular enables us to </a:t>
            </a:r>
            <a:r>
              <a:rPr lang="en-US" sz="2000" b="1" dirty="0">
                <a:solidFill>
                  <a:srgbClr val="C00000"/>
                </a:solidFill>
                <a:latin typeface="Consolas" panose="020B0609020204030204" pitchFamily="49" charset="0"/>
                <a:cs typeface="Times New Roman" panose="02020603050405020304" pitchFamily="18" charset="0"/>
              </a:rPr>
              <a:t>use programming constructs </a:t>
            </a:r>
            <a:r>
              <a:rPr lang="en-US" sz="2000" dirty="0">
                <a:latin typeface="Consolas" panose="020B0609020204030204" pitchFamily="49" charset="0"/>
                <a:cs typeface="Times New Roman" panose="02020603050405020304" pitchFamily="18" charset="0"/>
              </a:rPr>
              <a:t>like if conditions, for loops</a:t>
            </a:r>
            <a:r>
              <a:rPr lang="en-US" sz="2000">
                <a:latin typeface="Consolas" panose="020B0609020204030204" pitchFamily="49" charset="0"/>
                <a:cs typeface="Times New Roman" panose="02020603050405020304" pitchFamily="18" charset="0"/>
              </a:rPr>
              <a:t>, etc., </a:t>
            </a:r>
            <a:r>
              <a:rPr lang="en-US" sz="2000" dirty="0">
                <a:latin typeface="Consolas" panose="020B0609020204030204" pitchFamily="49" charset="0"/>
                <a:cs typeface="Times New Roman" panose="02020603050405020304" pitchFamily="18" charset="0"/>
              </a:rPr>
              <a:t>to render and </a:t>
            </a:r>
            <a:r>
              <a:rPr lang="en-US" sz="2000">
                <a:latin typeface="Consolas" panose="020B0609020204030204" pitchFamily="49" charset="0"/>
                <a:cs typeface="Times New Roman" panose="02020603050405020304" pitchFamily="18" charset="0"/>
              </a:rPr>
              <a:t>control the </a:t>
            </a:r>
            <a:r>
              <a:rPr lang="en-US" sz="2000" dirty="0">
                <a:latin typeface="Consolas" panose="020B0609020204030204" pitchFamily="49" charset="0"/>
                <a:cs typeface="Times New Roman" panose="02020603050405020304" pitchFamily="18" charset="0"/>
              </a:rPr>
              <a:t>HTML pages.</a:t>
            </a:r>
          </a:p>
          <a:p>
            <a:pPr marL="0" indent="0">
              <a:lnSpc>
                <a:spcPct val="100000"/>
              </a:lnSpc>
              <a:buNone/>
            </a:pPr>
            <a:r>
              <a:rPr lang="en-US" sz="2000">
                <a:latin typeface="Consolas" panose="020B0609020204030204" pitchFamily="49" charset="0"/>
                <a:cs typeface="Times New Roman" panose="02020603050405020304" pitchFamily="18" charset="0"/>
              </a:rPr>
              <a:t> </a:t>
            </a: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Features of Angular</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363982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535388" y="898057"/>
            <a:ext cx="10762532" cy="5512903"/>
          </a:xfrm>
        </p:spPr>
        <p:txBody>
          <a:bodyPr>
            <a:normAutofit/>
          </a:bodyPr>
          <a:lstStyle/>
          <a:p>
            <a:pPr>
              <a:lnSpc>
                <a:spcPct val="100000"/>
              </a:lnSpc>
            </a:pPr>
            <a:r>
              <a:rPr lang="en-US" sz="2000" dirty="0">
                <a:latin typeface="Consolas" panose="020B0609020204030204" pitchFamily="49" charset="0"/>
                <a:cs typeface="Times New Roman" panose="02020603050405020304" pitchFamily="18" charset="0"/>
              </a:rPr>
              <a:t>The Angular Directives are the elements which are basically used to change the behavior or appearance or layout of the DOM (Document Object Model) element.</a:t>
            </a:r>
          </a:p>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Types of Directives in Angular:</a:t>
            </a:r>
          </a:p>
        </p:txBody>
      </p:sp>
      <p:sp>
        <p:nvSpPr>
          <p:cNvPr id="2" name="Rectangle 1">
            <a:extLst>
              <a:ext uri="{FF2B5EF4-FFF2-40B4-BE49-F238E27FC236}">
                <a16:creationId xmlns:a16="http://schemas.microsoft.com/office/drawing/2014/main" id="{68855F58-CF8F-4DE6-BC7E-0C49A25EEC09}"/>
              </a:ext>
            </a:extLst>
          </p:cNvPr>
          <p:cNvSpPr/>
          <p:nvPr/>
        </p:nvSpPr>
        <p:spPr>
          <a:xfrm>
            <a:off x="-1" y="0"/>
            <a:ext cx="12191998" cy="8878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chemeClr val="accent1"/>
                </a:solidFill>
                <a:latin typeface="Algerian" panose="04020705040A02060702" pitchFamily="82" charset="0"/>
              </a:rPr>
              <a:t>Directives</a:t>
            </a:r>
          </a:p>
        </p:txBody>
      </p:sp>
      <p:pic>
        <p:nvPicPr>
          <p:cNvPr id="16390" name="Picture 6" descr="What are Angular Directives?">
            <a:extLst>
              <a:ext uri="{FF2B5EF4-FFF2-40B4-BE49-F238E27FC236}">
                <a16:creationId xmlns:a16="http://schemas.microsoft.com/office/drawing/2014/main" id="{DF642D5A-82D1-4A4E-89F1-FCA50C743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843" y="2466354"/>
            <a:ext cx="10007128" cy="3639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58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416560" y="887897"/>
            <a:ext cx="10119360" cy="5340183"/>
          </a:xfrm>
        </p:spPr>
        <p:txBody>
          <a:bodyPr>
            <a:normAutofit/>
          </a:bodyPr>
          <a:lstStyle/>
          <a:p>
            <a:pPr marL="0" indent="0">
              <a:lnSpc>
                <a:spcPct val="100000"/>
              </a:lnSpc>
              <a:buNone/>
            </a:pPr>
            <a:r>
              <a:rPr lang="en-US" sz="2600" b="1" dirty="0">
                <a:solidFill>
                  <a:schemeClr val="accent1"/>
                </a:solidFill>
                <a:latin typeface="Consolas" panose="020B0609020204030204" pitchFamily="49" charset="0"/>
                <a:cs typeface="Times New Roman" panose="02020603050405020304" pitchFamily="18" charset="0"/>
              </a:rPr>
              <a:t>Structural Directives:</a:t>
            </a:r>
          </a:p>
          <a:p>
            <a:pPr>
              <a:lnSpc>
                <a:spcPct val="100000"/>
              </a:lnSpc>
            </a:pPr>
            <a:r>
              <a:rPr lang="en-US" sz="2400" dirty="0">
                <a:latin typeface="Consolas" panose="020B0609020204030204" pitchFamily="49" charset="0"/>
                <a:cs typeface="Times New Roman" panose="02020603050405020304" pitchFamily="18" charset="0"/>
              </a:rPr>
              <a:t>The Structural Directives are responsible for the HTML layout.</a:t>
            </a:r>
          </a:p>
          <a:p>
            <a:pPr>
              <a:lnSpc>
                <a:spcPct val="100000"/>
              </a:lnSpc>
            </a:pPr>
            <a:r>
              <a:rPr lang="en-US" sz="2400" dirty="0">
                <a:latin typeface="Consolas" panose="020B0609020204030204" pitchFamily="49" charset="0"/>
                <a:cs typeface="Times New Roman" panose="02020603050405020304" pitchFamily="18" charset="0"/>
              </a:rPr>
              <a:t>They will shape or reshape the HTML view by simply adding or removing the elements from the DOM. </a:t>
            </a:r>
          </a:p>
          <a:p>
            <a:pPr>
              <a:lnSpc>
                <a:spcPct val="100000"/>
              </a:lnSpc>
            </a:pPr>
            <a:r>
              <a:rPr lang="en-US" sz="2400" dirty="0">
                <a:latin typeface="Consolas" panose="020B0609020204030204" pitchFamily="49" charset="0"/>
                <a:cs typeface="Times New Roman" panose="02020603050405020304" pitchFamily="18" charset="0"/>
              </a:rPr>
              <a:t>These directives are basically used to handle how the component or the element should render in a template.</a:t>
            </a:r>
          </a:p>
          <a:p>
            <a:pPr>
              <a:lnSpc>
                <a:spcPct val="100000"/>
              </a:lnSpc>
            </a:pPr>
            <a:r>
              <a:rPr lang="en-US" sz="2400" dirty="0">
                <a:latin typeface="Consolas" panose="020B0609020204030204" pitchFamily="49" charset="0"/>
                <a:cs typeface="Times New Roman" panose="02020603050405020304" pitchFamily="18" charset="0"/>
              </a:rPr>
              <a:t>There are three structural directives are available. </a:t>
            </a:r>
          </a:p>
          <a:p>
            <a:pPr>
              <a:lnSpc>
                <a:spcPct val="100000"/>
              </a:lnSpc>
            </a:pPr>
            <a:r>
              <a:rPr lang="en-US" sz="2400" dirty="0">
                <a:latin typeface="Consolas" panose="020B0609020204030204" pitchFamily="49" charset="0"/>
                <a:cs typeface="Times New Roman" panose="02020603050405020304" pitchFamily="18" charset="0"/>
              </a:rPr>
              <a:t>They are as follows:</a:t>
            </a:r>
          </a:p>
          <a:p>
            <a:pPr lvl="1">
              <a:lnSpc>
                <a:spcPct val="100000"/>
              </a:lnSpc>
            </a:pPr>
            <a:r>
              <a:rPr lang="en-US" dirty="0" err="1">
                <a:latin typeface="Consolas" panose="020B0609020204030204" pitchFamily="49" charset="0"/>
                <a:cs typeface="Times New Roman" panose="02020603050405020304" pitchFamily="18" charset="0"/>
              </a:rPr>
              <a:t>NgFor</a:t>
            </a:r>
            <a:r>
              <a:rPr lang="en-US" dirty="0">
                <a:latin typeface="Consolas" panose="020B0609020204030204" pitchFamily="49" charset="0"/>
                <a:cs typeface="Times New Roman" panose="02020603050405020304" pitchFamily="18" charset="0"/>
              </a:rPr>
              <a:t> (*</a:t>
            </a:r>
            <a:r>
              <a:rPr lang="en-US" dirty="0" err="1">
                <a:latin typeface="Consolas" panose="020B0609020204030204" pitchFamily="49" charset="0"/>
                <a:cs typeface="Times New Roman" panose="02020603050405020304" pitchFamily="18" charset="0"/>
              </a:rPr>
              <a:t>ngFor</a:t>
            </a:r>
            <a:r>
              <a:rPr lang="en-US" dirty="0">
                <a:latin typeface="Consolas" panose="020B0609020204030204" pitchFamily="49" charset="0"/>
                <a:cs typeface="Times New Roman" panose="02020603050405020304" pitchFamily="18" charset="0"/>
              </a:rPr>
              <a:t>)</a:t>
            </a:r>
          </a:p>
          <a:p>
            <a:pPr lvl="1">
              <a:lnSpc>
                <a:spcPct val="100000"/>
              </a:lnSpc>
            </a:pPr>
            <a:r>
              <a:rPr lang="en-US" dirty="0" err="1">
                <a:latin typeface="Consolas" panose="020B0609020204030204" pitchFamily="49" charset="0"/>
                <a:cs typeface="Times New Roman" panose="02020603050405020304" pitchFamily="18" charset="0"/>
              </a:rPr>
              <a:t>NgIf</a:t>
            </a:r>
            <a:r>
              <a:rPr lang="en-US" dirty="0">
                <a:latin typeface="Consolas" panose="020B0609020204030204" pitchFamily="49" charset="0"/>
                <a:cs typeface="Times New Roman" panose="02020603050405020304" pitchFamily="18" charset="0"/>
              </a:rPr>
              <a:t> (*</a:t>
            </a:r>
            <a:r>
              <a:rPr lang="en-US" dirty="0" err="1">
                <a:latin typeface="Consolas" panose="020B0609020204030204" pitchFamily="49" charset="0"/>
                <a:cs typeface="Times New Roman" panose="02020603050405020304" pitchFamily="18" charset="0"/>
              </a:rPr>
              <a:t>ngIf</a:t>
            </a:r>
            <a:r>
              <a:rPr lang="en-US" dirty="0">
                <a:latin typeface="Consolas" panose="020B0609020204030204" pitchFamily="49" charset="0"/>
                <a:cs typeface="Times New Roman" panose="02020603050405020304" pitchFamily="18" charset="0"/>
              </a:rPr>
              <a:t>)</a:t>
            </a:r>
          </a:p>
          <a:p>
            <a:pPr lvl="1">
              <a:lnSpc>
                <a:spcPct val="100000"/>
              </a:lnSpc>
            </a:pPr>
            <a:r>
              <a:rPr lang="en-US" dirty="0" err="1">
                <a:latin typeface="Consolas" panose="020B0609020204030204" pitchFamily="49" charset="0"/>
                <a:cs typeface="Times New Roman" panose="02020603050405020304" pitchFamily="18" charset="0"/>
              </a:rPr>
              <a:t>NgSwitch</a:t>
            </a:r>
            <a:r>
              <a:rPr lang="en-US" dirty="0">
                <a:latin typeface="Consolas" panose="020B0609020204030204" pitchFamily="49" charset="0"/>
                <a:cs typeface="Times New Roman" panose="02020603050405020304" pitchFamily="18" charset="0"/>
              </a:rPr>
              <a:t> (*</a:t>
            </a:r>
            <a:r>
              <a:rPr lang="en-US" dirty="0" err="1">
                <a:latin typeface="Consolas" panose="020B0609020204030204" pitchFamily="49" charset="0"/>
                <a:cs typeface="Times New Roman" panose="02020603050405020304" pitchFamily="18" charset="0"/>
              </a:rPr>
              <a:t>ngSwitch</a:t>
            </a:r>
            <a:r>
              <a:rPr lang="en-US" dirty="0">
                <a:latin typeface="Consolas" panose="020B0609020204030204" pitchFamily="49" charset="0"/>
                <a:cs typeface="Times New Roman" panose="02020603050405020304" pitchFamily="18" charset="0"/>
              </a:rPr>
              <a:t>)</a:t>
            </a:r>
          </a:p>
          <a:p>
            <a:pPr marL="0" indent="0">
              <a:lnSpc>
                <a:spcPct val="100000"/>
              </a:lnSpc>
              <a:buNone/>
            </a:pPr>
            <a:endParaRPr lang="en-US" sz="2400" b="1" dirty="0">
              <a:solidFill>
                <a:schemeClr val="accent1"/>
              </a:solidFill>
              <a:latin typeface="Consolas" panose="020B0609020204030204" pitchFamily="49" charset="0"/>
              <a:cs typeface="Times New Roman" panose="02020603050405020304" pitchFamily="18" charset="0"/>
            </a:endParaRPr>
          </a:p>
        </p:txBody>
      </p:sp>
      <p:sp>
        <p:nvSpPr>
          <p:cNvPr id="2" name="Rectangle 1">
            <a:extLst>
              <a:ext uri="{FF2B5EF4-FFF2-40B4-BE49-F238E27FC236}">
                <a16:creationId xmlns:a16="http://schemas.microsoft.com/office/drawing/2014/main" id="{68855F58-CF8F-4DE6-BC7E-0C49A25EEC09}"/>
              </a:ext>
            </a:extLst>
          </p:cNvPr>
          <p:cNvSpPr/>
          <p:nvPr/>
        </p:nvSpPr>
        <p:spPr>
          <a:xfrm>
            <a:off x="-1" y="0"/>
            <a:ext cx="12191998" cy="8878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chemeClr val="accent1"/>
                </a:solidFill>
                <a:latin typeface="Algerian" panose="04020705040A02060702" pitchFamily="82" charset="0"/>
              </a:rPr>
              <a:t>Directives</a:t>
            </a:r>
          </a:p>
        </p:txBody>
      </p:sp>
    </p:spTree>
    <p:extLst>
      <p:ext uri="{BB962C8B-B14F-4D97-AF65-F5344CB8AC3E}">
        <p14:creationId xmlns:p14="http://schemas.microsoft.com/office/powerpoint/2010/main" val="196813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416560" y="1"/>
            <a:ext cx="10911840" cy="6664959"/>
          </a:xfrm>
        </p:spPr>
        <p:txBody>
          <a:bodyPr>
            <a:noAutofit/>
          </a:bodyPr>
          <a:lstStyle/>
          <a:p>
            <a:pPr marL="0" indent="0">
              <a:lnSpc>
                <a:spcPct val="100000"/>
              </a:lnSpc>
              <a:buNone/>
            </a:pPr>
            <a:r>
              <a:rPr lang="en-US" sz="4000" dirty="0">
                <a:solidFill>
                  <a:schemeClr val="accent1"/>
                </a:solidFill>
                <a:latin typeface="Algerian" panose="04020705040A02060702" pitchFamily="82" charset="0"/>
              </a:rPr>
              <a:t>Angular </a:t>
            </a:r>
            <a:r>
              <a:rPr lang="en-US" sz="4000" dirty="0" err="1">
                <a:solidFill>
                  <a:schemeClr val="accent1"/>
                </a:solidFill>
                <a:latin typeface="Algerian" panose="04020705040A02060702" pitchFamily="82" charset="0"/>
              </a:rPr>
              <a:t>ngFor</a:t>
            </a:r>
            <a:r>
              <a:rPr lang="en-US" sz="4000" dirty="0">
                <a:solidFill>
                  <a:schemeClr val="accent1"/>
                </a:solidFill>
                <a:latin typeface="Algerian" panose="04020705040A02060702" pitchFamily="82" charset="0"/>
              </a:rPr>
              <a:t> Directive</a:t>
            </a:r>
            <a:endParaRPr lang="en-US" sz="4000" dirty="0">
              <a:latin typeface="Consolas" panose="020B0609020204030204" pitchFamily="49" charset="0"/>
              <a:cs typeface="Times New Roman" panose="02020603050405020304" pitchFamily="18" charset="0"/>
            </a:endParaRPr>
          </a:p>
          <a:p>
            <a:pPr>
              <a:lnSpc>
                <a:spcPct val="100000"/>
              </a:lnSpc>
            </a:pPr>
            <a:r>
              <a:rPr lang="en-US" sz="2000" dirty="0">
                <a:latin typeface="Consolas" panose="020B0609020204030204" pitchFamily="49" charset="0"/>
                <a:cs typeface="Times New Roman" panose="02020603050405020304" pitchFamily="18" charset="0"/>
              </a:rPr>
              <a:t>The </a:t>
            </a:r>
            <a:r>
              <a:rPr lang="en-US" sz="2000" dirty="0" err="1">
                <a:latin typeface="Consolas" panose="020B0609020204030204" pitchFamily="49" charset="0"/>
                <a:cs typeface="Times New Roman" panose="02020603050405020304" pitchFamily="18" charset="0"/>
              </a:rPr>
              <a:t>ngFor</a:t>
            </a:r>
            <a:r>
              <a:rPr lang="en-US" sz="2000" dirty="0">
                <a:latin typeface="Consolas" panose="020B0609020204030204" pitchFamily="49" charset="0"/>
                <a:cs typeface="Times New Roman" panose="02020603050405020304" pitchFamily="18" charset="0"/>
              </a:rPr>
              <a:t> directive is very much similar to the “for loop” used in most of the programming languages. So, the </a:t>
            </a:r>
            <a:r>
              <a:rPr lang="en-US" sz="2000" dirty="0" err="1">
                <a:latin typeface="Consolas" panose="020B0609020204030204" pitchFamily="49" charset="0"/>
                <a:cs typeface="Times New Roman" panose="02020603050405020304" pitchFamily="18" charset="0"/>
              </a:rPr>
              <a:t>NgFor</a:t>
            </a:r>
            <a:r>
              <a:rPr lang="en-US" sz="2000" dirty="0">
                <a:latin typeface="Consolas" panose="020B0609020204030204" pitchFamily="49" charset="0"/>
                <a:cs typeface="Times New Roman" panose="02020603050405020304" pitchFamily="18" charset="0"/>
              </a:rPr>
              <a:t> directive is used to iterate over a collection of data.</a:t>
            </a:r>
          </a:p>
          <a:p>
            <a:pPr marL="0" indent="0">
              <a:lnSpc>
                <a:spcPct val="100000"/>
              </a:lnSpc>
              <a:buNone/>
            </a:pPr>
            <a:r>
              <a:rPr lang="en-US" sz="2000" b="1" dirty="0">
                <a:latin typeface="Consolas" panose="020B0609020204030204" pitchFamily="49" charset="0"/>
                <a:cs typeface="Times New Roman" panose="02020603050405020304" pitchFamily="18" charset="0"/>
              </a:rPr>
              <a:t>Syntax:</a:t>
            </a:r>
          </a:p>
          <a:p>
            <a:pPr marL="0" indent="0">
              <a:lnSpc>
                <a:spcPct val="100000"/>
              </a:lnSpc>
              <a:buNone/>
            </a:pPr>
            <a:r>
              <a:rPr lang="en-US" sz="2000" dirty="0">
                <a:latin typeface="Consolas" panose="020B0609020204030204" pitchFamily="49" charset="0"/>
                <a:cs typeface="Times New Roman" panose="02020603050405020304" pitchFamily="18" charset="0"/>
              </a:rPr>
              <a:t>	*</a:t>
            </a:r>
            <a:r>
              <a:rPr lang="en-US" sz="2000" err="1">
                <a:latin typeface="Consolas" panose="020B0609020204030204" pitchFamily="49" charset="0"/>
                <a:cs typeface="Times New Roman" panose="02020603050405020304" pitchFamily="18" charset="0"/>
              </a:rPr>
              <a:t>ngFor</a:t>
            </a:r>
            <a:r>
              <a:rPr lang="en-US" sz="2000">
                <a:latin typeface="Consolas" panose="020B0609020204030204" pitchFamily="49" charset="0"/>
                <a:cs typeface="Times New Roman" panose="02020603050405020304" pitchFamily="18" charset="0"/>
              </a:rPr>
              <a:t>=“let </a:t>
            </a:r>
            <a:r>
              <a:rPr lang="en-US" sz="2000" dirty="0">
                <a:latin typeface="Consolas" panose="020B0609020204030204" pitchFamily="49" charset="0"/>
                <a:cs typeface="Times New Roman" panose="02020603050405020304" pitchFamily="18" charset="0"/>
              </a:rPr>
              <a:t>&lt;value&gt; of &lt;collection&gt;”</a:t>
            </a:r>
          </a:p>
          <a:p>
            <a:pPr marL="0" indent="0">
              <a:lnSpc>
                <a:spcPct val="100000"/>
              </a:lnSpc>
              <a:buNone/>
            </a:pPr>
            <a:r>
              <a:rPr lang="en-US" sz="2000" b="1" dirty="0" err="1">
                <a:solidFill>
                  <a:schemeClr val="accent1"/>
                </a:solidFill>
                <a:latin typeface="Consolas" panose="020B0609020204030204" pitchFamily="49" charset="0"/>
                <a:cs typeface="Times New Roman" panose="02020603050405020304" pitchFamily="18" charset="0"/>
              </a:rPr>
              <a:t>ngFor</a:t>
            </a:r>
            <a:r>
              <a:rPr lang="en-US" sz="2000" b="1" dirty="0">
                <a:solidFill>
                  <a:schemeClr val="accent1"/>
                </a:solidFill>
                <a:latin typeface="Consolas" panose="020B0609020204030204" pitchFamily="49" charset="0"/>
                <a:cs typeface="Times New Roman" panose="02020603050405020304" pitchFamily="18" charset="0"/>
              </a:rPr>
              <a:t> – Local Variables:</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Index: </a:t>
            </a:r>
            <a:r>
              <a:rPr lang="en-US" sz="2000" dirty="0">
                <a:latin typeface="Consolas" panose="020B0609020204030204" pitchFamily="49" charset="0"/>
                <a:cs typeface="Times New Roman" panose="02020603050405020304" pitchFamily="18" charset="0"/>
              </a:rPr>
              <a:t>This variable is used to provide the index position of the current element while iteration.</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First: </a:t>
            </a:r>
            <a:r>
              <a:rPr lang="en-US" sz="2000" dirty="0">
                <a:latin typeface="Consolas" panose="020B0609020204030204" pitchFamily="49" charset="0"/>
                <a:cs typeface="Times New Roman" panose="02020603050405020304" pitchFamily="18" charset="0"/>
              </a:rPr>
              <a:t>It returns </a:t>
            </a:r>
            <a:r>
              <a:rPr lang="en-US" sz="2000" dirty="0" err="1">
                <a:latin typeface="Consolas" panose="020B0609020204030204" pitchFamily="49" charset="0"/>
                <a:cs typeface="Times New Roman" panose="02020603050405020304" pitchFamily="18" charset="0"/>
              </a:rPr>
              <a:t>boolean</a:t>
            </a:r>
            <a:r>
              <a:rPr lang="en-US" sz="2000" dirty="0">
                <a:latin typeface="Consolas" panose="020B0609020204030204" pitchFamily="49" charset="0"/>
                <a:cs typeface="Times New Roman" panose="02020603050405020304" pitchFamily="18" charset="0"/>
              </a:rPr>
              <a:t> true if the current element is the first element in the iteration else it will return false.</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Last: </a:t>
            </a:r>
            <a:r>
              <a:rPr lang="en-US" sz="2000" dirty="0">
                <a:latin typeface="Consolas" panose="020B0609020204030204" pitchFamily="49" charset="0"/>
                <a:cs typeface="Times New Roman" panose="02020603050405020304" pitchFamily="18" charset="0"/>
              </a:rPr>
              <a:t>It returns </a:t>
            </a:r>
            <a:r>
              <a:rPr lang="en-US" sz="2000" dirty="0" err="1">
                <a:latin typeface="Consolas" panose="020B0609020204030204" pitchFamily="49" charset="0"/>
                <a:cs typeface="Times New Roman" panose="02020603050405020304" pitchFamily="18" charset="0"/>
              </a:rPr>
              <a:t>boolean</a:t>
            </a:r>
            <a:r>
              <a:rPr lang="en-US" sz="2000" dirty="0">
                <a:latin typeface="Consolas" panose="020B0609020204030204" pitchFamily="49" charset="0"/>
                <a:cs typeface="Times New Roman" panose="02020603050405020304" pitchFamily="18" charset="0"/>
              </a:rPr>
              <a:t> true if the current element is the last element in the iteration else it will return false.</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Even: </a:t>
            </a:r>
            <a:r>
              <a:rPr lang="en-US" sz="2000" dirty="0">
                <a:latin typeface="Consolas" panose="020B0609020204030204" pitchFamily="49" charset="0"/>
                <a:cs typeface="Times New Roman" panose="02020603050405020304" pitchFamily="18" charset="0"/>
              </a:rPr>
              <a:t>It returns </a:t>
            </a:r>
            <a:r>
              <a:rPr lang="en-US" sz="2000" dirty="0" err="1">
                <a:latin typeface="Consolas" panose="020B0609020204030204" pitchFamily="49" charset="0"/>
                <a:cs typeface="Times New Roman" panose="02020603050405020304" pitchFamily="18" charset="0"/>
              </a:rPr>
              <a:t>boolean</a:t>
            </a:r>
            <a:r>
              <a:rPr lang="en-US" sz="2000" dirty="0">
                <a:latin typeface="Consolas" panose="020B0609020204030204" pitchFamily="49" charset="0"/>
                <a:cs typeface="Times New Roman" panose="02020603050405020304" pitchFamily="18" charset="0"/>
              </a:rPr>
              <a:t> true if the current element is even element based on the index position in the iteration else it will return false.</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Odd: </a:t>
            </a:r>
            <a:r>
              <a:rPr lang="en-US" sz="2000" dirty="0">
                <a:latin typeface="Consolas" panose="020B0609020204030204" pitchFamily="49" charset="0"/>
                <a:cs typeface="Times New Roman" panose="02020603050405020304" pitchFamily="18" charset="0"/>
              </a:rPr>
              <a:t>It returns </a:t>
            </a:r>
            <a:r>
              <a:rPr lang="en-US" sz="2000" dirty="0" err="1">
                <a:latin typeface="Consolas" panose="020B0609020204030204" pitchFamily="49" charset="0"/>
                <a:cs typeface="Times New Roman" panose="02020603050405020304" pitchFamily="18" charset="0"/>
              </a:rPr>
              <a:t>boolean</a:t>
            </a:r>
            <a:r>
              <a:rPr lang="en-US" sz="2000" dirty="0">
                <a:latin typeface="Consolas" panose="020B0609020204030204" pitchFamily="49" charset="0"/>
                <a:cs typeface="Times New Roman" panose="02020603050405020304" pitchFamily="18" charset="0"/>
              </a:rPr>
              <a:t> true if the current element is an odd element based on the index position in the iteration else it will return false.</a:t>
            </a:r>
          </a:p>
        </p:txBody>
      </p:sp>
    </p:spTree>
    <p:extLst>
      <p:ext uri="{BB962C8B-B14F-4D97-AF65-F5344CB8AC3E}">
        <p14:creationId xmlns:p14="http://schemas.microsoft.com/office/powerpoint/2010/main" val="337885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467360" y="887896"/>
            <a:ext cx="10383520" cy="5850831"/>
          </a:xfrm>
        </p:spPr>
        <p:txBody>
          <a:bodyPr>
            <a:normAutofit/>
          </a:bodyPr>
          <a:lstStyle/>
          <a:p>
            <a:pPr>
              <a:lnSpc>
                <a:spcPct val="100000"/>
              </a:lnSpc>
            </a:pPr>
            <a:r>
              <a:rPr lang="en-US" sz="2000" dirty="0">
                <a:latin typeface="Consolas" panose="020B0609020204030204" pitchFamily="49" charset="0"/>
                <a:cs typeface="Times New Roman" panose="02020603050405020304" pitchFamily="18" charset="0"/>
              </a:rPr>
              <a:t>The </a:t>
            </a:r>
            <a:r>
              <a:rPr lang="en-US" sz="2000" dirty="0" err="1">
                <a:latin typeface="Consolas" panose="020B0609020204030204" pitchFamily="49" charset="0"/>
                <a:cs typeface="Times New Roman" panose="02020603050405020304" pitchFamily="18" charset="0"/>
              </a:rPr>
              <a:t>ngIf</a:t>
            </a:r>
            <a:r>
              <a:rPr lang="en-US" sz="2000" dirty="0">
                <a:latin typeface="Consolas" panose="020B0609020204030204" pitchFamily="49" charset="0"/>
                <a:cs typeface="Times New Roman" panose="02020603050405020304" pitchFamily="18" charset="0"/>
              </a:rPr>
              <a:t> is a structural directive and it is used to add or removes the HTML element and its descendant elements from the DOM layout at runtime conditionally. That means it conditionally shows the inline template.</a:t>
            </a:r>
          </a:p>
          <a:p>
            <a:pPr>
              <a:lnSpc>
                <a:spcPct val="100000"/>
              </a:lnSpc>
            </a:pPr>
            <a:r>
              <a:rPr lang="en-US" sz="2000" dirty="0">
                <a:latin typeface="Consolas" panose="020B0609020204030204" pitchFamily="49" charset="0"/>
                <a:cs typeface="Times New Roman" panose="02020603050405020304" pitchFamily="18" charset="0"/>
              </a:rPr>
              <a:t>The </a:t>
            </a:r>
            <a:r>
              <a:rPr lang="en-US" sz="2000" dirty="0" err="1">
                <a:latin typeface="Consolas" panose="020B0609020204030204" pitchFamily="49" charset="0"/>
                <a:cs typeface="Times New Roman" panose="02020603050405020304" pitchFamily="18" charset="0"/>
              </a:rPr>
              <a:t>ngIf</a:t>
            </a:r>
            <a:r>
              <a:rPr lang="en-US" sz="2000" dirty="0">
                <a:latin typeface="Consolas" panose="020B0609020204030204" pitchFamily="49" charset="0"/>
                <a:cs typeface="Times New Roman" panose="02020603050405020304" pitchFamily="18" charset="0"/>
              </a:rPr>
              <a:t> directive works on the basis of a </a:t>
            </a:r>
            <a:r>
              <a:rPr lang="en-US" sz="2000" dirty="0" err="1">
                <a:latin typeface="Consolas" panose="020B0609020204030204" pitchFamily="49" charset="0"/>
                <a:cs typeface="Times New Roman" panose="02020603050405020304" pitchFamily="18" charset="0"/>
              </a:rPr>
              <a:t>boolean</a:t>
            </a:r>
            <a:r>
              <a:rPr lang="en-US" sz="2000" dirty="0">
                <a:latin typeface="Consolas" panose="020B0609020204030204" pitchFamily="49" charset="0"/>
                <a:cs typeface="Times New Roman" panose="02020603050405020304" pitchFamily="18" charset="0"/>
              </a:rPr>
              <a:t> true and false results of a given expression. If the condition is true, the elements will be added into the DOM layout otherwise they simply removed from the DOM layout.</a:t>
            </a:r>
          </a:p>
          <a:p>
            <a:pPr marL="0" indent="0">
              <a:lnSpc>
                <a:spcPct val="100000"/>
              </a:lnSpc>
              <a:buNone/>
            </a:pPr>
            <a:r>
              <a:rPr lang="en-US" sz="2000" dirty="0">
                <a:latin typeface="Consolas" panose="020B0609020204030204" pitchFamily="49" charset="0"/>
                <a:cs typeface="Times New Roman" panose="02020603050405020304" pitchFamily="18" charset="0"/>
              </a:rPr>
              <a:t>Syntax:</a:t>
            </a:r>
          </a:p>
          <a:p>
            <a:pPr marL="0" indent="0">
              <a:lnSpc>
                <a:spcPct val="100000"/>
              </a:lnSpc>
              <a:buNone/>
            </a:pP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ngIf</a:t>
            </a:r>
            <a:r>
              <a:rPr lang="en-US" sz="2000" dirty="0">
                <a:latin typeface="Consolas" panose="020B0609020204030204" pitchFamily="49" charset="0"/>
                <a:cs typeface="Times New Roman" panose="02020603050405020304" pitchFamily="18" charset="0"/>
              </a:rPr>
              <a:t> = “expression”</a:t>
            </a:r>
          </a:p>
          <a:p>
            <a:pPr marL="0" indent="0">
              <a:lnSpc>
                <a:spcPct val="100000"/>
              </a:lnSpc>
              <a:buNone/>
            </a:pPr>
            <a:r>
              <a:rPr lang="en-US" sz="2000" dirty="0">
                <a:latin typeface="Consolas" panose="020B0609020204030204" pitchFamily="49" charset="0"/>
                <a:cs typeface="Times New Roman" panose="02020603050405020304" pitchFamily="18" charset="0"/>
              </a:rPr>
              <a:t>Example:</a:t>
            </a:r>
          </a:p>
        </p:txBody>
      </p:sp>
      <p:sp>
        <p:nvSpPr>
          <p:cNvPr id="2" name="Rectangle 1">
            <a:extLst>
              <a:ext uri="{FF2B5EF4-FFF2-40B4-BE49-F238E27FC236}">
                <a16:creationId xmlns:a16="http://schemas.microsoft.com/office/drawing/2014/main" id="{68855F58-CF8F-4DE6-BC7E-0C49A25EEC09}"/>
              </a:ext>
            </a:extLst>
          </p:cNvPr>
          <p:cNvSpPr/>
          <p:nvPr/>
        </p:nvSpPr>
        <p:spPr>
          <a:xfrm>
            <a:off x="-1" y="0"/>
            <a:ext cx="12191998" cy="8878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accent1"/>
                </a:solidFill>
                <a:latin typeface="Consolas" panose="020B0609020204030204" pitchFamily="49" charset="0"/>
                <a:cs typeface="Times New Roman" panose="02020603050405020304" pitchFamily="18" charset="0"/>
              </a:rPr>
              <a:t>Angular </a:t>
            </a:r>
            <a:r>
              <a:rPr lang="en-US" sz="4000" b="1" dirty="0" err="1">
                <a:solidFill>
                  <a:schemeClr val="accent1"/>
                </a:solidFill>
                <a:latin typeface="Consolas" panose="020B0609020204030204" pitchFamily="49" charset="0"/>
                <a:cs typeface="Times New Roman" panose="02020603050405020304" pitchFamily="18" charset="0"/>
              </a:rPr>
              <a:t>ngIf</a:t>
            </a:r>
            <a:r>
              <a:rPr lang="en-US" sz="4000" b="1" dirty="0">
                <a:solidFill>
                  <a:schemeClr val="accent1"/>
                </a:solidFill>
                <a:latin typeface="Consolas" panose="020B0609020204030204" pitchFamily="49" charset="0"/>
                <a:cs typeface="Times New Roman" panose="02020603050405020304" pitchFamily="18" charset="0"/>
              </a:rPr>
              <a:t> Directive</a:t>
            </a:r>
            <a:endParaRPr lang="en-US" sz="4000" dirty="0">
              <a:solidFill>
                <a:schemeClr val="accent1"/>
              </a:solidFill>
              <a:latin typeface="Algerian" panose="04020705040A02060702" pitchFamily="82" charset="0"/>
            </a:endParaRPr>
          </a:p>
        </p:txBody>
      </p:sp>
      <p:pic>
        <p:nvPicPr>
          <p:cNvPr id="1026" name="Picture 2" descr="Example to understand Angular ngIf Directive">
            <a:extLst>
              <a:ext uri="{FF2B5EF4-FFF2-40B4-BE49-F238E27FC236}">
                <a16:creationId xmlns:a16="http://schemas.microsoft.com/office/drawing/2014/main" id="{53767707-90B4-410F-94A1-6DC13D1D1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2560" y="4427824"/>
            <a:ext cx="7467600" cy="231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053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066800" y="91440"/>
            <a:ext cx="10068560" cy="6471920"/>
          </a:xfrm>
        </p:spPr>
        <p:txBody>
          <a:bodyPr>
            <a:normAutofit/>
          </a:bodyPr>
          <a:lstStyle/>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Angular </a:t>
            </a:r>
            <a:r>
              <a:rPr lang="en-US" sz="2400" b="1" dirty="0" err="1">
                <a:solidFill>
                  <a:schemeClr val="accent1"/>
                </a:solidFill>
                <a:latin typeface="Consolas" panose="020B0609020204030204" pitchFamily="49" charset="0"/>
                <a:cs typeface="Times New Roman" panose="02020603050405020304" pitchFamily="18" charset="0"/>
              </a:rPr>
              <a:t>NgIf</a:t>
            </a:r>
            <a:r>
              <a:rPr lang="en-US" sz="2400" b="1" dirty="0">
                <a:solidFill>
                  <a:schemeClr val="accent1"/>
                </a:solidFill>
                <a:latin typeface="Consolas" panose="020B0609020204030204" pitchFamily="49" charset="0"/>
                <a:cs typeface="Times New Roman" panose="02020603050405020304" pitchFamily="18" charset="0"/>
              </a:rPr>
              <a:t> directive with else block:</a:t>
            </a:r>
          </a:p>
        </p:txBody>
      </p:sp>
      <p:pic>
        <p:nvPicPr>
          <p:cNvPr id="2050" name="Picture 2" descr="Angular NgIf directive with else block">
            <a:extLst>
              <a:ext uri="{FF2B5EF4-FFF2-40B4-BE49-F238E27FC236}">
                <a16:creationId xmlns:a16="http://schemas.microsoft.com/office/drawing/2014/main" id="{725EB2E2-8BA4-4B9A-A778-D7D188700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093" y="971693"/>
            <a:ext cx="6774345" cy="534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272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243840" y="887897"/>
            <a:ext cx="11236961" cy="5757177"/>
          </a:xfrm>
        </p:spPr>
        <p:txBody>
          <a:bodyPr>
            <a:normAutofit/>
          </a:bodyPr>
          <a:lstStyle/>
          <a:p>
            <a:pPr marL="0" indent="0">
              <a:lnSpc>
                <a:spcPct val="100000"/>
              </a:lnSpc>
              <a:buNone/>
            </a:pPr>
            <a:r>
              <a:rPr lang="en-US" sz="2000">
                <a:latin typeface="Consolas" panose="020B0609020204030204" pitchFamily="49" charset="0"/>
                <a:cs typeface="Times New Roman" panose="02020603050405020304" pitchFamily="18" charset="0"/>
              </a:rPr>
              <a:t>The Angular ngSwitch directive is actually a combination of two directives i.e. an attribute directive and a structural directive. It is very similar to the switch statement of other programming languages like Java and C# but within a template.</a:t>
            </a:r>
          </a:p>
          <a:p>
            <a:pPr marL="0" indent="0">
              <a:lnSpc>
                <a:spcPct val="100000"/>
              </a:lnSpc>
              <a:buNone/>
            </a:pPr>
            <a:r>
              <a:rPr lang="en-US" sz="2000">
                <a:latin typeface="Consolas" panose="020B0609020204030204" pitchFamily="49" charset="0"/>
                <a:cs typeface="Times New Roman" panose="02020603050405020304" pitchFamily="18" charset="0"/>
              </a:rPr>
              <a:t>Example:</a:t>
            </a: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sp>
        <p:nvSpPr>
          <p:cNvPr id="2" name="Rectangle 1">
            <a:extLst>
              <a:ext uri="{FF2B5EF4-FFF2-40B4-BE49-F238E27FC236}">
                <a16:creationId xmlns:a16="http://schemas.microsoft.com/office/drawing/2014/main" id="{68855F58-CF8F-4DE6-BC7E-0C49A25EEC09}"/>
              </a:ext>
            </a:extLst>
          </p:cNvPr>
          <p:cNvSpPr/>
          <p:nvPr/>
        </p:nvSpPr>
        <p:spPr>
          <a:xfrm>
            <a:off x="-1" y="0"/>
            <a:ext cx="12191998" cy="8878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a:solidFill>
                  <a:schemeClr val="accent1"/>
                </a:solidFill>
                <a:latin typeface="Algerian" panose="04020705040A02060702" pitchFamily="82" charset="0"/>
              </a:rPr>
              <a:t>ngSwitch directive</a:t>
            </a:r>
            <a:endParaRPr lang="en-US" sz="4000" dirty="0">
              <a:solidFill>
                <a:schemeClr val="accent1"/>
              </a:solidFill>
              <a:latin typeface="Algerian" panose="04020705040A02060702" pitchFamily="82" charset="0"/>
            </a:endParaRPr>
          </a:p>
        </p:txBody>
      </p:sp>
      <p:pic>
        <p:nvPicPr>
          <p:cNvPr id="3074" name="Picture 2" descr="Angular ngSwitch Directive in Detail">
            <a:extLst>
              <a:ext uri="{FF2B5EF4-FFF2-40B4-BE49-F238E27FC236}">
                <a16:creationId xmlns:a16="http://schemas.microsoft.com/office/drawing/2014/main" id="{1E220C45-5038-4B34-AA47-7E7920DAD7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545" y="2631969"/>
            <a:ext cx="3044533" cy="171774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is the Angular ngSwitch directive?">
            <a:extLst>
              <a:ext uri="{FF2B5EF4-FFF2-40B4-BE49-F238E27FC236}">
                <a16:creationId xmlns:a16="http://schemas.microsoft.com/office/drawing/2014/main" id="{385A8C69-0A71-4C10-9CF8-3CA7D29B5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546" y="4703631"/>
            <a:ext cx="3044533" cy="194144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7CE4BC7-E6DC-93F7-6BCF-36FBC2D81BDD}"/>
              </a:ext>
            </a:extLst>
          </p:cNvPr>
          <p:cNvPicPr>
            <a:picLocks noChangeAspect="1"/>
          </p:cNvPicPr>
          <p:nvPr/>
        </p:nvPicPr>
        <p:blipFill>
          <a:blip r:embed="rId4"/>
          <a:stretch>
            <a:fillRect/>
          </a:stretch>
        </p:blipFill>
        <p:spPr>
          <a:xfrm>
            <a:off x="4129887" y="2558313"/>
            <a:ext cx="5943905" cy="3956253"/>
          </a:xfrm>
          <a:prstGeom prst="rect">
            <a:avLst/>
          </a:prstGeom>
        </p:spPr>
      </p:pic>
    </p:spTree>
    <p:extLst>
      <p:ext uri="{BB962C8B-B14F-4D97-AF65-F5344CB8AC3E}">
        <p14:creationId xmlns:p14="http://schemas.microsoft.com/office/powerpoint/2010/main" val="2211827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Text&#10;&#10;Description automatically generated">
            <a:extLst>
              <a:ext uri="{FF2B5EF4-FFF2-40B4-BE49-F238E27FC236}">
                <a16:creationId xmlns:a16="http://schemas.microsoft.com/office/drawing/2014/main" id="{F361F485-B829-CC63-4E2C-0B824082193E}"/>
              </a:ext>
            </a:extLst>
          </p:cNvPr>
          <p:cNvPicPr>
            <a:picLocks noChangeAspect="1"/>
          </p:cNvPicPr>
          <p:nvPr/>
        </p:nvPicPr>
        <p:blipFill rotWithShape="1">
          <a:blip r:embed="rId2"/>
          <a:srcRect t="7425"/>
          <a:stretch/>
        </p:blipFill>
        <p:spPr>
          <a:xfrm>
            <a:off x="619920" y="412039"/>
            <a:ext cx="10576399" cy="5948121"/>
          </a:xfrm>
          <a:prstGeom prst="rect">
            <a:avLst/>
          </a:prstGeom>
        </p:spPr>
      </p:pic>
    </p:spTree>
    <p:extLst>
      <p:ext uri="{BB962C8B-B14F-4D97-AF65-F5344CB8AC3E}">
        <p14:creationId xmlns:p14="http://schemas.microsoft.com/office/powerpoint/2010/main" val="1645581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802640" y="891872"/>
            <a:ext cx="10271760" cy="5248743"/>
          </a:xfrm>
        </p:spPr>
        <p:txBody>
          <a:bodyPr>
            <a:normAutofit/>
          </a:bodyPr>
          <a:lstStyle/>
          <a:p>
            <a:pPr>
              <a:lnSpc>
                <a:spcPct val="100000"/>
              </a:lnSpc>
            </a:pPr>
            <a:r>
              <a:rPr lang="en-US" sz="2400" dirty="0">
                <a:latin typeface="Consolas" panose="020B0609020204030204" pitchFamily="49" charset="0"/>
                <a:cs typeface="Times New Roman" panose="02020603050405020304" pitchFamily="18" charset="0"/>
              </a:rPr>
              <a:t>Attribute Directives are basically used to modify the behavior or appearance of the DOM element or the Component. </a:t>
            </a:r>
          </a:p>
          <a:p>
            <a:pPr>
              <a:lnSpc>
                <a:spcPct val="100000"/>
              </a:lnSpc>
            </a:pPr>
            <a:r>
              <a:rPr lang="en-US" sz="2400" dirty="0">
                <a:latin typeface="Consolas" panose="020B0609020204030204" pitchFamily="49" charset="0"/>
                <a:cs typeface="Times New Roman" panose="02020603050405020304" pitchFamily="18" charset="0"/>
              </a:rPr>
              <a:t>In Angular, there are two in-built attribute directives available. They are as follows:</a:t>
            </a:r>
          </a:p>
          <a:p>
            <a:pPr marL="0" indent="0">
              <a:lnSpc>
                <a:spcPct val="100000"/>
              </a:lnSpc>
              <a:buNone/>
            </a:pPr>
            <a:r>
              <a:rPr lang="en-US" sz="2400" b="1" dirty="0" err="1">
                <a:solidFill>
                  <a:schemeClr val="accent1"/>
                </a:solidFill>
                <a:latin typeface="Consolas" panose="020B0609020204030204" pitchFamily="49" charset="0"/>
                <a:cs typeface="Times New Roman" panose="02020603050405020304" pitchFamily="18" charset="0"/>
              </a:rPr>
              <a:t>NgStyle</a:t>
            </a:r>
            <a:r>
              <a:rPr lang="en-US" sz="2400" b="1" dirty="0">
                <a:solidFill>
                  <a:schemeClr val="accent1"/>
                </a:solidFill>
                <a:latin typeface="Consolas" panose="020B0609020204030204" pitchFamily="49" charset="0"/>
                <a:cs typeface="Times New Roman" panose="02020603050405020304" pitchFamily="18" charset="0"/>
              </a:rPr>
              <a:t>: </a:t>
            </a:r>
          </a:p>
          <a:p>
            <a:pPr marL="0" indent="0">
              <a:lnSpc>
                <a:spcPct val="100000"/>
              </a:lnSpc>
              <a:buNone/>
            </a:pPr>
            <a:r>
              <a:rPr lang="en-US" sz="2400" dirty="0">
                <a:latin typeface="Consolas" panose="020B0609020204030204" pitchFamily="49" charset="0"/>
                <a:cs typeface="Times New Roman" panose="02020603050405020304" pitchFamily="18" charset="0"/>
              </a:rPr>
              <a:t>	This </a:t>
            </a:r>
            <a:r>
              <a:rPr lang="en-US" sz="2400" dirty="0" err="1">
                <a:latin typeface="Consolas" panose="020B0609020204030204" pitchFamily="49" charset="0"/>
                <a:cs typeface="Times New Roman" panose="02020603050405020304" pitchFamily="18" charset="0"/>
              </a:rPr>
              <a:t>NgStyle</a:t>
            </a:r>
            <a:r>
              <a:rPr lang="en-US" sz="2400" dirty="0">
                <a:latin typeface="Consolas" panose="020B0609020204030204" pitchFamily="49" charset="0"/>
                <a:cs typeface="Times New Roman" panose="02020603050405020304" pitchFamily="18" charset="0"/>
              </a:rPr>
              <a:t> Attribute Directive is basically used to modify the element appearance or behavior.</a:t>
            </a:r>
          </a:p>
          <a:p>
            <a:pPr marL="0" indent="0">
              <a:lnSpc>
                <a:spcPct val="100000"/>
              </a:lnSpc>
              <a:buNone/>
            </a:pPr>
            <a:r>
              <a:rPr lang="en-US" sz="2400" b="1" dirty="0" err="1">
                <a:solidFill>
                  <a:schemeClr val="accent1"/>
                </a:solidFill>
                <a:latin typeface="Consolas" panose="020B0609020204030204" pitchFamily="49" charset="0"/>
                <a:cs typeface="Times New Roman" panose="02020603050405020304" pitchFamily="18" charset="0"/>
              </a:rPr>
              <a:t>NgClass</a:t>
            </a:r>
            <a:r>
              <a:rPr lang="en-US" sz="2400" b="1" dirty="0">
                <a:solidFill>
                  <a:schemeClr val="accent1"/>
                </a:solidFill>
                <a:latin typeface="Consolas" panose="020B0609020204030204" pitchFamily="49" charset="0"/>
                <a:cs typeface="Times New Roman" panose="02020603050405020304" pitchFamily="18" charset="0"/>
              </a:rPr>
              <a:t>: </a:t>
            </a:r>
          </a:p>
          <a:p>
            <a:pPr marL="0" indent="0">
              <a:lnSpc>
                <a:spcPct val="100000"/>
              </a:lnSpc>
              <a:buNone/>
            </a:pPr>
            <a:r>
              <a:rPr lang="en-US" sz="2400" dirty="0">
                <a:latin typeface="Consolas" panose="020B0609020204030204" pitchFamily="49" charset="0"/>
                <a:cs typeface="Times New Roman" panose="02020603050405020304" pitchFamily="18" charset="0"/>
              </a:rPr>
              <a:t>	This </a:t>
            </a:r>
            <a:r>
              <a:rPr lang="en-US" sz="2400" dirty="0" err="1">
                <a:latin typeface="Consolas" panose="020B0609020204030204" pitchFamily="49" charset="0"/>
                <a:cs typeface="Times New Roman" panose="02020603050405020304" pitchFamily="18" charset="0"/>
              </a:rPr>
              <a:t>NgClass</a:t>
            </a:r>
            <a:r>
              <a:rPr lang="en-US" sz="2400" dirty="0">
                <a:latin typeface="Consolas" panose="020B0609020204030204" pitchFamily="49" charset="0"/>
                <a:cs typeface="Times New Roman" panose="02020603050405020304" pitchFamily="18" charset="0"/>
              </a:rPr>
              <a:t> Attribute Directive is basically used to change the class attribute of the element in the DOM or in the Component to which it has been attached.</a:t>
            </a:r>
          </a:p>
        </p:txBody>
      </p:sp>
      <p:sp>
        <p:nvSpPr>
          <p:cNvPr id="2" name="Rectangle 1">
            <a:extLst>
              <a:ext uri="{FF2B5EF4-FFF2-40B4-BE49-F238E27FC236}">
                <a16:creationId xmlns:a16="http://schemas.microsoft.com/office/drawing/2014/main" id="{68855F58-CF8F-4DE6-BC7E-0C49A25EEC09}"/>
              </a:ext>
            </a:extLst>
          </p:cNvPr>
          <p:cNvSpPr/>
          <p:nvPr/>
        </p:nvSpPr>
        <p:spPr>
          <a:xfrm>
            <a:off x="-1" y="0"/>
            <a:ext cx="12191998" cy="8878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r>
              <a:rPr lang="en-US" sz="4000" b="1" i="0" dirty="0">
                <a:solidFill>
                  <a:schemeClr val="accent1"/>
                </a:solidFill>
                <a:effectLst/>
                <a:latin typeface="Consolas" panose="020B0609020204030204" pitchFamily="49" charset="0"/>
              </a:rPr>
              <a:t>Attribute Directives:</a:t>
            </a:r>
            <a:endParaRPr lang="en-US" sz="4000" b="0" i="0" dirty="0">
              <a:solidFill>
                <a:schemeClr val="accent1"/>
              </a:solidFill>
              <a:effectLst/>
              <a:latin typeface="Consolas" panose="020B0609020204030204" pitchFamily="49" charset="0"/>
            </a:endParaRPr>
          </a:p>
        </p:txBody>
      </p:sp>
    </p:spTree>
    <p:extLst>
      <p:ext uri="{BB962C8B-B14F-4D97-AF65-F5344CB8AC3E}">
        <p14:creationId xmlns:p14="http://schemas.microsoft.com/office/powerpoint/2010/main" val="135671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568960" y="887897"/>
            <a:ext cx="11104880" cy="5844207"/>
          </a:xfrm>
        </p:spPr>
        <p:txBody>
          <a:bodyPr>
            <a:normAutofit/>
          </a:bodyPr>
          <a:lstStyle/>
          <a:p>
            <a:pPr>
              <a:lnSpc>
                <a:spcPct val="100000"/>
              </a:lnSpc>
            </a:pPr>
            <a:r>
              <a:rPr lang="en-US" sz="2000" dirty="0">
                <a:latin typeface="Consolas" panose="020B0609020204030204" pitchFamily="49" charset="0"/>
                <a:cs typeface="Times New Roman" panose="02020603050405020304" pitchFamily="18" charset="0"/>
              </a:rPr>
              <a:t>The </a:t>
            </a:r>
            <a:r>
              <a:rPr lang="en-US" sz="2000" dirty="0" err="1">
                <a:latin typeface="Consolas" panose="020B0609020204030204" pitchFamily="49" charset="0"/>
                <a:cs typeface="Times New Roman" panose="02020603050405020304" pitchFamily="18" charset="0"/>
              </a:rPr>
              <a:t>ngStyle</a:t>
            </a:r>
            <a:r>
              <a:rPr lang="en-US" sz="2000" dirty="0">
                <a:latin typeface="Consolas" panose="020B0609020204030204" pitchFamily="49" charset="0"/>
                <a:cs typeface="Times New Roman" panose="02020603050405020304" pitchFamily="18" charset="0"/>
              </a:rPr>
              <a:t> directive is used to set the DOM element style properties.</a:t>
            </a:r>
          </a:p>
          <a:p>
            <a:pPr marL="0" indent="0">
              <a:lnSpc>
                <a:spcPct val="100000"/>
              </a:lnSpc>
              <a:buNone/>
            </a:pPr>
            <a:r>
              <a:rPr lang="en-US" sz="2000" dirty="0">
                <a:latin typeface="Consolas" panose="020B0609020204030204" pitchFamily="49" charset="0"/>
                <a:cs typeface="Times New Roman" panose="02020603050405020304" pitchFamily="18" charset="0"/>
              </a:rPr>
              <a:t>Example:</a:t>
            </a: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sp>
        <p:nvSpPr>
          <p:cNvPr id="2" name="Rectangle 1">
            <a:extLst>
              <a:ext uri="{FF2B5EF4-FFF2-40B4-BE49-F238E27FC236}">
                <a16:creationId xmlns:a16="http://schemas.microsoft.com/office/drawing/2014/main" id="{68855F58-CF8F-4DE6-BC7E-0C49A25EEC09}"/>
              </a:ext>
            </a:extLst>
          </p:cNvPr>
          <p:cNvSpPr/>
          <p:nvPr/>
        </p:nvSpPr>
        <p:spPr>
          <a:xfrm>
            <a:off x="-1" y="0"/>
            <a:ext cx="12191998" cy="8878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r>
              <a:rPr lang="en-US" sz="4000" b="1" i="0" dirty="0">
                <a:solidFill>
                  <a:srgbClr val="000000"/>
                </a:solidFill>
                <a:effectLst/>
                <a:latin typeface="arial" panose="020B0604020202020204" pitchFamily="34" charset="0"/>
              </a:rPr>
              <a:t>Angular </a:t>
            </a:r>
            <a:r>
              <a:rPr lang="en-US" sz="4000" b="1" i="0" dirty="0" err="1">
                <a:solidFill>
                  <a:srgbClr val="000000"/>
                </a:solidFill>
                <a:effectLst/>
                <a:latin typeface="arial" panose="020B0604020202020204" pitchFamily="34" charset="0"/>
              </a:rPr>
              <a:t>ngStyle</a:t>
            </a:r>
            <a:r>
              <a:rPr lang="en-US" sz="4000" b="1" i="0" dirty="0">
                <a:solidFill>
                  <a:srgbClr val="000000"/>
                </a:solidFill>
                <a:effectLst/>
                <a:latin typeface="arial" panose="020B0604020202020204" pitchFamily="34" charset="0"/>
              </a:rPr>
              <a:t> Directive</a:t>
            </a:r>
            <a:endParaRPr lang="en-US" sz="4000" b="0" i="0" dirty="0">
              <a:solidFill>
                <a:srgbClr val="3A3A3A"/>
              </a:solidFill>
              <a:effectLst/>
              <a:latin typeface="-apple-system"/>
            </a:endParaRPr>
          </a:p>
        </p:txBody>
      </p:sp>
      <p:pic>
        <p:nvPicPr>
          <p:cNvPr id="5" name="Picture 4" descr="Text&#10;&#10;Description automatically generated">
            <a:extLst>
              <a:ext uri="{FF2B5EF4-FFF2-40B4-BE49-F238E27FC236}">
                <a16:creationId xmlns:a16="http://schemas.microsoft.com/office/drawing/2014/main" id="{51D8C5C1-29BA-4B0C-A6F6-243C1DF85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358" y="4675796"/>
            <a:ext cx="9992139" cy="200660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40CBB5DD-146F-4817-AA02-6E18FD757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849" y="1647129"/>
            <a:ext cx="9992139" cy="3078369"/>
          </a:xfrm>
          <a:prstGeom prst="rect">
            <a:avLst/>
          </a:prstGeom>
        </p:spPr>
      </p:pic>
    </p:spTree>
    <p:extLst>
      <p:ext uri="{BB962C8B-B14F-4D97-AF65-F5344CB8AC3E}">
        <p14:creationId xmlns:p14="http://schemas.microsoft.com/office/powerpoint/2010/main" val="3499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447040" y="887897"/>
            <a:ext cx="10800080" cy="5573863"/>
          </a:xfrm>
        </p:spPr>
        <p:txBody>
          <a:bodyPr>
            <a:normAutofit/>
          </a:bodyPr>
          <a:lstStyle/>
          <a:p>
            <a:pPr>
              <a:lnSpc>
                <a:spcPct val="100000"/>
              </a:lnSpc>
            </a:pPr>
            <a:r>
              <a:rPr lang="en-US" sz="2000" dirty="0">
                <a:latin typeface="Consolas" panose="020B0609020204030204" pitchFamily="49" charset="0"/>
                <a:cs typeface="Times New Roman" panose="02020603050405020304" pitchFamily="18" charset="0"/>
              </a:rPr>
              <a:t>The Angular </a:t>
            </a:r>
            <a:r>
              <a:rPr lang="en-US" sz="2000" dirty="0" err="1">
                <a:latin typeface="Consolas" panose="020B0609020204030204" pitchFamily="49" charset="0"/>
                <a:cs typeface="Times New Roman" panose="02020603050405020304" pitchFamily="18" charset="0"/>
              </a:rPr>
              <a:t>ngClass</a:t>
            </a:r>
            <a:r>
              <a:rPr lang="en-US" sz="2000" dirty="0">
                <a:latin typeface="Consolas" panose="020B0609020204030204" pitchFamily="49" charset="0"/>
                <a:cs typeface="Times New Roman" panose="02020603050405020304" pitchFamily="18" charset="0"/>
              </a:rPr>
              <a:t> directive is used to add or remove CSS classes dynamically (run-time) from a DOM Element. </a:t>
            </a:r>
          </a:p>
          <a:p>
            <a:pPr>
              <a:lnSpc>
                <a:spcPct val="100000"/>
              </a:lnSpc>
            </a:pPr>
            <a:r>
              <a:rPr lang="en-US" sz="2000" dirty="0">
                <a:latin typeface="Consolas" panose="020B0609020204030204" pitchFamily="49" charset="0"/>
                <a:cs typeface="Times New Roman" panose="02020603050405020304" pitchFamily="18" charset="0"/>
              </a:rPr>
              <a:t>D</a:t>
            </a:r>
            <a:r>
              <a:rPr lang="en-US" sz="2000">
                <a:latin typeface="Consolas" panose="020B0609020204030204" pitchFamily="49" charset="0"/>
                <a:cs typeface="Times New Roman" panose="02020603050405020304" pitchFamily="18" charset="0"/>
              </a:rPr>
              <a:t>ifferent </a:t>
            </a:r>
            <a:r>
              <a:rPr lang="en-US" sz="2000" dirty="0">
                <a:latin typeface="Consolas" panose="020B0609020204030204" pitchFamily="49" charset="0"/>
                <a:cs typeface="Times New Roman" panose="02020603050405020304" pitchFamily="18" charset="0"/>
              </a:rPr>
              <a:t>mechanisms or methods to use the </a:t>
            </a:r>
            <a:r>
              <a:rPr lang="en-US" sz="2000" dirty="0" err="1">
                <a:latin typeface="Consolas" panose="020B0609020204030204" pitchFamily="49" charset="0"/>
                <a:cs typeface="Times New Roman" panose="02020603050405020304" pitchFamily="18" charset="0"/>
              </a:rPr>
              <a:t>ngClass</a:t>
            </a:r>
            <a:r>
              <a:rPr lang="en-US" sz="2000" dirty="0">
                <a:latin typeface="Consolas" panose="020B0609020204030204" pitchFamily="49" charset="0"/>
                <a:cs typeface="Times New Roman" panose="02020603050405020304" pitchFamily="18" charset="0"/>
              </a:rPr>
              <a:t> directive. They are as follows:</a:t>
            </a:r>
          </a:p>
          <a:p>
            <a:pPr marL="0" indent="0">
              <a:lnSpc>
                <a:spcPct val="100000"/>
              </a:lnSpc>
              <a:buNone/>
            </a:pP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ngClass</a:t>
            </a:r>
            <a:r>
              <a:rPr lang="en-US" sz="2000" dirty="0">
                <a:latin typeface="Consolas" panose="020B0609020204030204" pitchFamily="49" charset="0"/>
                <a:cs typeface="Times New Roman" panose="02020603050405020304" pitchFamily="18" charset="0"/>
              </a:rPr>
              <a:t> with string</a:t>
            </a:r>
          </a:p>
          <a:p>
            <a:pPr marL="0" indent="0">
              <a:lnSpc>
                <a:spcPct val="100000"/>
              </a:lnSpc>
              <a:buNone/>
            </a:pP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ngClass</a:t>
            </a:r>
            <a:r>
              <a:rPr lang="en-US" sz="2000" dirty="0">
                <a:latin typeface="Consolas" panose="020B0609020204030204" pitchFamily="49" charset="0"/>
                <a:cs typeface="Times New Roman" panose="02020603050405020304" pitchFamily="18" charset="0"/>
              </a:rPr>
              <a:t> with array</a:t>
            </a:r>
          </a:p>
          <a:p>
            <a:pPr marL="0" indent="0">
              <a:lnSpc>
                <a:spcPct val="100000"/>
              </a:lnSpc>
              <a:buNone/>
            </a:pPr>
            <a:r>
              <a:rPr lang="en-US" sz="2000" dirty="0">
                <a:latin typeface="Consolas" panose="020B0609020204030204" pitchFamily="49" charset="0"/>
                <a:cs typeface="Times New Roman" panose="02020603050405020304" pitchFamily="18" charset="0"/>
              </a:rPr>
              <a:t>	The </a:t>
            </a:r>
            <a:r>
              <a:rPr lang="en-US" sz="2000" dirty="0" err="1">
                <a:latin typeface="Consolas" panose="020B0609020204030204" pitchFamily="49" charset="0"/>
                <a:cs typeface="Times New Roman" panose="02020603050405020304" pitchFamily="18" charset="0"/>
              </a:rPr>
              <a:t>ngClass</a:t>
            </a:r>
            <a:r>
              <a:rPr lang="en-US" sz="2000" dirty="0">
                <a:latin typeface="Consolas" panose="020B0609020204030204" pitchFamily="49" charset="0"/>
                <a:cs typeface="Times New Roman" panose="02020603050405020304" pitchFamily="18" charset="0"/>
              </a:rPr>
              <a:t> with object</a:t>
            </a:r>
          </a:p>
          <a:p>
            <a:pPr marL="0" indent="0">
              <a:lnSpc>
                <a:spcPct val="100000"/>
              </a:lnSpc>
              <a:buNone/>
            </a:pPr>
            <a:r>
              <a:rPr lang="en-US" sz="2000">
                <a:latin typeface="Consolas" panose="020B0609020204030204" pitchFamily="49" charset="0"/>
                <a:cs typeface="Times New Roman" panose="02020603050405020304" pitchFamily="18" charset="0"/>
              </a:rPr>
              <a:t>	</a:t>
            </a: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b="1" dirty="0" err="1">
                <a:solidFill>
                  <a:schemeClr val="accent1"/>
                </a:solidFill>
                <a:latin typeface="Consolas" panose="020B0609020204030204" pitchFamily="49" charset="0"/>
                <a:cs typeface="Times New Roman" panose="02020603050405020304" pitchFamily="18" charset="0"/>
              </a:rPr>
              <a:t>ngClass</a:t>
            </a:r>
            <a:r>
              <a:rPr lang="en-US" sz="2000" b="1" dirty="0">
                <a:solidFill>
                  <a:schemeClr val="accent1"/>
                </a:solidFill>
                <a:latin typeface="Consolas" panose="020B0609020204030204" pitchFamily="49" charset="0"/>
                <a:cs typeface="Times New Roman" panose="02020603050405020304" pitchFamily="18" charset="0"/>
              </a:rPr>
              <a:t> with string:</a:t>
            </a: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r>
              <a:rPr lang="en-US" sz="2000" b="1" dirty="0" err="1">
                <a:solidFill>
                  <a:schemeClr val="accent1"/>
                </a:solidFill>
                <a:latin typeface="Consolas" panose="020B0609020204030204" pitchFamily="49" charset="0"/>
                <a:cs typeface="Times New Roman" panose="02020603050405020304" pitchFamily="18" charset="0"/>
              </a:rPr>
              <a:t>ngClass</a:t>
            </a:r>
            <a:r>
              <a:rPr lang="en-US" sz="2000" b="1" dirty="0">
                <a:solidFill>
                  <a:schemeClr val="accent1"/>
                </a:solidFill>
                <a:latin typeface="Consolas" panose="020B0609020204030204" pitchFamily="49" charset="0"/>
                <a:cs typeface="Times New Roman" panose="02020603050405020304" pitchFamily="18" charset="0"/>
              </a:rPr>
              <a:t> with array:</a:t>
            </a: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sp>
        <p:nvSpPr>
          <p:cNvPr id="2" name="Rectangle 1">
            <a:extLst>
              <a:ext uri="{FF2B5EF4-FFF2-40B4-BE49-F238E27FC236}">
                <a16:creationId xmlns:a16="http://schemas.microsoft.com/office/drawing/2014/main" id="{68855F58-CF8F-4DE6-BC7E-0C49A25EEC09}"/>
              </a:ext>
            </a:extLst>
          </p:cNvPr>
          <p:cNvSpPr/>
          <p:nvPr/>
        </p:nvSpPr>
        <p:spPr>
          <a:xfrm>
            <a:off x="-1" y="0"/>
            <a:ext cx="12191998" cy="8878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base"/>
            <a:r>
              <a:rPr lang="en-US" sz="4000" b="0" i="0" dirty="0">
                <a:solidFill>
                  <a:srgbClr val="3A3A3A"/>
                </a:solidFill>
                <a:effectLst/>
                <a:latin typeface="-apple-system"/>
              </a:rPr>
              <a:t>Angular </a:t>
            </a:r>
            <a:r>
              <a:rPr lang="en-US" sz="4000" b="0" i="0" dirty="0" err="1">
                <a:solidFill>
                  <a:srgbClr val="3A3A3A"/>
                </a:solidFill>
                <a:effectLst/>
                <a:latin typeface="-apple-system"/>
              </a:rPr>
              <a:t>ngClass</a:t>
            </a:r>
            <a:r>
              <a:rPr lang="en-US" sz="4000" b="0" i="0" dirty="0">
                <a:solidFill>
                  <a:srgbClr val="3A3A3A"/>
                </a:solidFill>
                <a:effectLst/>
                <a:latin typeface="-apple-system"/>
              </a:rPr>
              <a:t> Directive</a:t>
            </a:r>
          </a:p>
        </p:txBody>
      </p:sp>
      <p:pic>
        <p:nvPicPr>
          <p:cNvPr id="6146" name="Picture 2" descr="Angular ngClass Directive">
            <a:extLst>
              <a:ext uri="{FF2B5EF4-FFF2-40B4-BE49-F238E27FC236}">
                <a16:creationId xmlns:a16="http://schemas.microsoft.com/office/drawing/2014/main" id="{CA7C6193-A93B-44D1-8707-4B91B6DF8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34" y="4480892"/>
            <a:ext cx="5230675" cy="72886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gClass with Array">
            <a:extLst>
              <a:ext uri="{FF2B5EF4-FFF2-40B4-BE49-F238E27FC236}">
                <a16:creationId xmlns:a16="http://schemas.microsoft.com/office/drawing/2014/main" id="{DB86A7D2-DDA4-4AFE-84AB-4ECA5F25E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734" y="5696777"/>
            <a:ext cx="5230675" cy="942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335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838200" y="1858676"/>
            <a:ext cx="10515600" cy="4351338"/>
          </a:xfrm>
        </p:spPr>
        <p:txBody>
          <a:bodyPr>
            <a:normAutofit/>
          </a:bodyPr>
          <a:lstStyle/>
          <a:p>
            <a:pPr marL="0" indent="0">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Modular Design</a:t>
            </a:r>
            <a:endParaRPr lang="en-US" sz="2000" b="1" dirty="0">
              <a:solidFill>
                <a:schemeClr val="accent1">
                  <a:lumMod val="75000"/>
                </a:schemeClr>
              </a:solidFill>
              <a:latin typeface="Consolas" panose="020B0609020204030204" pitchFamily="49" charset="0"/>
              <a:cs typeface="Times New Roman" panose="02020603050405020304" pitchFamily="18" charset="0"/>
            </a:endParaRPr>
          </a:p>
          <a:p>
            <a:pPr>
              <a:lnSpc>
                <a:spcPct val="100000"/>
              </a:lnSpc>
            </a:pPr>
            <a:r>
              <a:rPr lang="en-US" sz="2000" dirty="0">
                <a:latin typeface="Consolas" panose="020B0609020204030204" pitchFamily="49" charset="0"/>
                <a:cs typeface="Times New Roman" panose="02020603050405020304" pitchFamily="18" charset="0"/>
              </a:rPr>
              <a:t>Angular follows the </a:t>
            </a:r>
            <a:r>
              <a:rPr lang="en-US" sz="2000" b="1" dirty="0">
                <a:solidFill>
                  <a:srgbClr val="C00000"/>
                </a:solidFill>
                <a:latin typeface="Consolas" panose="020B0609020204030204" pitchFamily="49" charset="0"/>
                <a:cs typeface="Times New Roman" panose="02020603050405020304" pitchFamily="18" charset="0"/>
              </a:rPr>
              <a:t>modular design. </a:t>
            </a:r>
            <a:r>
              <a:rPr lang="en-US" sz="2000" dirty="0">
                <a:latin typeface="Consolas" panose="020B0609020204030204" pitchFamily="49" charset="0"/>
                <a:cs typeface="Times New Roman" panose="02020603050405020304" pitchFamily="18" charset="0"/>
              </a:rPr>
              <a:t>You can create Angular </a:t>
            </a:r>
            <a:r>
              <a:rPr lang="en-US" sz="2000">
                <a:latin typeface="Consolas" panose="020B0609020204030204" pitchFamily="49" charset="0"/>
                <a:cs typeface="Times New Roman" panose="02020603050405020304" pitchFamily="18" charset="0"/>
              </a:rPr>
              <a:t>modules to organize better </a:t>
            </a:r>
            <a:r>
              <a:rPr lang="en-US" sz="2000" dirty="0">
                <a:latin typeface="Consolas" panose="020B0609020204030204" pitchFamily="49" charset="0"/>
                <a:cs typeface="Times New Roman" panose="02020603050405020304" pitchFamily="18" charset="0"/>
              </a:rPr>
              <a:t>and manage </a:t>
            </a:r>
            <a:r>
              <a:rPr lang="en-US" sz="2000">
                <a:latin typeface="Consolas" panose="020B0609020204030204" pitchFamily="49" charset="0"/>
                <a:cs typeface="Times New Roman" panose="02020603050405020304" pitchFamily="18" charset="0"/>
              </a:rPr>
              <a:t>our codebase.</a:t>
            </a: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b="1" dirty="0">
                <a:solidFill>
                  <a:schemeClr val="accent1">
                    <a:lumMod val="75000"/>
                  </a:schemeClr>
                </a:solidFill>
                <a:latin typeface="Consolas" panose="020B0609020204030204" pitchFamily="49" charset="0"/>
                <a:cs typeface="Times New Roman" panose="02020603050405020304" pitchFamily="18" charset="0"/>
              </a:rPr>
              <a:t>Built-in Back End Support:</a:t>
            </a:r>
          </a:p>
          <a:p>
            <a:pPr>
              <a:lnSpc>
                <a:spcPct val="100000"/>
              </a:lnSpc>
            </a:pPr>
            <a:r>
              <a:rPr lang="en-US" sz="2000" dirty="0">
                <a:latin typeface="Consolas" panose="020B0609020204030204" pitchFamily="49" charset="0"/>
                <a:cs typeface="Times New Roman" panose="02020603050405020304" pitchFamily="18" charset="0"/>
              </a:rPr>
              <a:t>Angular has built-in support to communicate with the back-end servers and execute any business logic or retrieve data</a:t>
            </a:r>
          </a:p>
          <a:p>
            <a:pPr marL="0" indent="0">
              <a:lnSpc>
                <a:spcPct val="100000"/>
              </a:lnSpc>
              <a:buNone/>
            </a:pPr>
            <a:r>
              <a:rPr lang="en-US" sz="2000" b="1" dirty="0">
                <a:solidFill>
                  <a:schemeClr val="accent1">
                    <a:lumMod val="75000"/>
                  </a:schemeClr>
                </a:solidFill>
                <a:latin typeface="Consolas" panose="020B0609020204030204" pitchFamily="49" charset="0"/>
                <a:cs typeface="Times New Roman" panose="02020603050405020304" pitchFamily="18" charset="0"/>
              </a:rPr>
              <a:t>Active Community</a:t>
            </a:r>
          </a:p>
          <a:p>
            <a:pPr>
              <a:lnSpc>
                <a:spcPct val="100000"/>
              </a:lnSpc>
            </a:pPr>
            <a:r>
              <a:rPr lang="en-US" sz="2000" dirty="0">
                <a:latin typeface="Consolas" panose="020B0609020204030204" pitchFamily="49" charset="0"/>
                <a:cs typeface="Times New Roman" panose="02020603050405020304" pitchFamily="18" charset="0"/>
              </a:rPr>
              <a:t>Angular is Supported by google and has a very good active community of supporters. </a:t>
            </a:r>
          </a:p>
          <a:p>
            <a:pPr>
              <a:lnSpc>
                <a:spcPct val="100000"/>
              </a:lnSpc>
            </a:pP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Features of Angular</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128422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1D7B43-8075-6C01-DC7C-AF0F0159161C}"/>
              </a:ext>
            </a:extLst>
          </p:cNvPr>
          <p:cNvSpPr>
            <a:spLocks noGrp="1"/>
          </p:cNvSpPr>
          <p:nvPr>
            <p:ph type="title"/>
          </p:nvPr>
        </p:nvSpPr>
        <p:spPr>
          <a:xfrm>
            <a:off x="838200" y="242381"/>
            <a:ext cx="10347960" cy="1017460"/>
          </a:xfrm>
        </p:spPr>
        <p:txBody>
          <a:bodyPr>
            <a:normAutofit/>
          </a:bodyPr>
          <a:lstStyle/>
          <a:p>
            <a:r>
              <a:rPr lang="en-IN"/>
              <a:t>ngClass Directive</a:t>
            </a: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BF0490B-361F-DD8C-6EA5-11CEA431070F}"/>
              </a:ext>
            </a:extLst>
          </p:cNvPr>
          <p:cNvSpPr>
            <a:spLocks noGrp="1"/>
          </p:cNvSpPr>
          <p:nvPr>
            <p:ph idx="1"/>
          </p:nvPr>
        </p:nvSpPr>
        <p:spPr>
          <a:xfrm>
            <a:off x="828161" y="1253331"/>
            <a:ext cx="10515600" cy="4351338"/>
          </a:xfrm>
        </p:spPr>
        <p:txBody>
          <a:bodyPr>
            <a:normAutofit/>
          </a:bodyPr>
          <a:lstStyle/>
          <a:p>
            <a:r>
              <a:rPr lang="en-US"/>
              <a:t>The ngClass directive adds and removes CSS classes on an HTML element.</a:t>
            </a:r>
          </a:p>
          <a:p>
            <a:r>
              <a:rPr lang="en-US"/>
              <a:t> The syntax of the ngClass is as shown below.</a:t>
            </a:r>
          </a:p>
          <a:p>
            <a:pPr marL="0" indent="0">
              <a:buNone/>
            </a:pPr>
            <a:r>
              <a:rPr lang="en-US"/>
              <a:t>	&lt;element [ngClass]="expression"&gt;...&lt;/element&gt;</a:t>
            </a:r>
          </a:p>
          <a:p>
            <a:pPr marL="0" indent="0">
              <a:buNone/>
            </a:pPr>
            <a:r>
              <a:rPr lang="en-US"/>
              <a:t>Where,</a:t>
            </a:r>
          </a:p>
          <a:p>
            <a:r>
              <a:rPr lang="en-US"/>
              <a:t>element is the DOM element to which class is being applied</a:t>
            </a:r>
          </a:p>
          <a:p>
            <a:r>
              <a:rPr lang="en-US"/>
              <a:t>expression is evaluated and the resulting classes are added/removed from the element. The expression can be in various formats like string, array or an object.</a:t>
            </a:r>
            <a:endParaRPr lang="en-IN"/>
          </a:p>
        </p:txBody>
      </p:sp>
    </p:spTree>
    <p:extLst>
      <p:ext uri="{BB962C8B-B14F-4D97-AF65-F5344CB8AC3E}">
        <p14:creationId xmlns:p14="http://schemas.microsoft.com/office/powerpoint/2010/main" val="18162904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71D7B43-8075-6C01-DC7C-AF0F0159161C}"/>
              </a:ext>
            </a:extLst>
          </p:cNvPr>
          <p:cNvSpPr>
            <a:spLocks noGrp="1"/>
          </p:cNvSpPr>
          <p:nvPr>
            <p:ph type="title"/>
          </p:nvPr>
        </p:nvSpPr>
        <p:spPr>
          <a:xfrm>
            <a:off x="838200" y="365125"/>
            <a:ext cx="10515600" cy="1325563"/>
          </a:xfrm>
        </p:spPr>
        <p:txBody>
          <a:bodyPr>
            <a:normAutofit/>
          </a:bodyPr>
          <a:lstStyle/>
          <a:p>
            <a:r>
              <a:rPr lang="en-IN"/>
              <a:t>NgClass with a String</a:t>
            </a:r>
          </a:p>
        </p:txBody>
      </p:sp>
      <p:sp>
        <p:nvSpPr>
          <p:cNvPr id="27" name="Arc 2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BF0490B-361F-DD8C-6EA5-11CEA431070F}"/>
              </a:ext>
            </a:extLst>
          </p:cNvPr>
          <p:cNvSpPr>
            <a:spLocks noGrp="1"/>
          </p:cNvSpPr>
          <p:nvPr>
            <p:ph idx="1"/>
          </p:nvPr>
        </p:nvSpPr>
        <p:spPr>
          <a:xfrm>
            <a:off x="838200" y="1591878"/>
            <a:ext cx="10515600" cy="4351338"/>
          </a:xfrm>
        </p:spPr>
        <p:txBody>
          <a:bodyPr>
            <a:noAutofit/>
          </a:bodyPr>
          <a:lstStyle/>
          <a:p>
            <a:r>
              <a:rPr lang="en-US" sz="2200"/>
              <a:t>You can use the String as expression and bind it to directly to the ngClass attribute. If you want to assign multiple classes, then separate each class with space as shown below.</a:t>
            </a:r>
          </a:p>
          <a:p>
            <a:pPr marL="0" indent="0">
              <a:buNone/>
            </a:pPr>
            <a:r>
              <a:rPr lang="en-US" sz="2200"/>
              <a:t>	&lt;element [ngClass]="'cssClass1 cssClass2'"&gt;...&lt;/element&gt;</a:t>
            </a:r>
          </a:p>
          <a:p>
            <a:pPr marL="0" indent="0">
              <a:buNone/>
            </a:pPr>
            <a:r>
              <a:rPr lang="en-US" sz="2200" b="1"/>
              <a:t>Example</a:t>
            </a:r>
          </a:p>
          <a:p>
            <a:pPr marL="0" indent="0">
              <a:buNone/>
            </a:pPr>
            <a:r>
              <a:rPr lang="en-US" sz="2200"/>
              <a:t>Add the following classes to the app.component.css</a:t>
            </a:r>
          </a:p>
          <a:p>
            <a:pPr marL="457200" lvl="1" indent="0">
              <a:buNone/>
            </a:pPr>
            <a:r>
              <a:rPr lang="en-US" sz="2200"/>
              <a:t>.red { color: red; }</a:t>
            </a:r>
          </a:p>
          <a:p>
            <a:pPr marL="457200" lvl="1" indent="0">
              <a:buNone/>
            </a:pPr>
            <a:r>
              <a:rPr lang="en-US" sz="2200"/>
              <a:t>.size20 { font-size: 20px; }</a:t>
            </a:r>
          </a:p>
          <a:p>
            <a:pPr marL="457200" lvl="1" indent="0">
              <a:buNone/>
            </a:pPr>
            <a:endParaRPr lang="en-US" sz="2200"/>
          </a:p>
          <a:p>
            <a:pPr marL="0" indent="0">
              <a:buNone/>
            </a:pPr>
            <a:r>
              <a:rPr lang="en-US" sz="2200"/>
              <a:t>Add the following to the app.component.html</a:t>
            </a:r>
          </a:p>
          <a:p>
            <a:pPr marL="0" indent="0">
              <a:buNone/>
            </a:pPr>
            <a:r>
              <a:rPr lang="en-US" sz="2200"/>
              <a:t>	&lt;div [ngClass]="'red size20'"&gt; Red Text with Size 20px &lt;/div&gt;</a:t>
            </a:r>
          </a:p>
          <a:p>
            <a:pPr marL="0" indent="0">
              <a:buNone/>
            </a:pPr>
            <a:endParaRPr lang="en-US" sz="2200"/>
          </a:p>
          <a:p>
            <a:endParaRPr lang="en-US" sz="2200"/>
          </a:p>
          <a:p>
            <a:endParaRPr lang="en-US" sz="2200"/>
          </a:p>
          <a:p>
            <a:endParaRPr lang="en-US" sz="2200"/>
          </a:p>
          <a:p>
            <a:endParaRPr lang="en-IN" sz="2200"/>
          </a:p>
        </p:txBody>
      </p:sp>
    </p:spTree>
    <p:extLst>
      <p:ext uri="{BB962C8B-B14F-4D97-AF65-F5344CB8AC3E}">
        <p14:creationId xmlns:p14="http://schemas.microsoft.com/office/powerpoint/2010/main" val="2936093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8CDC90C-59C6-2B8F-E8F2-74433D06833B}"/>
              </a:ext>
            </a:extLst>
          </p:cNvPr>
          <p:cNvSpPr>
            <a:spLocks noGrp="1"/>
          </p:cNvSpPr>
          <p:nvPr>
            <p:ph type="title"/>
          </p:nvPr>
        </p:nvSpPr>
        <p:spPr>
          <a:xfrm>
            <a:off x="838200" y="365125"/>
            <a:ext cx="10515600" cy="1325563"/>
          </a:xfrm>
        </p:spPr>
        <p:txBody>
          <a:bodyPr>
            <a:normAutofit/>
          </a:bodyPr>
          <a:lstStyle/>
          <a:p>
            <a:r>
              <a:rPr lang="en-IN"/>
              <a:t>NgClass with Array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78C4D13-6B12-3494-B6A6-934ECDA3B7E8}"/>
              </a:ext>
            </a:extLst>
          </p:cNvPr>
          <p:cNvSpPr>
            <a:spLocks noGrp="1"/>
          </p:cNvSpPr>
          <p:nvPr>
            <p:ph idx="1"/>
          </p:nvPr>
        </p:nvSpPr>
        <p:spPr>
          <a:xfrm>
            <a:off x="828161" y="1698241"/>
            <a:ext cx="10515600" cy="4351338"/>
          </a:xfrm>
        </p:spPr>
        <p:txBody>
          <a:bodyPr>
            <a:normAutofit/>
          </a:bodyPr>
          <a:lstStyle/>
          <a:p>
            <a:r>
              <a:rPr lang="en-US"/>
              <a:t>You can achieve the same result by using an array instead of a string as shown below. The syntax for ngClass array syntax is as shown below</a:t>
            </a:r>
          </a:p>
          <a:p>
            <a:pPr marL="0" indent="0">
              <a:buNone/>
            </a:pPr>
            <a:r>
              <a:rPr lang="en-US"/>
              <a:t>	&lt;element [ngClass]="['cssClass1', 'cssClass2']"&gt;...&lt;/element&gt;</a:t>
            </a:r>
          </a:p>
          <a:p>
            <a:pPr marL="0" indent="0">
              <a:buNone/>
            </a:pPr>
            <a:r>
              <a:rPr lang="en-US" b="1"/>
              <a:t>Example</a:t>
            </a:r>
          </a:p>
          <a:p>
            <a:pPr marL="0" indent="0">
              <a:buNone/>
            </a:pPr>
            <a:r>
              <a:rPr lang="en-US"/>
              <a:t>All you need to change the template as shown below</a:t>
            </a:r>
          </a:p>
          <a:p>
            <a:pPr marL="0" indent="0">
              <a:buNone/>
            </a:pPr>
            <a:r>
              <a:rPr lang="en-US"/>
              <a:t>	&lt;div [ngClass]="['red','size20']"&gt;Red Text with Size 20px &lt;/div&gt;</a:t>
            </a:r>
            <a:endParaRPr lang="en-IN"/>
          </a:p>
        </p:txBody>
      </p:sp>
    </p:spTree>
    <p:extLst>
      <p:ext uri="{BB962C8B-B14F-4D97-AF65-F5344CB8AC3E}">
        <p14:creationId xmlns:p14="http://schemas.microsoft.com/office/powerpoint/2010/main" val="38306098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2C7A798-F656-A45A-EBC1-68E93EFE018C}"/>
              </a:ext>
            </a:extLst>
          </p:cNvPr>
          <p:cNvSpPr>
            <a:spLocks noGrp="1"/>
          </p:cNvSpPr>
          <p:nvPr>
            <p:ph type="title"/>
          </p:nvPr>
        </p:nvSpPr>
        <p:spPr>
          <a:xfrm>
            <a:off x="838200" y="365125"/>
            <a:ext cx="10515600" cy="1325563"/>
          </a:xfrm>
        </p:spPr>
        <p:txBody>
          <a:bodyPr>
            <a:normAutofit/>
          </a:bodyPr>
          <a:lstStyle/>
          <a:p>
            <a:r>
              <a:rPr lang="en-IN"/>
              <a:t>NgClass with Object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795958-083B-F32C-3AF4-11A3CDCA0618}"/>
              </a:ext>
            </a:extLst>
          </p:cNvPr>
          <p:cNvSpPr>
            <a:spLocks noGrp="1"/>
          </p:cNvSpPr>
          <p:nvPr>
            <p:ph idx="1"/>
          </p:nvPr>
        </p:nvSpPr>
        <p:spPr>
          <a:xfrm>
            <a:off x="838200" y="1591878"/>
            <a:ext cx="10515600" cy="4351338"/>
          </a:xfrm>
        </p:spPr>
        <p:txBody>
          <a:bodyPr>
            <a:normAutofit/>
          </a:bodyPr>
          <a:lstStyle/>
          <a:p>
            <a:r>
              <a:rPr lang="en-US" sz="2400"/>
              <a:t>You can also bind the ngClass to an object. Each property name of the object acts as a class name and is applied to the element if it is true. The syntax is as shown below</a:t>
            </a:r>
          </a:p>
          <a:p>
            <a:pPr marL="0" indent="0">
              <a:buNone/>
            </a:pPr>
            <a:r>
              <a:rPr lang="en-US" sz="2400"/>
              <a:t>	&lt;element [ngClass]="{'cssClass1': true, 'cssClass2': true}"&gt;...&lt;/element&gt;</a:t>
            </a:r>
          </a:p>
          <a:p>
            <a:pPr marL="0" indent="0">
              <a:buNone/>
            </a:pPr>
            <a:endParaRPr lang="en-US" sz="2400"/>
          </a:p>
          <a:p>
            <a:pPr marL="0" indent="0">
              <a:buNone/>
            </a:pPr>
            <a:r>
              <a:rPr lang="en-US" sz="2400" b="1"/>
              <a:t>Example</a:t>
            </a:r>
          </a:p>
          <a:p>
            <a:pPr marL="0" indent="0">
              <a:buNone/>
            </a:pPr>
            <a:r>
              <a:rPr lang="en-US" sz="2400"/>
              <a:t>&lt;div class="row"&gt;     </a:t>
            </a:r>
          </a:p>
          <a:p>
            <a:pPr marL="0" indent="0">
              <a:buNone/>
            </a:pPr>
            <a:r>
              <a:rPr lang="en-US" sz="2400"/>
              <a:t>	&lt;div [ngClass]="{'red':true,'size20':true}"&gt;Red Text with Size 20px&lt;/div&gt;</a:t>
            </a:r>
          </a:p>
          <a:p>
            <a:pPr marL="0" indent="0">
              <a:buNone/>
            </a:pPr>
            <a:r>
              <a:rPr lang="en-US" sz="2400"/>
              <a:t>&lt;/div&gt;</a:t>
            </a:r>
            <a:endParaRPr lang="en-IN" sz="2400"/>
          </a:p>
        </p:txBody>
      </p:sp>
    </p:spTree>
    <p:extLst>
      <p:ext uri="{BB962C8B-B14F-4D97-AF65-F5344CB8AC3E}">
        <p14:creationId xmlns:p14="http://schemas.microsoft.com/office/powerpoint/2010/main" val="24768152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436880" y="887897"/>
            <a:ext cx="10932160" cy="5665304"/>
          </a:xfrm>
        </p:spPr>
        <p:txBody>
          <a:bodyPr>
            <a:normAutofit fontScale="92500" lnSpcReduction="10000"/>
          </a:bodyPr>
          <a:lstStyle/>
          <a:p>
            <a:pPr>
              <a:lnSpc>
                <a:spcPct val="100000"/>
              </a:lnSpc>
            </a:pPr>
            <a:r>
              <a:rPr lang="en-US" sz="2000" dirty="0">
                <a:latin typeface="Consolas" panose="020B0609020204030204" pitchFamily="49" charset="0"/>
                <a:cs typeface="Times New Roman" panose="02020603050405020304" pitchFamily="18" charset="0"/>
              </a:rPr>
              <a:t>Data binding is a technique, where the data stays in sync between the component and the view.</a:t>
            </a:r>
          </a:p>
          <a:p>
            <a:pPr>
              <a:lnSpc>
                <a:spcPct val="100000"/>
              </a:lnSpc>
            </a:pPr>
            <a:r>
              <a:rPr lang="en-US" sz="2000" dirty="0">
                <a:latin typeface="Consolas" panose="020B0609020204030204" pitchFamily="49" charset="0"/>
                <a:cs typeface="Times New Roman" panose="02020603050405020304" pitchFamily="18" charset="0"/>
              </a:rPr>
              <a:t>Data Binding means to bind the data (</a:t>
            </a:r>
            <a:r>
              <a:rPr lang="en-US" sz="2000">
                <a:latin typeface="Consolas" panose="020B0609020204030204" pitchFamily="49" charset="0"/>
                <a:cs typeface="Times New Roman" panose="02020603050405020304" pitchFamily="18" charset="0"/>
              </a:rPr>
              <a:t>Component’s file) </a:t>
            </a:r>
            <a:r>
              <a:rPr lang="en-US" sz="2000" dirty="0">
                <a:latin typeface="Consolas" panose="020B0609020204030204" pitchFamily="49" charset="0"/>
                <a:cs typeface="Times New Roman" panose="02020603050405020304" pitchFamily="18" charset="0"/>
              </a:rPr>
              <a:t>with the View (HTML Content). That is whenever you want to display dynamic data on a view (HTML) from the component then you need to use </a:t>
            </a:r>
            <a:r>
              <a:rPr lang="en-US" sz="2000">
                <a:latin typeface="Consolas" panose="020B0609020204030204" pitchFamily="49" charset="0"/>
                <a:cs typeface="Times New Roman" panose="02020603050405020304" pitchFamily="18" charset="0"/>
              </a:rPr>
              <a:t>the concept of </a:t>
            </a:r>
            <a:r>
              <a:rPr lang="en-US" sz="2000" dirty="0">
                <a:latin typeface="Consolas" panose="020B0609020204030204" pitchFamily="49" charset="0"/>
                <a:cs typeface="Times New Roman" panose="02020603050405020304" pitchFamily="18" charset="0"/>
              </a:rPr>
              <a:t>Data binding.</a:t>
            </a:r>
          </a:p>
          <a:p>
            <a:pPr>
              <a:lnSpc>
                <a:spcPct val="100000"/>
              </a:lnSpc>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b="1">
                <a:solidFill>
                  <a:srgbClr val="C00000"/>
                </a:solidFill>
                <a:latin typeface="Consolas" panose="020B0609020204030204" pitchFamily="49" charset="0"/>
                <a:cs typeface="Times New Roman" panose="02020603050405020304" pitchFamily="18" charset="0"/>
              </a:rPr>
              <a:t>Types </a:t>
            </a:r>
            <a:r>
              <a:rPr lang="en-US" sz="2000" b="1" dirty="0">
                <a:solidFill>
                  <a:srgbClr val="C00000"/>
                </a:solidFill>
                <a:latin typeface="Consolas" panose="020B0609020204030204" pitchFamily="49" charset="0"/>
                <a:cs typeface="Times New Roman" panose="02020603050405020304" pitchFamily="18" charset="0"/>
              </a:rPr>
              <a:t>of Data Binding in Angular:</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One-way Data Binding- </a:t>
            </a:r>
          </a:p>
          <a:p>
            <a:pPr>
              <a:lnSpc>
                <a:spcPct val="100000"/>
              </a:lnSpc>
            </a:pPr>
            <a:r>
              <a:rPr lang="en-US" sz="2000" dirty="0">
                <a:latin typeface="Consolas" panose="020B0609020204030204" pitchFamily="49" charset="0"/>
                <a:cs typeface="Times New Roman" panose="02020603050405020304" pitchFamily="18" charset="0"/>
              </a:rPr>
              <a:t>where a change in the state affects the view (i.e. From Component to View Template) or change in the view affects the state (From View Template to Component).</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Two-way Data Binding- </a:t>
            </a:r>
          </a:p>
          <a:p>
            <a:pPr>
              <a:lnSpc>
                <a:spcPct val="100000"/>
              </a:lnSpc>
            </a:pPr>
            <a:r>
              <a:rPr lang="en-US" sz="2000" dirty="0">
                <a:latin typeface="Consolas" panose="020B0609020204030204" pitchFamily="49" charset="0"/>
                <a:cs typeface="Times New Roman" panose="02020603050405020304" pitchFamily="18" charset="0"/>
              </a:rPr>
              <a:t>where a change from the view can also change the model and similarly change in the model can also change in the view (From Component to View Template and also From View template to Component).</a:t>
            </a:r>
          </a:p>
          <a:p>
            <a:pPr>
              <a:lnSpc>
                <a:spcPct val="100000"/>
              </a:lnSpc>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p:txBody>
      </p:sp>
      <p:sp>
        <p:nvSpPr>
          <p:cNvPr id="2" name="Rectangle 1">
            <a:extLst>
              <a:ext uri="{FF2B5EF4-FFF2-40B4-BE49-F238E27FC236}">
                <a16:creationId xmlns:a16="http://schemas.microsoft.com/office/drawing/2014/main" id="{68855F58-CF8F-4DE6-BC7E-0C49A25EEC09}"/>
              </a:ext>
            </a:extLst>
          </p:cNvPr>
          <p:cNvSpPr/>
          <p:nvPr/>
        </p:nvSpPr>
        <p:spPr>
          <a:xfrm>
            <a:off x="-1" y="0"/>
            <a:ext cx="12191998" cy="8878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solidFill>
                  <a:schemeClr val="accent1"/>
                </a:solidFill>
                <a:latin typeface="Algerian" panose="04020705040A02060702" pitchFamily="82" charset="0"/>
              </a:rPr>
              <a:t>Data Binding</a:t>
            </a:r>
          </a:p>
        </p:txBody>
      </p:sp>
      <p:pic>
        <p:nvPicPr>
          <p:cNvPr id="16386" name="Picture 2" descr="What is Data Binding in Angular Application?">
            <a:extLst>
              <a:ext uri="{FF2B5EF4-FFF2-40B4-BE49-F238E27FC236}">
                <a16:creationId xmlns:a16="http://schemas.microsoft.com/office/drawing/2014/main" id="{0607264A-F581-4529-999E-B75E89FDDE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798" y="2412455"/>
            <a:ext cx="4033520" cy="1846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91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Content Placeholder 1" descr="Diagram&#10;&#10;Description automatically generated">
            <a:extLst>
              <a:ext uri="{FF2B5EF4-FFF2-40B4-BE49-F238E27FC236}">
                <a16:creationId xmlns:a16="http://schemas.microsoft.com/office/drawing/2014/main" id="{29AC9895-2698-4E88-AA33-36D3C715A560}"/>
              </a:ext>
            </a:extLst>
          </p:cNvPr>
          <p:cNvPicPr>
            <a:picLocks noGrp="1" noChangeAspect="1"/>
          </p:cNvPicPr>
          <p:nvPr>
            <p:ph idx="1"/>
          </p:nvPr>
        </p:nvPicPr>
        <p:blipFill rotWithShape="1">
          <a:blip r:embed="rId2"/>
          <a:srcRect t="3035"/>
          <a:stretch/>
        </p:blipFill>
        <p:spPr>
          <a:xfrm>
            <a:off x="20" y="1282"/>
            <a:ext cx="12191980" cy="6856718"/>
          </a:xfrm>
          <a:prstGeom prst="rect">
            <a:avLst/>
          </a:prstGeom>
        </p:spPr>
      </p:pic>
    </p:spTree>
    <p:extLst>
      <p:ext uri="{BB962C8B-B14F-4D97-AF65-F5344CB8AC3E}">
        <p14:creationId xmlns:p14="http://schemas.microsoft.com/office/powerpoint/2010/main" val="3379345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701040" y="91440"/>
            <a:ext cx="10383520" cy="6510351"/>
          </a:xfrm>
        </p:spPr>
        <p:txBody>
          <a:bodyPr>
            <a:normAutofit/>
          </a:bodyPr>
          <a:lstStyle/>
          <a:p>
            <a:pPr marL="0" indent="0">
              <a:lnSpc>
                <a:spcPct val="100000"/>
              </a:lnSpc>
              <a:buNone/>
            </a:pPr>
            <a:r>
              <a:rPr lang="en-US" sz="2600" b="1" dirty="0">
                <a:solidFill>
                  <a:schemeClr val="accent1"/>
                </a:solidFill>
                <a:latin typeface="Consolas" panose="020B0609020204030204" pitchFamily="49" charset="0"/>
                <a:cs typeface="Times New Roman" panose="02020603050405020304" pitchFamily="18" charset="0"/>
              </a:rPr>
              <a:t>Angular Interpolation:</a:t>
            </a:r>
          </a:p>
          <a:p>
            <a:pPr>
              <a:lnSpc>
                <a:spcPct val="100000"/>
              </a:lnSpc>
            </a:pPr>
            <a:r>
              <a:rPr lang="en-US" sz="2000" dirty="0">
                <a:latin typeface="Consolas" panose="020B0609020204030204" pitchFamily="49" charset="0"/>
                <a:cs typeface="Times New Roman" panose="02020603050405020304" pitchFamily="18" charset="0"/>
              </a:rPr>
              <a:t>If you want to display the read-only data on a view template (i.e. From Component to the View Template), then you can use the one-way data binding technique i.e. the Angular interpolation.</a:t>
            </a:r>
          </a:p>
          <a:p>
            <a:pPr>
              <a:lnSpc>
                <a:spcPct val="100000"/>
              </a:lnSpc>
            </a:pPr>
            <a:r>
              <a:rPr lang="en-US" sz="2000" dirty="0">
                <a:latin typeface="Consolas" panose="020B0609020204030204" pitchFamily="49" charset="0"/>
                <a:cs typeface="Times New Roman" panose="02020603050405020304" pitchFamily="18" charset="0"/>
              </a:rPr>
              <a:t>The Interpolation in Angular allows you to place the component property name in the view template, enclosed in double curly braces </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Syntax:</a:t>
            </a:r>
          </a:p>
          <a:p>
            <a:pPr marL="0" indent="0">
              <a:lnSpc>
                <a:spcPct val="100000"/>
              </a:lnSpc>
              <a:buNone/>
            </a:pPr>
            <a:r>
              <a:rPr lang="en-US" sz="2000" dirty="0">
                <a:latin typeface="Consolas" panose="020B0609020204030204" pitchFamily="49" charset="0"/>
                <a:cs typeface="Times New Roman" panose="02020603050405020304" pitchFamily="18" charset="0"/>
              </a:rPr>
              <a:t>	{{</a:t>
            </a:r>
            <a:r>
              <a:rPr lang="en-US" sz="2000" dirty="0" err="1">
                <a:latin typeface="Consolas" panose="020B0609020204030204" pitchFamily="49" charset="0"/>
                <a:cs typeface="Times New Roman" panose="02020603050405020304" pitchFamily="18" charset="0"/>
              </a:rPr>
              <a:t>propertyName</a:t>
            </a:r>
            <a:r>
              <a:rPr lang="en-US" sz="2000" dirty="0">
                <a:latin typeface="Consolas" panose="020B0609020204030204" pitchFamily="49" charset="0"/>
                <a:cs typeface="Times New Roman" panose="02020603050405020304" pitchFamily="18" charset="0"/>
              </a:rPr>
              <a:t>}}.</a:t>
            </a:r>
          </a:p>
          <a:p>
            <a:pPr>
              <a:lnSpc>
                <a:spcPct val="100000"/>
              </a:lnSpc>
            </a:pPr>
            <a:r>
              <a:rPr lang="en-US" sz="2000" dirty="0">
                <a:latin typeface="Consolas" panose="020B0609020204030204" pitchFamily="49" charset="0"/>
                <a:cs typeface="Times New Roman" panose="02020603050405020304" pitchFamily="18" charset="0"/>
              </a:rPr>
              <a:t>T</a:t>
            </a:r>
            <a:r>
              <a:rPr lang="en-US" sz="2000">
                <a:latin typeface="Consolas" panose="020B0609020204030204" pitchFamily="49" charset="0"/>
                <a:cs typeface="Times New Roman" panose="02020603050405020304" pitchFamily="18" charset="0"/>
              </a:rPr>
              <a:t>he </a:t>
            </a:r>
            <a:r>
              <a:rPr lang="en-US" sz="2000" dirty="0">
                <a:latin typeface="Consolas" panose="020B0609020204030204" pitchFamily="49" charset="0"/>
                <a:cs typeface="Times New Roman" panose="02020603050405020304" pitchFamily="18" charset="0"/>
              </a:rPr>
              <a:t>Angular Interpolation is a technique that allows the user to bind a value to a UI element.</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Example:</a:t>
            </a:r>
          </a:p>
          <a:p>
            <a:pPr marL="0" indent="0">
              <a:lnSpc>
                <a:spcPct val="100000"/>
              </a:lnSpc>
              <a:buNone/>
            </a:pPr>
            <a:r>
              <a:rPr lang="en-US" sz="2000" dirty="0">
                <a:latin typeface="Consolas" panose="020B0609020204030204" pitchFamily="49" charset="0"/>
                <a:cs typeface="Times New Roman" panose="02020603050405020304" pitchFamily="18" charset="0"/>
              </a:rPr>
              <a:t>Step1: Modify the index.html</a:t>
            </a:r>
          </a:p>
          <a:p>
            <a:pPr marL="0" indent="0">
              <a:lnSpc>
                <a:spcPct val="100000"/>
              </a:lnSpc>
              <a:buNone/>
            </a:pPr>
            <a:r>
              <a:rPr lang="en-US" sz="2000" dirty="0">
                <a:latin typeface="Consolas" panose="020B0609020204030204" pitchFamily="49" charset="0"/>
                <a:cs typeface="Times New Roman" panose="02020603050405020304" pitchFamily="18" charset="0"/>
              </a:rPr>
              <a:t>	Please modify the index.html file as shown below.</a:t>
            </a:r>
          </a:p>
          <a:p>
            <a:pPr marL="0" indent="0">
              <a:lnSpc>
                <a:spcPct val="100000"/>
              </a:lnSpc>
              <a:buNone/>
            </a:pPr>
            <a:r>
              <a:rPr lang="en-US" sz="2000" dirty="0">
                <a:latin typeface="Consolas" panose="020B0609020204030204" pitchFamily="49" charset="0"/>
                <a:cs typeface="Times New Roman" panose="02020603050405020304" pitchFamily="18" charset="0"/>
              </a:rPr>
              <a:t>	 </a:t>
            </a:r>
          </a:p>
        </p:txBody>
      </p:sp>
      <p:sp>
        <p:nvSpPr>
          <p:cNvPr id="2" name="Rectangle: Rounded Corners 1">
            <a:extLst>
              <a:ext uri="{FF2B5EF4-FFF2-40B4-BE49-F238E27FC236}">
                <a16:creationId xmlns:a16="http://schemas.microsoft.com/office/drawing/2014/main" id="{0A54B873-E5F9-4502-982C-0A4B6F1065D4}"/>
              </a:ext>
            </a:extLst>
          </p:cNvPr>
          <p:cNvSpPr/>
          <p:nvPr/>
        </p:nvSpPr>
        <p:spPr>
          <a:xfrm>
            <a:off x="1828799" y="5238143"/>
            <a:ext cx="4876800" cy="127220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fontAlgn="base"/>
            <a:r>
              <a:rPr lang="en-US" b="1" i="0" dirty="0">
                <a:solidFill>
                  <a:srgbClr val="6B7C8B"/>
                </a:solidFill>
                <a:effectLst/>
                <a:latin typeface="inherit"/>
              </a:rPr>
              <a:t>&lt;</a:t>
            </a:r>
            <a:r>
              <a:rPr lang="en-US" b="1" i="0" dirty="0">
                <a:solidFill>
                  <a:srgbClr val="D171DD"/>
                </a:solidFill>
                <a:effectLst/>
                <a:latin typeface="inherit"/>
              </a:rPr>
              <a:t>body</a:t>
            </a:r>
            <a:r>
              <a:rPr lang="en-US" b="1" i="0" dirty="0">
                <a:solidFill>
                  <a:srgbClr val="6B7C8B"/>
                </a:solidFill>
                <a:effectLst/>
                <a:latin typeface="inherit"/>
              </a:rPr>
              <a:t>&gt;</a:t>
            </a:r>
            <a:endParaRPr lang="en-US" b="0" i="0" dirty="0">
              <a:solidFill>
                <a:srgbClr val="596174"/>
              </a:solidFill>
              <a:effectLst/>
              <a:latin typeface="Inconsolata"/>
            </a:endParaRPr>
          </a:p>
          <a:p>
            <a:pPr algn="l" fontAlgn="base"/>
            <a:r>
              <a:rPr lang="en-US" b="1" i="0" dirty="0">
                <a:solidFill>
                  <a:srgbClr val="6B7C8B"/>
                </a:solidFill>
                <a:effectLst/>
                <a:latin typeface="inherit"/>
              </a:rPr>
              <a:t>	&lt;</a:t>
            </a:r>
            <a:r>
              <a:rPr lang="en-US" b="1" i="0" dirty="0">
                <a:solidFill>
                  <a:srgbClr val="D171DD"/>
                </a:solidFill>
                <a:effectLst/>
                <a:latin typeface="inherit"/>
              </a:rPr>
              <a:t>app-root</a:t>
            </a:r>
            <a:r>
              <a:rPr lang="en-US" b="1" i="0" dirty="0">
                <a:solidFill>
                  <a:srgbClr val="6B7C8B"/>
                </a:solidFill>
                <a:effectLst/>
                <a:latin typeface="inherit"/>
              </a:rPr>
              <a:t>&gt;&lt;/</a:t>
            </a:r>
            <a:r>
              <a:rPr lang="en-US" b="1" i="0" dirty="0">
                <a:solidFill>
                  <a:srgbClr val="D171DD"/>
                </a:solidFill>
                <a:effectLst/>
                <a:latin typeface="inherit"/>
              </a:rPr>
              <a:t>app-root</a:t>
            </a:r>
            <a:r>
              <a:rPr lang="en-US" b="1" i="0" dirty="0">
                <a:solidFill>
                  <a:srgbClr val="6B7C8B"/>
                </a:solidFill>
                <a:effectLst/>
                <a:latin typeface="inherit"/>
              </a:rPr>
              <a:t>&gt;</a:t>
            </a:r>
            <a:endParaRPr lang="en-US" b="0" i="0" dirty="0">
              <a:solidFill>
                <a:srgbClr val="596174"/>
              </a:solidFill>
              <a:effectLst/>
              <a:latin typeface="Inconsolata"/>
            </a:endParaRPr>
          </a:p>
          <a:p>
            <a:pPr algn="l" fontAlgn="base"/>
            <a:r>
              <a:rPr lang="en-US" b="1" i="0" dirty="0">
                <a:solidFill>
                  <a:srgbClr val="6B7C8B"/>
                </a:solidFill>
                <a:effectLst/>
                <a:latin typeface="inherit"/>
              </a:rPr>
              <a:t>&lt;/</a:t>
            </a:r>
            <a:r>
              <a:rPr lang="en-US" b="1" i="0" dirty="0">
                <a:solidFill>
                  <a:srgbClr val="D171DD"/>
                </a:solidFill>
                <a:effectLst/>
                <a:latin typeface="inherit"/>
              </a:rPr>
              <a:t>body</a:t>
            </a:r>
            <a:r>
              <a:rPr lang="en-US" b="1" i="0" dirty="0">
                <a:solidFill>
                  <a:srgbClr val="6B7C8B"/>
                </a:solidFill>
                <a:effectLst/>
                <a:latin typeface="inherit"/>
              </a:rPr>
              <a:t>&gt;</a:t>
            </a:r>
            <a:endParaRPr lang="en-US" b="0" i="0" dirty="0">
              <a:solidFill>
                <a:srgbClr val="596174"/>
              </a:solidFill>
              <a:effectLst/>
              <a:latin typeface="Inconsolata"/>
            </a:endParaRPr>
          </a:p>
        </p:txBody>
      </p:sp>
    </p:spTree>
    <p:extLst>
      <p:ext uri="{BB962C8B-B14F-4D97-AF65-F5344CB8AC3E}">
        <p14:creationId xmlns:p14="http://schemas.microsoft.com/office/powerpoint/2010/main" val="100689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264160" y="299148"/>
            <a:ext cx="11470640" cy="6467412"/>
          </a:xfrm>
        </p:spPr>
        <p:txBody>
          <a:bodyPr>
            <a:normAutofit/>
          </a:bodyPr>
          <a:lstStyle/>
          <a:p>
            <a:pPr marL="0" indent="0">
              <a:lnSpc>
                <a:spcPct val="100000"/>
              </a:lnSpc>
              <a:buNone/>
            </a:pPr>
            <a:r>
              <a:rPr lang="en-US" sz="2000" b="1">
                <a:solidFill>
                  <a:schemeClr val="accent1"/>
                </a:solidFill>
                <a:latin typeface="Consolas" panose="020B0609020204030204" pitchFamily="49" charset="0"/>
                <a:cs typeface="Times New Roman" panose="02020603050405020304" pitchFamily="18" charset="0"/>
              </a:rPr>
              <a:t>Step2</a:t>
            </a:r>
            <a:r>
              <a:rPr lang="en-US" sz="2000" b="1" dirty="0">
                <a:solidFill>
                  <a:schemeClr val="accent1"/>
                </a:solidFill>
                <a:latin typeface="Consolas" panose="020B0609020204030204" pitchFamily="49" charset="0"/>
                <a:cs typeface="Times New Roman" panose="02020603050405020304" pitchFamily="18" charset="0"/>
              </a:rPr>
              <a:t>: modify </a:t>
            </a:r>
            <a:r>
              <a:rPr lang="en-US" sz="2000" b="1" dirty="0" err="1">
                <a:solidFill>
                  <a:schemeClr val="accent1"/>
                </a:solidFill>
                <a:latin typeface="Consolas" panose="020B0609020204030204" pitchFamily="49" charset="0"/>
                <a:cs typeface="Times New Roman" panose="02020603050405020304" pitchFamily="18" charset="0"/>
              </a:rPr>
              <a:t>app.component.ts</a:t>
            </a:r>
            <a:r>
              <a:rPr lang="en-US" sz="2000" b="1" dirty="0">
                <a:solidFill>
                  <a:schemeClr val="accent1"/>
                </a:solidFill>
                <a:latin typeface="Consolas" panose="020B0609020204030204" pitchFamily="49" charset="0"/>
                <a:cs typeface="Times New Roman" panose="02020603050405020304" pitchFamily="18" charset="0"/>
              </a:rPr>
              <a:t> file.</a:t>
            </a:r>
          </a:p>
          <a:p>
            <a:pPr marL="0" indent="0">
              <a:lnSpc>
                <a:spcPct val="100000"/>
              </a:lnSpc>
              <a:buNone/>
            </a:pPr>
            <a:endParaRPr lang="en-US" sz="2000" b="1">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r>
              <a:rPr lang="en-US" sz="2000" b="1">
                <a:solidFill>
                  <a:schemeClr val="accent1"/>
                </a:solidFill>
                <a:latin typeface="Consolas" panose="020B0609020204030204" pitchFamily="49" charset="0"/>
                <a:cs typeface="Times New Roman" panose="02020603050405020304" pitchFamily="18" charset="0"/>
              </a:rPr>
              <a:t>Angular </a:t>
            </a:r>
            <a:r>
              <a:rPr lang="en-US" sz="2000" b="1" dirty="0">
                <a:solidFill>
                  <a:schemeClr val="accent1"/>
                </a:solidFill>
                <a:latin typeface="Consolas" panose="020B0609020204030204" pitchFamily="49" charset="0"/>
                <a:cs typeface="Times New Roman" panose="02020603050405020304" pitchFamily="18" charset="0"/>
              </a:rPr>
              <a:t>Interpolation with hardcoded string:</a:t>
            </a: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p:txBody>
      </p:sp>
      <p:pic>
        <p:nvPicPr>
          <p:cNvPr id="17413" name="Picture 5" descr="Angular Interpolation with hardcoded string">
            <a:extLst>
              <a:ext uri="{FF2B5EF4-FFF2-40B4-BE49-F238E27FC236}">
                <a16:creationId xmlns:a16="http://schemas.microsoft.com/office/drawing/2014/main" id="{F2799296-A726-4883-B7E3-3BE4202DA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960" y="5051157"/>
            <a:ext cx="4927600" cy="13254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B2FF14C-3963-81DD-97C0-6B3363FD7224}"/>
              </a:ext>
            </a:extLst>
          </p:cNvPr>
          <p:cNvPicPr>
            <a:picLocks noChangeAspect="1"/>
          </p:cNvPicPr>
          <p:nvPr/>
        </p:nvPicPr>
        <p:blipFill>
          <a:blip r:embed="rId3"/>
          <a:stretch>
            <a:fillRect/>
          </a:stretch>
        </p:blipFill>
        <p:spPr>
          <a:xfrm>
            <a:off x="1117600" y="757981"/>
            <a:ext cx="7965440" cy="3459566"/>
          </a:xfrm>
          <a:prstGeom prst="rect">
            <a:avLst/>
          </a:prstGeom>
        </p:spPr>
      </p:pic>
    </p:spTree>
    <p:extLst>
      <p:ext uri="{BB962C8B-B14F-4D97-AF65-F5344CB8AC3E}">
        <p14:creationId xmlns:p14="http://schemas.microsoft.com/office/powerpoint/2010/main" val="325547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Angular Interpolation with Expression:</a:t>
            </a: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Method Interpolation in Angular Application:</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	</a:t>
            </a:r>
          </a:p>
        </p:txBody>
      </p:sp>
      <p:sp>
        <p:nvSpPr>
          <p:cNvPr id="2" name="AutoShape 2" descr="Angular Interpolation with Expression">
            <a:extLst>
              <a:ext uri="{FF2B5EF4-FFF2-40B4-BE49-F238E27FC236}">
                <a16:creationId xmlns:a16="http://schemas.microsoft.com/office/drawing/2014/main" id="{16A750B4-1DDE-443A-8955-7AA518C1BFE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Rounded Corners 5">
            <a:extLst>
              <a:ext uri="{FF2B5EF4-FFF2-40B4-BE49-F238E27FC236}">
                <a16:creationId xmlns:a16="http://schemas.microsoft.com/office/drawing/2014/main" id="{56CD87DA-5D62-4DD1-8B53-E8ADB026173F}"/>
              </a:ext>
            </a:extLst>
          </p:cNvPr>
          <p:cNvSpPr/>
          <p:nvPr/>
        </p:nvSpPr>
        <p:spPr>
          <a:xfrm>
            <a:off x="278294" y="490330"/>
            <a:ext cx="11463132" cy="28624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lvl="1"/>
            <a:r>
              <a:rPr lang="en-US" b="1" dirty="0">
                <a:solidFill>
                  <a:srgbClr val="C586C0"/>
                </a:solidFill>
                <a:effectLst/>
                <a:latin typeface="Consolas" panose="020B0609020204030204" pitchFamily="49" charset="0"/>
              </a:rPr>
              <a:t>import</a:t>
            </a:r>
            <a:r>
              <a:rPr lang="en-US" b="1" dirty="0">
                <a:solidFill>
                  <a:srgbClr val="D4D4D4"/>
                </a:solidFill>
                <a:effectLst/>
                <a:latin typeface="Consolas" panose="020B0609020204030204" pitchFamily="49" charset="0"/>
              </a:rPr>
              <a:t> { </a:t>
            </a:r>
            <a:r>
              <a:rPr lang="en-US" b="1" dirty="0">
                <a:solidFill>
                  <a:srgbClr val="9CDCFE"/>
                </a:solidFill>
                <a:effectLst/>
                <a:latin typeface="Consolas" panose="020B0609020204030204" pitchFamily="49" charset="0"/>
              </a:rPr>
              <a:t>Component</a:t>
            </a:r>
            <a:r>
              <a:rPr lang="en-US" b="1" dirty="0">
                <a:solidFill>
                  <a:srgbClr val="D4D4D4"/>
                </a:solidFill>
                <a:effectLst/>
                <a:latin typeface="Consolas" panose="020B0609020204030204" pitchFamily="49" charset="0"/>
              </a:rPr>
              <a:t> } </a:t>
            </a:r>
            <a:r>
              <a:rPr lang="en-US" b="1" dirty="0">
                <a:solidFill>
                  <a:srgbClr val="C586C0"/>
                </a:solidFill>
                <a:effectLst/>
                <a:latin typeface="Consolas" panose="020B0609020204030204" pitchFamily="49" charset="0"/>
              </a:rPr>
              <a:t>from</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'@angular/core'</a:t>
            </a:r>
            <a:r>
              <a:rPr lang="en-US" b="1" dirty="0">
                <a:solidFill>
                  <a:srgbClr val="D4D4D4"/>
                </a:solidFill>
                <a:effectLst/>
                <a:latin typeface="Consolas" panose="020B0609020204030204" pitchFamily="49" charset="0"/>
              </a:rPr>
              <a:t>;</a:t>
            </a:r>
          </a:p>
          <a:p>
            <a:pPr lvl="1"/>
            <a:r>
              <a:rPr lang="en-US" b="1" dirty="0">
                <a:solidFill>
                  <a:srgbClr val="D4D4D4"/>
                </a:solidFill>
                <a:effectLst/>
                <a:latin typeface="Consolas" panose="020B0609020204030204" pitchFamily="49" charset="0"/>
              </a:rPr>
              <a:t>@</a:t>
            </a:r>
            <a:r>
              <a:rPr lang="en-US" b="1" dirty="0">
                <a:solidFill>
                  <a:srgbClr val="4EC9B0"/>
                </a:solidFill>
                <a:effectLst/>
                <a:latin typeface="Consolas" panose="020B0609020204030204" pitchFamily="49" charset="0"/>
              </a:rPr>
              <a:t>Component</a:t>
            </a:r>
            <a:r>
              <a:rPr lang="en-US" b="1" dirty="0">
                <a:solidFill>
                  <a:srgbClr val="D4D4D4"/>
                </a:solidFill>
                <a:effectLst/>
                <a:latin typeface="Consolas" panose="020B0609020204030204" pitchFamily="49" charset="0"/>
              </a:rPr>
              <a:t>({</a:t>
            </a:r>
          </a:p>
          <a:p>
            <a:pPr lvl="1"/>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selector:</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'app-root'</a:t>
            </a:r>
            <a:r>
              <a:rPr lang="en-US" b="1" dirty="0">
                <a:solidFill>
                  <a:srgbClr val="D4D4D4"/>
                </a:solidFill>
                <a:effectLst/>
                <a:latin typeface="Consolas" panose="020B0609020204030204" pitchFamily="49" charset="0"/>
              </a:rPr>
              <a:t>,</a:t>
            </a:r>
          </a:p>
          <a:p>
            <a:pPr lvl="1"/>
            <a:r>
              <a:rPr lang="en-US" b="1" dirty="0">
                <a:solidFill>
                  <a:srgbClr val="D4D4D4"/>
                </a:solidFill>
                <a:effectLst/>
                <a:latin typeface="Consolas" panose="020B0609020204030204" pitchFamily="49" charset="0"/>
              </a:rPr>
              <a:t>    </a:t>
            </a:r>
            <a:r>
              <a:rPr lang="en-US" b="1" dirty="0">
                <a:solidFill>
                  <a:srgbClr val="9CDCFE"/>
                </a:solidFill>
                <a:effectLst/>
                <a:latin typeface="Consolas" panose="020B0609020204030204" pitchFamily="49" charset="0"/>
              </a:rPr>
              <a:t>template:</a:t>
            </a:r>
            <a:r>
              <a:rPr lang="en-US" b="1" dirty="0">
                <a:solidFill>
                  <a:srgbClr val="D4D4D4"/>
                </a:solidFill>
                <a:effectLst/>
                <a:latin typeface="Consolas" panose="020B0609020204030204" pitchFamily="49" charset="0"/>
              </a:rPr>
              <a:t> </a:t>
            </a:r>
            <a:r>
              <a:rPr lang="en-US" b="1" dirty="0">
                <a:solidFill>
                  <a:srgbClr val="CE9178"/>
                </a:solidFill>
                <a:effectLst/>
                <a:latin typeface="Consolas" panose="020B0609020204030204" pitchFamily="49" charset="0"/>
              </a:rPr>
              <a:t>`&lt;div&gt;</a:t>
            </a:r>
            <a:endParaRPr lang="en-US" b="1" dirty="0">
              <a:solidFill>
                <a:srgbClr val="D4D4D4"/>
              </a:solidFill>
              <a:effectLst/>
              <a:latin typeface="Consolas" panose="020B0609020204030204" pitchFamily="49" charset="0"/>
            </a:endParaRPr>
          </a:p>
          <a:p>
            <a:pPr lvl="1"/>
            <a:r>
              <a:rPr lang="en-US" b="1" dirty="0">
                <a:solidFill>
                  <a:srgbClr val="CE9178"/>
                </a:solidFill>
                <a:effectLst/>
                <a:latin typeface="Consolas" panose="020B0609020204030204" pitchFamily="49" charset="0"/>
              </a:rPr>
              <a:t>                    &lt;h1&gt; 10 + 5 * 7 - 6 = {{ 10 + 5 * 7 6 }} &lt;/h1&gt;                 </a:t>
            </a:r>
            <a:endParaRPr lang="en-US" b="1" dirty="0">
              <a:solidFill>
                <a:srgbClr val="D4D4D4"/>
              </a:solidFill>
              <a:effectLst/>
              <a:latin typeface="Consolas" panose="020B0609020204030204" pitchFamily="49" charset="0"/>
            </a:endParaRPr>
          </a:p>
          <a:p>
            <a:pPr lvl="1"/>
            <a:r>
              <a:rPr lang="en-US" b="1" dirty="0">
                <a:solidFill>
                  <a:srgbClr val="CE9178"/>
                </a:solidFill>
                <a:effectLst/>
                <a:latin typeface="Consolas" panose="020B0609020204030204" pitchFamily="49" charset="0"/>
              </a:rPr>
              <a:t>               &lt;/div&gt;`</a:t>
            </a:r>
            <a:endParaRPr lang="en-US" b="1" dirty="0">
              <a:solidFill>
                <a:srgbClr val="D4D4D4"/>
              </a:solidFill>
              <a:effectLst/>
              <a:latin typeface="Consolas" panose="020B0609020204030204" pitchFamily="49" charset="0"/>
            </a:endParaRPr>
          </a:p>
          <a:p>
            <a:pPr lvl="1"/>
            <a:r>
              <a:rPr lang="en-US" b="1" dirty="0">
                <a:solidFill>
                  <a:srgbClr val="D4D4D4"/>
                </a:solidFill>
                <a:effectLst/>
                <a:latin typeface="Consolas" panose="020B0609020204030204" pitchFamily="49" charset="0"/>
              </a:rPr>
              <a:t>})</a:t>
            </a:r>
          </a:p>
          <a:p>
            <a:pPr lvl="1"/>
            <a:br>
              <a:rPr lang="en-US" b="1" dirty="0">
                <a:solidFill>
                  <a:srgbClr val="D4D4D4"/>
                </a:solidFill>
                <a:effectLst/>
                <a:latin typeface="Consolas" panose="020B0609020204030204" pitchFamily="49" charset="0"/>
              </a:rPr>
            </a:br>
            <a:r>
              <a:rPr lang="en-US" b="1" dirty="0">
                <a:solidFill>
                  <a:srgbClr val="C586C0"/>
                </a:solidFill>
                <a:effectLst/>
                <a:latin typeface="Consolas" panose="020B0609020204030204" pitchFamily="49" charset="0"/>
              </a:rPr>
              <a:t>export</a:t>
            </a:r>
            <a:r>
              <a:rPr lang="en-US" b="1" dirty="0">
                <a:solidFill>
                  <a:srgbClr val="D4D4D4"/>
                </a:solidFill>
                <a:effectLst/>
                <a:latin typeface="Consolas" panose="020B0609020204030204" pitchFamily="49" charset="0"/>
              </a:rPr>
              <a:t> </a:t>
            </a:r>
            <a:r>
              <a:rPr lang="en-US" b="1" dirty="0">
                <a:solidFill>
                  <a:srgbClr val="569CD6"/>
                </a:solidFill>
                <a:effectLst/>
                <a:latin typeface="Consolas" panose="020B0609020204030204" pitchFamily="49" charset="0"/>
              </a:rPr>
              <a:t>class</a:t>
            </a:r>
            <a:r>
              <a:rPr lang="en-US" b="1" dirty="0">
                <a:solidFill>
                  <a:srgbClr val="D4D4D4"/>
                </a:solidFill>
                <a:effectLst/>
                <a:latin typeface="Consolas" panose="020B0609020204030204" pitchFamily="49" charset="0"/>
              </a:rPr>
              <a:t> </a:t>
            </a:r>
            <a:r>
              <a:rPr lang="en-US" b="1" dirty="0" err="1">
                <a:solidFill>
                  <a:srgbClr val="4EC9B0"/>
                </a:solidFill>
                <a:effectLst/>
                <a:latin typeface="Consolas" panose="020B0609020204030204" pitchFamily="49" charset="0"/>
              </a:rPr>
              <a:t>AppComponent</a:t>
            </a:r>
            <a:r>
              <a:rPr lang="en-US" b="1" dirty="0">
                <a:solidFill>
                  <a:srgbClr val="D4D4D4"/>
                </a:solidFill>
                <a:effectLst/>
                <a:latin typeface="Consolas" panose="020B0609020204030204" pitchFamily="49" charset="0"/>
              </a:rPr>
              <a:t> {</a:t>
            </a:r>
          </a:p>
          <a:p>
            <a:pPr lvl="1"/>
            <a:r>
              <a:rPr lang="en-US" b="1" dirty="0">
                <a:solidFill>
                  <a:srgbClr val="D4D4D4"/>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602053AD-B200-4E93-A423-E276B393AFE0}"/>
              </a:ext>
            </a:extLst>
          </p:cNvPr>
          <p:cNvSpPr/>
          <p:nvPr/>
        </p:nvSpPr>
        <p:spPr>
          <a:xfrm>
            <a:off x="364432" y="3876260"/>
            <a:ext cx="11463132" cy="28624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b="0" dirty="0">
                <a:solidFill>
                  <a:srgbClr val="C586C0"/>
                </a:solidFill>
                <a:effectLst/>
                <a:latin typeface="Consolas" panose="020B0609020204030204" pitchFamily="49" charset="0"/>
              </a:rPr>
              <a:t>import</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Component</a:t>
            </a:r>
            <a:r>
              <a:rPr lang="en-US" b="0" dirty="0">
                <a:solidFill>
                  <a:srgbClr val="D4D4D4"/>
                </a:solidFill>
                <a:effectLst/>
                <a:latin typeface="Consolas" panose="020B0609020204030204" pitchFamily="49" charset="0"/>
              </a:rPr>
              <a:t> } </a:t>
            </a:r>
            <a:r>
              <a:rPr lang="en-US" b="0" dirty="0">
                <a:solidFill>
                  <a:srgbClr val="C586C0"/>
                </a:solidFill>
                <a:effectLst/>
                <a:latin typeface="Consolas" panose="020B0609020204030204" pitchFamily="49" charset="0"/>
              </a:rPr>
              <a:t>from</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'@angular/core'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Component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selector:</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'app-root'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template: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`&lt;div&gt;&lt;h1&gt; Full Name : {{ </a:t>
            </a:r>
            <a:r>
              <a:rPr lang="en-US" b="0" dirty="0" err="1">
                <a:solidFill>
                  <a:srgbClr val="CE9178"/>
                </a:solidFill>
                <a:effectLst/>
                <a:latin typeface="Consolas" panose="020B0609020204030204" pitchFamily="49" charset="0"/>
              </a:rPr>
              <a:t>GetFullName</a:t>
            </a:r>
            <a:r>
              <a:rPr lang="en-US" b="0" dirty="0">
                <a:solidFill>
                  <a:srgbClr val="CE9178"/>
                </a:solidFill>
                <a:effectLst/>
                <a:latin typeface="Consolas" panose="020B0609020204030204" pitchFamily="49" charset="0"/>
              </a:rPr>
              <a:t>() }} &lt;/h1&gt;&lt;/div&gt;`</a:t>
            </a:r>
            <a:r>
              <a:rPr lang="en-US" b="0" dirty="0">
                <a:solidFill>
                  <a:srgbClr val="D4D4D4"/>
                </a:solidFill>
                <a:effectLst/>
                <a:latin typeface="Consolas" panose="020B0609020204030204" pitchFamily="49" charset="0"/>
              </a:rPr>
              <a:t>})</a:t>
            </a:r>
          </a:p>
          <a:p>
            <a:r>
              <a:rPr lang="en-US" b="0" dirty="0">
                <a:solidFill>
                  <a:srgbClr val="C586C0"/>
                </a:solidFill>
                <a:effectLst/>
                <a:latin typeface="Consolas" panose="020B0609020204030204" pitchFamily="49" charset="0"/>
              </a:rPr>
              <a:t>export</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AppComponent</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FirstName</a:t>
            </a:r>
            <a:r>
              <a:rPr lang="en-US" b="0" dirty="0">
                <a:solidFill>
                  <a:srgbClr val="D4D4D4"/>
                </a:solidFill>
                <a:effectLst/>
                <a:latin typeface="Consolas" panose="020B0609020204030204" pitchFamily="49" charset="0"/>
              </a:rPr>
              <a:t> :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a:solidFill>
                  <a:srgbClr val="D4D4D4"/>
                </a:solidFill>
                <a:effectLst/>
                <a:latin typeface="Consolas" panose="020B0609020204030204" pitchFamily="49" charset="0"/>
              </a:rPr>
              <a:t>= </a:t>
            </a:r>
            <a:r>
              <a:rPr lang="en-US" b="0">
                <a:solidFill>
                  <a:srgbClr val="CE9178"/>
                </a:solidFill>
                <a:effectLst/>
                <a:latin typeface="Consolas" panose="020B0609020204030204" pitchFamily="49" charset="0"/>
              </a:rPr>
              <a:t>“VDS"</a:t>
            </a:r>
            <a:r>
              <a:rPr lang="en-US" b="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LastName</a:t>
            </a:r>
            <a:r>
              <a:rPr lang="en-US" b="0" dirty="0">
                <a:solidFill>
                  <a:srgbClr val="D4D4D4"/>
                </a:solidFill>
                <a:effectLst/>
                <a:latin typeface="Consolas" panose="020B0609020204030204" pitchFamily="49" charset="0"/>
              </a:rPr>
              <a:t> :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r>
              <a:rPr lang="en-US" b="0">
                <a:solidFill>
                  <a:srgbClr val="D4D4D4"/>
                </a:solidFill>
                <a:effectLst/>
                <a:latin typeface="Consolas" panose="020B0609020204030204" pitchFamily="49" charset="0"/>
              </a:rPr>
              <a:t>= </a:t>
            </a:r>
            <a:r>
              <a:rPr lang="en-US" b="0">
                <a:solidFill>
                  <a:srgbClr val="CE9178"/>
                </a:solidFill>
                <a:effectLst/>
                <a:latin typeface="Consolas" panose="020B0609020204030204" pitchFamily="49" charset="0"/>
              </a:rPr>
              <a:t>“Krishna"</a:t>
            </a:r>
            <a:r>
              <a:rPr lang="en-US" b="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GetFullName</a:t>
            </a:r>
            <a:r>
              <a:rPr lang="en-US" b="0" dirty="0">
                <a:solidFill>
                  <a:srgbClr val="D4D4D4"/>
                </a:solidFill>
                <a:effectLst/>
                <a:latin typeface="Consolas" panose="020B0609020204030204" pitchFamily="49" charset="0"/>
              </a:rPr>
              <a:t>() :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this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FirstName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 + </a:t>
            </a:r>
            <a:r>
              <a:rPr lang="en-US" b="0" dirty="0" err="1">
                <a:solidFill>
                  <a:srgbClr val="569CD6"/>
                </a:solidFill>
                <a:effectLst/>
                <a:latin typeface="Consolas" panose="020B0609020204030204" pitchFamily="49" charset="0"/>
              </a:rPr>
              <a:t>this</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LastName</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91603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291548" y="1"/>
            <a:ext cx="11330609" cy="6698972"/>
          </a:xfrm>
        </p:spPr>
        <p:txBody>
          <a:bodyPr>
            <a:normAutofit/>
          </a:bodyPr>
          <a:lstStyle/>
          <a:p>
            <a:pPr marL="0" indent="0">
              <a:lnSpc>
                <a:spcPct val="100000"/>
              </a:lnSpc>
              <a:buNone/>
            </a:pPr>
            <a:endParaRPr lang="en-US" sz="2400" b="1">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r>
              <a:rPr lang="en-US" sz="2400" b="1">
                <a:solidFill>
                  <a:schemeClr val="accent1"/>
                </a:solidFill>
                <a:latin typeface="Consolas" panose="020B0609020204030204" pitchFamily="49" charset="0"/>
                <a:cs typeface="Times New Roman" panose="02020603050405020304" pitchFamily="18" charset="0"/>
              </a:rPr>
              <a:t>Style </a:t>
            </a:r>
            <a:r>
              <a:rPr lang="en-US" sz="2400" b="1" dirty="0">
                <a:solidFill>
                  <a:schemeClr val="accent1"/>
                </a:solidFill>
                <a:latin typeface="Consolas" panose="020B0609020204030204" pitchFamily="49" charset="0"/>
                <a:cs typeface="Times New Roman" panose="02020603050405020304" pitchFamily="18" charset="0"/>
              </a:rPr>
              <a:t>Binding:</a:t>
            </a:r>
          </a:p>
          <a:p>
            <a:pPr>
              <a:lnSpc>
                <a:spcPct val="100000"/>
              </a:lnSpc>
            </a:pPr>
            <a:r>
              <a:rPr lang="en-US" sz="2000" dirty="0">
                <a:latin typeface="Consolas" panose="020B0609020204030204" pitchFamily="49" charset="0"/>
                <a:cs typeface="Times New Roman" panose="02020603050405020304" pitchFamily="18" charset="0"/>
              </a:rPr>
              <a:t>The Angular Style Binging is basically used to set the style in HTML elements.</a:t>
            </a:r>
          </a:p>
          <a:p>
            <a:pPr>
              <a:lnSpc>
                <a:spcPct val="100000"/>
              </a:lnSpc>
            </a:pPr>
            <a:r>
              <a:rPr lang="en-US" sz="2000" dirty="0">
                <a:latin typeface="Consolas" panose="020B0609020204030204" pitchFamily="49" charset="0"/>
                <a:cs typeface="Times New Roman" panose="02020603050405020304" pitchFamily="18" charset="0"/>
              </a:rPr>
              <a:t>You can use both inline as well as Style Binding to set the </a:t>
            </a:r>
            <a:r>
              <a:rPr lang="en-US" sz="2000">
                <a:latin typeface="Consolas" panose="020B0609020204030204" pitchFamily="49" charset="0"/>
                <a:cs typeface="Times New Roman" panose="02020603050405020304" pitchFamily="18" charset="0"/>
              </a:rPr>
              <a:t>style for </a:t>
            </a:r>
            <a:r>
              <a:rPr lang="en-US" sz="2000" dirty="0">
                <a:latin typeface="Consolas" panose="020B0609020204030204" pitchFamily="49" charset="0"/>
                <a:cs typeface="Times New Roman" panose="02020603050405020304" pitchFamily="18" charset="0"/>
              </a:rPr>
              <a:t>the element in Angular Applications.</a:t>
            </a:r>
          </a:p>
          <a:p>
            <a:pPr marL="0" indent="0">
              <a:lnSpc>
                <a:spcPct val="100000"/>
              </a:lnSpc>
              <a:buNone/>
            </a:pPr>
            <a:r>
              <a:rPr lang="en-US" sz="2000" b="1">
                <a:solidFill>
                  <a:schemeClr val="accent1"/>
                </a:solidFill>
                <a:latin typeface="Consolas" panose="020B0609020204030204" pitchFamily="49" charset="0"/>
                <a:cs typeface="Times New Roman" panose="02020603050405020304" pitchFamily="18" charset="0"/>
              </a:rPr>
              <a:t>Example:</a:t>
            </a: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p:txBody>
      </p:sp>
      <p:sp>
        <p:nvSpPr>
          <p:cNvPr id="2" name="Rectangle 1">
            <a:extLst>
              <a:ext uri="{FF2B5EF4-FFF2-40B4-BE49-F238E27FC236}">
                <a16:creationId xmlns:a16="http://schemas.microsoft.com/office/drawing/2014/main" id="{9503EA18-623F-4F62-9251-68BF4F8327CE}"/>
              </a:ext>
            </a:extLst>
          </p:cNvPr>
          <p:cNvSpPr/>
          <p:nvPr/>
        </p:nvSpPr>
        <p:spPr>
          <a:xfrm>
            <a:off x="291548" y="2486108"/>
            <a:ext cx="11330609" cy="3721652"/>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0" dirty="0">
                <a:solidFill>
                  <a:srgbClr val="C586C0"/>
                </a:solidFill>
                <a:effectLst/>
                <a:latin typeface="Consolas" panose="020B0609020204030204" pitchFamily="49" charset="0"/>
              </a:rPr>
              <a:t>import</a:t>
            </a:r>
            <a:r>
              <a:rPr lang="en-US" sz="2400" b="0" dirty="0">
                <a:solidFill>
                  <a:srgbClr val="D4D4D4"/>
                </a:solidFill>
                <a:effectLst/>
                <a:latin typeface="Consolas" panose="020B0609020204030204" pitchFamily="49" charset="0"/>
              </a:rPr>
              <a:t> { </a:t>
            </a:r>
            <a:r>
              <a:rPr lang="en-US" sz="2400" b="0" dirty="0">
                <a:solidFill>
                  <a:srgbClr val="9CDCFE"/>
                </a:solidFill>
                <a:effectLst/>
                <a:latin typeface="Consolas" panose="020B0609020204030204" pitchFamily="49" charset="0"/>
              </a:rPr>
              <a:t>Component</a:t>
            </a:r>
            <a:r>
              <a:rPr lang="en-US" sz="2400" b="0" dirty="0">
                <a:solidFill>
                  <a:srgbClr val="D4D4D4"/>
                </a:solidFill>
                <a:effectLst/>
                <a:latin typeface="Consolas" panose="020B0609020204030204" pitchFamily="49" charset="0"/>
              </a:rPr>
              <a:t> } </a:t>
            </a:r>
            <a:r>
              <a:rPr lang="en-US" sz="2400" b="0" dirty="0">
                <a:solidFill>
                  <a:srgbClr val="C586C0"/>
                </a:solidFill>
                <a:effectLst/>
                <a:latin typeface="Consolas" panose="020B0609020204030204" pitchFamily="49" charset="0"/>
              </a:rPr>
              <a:t>from</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'@angular/core'</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t>
            </a:r>
            <a:r>
              <a:rPr lang="en-US" sz="2400" b="0" dirty="0">
                <a:solidFill>
                  <a:srgbClr val="4EC9B0"/>
                </a:solidFill>
                <a:effectLst/>
                <a:latin typeface="Consolas" panose="020B0609020204030204" pitchFamily="49" charset="0"/>
              </a:rPr>
              <a:t>Component</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selector:</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'app-root'</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9CDCFE"/>
                </a:solidFill>
                <a:effectLst/>
                <a:latin typeface="Consolas" panose="020B0609020204030204" pitchFamily="49" charset="0"/>
              </a:rPr>
              <a:t>template:</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`&lt;</a:t>
            </a:r>
            <a:r>
              <a:rPr lang="en-US" sz="2400" b="0">
                <a:solidFill>
                  <a:srgbClr val="CE9178"/>
                </a:solidFill>
                <a:effectLst/>
                <a:latin typeface="Consolas" panose="020B0609020204030204" pitchFamily="49" charset="0"/>
              </a:rPr>
              <a:t>div&gt;</a:t>
            </a:r>
            <a:endParaRPr lang="en-US" sz="2400" dirty="0">
              <a:solidFill>
                <a:srgbClr val="D4D4D4"/>
              </a:solidFill>
              <a:latin typeface="Consolas" panose="020B0609020204030204" pitchFamily="49" charset="0"/>
            </a:endParaRPr>
          </a:p>
          <a:p>
            <a:r>
              <a:rPr lang="en-US" sz="2400">
                <a:solidFill>
                  <a:srgbClr val="D4D4D4"/>
                </a:solidFill>
                <a:latin typeface="Consolas" panose="020B0609020204030204" pitchFamily="49" charset="0"/>
              </a:rPr>
              <a:t>			</a:t>
            </a:r>
            <a:r>
              <a:rPr lang="en-US" sz="2400">
                <a:solidFill>
                  <a:srgbClr val="CE9178"/>
                </a:solidFill>
                <a:latin typeface="Consolas" panose="020B0609020204030204" pitchFamily="49" charset="0"/>
              </a:rPr>
              <a:t>&lt;button style="color:red;font-weight:bold;</a:t>
            </a:r>
          </a:p>
          <a:p>
            <a:r>
              <a:rPr lang="en-US" sz="2400">
                <a:solidFill>
                  <a:srgbClr val="CE9178"/>
                </a:solidFill>
                <a:latin typeface="Consolas" panose="020B0609020204030204" pitchFamily="49" charset="0"/>
              </a:rPr>
              <a:t>			font-size:20px"&gt;Click Me&lt;/button&gt;</a:t>
            </a:r>
            <a:endParaRPr lang="en-US" sz="2400" b="0" dirty="0">
              <a:solidFill>
                <a:srgbClr val="D4D4D4"/>
              </a:solidFill>
              <a:effectLst/>
              <a:latin typeface="Consolas" panose="020B0609020204030204" pitchFamily="49" charset="0"/>
            </a:endParaRPr>
          </a:p>
          <a:p>
            <a:r>
              <a:rPr lang="en-US" sz="2400" b="0">
                <a:solidFill>
                  <a:srgbClr val="CE9178"/>
                </a:solidFill>
                <a:effectLst/>
                <a:latin typeface="Consolas" panose="020B0609020204030204" pitchFamily="49" charset="0"/>
              </a:rPr>
              <a:t>             &lt;/</a:t>
            </a:r>
            <a:r>
              <a:rPr lang="en-US" sz="2400" b="0" dirty="0">
                <a:solidFill>
                  <a:srgbClr val="CE9178"/>
                </a:solidFill>
                <a:effectLst/>
                <a:latin typeface="Consolas" panose="020B0609020204030204" pitchFamily="49" charset="0"/>
              </a:rPr>
              <a:t>div&gt;`</a:t>
            </a:r>
            <a:endParaRPr lang="en-US" sz="2400" b="0" dirty="0">
              <a:solidFill>
                <a:srgbClr val="D4D4D4"/>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a:t>
            </a:r>
          </a:p>
          <a:p>
            <a:r>
              <a:rPr lang="en-US" sz="2400" b="0" dirty="0">
                <a:solidFill>
                  <a:srgbClr val="C586C0"/>
                </a:solidFill>
                <a:effectLst/>
                <a:latin typeface="Consolas" panose="020B0609020204030204" pitchFamily="49" charset="0"/>
              </a:rPr>
              <a:t>export</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class</a:t>
            </a:r>
            <a:r>
              <a:rPr lang="en-US" sz="2400" b="0" dirty="0">
                <a:solidFill>
                  <a:srgbClr val="D4D4D4"/>
                </a:solidFill>
                <a:effectLst/>
                <a:latin typeface="Consolas" panose="020B0609020204030204" pitchFamily="49" charset="0"/>
              </a:rPr>
              <a:t> </a:t>
            </a:r>
            <a:r>
              <a:rPr lang="en-US" sz="2400" b="0" dirty="0" err="1">
                <a:solidFill>
                  <a:srgbClr val="4EC9B0"/>
                </a:solidFill>
                <a:effectLst/>
                <a:latin typeface="Consolas" panose="020B0609020204030204" pitchFamily="49" charset="0"/>
              </a:rPr>
              <a:t>AppComponent</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12264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p:txBody>
          <a:bodyPr>
            <a:normAutofit/>
          </a:bodyPr>
          <a:lstStyle/>
          <a:p>
            <a:pPr>
              <a:lnSpc>
                <a:spcPct val="100000"/>
              </a:lnSpc>
            </a:pPr>
            <a:r>
              <a:rPr lang="en-US" sz="2200">
                <a:latin typeface="Consolas" panose="020B0609020204030204" pitchFamily="49" charset="0"/>
                <a:cs typeface="Times New Roman" panose="02020603050405020304" pitchFamily="18" charset="0"/>
              </a:rPr>
              <a:t>Before </a:t>
            </a:r>
            <a:r>
              <a:rPr lang="en-US" sz="2200" dirty="0">
                <a:latin typeface="Consolas" panose="020B0609020204030204" pitchFamily="49" charset="0"/>
                <a:cs typeface="Times New Roman" panose="02020603050405020304" pitchFamily="18" charset="0"/>
              </a:rPr>
              <a:t>getting started </a:t>
            </a:r>
            <a:r>
              <a:rPr lang="en-US" sz="2200">
                <a:latin typeface="Consolas" panose="020B0609020204030204" pitchFamily="49" charset="0"/>
                <a:cs typeface="Times New Roman" panose="02020603050405020304" pitchFamily="18" charset="0"/>
              </a:rPr>
              <a:t>with  </a:t>
            </a:r>
            <a:r>
              <a:rPr lang="en-US" sz="2200" dirty="0">
                <a:latin typeface="Consolas" panose="020B0609020204030204" pitchFamily="49" charset="0"/>
                <a:cs typeface="Times New Roman" panose="02020603050405020304" pitchFamily="18" charset="0"/>
              </a:rPr>
              <a:t>Angular, we must set up our development environment and </a:t>
            </a:r>
            <a:r>
              <a:rPr lang="en-US" sz="2200">
                <a:latin typeface="Consolas" panose="020B0609020204030204" pitchFamily="49" charset="0"/>
                <a:cs typeface="Times New Roman" panose="02020603050405020304" pitchFamily="18" charset="0"/>
              </a:rPr>
              <a:t>install the required </a:t>
            </a:r>
            <a:r>
              <a:rPr lang="en-US" sz="2200" dirty="0">
                <a:latin typeface="Consolas" panose="020B0609020204030204" pitchFamily="49" charset="0"/>
                <a:cs typeface="Times New Roman" panose="02020603050405020304" pitchFamily="18" charset="0"/>
              </a:rPr>
              <a:t>tools to work with the Angular application</a:t>
            </a:r>
          </a:p>
          <a:p>
            <a:pPr lvl="1">
              <a:lnSpc>
                <a:spcPct val="100000"/>
              </a:lnSpc>
            </a:pPr>
            <a:r>
              <a:rPr lang="en-US" sz="2200" dirty="0">
                <a:latin typeface="Consolas" panose="020B0609020204030204" pitchFamily="49" charset="0"/>
                <a:cs typeface="Times New Roman" panose="02020603050405020304" pitchFamily="18" charset="0"/>
              </a:rPr>
              <a:t>Choosing and Installing Editor</a:t>
            </a:r>
          </a:p>
          <a:p>
            <a:pPr lvl="1">
              <a:lnSpc>
                <a:spcPct val="100000"/>
              </a:lnSpc>
            </a:pPr>
            <a:r>
              <a:rPr lang="en-US" sz="2200">
                <a:latin typeface="Consolas" panose="020B0609020204030204" pitchFamily="49" charset="0"/>
                <a:cs typeface="Times New Roman" panose="02020603050405020304" pitchFamily="18" charset="0"/>
              </a:rPr>
              <a:t>Install NPM</a:t>
            </a:r>
            <a:endParaRPr lang="en-US" sz="2200" dirty="0">
              <a:latin typeface="Consolas" panose="020B0609020204030204" pitchFamily="49" charset="0"/>
              <a:cs typeface="Times New Roman" panose="02020603050405020304" pitchFamily="18" charset="0"/>
            </a:endParaRPr>
          </a:p>
          <a:p>
            <a:pPr lvl="1">
              <a:lnSpc>
                <a:spcPct val="100000"/>
              </a:lnSpc>
            </a:pPr>
            <a:r>
              <a:rPr lang="en-US" sz="2200" dirty="0">
                <a:latin typeface="Consolas" panose="020B0609020204030204" pitchFamily="49" charset="0"/>
                <a:cs typeface="Times New Roman" panose="02020603050405020304" pitchFamily="18" charset="0"/>
              </a:rPr>
              <a:t>Choosing Language</a:t>
            </a:r>
          </a:p>
          <a:p>
            <a:pPr lvl="1">
              <a:lnSpc>
                <a:spcPct val="100000"/>
              </a:lnSpc>
            </a:pPr>
            <a:r>
              <a:rPr lang="en-US" sz="2200">
                <a:latin typeface="Consolas" panose="020B0609020204030204" pitchFamily="49" charset="0"/>
                <a:cs typeface="Times New Roman" panose="02020603050405020304" pitchFamily="18" charset="0"/>
              </a:rPr>
              <a:t>Module Loader</a:t>
            </a:r>
          </a:p>
          <a:p>
            <a:pPr marL="457200" lvl="1" indent="0">
              <a:lnSpc>
                <a:spcPct val="100000"/>
              </a:lnSpc>
              <a:buNone/>
            </a:pPr>
            <a:endParaRPr lang="en-US" sz="2200" dirty="0">
              <a:latin typeface="Consolas" panose="020B0609020204030204" pitchFamily="49" charset="0"/>
              <a:cs typeface="Times New Roman" panose="02020603050405020304" pitchFamily="18" charset="0"/>
            </a:endParaRPr>
          </a:p>
          <a:p>
            <a:pPr marL="0" indent="0">
              <a:lnSpc>
                <a:spcPct val="100000"/>
              </a:lnSpc>
              <a:buNone/>
            </a:pPr>
            <a:r>
              <a:rPr lang="en-US" sz="2200" b="1" dirty="0">
                <a:solidFill>
                  <a:schemeClr val="accent1">
                    <a:lumMod val="75000"/>
                  </a:schemeClr>
                </a:solidFill>
                <a:latin typeface="Consolas" panose="020B0609020204030204" pitchFamily="49" charset="0"/>
                <a:cs typeface="Times New Roman" panose="02020603050405020304" pitchFamily="18" charset="0"/>
              </a:rPr>
              <a:t>Choosing an Editor:</a:t>
            </a:r>
          </a:p>
          <a:p>
            <a:pPr>
              <a:lnSpc>
                <a:spcPct val="100000"/>
              </a:lnSpc>
            </a:pPr>
            <a:r>
              <a:rPr lang="en-US" sz="2200" dirty="0">
                <a:latin typeface="Consolas" panose="020B0609020204030204" pitchFamily="49" charset="0"/>
                <a:cs typeface="Times New Roman" panose="02020603050405020304" pitchFamily="18" charset="0"/>
              </a:rPr>
              <a:t>C</a:t>
            </a:r>
            <a:r>
              <a:rPr lang="en-US" sz="2200">
                <a:latin typeface="Consolas" panose="020B0609020204030204" pitchFamily="49" charset="0"/>
                <a:cs typeface="Times New Roman" panose="02020603050405020304" pitchFamily="18" charset="0"/>
              </a:rPr>
              <a:t>an </a:t>
            </a:r>
            <a:r>
              <a:rPr lang="en-US" sz="2200" dirty="0">
                <a:latin typeface="Consolas" panose="020B0609020204030204" pitchFamily="49" charset="0"/>
                <a:cs typeface="Times New Roman" panose="02020603050405020304" pitchFamily="18" charset="0"/>
              </a:rPr>
              <a:t>choose any editor of </a:t>
            </a:r>
            <a:r>
              <a:rPr lang="en-US" sz="2200">
                <a:latin typeface="Consolas" panose="020B0609020204030204" pitchFamily="49" charset="0"/>
                <a:cs typeface="Times New Roman" panose="02020603050405020304" pitchFamily="18" charset="0"/>
              </a:rPr>
              <a:t>your choice, including Visual Studio code, Sublime text, Atom, Brackets, WebStorm, </a:t>
            </a:r>
            <a:r>
              <a:rPr lang="en-US" sz="2200" dirty="0">
                <a:latin typeface="Consolas" panose="020B0609020204030204" pitchFamily="49" charset="0"/>
                <a:cs typeface="Times New Roman" panose="02020603050405020304" pitchFamily="18" charset="0"/>
              </a:rPr>
              <a:t>etc.</a:t>
            </a:r>
          </a:p>
          <a:p>
            <a:pPr marL="0" indent="0">
              <a:lnSpc>
                <a:spcPct val="100000"/>
              </a:lnSpc>
              <a:buNone/>
            </a:pPr>
            <a:endParaRPr lang="en-US" sz="4000" dirty="0">
              <a:latin typeface="Consolas" panose="020B0609020204030204" pitchFamily="49" charset="0"/>
              <a:cs typeface="Times New Roman" panose="02020603050405020304" pitchFamily="18" charset="0"/>
            </a:endParaRPr>
          </a:p>
          <a:p>
            <a:pPr>
              <a:lnSpc>
                <a:spcPct val="100000"/>
              </a:lnSpc>
            </a:pPr>
            <a:endParaRPr lang="en-US" sz="4000" dirty="0">
              <a:latin typeface="Consolas" panose="020B0609020204030204" pitchFamily="49" charset="0"/>
              <a:cs typeface="Times New Roman" panose="02020603050405020304" pitchFamily="18" charset="0"/>
            </a:endParaRPr>
          </a:p>
          <a:p>
            <a:pPr>
              <a:lnSpc>
                <a:spcPct val="100000"/>
              </a:lnSpc>
            </a:pPr>
            <a:endParaRPr lang="en-US" sz="4000" dirty="0">
              <a:latin typeface="Consolas" panose="020B0609020204030204" pitchFamily="49" charset="0"/>
              <a:cs typeface="Times New Roman" panose="02020603050405020304" pitchFamily="18" charset="0"/>
            </a:endParaRPr>
          </a:p>
          <a:p>
            <a:pPr>
              <a:lnSpc>
                <a:spcPct val="100000"/>
              </a:lnSpc>
            </a:pPr>
            <a:endParaRPr lang="en-US" sz="4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srgbClr val="4472C4">
                    <a:lumMod val="75000"/>
                  </a:srgbClr>
                </a:solidFill>
                <a:effectLst/>
                <a:uLnTx/>
                <a:uFillTx/>
                <a:latin typeface="Algerian" panose="04020705040A02060702" pitchFamily="82" charset="0"/>
                <a:ea typeface="+mn-ea"/>
                <a:cs typeface="+mn-cs"/>
              </a:rPr>
              <a:t>Setting up Development Environment</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96834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538480" y="243840"/>
            <a:ext cx="10393680" cy="6217920"/>
          </a:xfrm>
        </p:spPr>
        <p:txBody>
          <a:bodyPr>
            <a:normAutofit fontScale="92500" lnSpcReduction="10000"/>
          </a:bodyPr>
          <a:lstStyle/>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Class Binding:</a:t>
            </a:r>
          </a:p>
          <a:p>
            <a:pPr>
              <a:lnSpc>
                <a:spcPct val="100000"/>
              </a:lnSpc>
            </a:pPr>
            <a:r>
              <a:rPr lang="en-US" sz="2200" dirty="0">
                <a:latin typeface="Consolas" panose="020B0609020204030204" pitchFamily="49" charset="0"/>
                <a:cs typeface="Times New Roman" panose="02020603050405020304" pitchFamily="18" charset="0"/>
              </a:rPr>
              <a:t>The Angular Class Binding is basically used to add or remove classes to and from the HTML elements. </a:t>
            </a:r>
          </a:p>
          <a:p>
            <a:pPr>
              <a:lnSpc>
                <a:spcPct val="100000"/>
              </a:lnSpc>
            </a:pPr>
            <a:r>
              <a:rPr lang="en-US" sz="2200" dirty="0">
                <a:latin typeface="Consolas" panose="020B0609020204030204" pitchFamily="49" charset="0"/>
                <a:cs typeface="Times New Roman" panose="02020603050405020304" pitchFamily="18" charset="0"/>
              </a:rPr>
              <a:t>It is also possible in Angular to add CSS Classes conditionally to an element, which will create the dynamically styled elements and this is possible because of Angular Class Binding.</a:t>
            </a:r>
          </a:p>
          <a:p>
            <a:pPr marL="0" indent="0">
              <a:lnSpc>
                <a:spcPct val="100000"/>
              </a:lnSpc>
              <a:buNone/>
            </a:pPr>
            <a:r>
              <a:rPr lang="en-US" sz="2200" b="1" dirty="0">
                <a:latin typeface="Consolas" panose="020B0609020204030204" pitchFamily="49" charset="0"/>
                <a:cs typeface="Times New Roman" panose="02020603050405020304" pitchFamily="18" charset="0"/>
              </a:rPr>
              <a:t>Example</a:t>
            </a:r>
            <a:r>
              <a:rPr lang="en-US" sz="2200" dirty="0">
                <a:latin typeface="Consolas" panose="020B0609020204030204" pitchFamily="49" charset="0"/>
                <a:cs typeface="Times New Roman" panose="02020603050405020304" pitchFamily="18" charset="0"/>
              </a:rPr>
              <a:t>:</a:t>
            </a:r>
          </a:p>
          <a:p>
            <a:pPr>
              <a:lnSpc>
                <a:spcPct val="100000"/>
              </a:lnSpc>
            </a:pPr>
            <a:r>
              <a:rPr lang="en-US" sz="2200" dirty="0">
                <a:latin typeface="Consolas" panose="020B0609020204030204" pitchFamily="49" charset="0"/>
                <a:cs typeface="Times New Roman" panose="02020603050405020304" pitchFamily="18" charset="0"/>
              </a:rPr>
              <a:t>open the styles.css file and then copy and paste the following code in it. You can find styles.css file within the </a:t>
            </a:r>
            <a:r>
              <a:rPr lang="en-US" sz="2200" dirty="0" err="1">
                <a:latin typeface="Consolas" panose="020B0609020204030204" pitchFamily="49" charset="0"/>
                <a:cs typeface="Times New Roman" panose="02020603050405020304" pitchFamily="18" charset="0"/>
              </a:rPr>
              <a:t>src</a:t>
            </a:r>
            <a:r>
              <a:rPr lang="en-US" sz="2200" dirty="0">
                <a:latin typeface="Consolas" panose="020B0609020204030204" pitchFamily="49" charset="0"/>
                <a:cs typeface="Times New Roman" panose="02020603050405020304" pitchFamily="18" charset="0"/>
              </a:rPr>
              <a:t> folder of your </a:t>
            </a:r>
            <a:r>
              <a:rPr lang="en-US" sz="2200">
                <a:latin typeface="Consolas" panose="020B0609020204030204" pitchFamily="49" charset="0"/>
                <a:cs typeface="Times New Roman" panose="02020603050405020304" pitchFamily="18" charset="0"/>
              </a:rPr>
              <a:t>project.</a:t>
            </a: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457200" lvl="1" indent="0" fontAlgn="base">
              <a:buNone/>
            </a:pPr>
            <a:r>
              <a:rPr lang="en-US" sz="2000" b="1" dirty="0">
                <a:solidFill>
                  <a:srgbClr val="D171DD"/>
                </a:solidFill>
                <a:latin typeface="Consolas" panose="020B0609020204030204" pitchFamily="49" charset="0"/>
              </a:rPr>
              <a:t>.</a:t>
            </a:r>
            <a:r>
              <a:rPr lang="en-US" sz="2000" b="1" dirty="0" err="1">
                <a:solidFill>
                  <a:srgbClr val="D171DD"/>
                </a:solidFill>
                <a:latin typeface="Consolas" panose="020B0609020204030204" pitchFamily="49" charset="0"/>
              </a:rPr>
              <a:t>boldClass</a:t>
            </a:r>
            <a:r>
              <a:rPr lang="en-US" sz="2000" b="1" dirty="0">
                <a:solidFill>
                  <a:srgbClr val="6B7C8B"/>
                </a:solidFill>
                <a:latin typeface="Consolas" panose="020B0609020204030204" pitchFamily="49" charset="0"/>
              </a:rPr>
              <a:t>{</a:t>
            </a:r>
            <a:endParaRPr lang="en-US" sz="2000" dirty="0">
              <a:solidFill>
                <a:srgbClr val="596174"/>
              </a:solidFill>
              <a:latin typeface="Consolas" panose="020B0609020204030204" pitchFamily="49" charset="0"/>
            </a:endParaRPr>
          </a:p>
          <a:p>
            <a:pPr marL="457200" lvl="1" indent="0" fontAlgn="base">
              <a:buNone/>
            </a:pPr>
            <a:r>
              <a:rPr lang="en-US" sz="2000" dirty="0">
                <a:solidFill>
                  <a:srgbClr val="D171DD"/>
                </a:solidFill>
                <a:latin typeface="Consolas" panose="020B0609020204030204" pitchFamily="49" charset="0"/>
              </a:rPr>
              <a:t>	</a:t>
            </a:r>
            <a:r>
              <a:rPr lang="en-US" sz="2000" dirty="0" err="1">
                <a:solidFill>
                  <a:srgbClr val="D171DD"/>
                </a:solidFill>
                <a:latin typeface="Consolas" panose="020B0609020204030204" pitchFamily="49" charset="0"/>
              </a:rPr>
              <a:t>font-weight</a:t>
            </a:r>
            <a:r>
              <a:rPr lang="en-US" sz="2000" dirty="0" err="1">
                <a:solidFill>
                  <a:srgbClr val="CFD5E0"/>
                </a:solidFill>
                <a:latin typeface="Consolas" panose="020B0609020204030204" pitchFamily="49" charset="0"/>
              </a:rPr>
              <a:t>:</a:t>
            </a:r>
            <a:r>
              <a:rPr lang="en-US" sz="2000" dirty="0" err="1">
                <a:latin typeface="Consolas" panose="020B0609020204030204" pitchFamily="49" charset="0"/>
              </a:rPr>
              <a:t>bold</a:t>
            </a:r>
            <a:r>
              <a:rPr lang="en-US" sz="2000" dirty="0">
                <a:latin typeface="Consolas" panose="020B0609020204030204" pitchFamily="49" charset="0"/>
              </a:rPr>
              <a:t>;</a:t>
            </a:r>
          </a:p>
          <a:p>
            <a:pPr marL="457200" lvl="1" indent="0" fontAlgn="base">
              <a:buNone/>
            </a:pPr>
            <a:r>
              <a:rPr lang="en-US" sz="2000" b="1" dirty="0">
                <a:solidFill>
                  <a:srgbClr val="6B7C8B"/>
                </a:solidFill>
                <a:latin typeface="Consolas" panose="020B0609020204030204" pitchFamily="49" charset="0"/>
              </a:rPr>
              <a:t>}</a:t>
            </a:r>
            <a:endParaRPr lang="en-US" sz="2000" dirty="0">
              <a:solidFill>
                <a:srgbClr val="596174"/>
              </a:solidFill>
              <a:latin typeface="Consolas" panose="020B0609020204030204" pitchFamily="49" charset="0"/>
            </a:endParaRPr>
          </a:p>
          <a:p>
            <a:pPr marL="457200" lvl="1" indent="0" fontAlgn="base">
              <a:buNone/>
            </a:pPr>
            <a:r>
              <a:rPr lang="en-US" sz="2000" b="1" dirty="0">
                <a:solidFill>
                  <a:srgbClr val="D171DD"/>
                </a:solidFill>
                <a:latin typeface="Consolas" panose="020B0609020204030204" pitchFamily="49" charset="0"/>
              </a:rPr>
              <a:t>.</a:t>
            </a:r>
            <a:r>
              <a:rPr lang="en-US" sz="2000" b="1" dirty="0" err="1">
                <a:solidFill>
                  <a:srgbClr val="D171DD"/>
                </a:solidFill>
                <a:latin typeface="Consolas" panose="020B0609020204030204" pitchFamily="49" charset="0"/>
              </a:rPr>
              <a:t>italicClass</a:t>
            </a:r>
            <a:r>
              <a:rPr lang="en-US" sz="2000" b="1" dirty="0">
                <a:solidFill>
                  <a:srgbClr val="6B7C8B"/>
                </a:solidFill>
                <a:latin typeface="Consolas" panose="020B0609020204030204" pitchFamily="49" charset="0"/>
              </a:rPr>
              <a:t>{</a:t>
            </a:r>
            <a:endParaRPr lang="en-US" sz="2000" dirty="0">
              <a:solidFill>
                <a:srgbClr val="596174"/>
              </a:solidFill>
              <a:latin typeface="Consolas" panose="020B0609020204030204" pitchFamily="49" charset="0"/>
            </a:endParaRPr>
          </a:p>
          <a:p>
            <a:pPr marL="457200" lvl="1" indent="0" fontAlgn="base">
              <a:buNone/>
            </a:pPr>
            <a:r>
              <a:rPr lang="en-US" sz="2000" dirty="0">
                <a:solidFill>
                  <a:srgbClr val="D171DD"/>
                </a:solidFill>
                <a:latin typeface="Consolas" panose="020B0609020204030204" pitchFamily="49" charset="0"/>
              </a:rPr>
              <a:t>	</a:t>
            </a:r>
            <a:r>
              <a:rPr lang="en-US" sz="2000" dirty="0" err="1">
                <a:solidFill>
                  <a:srgbClr val="D171DD"/>
                </a:solidFill>
                <a:latin typeface="Consolas" panose="020B0609020204030204" pitchFamily="49" charset="0"/>
              </a:rPr>
              <a:t>font-style</a:t>
            </a:r>
            <a:r>
              <a:rPr lang="en-US" sz="2000" dirty="0" err="1">
                <a:solidFill>
                  <a:srgbClr val="CFD5E0"/>
                </a:solidFill>
                <a:latin typeface="Consolas" panose="020B0609020204030204" pitchFamily="49" charset="0"/>
              </a:rPr>
              <a:t>:</a:t>
            </a:r>
            <a:r>
              <a:rPr lang="en-US" sz="2000" dirty="0" err="1">
                <a:latin typeface="Consolas" panose="020B0609020204030204" pitchFamily="49" charset="0"/>
              </a:rPr>
              <a:t>italic</a:t>
            </a:r>
            <a:r>
              <a:rPr lang="en-US" sz="2000" dirty="0">
                <a:latin typeface="Consolas" panose="020B0609020204030204" pitchFamily="49" charset="0"/>
              </a:rPr>
              <a:t>;</a:t>
            </a:r>
          </a:p>
          <a:p>
            <a:pPr marL="457200" lvl="1" indent="0" fontAlgn="base">
              <a:buNone/>
            </a:pPr>
            <a:r>
              <a:rPr lang="en-US" sz="2000" b="1" dirty="0">
                <a:solidFill>
                  <a:srgbClr val="6B7C8B"/>
                </a:solidFill>
                <a:latin typeface="Consolas" panose="020B0609020204030204" pitchFamily="49" charset="0"/>
              </a:rPr>
              <a:t>}</a:t>
            </a:r>
            <a:endParaRPr lang="en-US" sz="2000" dirty="0">
              <a:solidFill>
                <a:srgbClr val="596174"/>
              </a:solidFill>
              <a:latin typeface="Consolas" panose="020B0609020204030204" pitchFamily="49" charset="0"/>
            </a:endParaRPr>
          </a:p>
          <a:p>
            <a:pPr marL="457200" lvl="1" indent="0" fontAlgn="base">
              <a:buNone/>
            </a:pPr>
            <a:r>
              <a:rPr lang="en-US" sz="2000" b="1" dirty="0">
                <a:solidFill>
                  <a:srgbClr val="D171DD"/>
                </a:solidFill>
                <a:latin typeface="Consolas" panose="020B0609020204030204" pitchFamily="49" charset="0"/>
              </a:rPr>
              <a:t>.</a:t>
            </a:r>
            <a:r>
              <a:rPr lang="en-US" sz="2000" b="1" dirty="0" err="1">
                <a:solidFill>
                  <a:srgbClr val="D171DD"/>
                </a:solidFill>
                <a:latin typeface="Consolas" panose="020B0609020204030204" pitchFamily="49" charset="0"/>
              </a:rPr>
              <a:t>colorClass</a:t>
            </a:r>
            <a:r>
              <a:rPr lang="en-US" sz="2000" b="1" dirty="0">
                <a:solidFill>
                  <a:srgbClr val="6B7C8B"/>
                </a:solidFill>
                <a:latin typeface="Consolas" panose="020B0609020204030204" pitchFamily="49" charset="0"/>
              </a:rPr>
              <a:t>{</a:t>
            </a:r>
            <a:endParaRPr lang="en-US" sz="2000" dirty="0">
              <a:solidFill>
                <a:srgbClr val="596174"/>
              </a:solidFill>
              <a:latin typeface="Consolas" panose="020B0609020204030204" pitchFamily="49" charset="0"/>
            </a:endParaRPr>
          </a:p>
          <a:p>
            <a:pPr marL="457200" lvl="1" indent="0" fontAlgn="base">
              <a:buNone/>
            </a:pPr>
            <a:r>
              <a:rPr lang="en-US" sz="2000" dirty="0">
                <a:solidFill>
                  <a:srgbClr val="D171DD"/>
                </a:solidFill>
                <a:latin typeface="Consolas" panose="020B0609020204030204" pitchFamily="49" charset="0"/>
              </a:rPr>
              <a:t>	</a:t>
            </a:r>
            <a:r>
              <a:rPr lang="en-US" sz="2000" dirty="0" err="1">
                <a:solidFill>
                  <a:srgbClr val="D171DD"/>
                </a:solidFill>
                <a:latin typeface="Consolas" panose="020B0609020204030204" pitchFamily="49" charset="0"/>
              </a:rPr>
              <a:t>color</a:t>
            </a:r>
            <a:r>
              <a:rPr lang="en-US" sz="2000" dirty="0" err="1">
                <a:solidFill>
                  <a:srgbClr val="CFD5E0"/>
                </a:solidFill>
                <a:latin typeface="Consolas" panose="020B0609020204030204" pitchFamily="49" charset="0"/>
              </a:rPr>
              <a:t>:</a:t>
            </a:r>
            <a:r>
              <a:rPr lang="en-US" sz="2000" dirty="0" err="1">
                <a:latin typeface="Consolas" panose="020B0609020204030204" pitchFamily="49" charset="0"/>
              </a:rPr>
              <a:t>red</a:t>
            </a:r>
            <a:r>
              <a:rPr lang="en-US" sz="2000" dirty="0">
                <a:latin typeface="Consolas" panose="020B0609020204030204" pitchFamily="49" charset="0"/>
              </a:rPr>
              <a:t>;</a:t>
            </a:r>
          </a:p>
          <a:p>
            <a:pPr marL="457200" lvl="1" indent="0" fontAlgn="base">
              <a:buNone/>
            </a:pPr>
            <a:r>
              <a:rPr lang="en-US" sz="2000" b="1" dirty="0">
                <a:solidFill>
                  <a:srgbClr val="6B7C8B"/>
                </a:solidFill>
                <a:latin typeface="Consolas" panose="020B0609020204030204" pitchFamily="49" charset="0"/>
              </a:rPr>
              <a:t>}</a:t>
            </a:r>
            <a:endParaRPr lang="en-US" sz="2000" dirty="0">
              <a:solidFill>
                <a:srgbClr val="596174"/>
              </a:solidFill>
              <a:latin typeface="Consolas" panose="020B0609020204030204" pitchFamily="49"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91108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325120" y="1"/>
            <a:ext cx="11866878" cy="6756399"/>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Index.html:</a:t>
            </a: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Modifying </a:t>
            </a:r>
            <a:r>
              <a:rPr lang="en-US" sz="2000" b="1" dirty="0" err="1">
                <a:solidFill>
                  <a:schemeClr val="accent1"/>
                </a:solidFill>
                <a:latin typeface="Consolas" panose="020B0609020204030204" pitchFamily="49" charset="0"/>
                <a:cs typeface="Times New Roman" panose="02020603050405020304" pitchFamily="18" charset="0"/>
              </a:rPr>
              <a:t>app.component.ts</a:t>
            </a:r>
            <a:r>
              <a:rPr lang="en-US" sz="2000" b="1" dirty="0">
                <a:solidFill>
                  <a:schemeClr val="accent1"/>
                </a:solidFill>
                <a:latin typeface="Consolas" panose="020B0609020204030204" pitchFamily="49" charset="0"/>
                <a:cs typeface="Times New Roman" panose="02020603050405020304" pitchFamily="18" charset="0"/>
              </a:rPr>
              <a:t> file:</a:t>
            </a: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dirty="0">
              <a:solidFill>
                <a:schemeClr val="accent1"/>
              </a:solidFill>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45CC056-FFC4-43EC-8C4F-3218F1872982}"/>
              </a:ext>
            </a:extLst>
          </p:cNvPr>
          <p:cNvSpPr/>
          <p:nvPr/>
        </p:nvSpPr>
        <p:spPr>
          <a:xfrm>
            <a:off x="690881" y="3791777"/>
            <a:ext cx="9859616" cy="3066223"/>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fontAlgn="base"/>
            <a:r>
              <a:rPr lang="en-US" sz="2000" b="1" i="0" dirty="0">
                <a:solidFill>
                  <a:srgbClr val="D171DD"/>
                </a:solidFill>
                <a:effectLst/>
                <a:latin typeface="Consolas" panose="020B0609020204030204" pitchFamily="49" charset="0"/>
              </a:rPr>
              <a:t>import</a:t>
            </a:r>
            <a:r>
              <a:rPr lang="en-US" sz="2000" b="0" i="0" dirty="0">
                <a:solidFill>
                  <a:srgbClr val="CFD5E0"/>
                </a:solidFill>
                <a:effectLst/>
                <a:latin typeface="Consolas" panose="020B0609020204030204" pitchFamily="49" charset="0"/>
              </a:rPr>
              <a:t> </a:t>
            </a:r>
            <a:r>
              <a:rPr lang="en-US" sz="2000" b="1" i="0" dirty="0">
                <a:solidFill>
                  <a:srgbClr val="6B7C8B"/>
                </a:solidFill>
                <a:effectLst/>
                <a:latin typeface="Consolas" panose="020B0609020204030204" pitchFamily="49" charset="0"/>
              </a:rPr>
              <a:t>{</a:t>
            </a:r>
            <a:r>
              <a:rPr lang="en-US" sz="2000" b="0" i="0" dirty="0">
                <a:solidFill>
                  <a:srgbClr val="CFD5E0"/>
                </a:solidFill>
                <a:effectLst/>
                <a:latin typeface="Consolas" panose="020B0609020204030204" pitchFamily="49" charset="0"/>
              </a:rPr>
              <a:t> Component </a:t>
            </a:r>
            <a:r>
              <a:rPr lang="en-US" sz="2000" b="1" i="0" dirty="0">
                <a:solidFill>
                  <a:srgbClr val="6B7C8B"/>
                </a:solidFill>
                <a:effectLst/>
                <a:latin typeface="Consolas" panose="020B0609020204030204" pitchFamily="49" charset="0"/>
              </a:rPr>
              <a:t>}</a:t>
            </a:r>
            <a:r>
              <a:rPr lang="en-US" sz="2000" b="0" i="0" dirty="0">
                <a:solidFill>
                  <a:srgbClr val="CFD5E0"/>
                </a:solidFill>
                <a:effectLst/>
                <a:latin typeface="Consolas" panose="020B0609020204030204" pitchFamily="49" charset="0"/>
              </a:rPr>
              <a:t> from </a:t>
            </a:r>
            <a:r>
              <a:rPr lang="en-US" sz="2000" b="0" i="0" dirty="0">
                <a:solidFill>
                  <a:srgbClr val="7CC379"/>
                </a:solidFill>
                <a:effectLst/>
                <a:latin typeface="Consolas" panose="020B0609020204030204" pitchFamily="49" charset="0"/>
              </a:rPr>
              <a:t>'@angular/core'</a:t>
            </a:r>
            <a:r>
              <a:rPr lang="en-US" sz="2000" b="0" i="0" dirty="0">
                <a:solidFill>
                  <a:srgbClr val="CFD5E0"/>
                </a:solidFill>
                <a:effectLst/>
                <a:latin typeface="Consolas" panose="020B0609020204030204" pitchFamily="49" charset="0"/>
              </a:rPr>
              <a:t>;</a:t>
            </a:r>
            <a:endParaRPr lang="en-US" sz="2000" b="0" i="0" dirty="0">
              <a:solidFill>
                <a:srgbClr val="596174"/>
              </a:solidFill>
              <a:effectLst/>
              <a:latin typeface="Consolas" panose="020B0609020204030204" pitchFamily="49" charset="0"/>
            </a:endParaRPr>
          </a:p>
          <a:p>
            <a:pPr algn="l" fontAlgn="base"/>
            <a:r>
              <a:rPr lang="en-US" sz="2000" b="0" i="0" dirty="0">
                <a:solidFill>
                  <a:srgbClr val="CFD5E0"/>
                </a:solidFill>
                <a:effectLst/>
                <a:latin typeface="Consolas" panose="020B0609020204030204" pitchFamily="49" charset="0"/>
              </a:rPr>
              <a:t>@</a:t>
            </a:r>
            <a:r>
              <a:rPr lang="en-US" sz="2000" b="0" i="0" dirty="0">
                <a:solidFill>
                  <a:srgbClr val="4284AE"/>
                </a:solidFill>
                <a:effectLst/>
                <a:latin typeface="Consolas" panose="020B0609020204030204" pitchFamily="49" charset="0"/>
              </a:rPr>
              <a:t>Component</a:t>
            </a:r>
            <a:r>
              <a:rPr lang="en-US" sz="2000" b="1" i="0" dirty="0">
                <a:solidFill>
                  <a:srgbClr val="6B7C8B"/>
                </a:solidFill>
                <a:effectLst/>
                <a:latin typeface="Consolas" panose="020B0609020204030204" pitchFamily="49" charset="0"/>
              </a:rPr>
              <a:t>({</a:t>
            </a:r>
            <a:endParaRPr lang="en-US" sz="2000" b="0" i="0" dirty="0">
              <a:solidFill>
                <a:srgbClr val="596174"/>
              </a:solidFill>
              <a:effectLst/>
              <a:latin typeface="Consolas" panose="020B0609020204030204" pitchFamily="49" charset="0"/>
            </a:endParaRPr>
          </a:p>
          <a:p>
            <a:pPr algn="l" fontAlgn="base"/>
            <a:r>
              <a:rPr lang="en-US" sz="2000" b="0" i="0" dirty="0">
                <a:solidFill>
                  <a:srgbClr val="CFD5E0"/>
                </a:solidFill>
                <a:effectLst/>
                <a:latin typeface="Consolas" panose="020B0609020204030204" pitchFamily="49" charset="0"/>
              </a:rPr>
              <a:t>	</a:t>
            </a:r>
            <a:r>
              <a:rPr lang="en-US" sz="2000" b="0" i="0" dirty="0">
                <a:solidFill>
                  <a:schemeClr val="tx1"/>
                </a:solidFill>
                <a:effectLst/>
                <a:latin typeface="Consolas" panose="020B0609020204030204" pitchFamily="49" charset="0"/>
              </a:rPr>
              <a:t>selector: </a:t>
            </a:r>
            <a:r>
              <a:rPr lang="en-US" sz="2000" b="0" i="0" dirty="0">
                <a:solidFill>
                  <a:srgbClr val="7CC379"/>
                </a:solidFill>
                <a:effectLst/>
                <a:latin typeface="Consolas" panose="020B0609020204030204" pitchFamily="49" charset="0"/>
              </a:rPr>
              <a:t>'app-root’</a:t>
            </a:r>
            <a:r>
              <a:rPr lang="en-US" sz="2000" b="0" i="0" dirty="0">
                <a:solidFill>
                  <a:srgbClr val="CFD5E0"/>
                </a:solidFill>
                <a:effectLst/>
                <a:latin typeface="Consolas" panose="020B0609020204030204" pitchFamily="49" charset="0"/>
              </a:rPr>
              <a:t>,</a:t>
            </a:r>
            <a:endParaRPr lang="en-US" sz="2000" b="0" i="0" dirty="0">
              <a:solidFill>
                <a:srgbClr val="596174"/>
              </a:solidFill>
              <a:effectLst/>
              <a:latin typeface="Consolas" panose="020B0609020204030204" pitchFamily="49" charset="0"/>
            </a:endParaRPr>
          </a:p>
          <a:p>
            <a:pPr algn="l" fontAlgn="base"/>
            <a:r>
              <a:rPr lang="en-US" sz="2000" b="0" i="0" dirty="0">
                <a:solidFill>
                  <a:srgbClr val="CFD5E0"/>
                </a:solidFill>
                <a:effectLst/>
                <a:latin typeface="Consolas" panose="020B0609020204030204" pitchFamily="49" charset="0"/>
              </a:rPr>
              <a:t>	</a:t>
            </a:r>
            <a:r>
              <a:rPr lang="en-US" sz="2000" b="0" i="0" dirty="0">
                <a:solidFill>
                  <a:schemeClr val="tx1"/>
                </a:solidFill>
                <a:effectLst/>
                <a:latin typeface="Consolas" panose="020B0609020204030204" pitchFamily="49" charset="0"/>
              </a:rPr>
              <a:t>template: </a:t>
            </a:r>
            <a:r>
              <a:rPr lang="en-US" sz="2000" b="0" i="0" dirty="0">
                <a:solidFill>
                  <a:srgbClr val="7CC379"/>
                </a:solidFill>
                <a:effectLst/>
                <a:latin typeface="Consolas" panose="020B0609020204030204" pitchFamily="49" charset="0"/>
              </a:rPr>
              <a:t>`&lt;div&gt;</a:t>
            </a:r>
            <a:endParaRPr lang="en-US" sz="2000" b="0" i="0" dirty="0">
              <a:solidFill>
                <a:srgbClr val="596174"/>
              </a:solidFill>
              <a:effectLst/>
              <a:latin typeface="Consolas" panose="020B0609020204030204" pitchFamily="49" charset="0"/>
            </a:endParaRPr>
          </a:p>
          <a:p>
            <a:pPr algn="l" fontAlgn="base"/>
            <a:r>
              <a:rPr lang="en-US" sz="2000" b="0" i="0" dirty="0">
                <a:solidFill>
                  <a:srgbClr val="7CC379"/>
                </a:solidFill>
                <a:effectLst/>
                <a:latin typeface="Consolas" panose="020B0609020204030204" pitchFamily="49" charset="0"/>
              </a:rPr>
              <a:t>			&lt;button class</a:t>
            </a:r>
            <a:r>
              <a:rPr lang="en-US" sz="2000" b="0" i="0">
                <a:solidFill>
                  <a:srgbClr val="7CC379"/>
                </a:solidFill>
                <a:effectLst/>
                <a:latin typeface="Consolas" panose="020B0609020204030204" pitchFamily="49" charset="0"/>
              </a:rPr>
              <a:t>='colorClass boldClass 						italicClass'&gt;</a:t>
            </a:r>
            <a:r>
              <a:rPr lang="en-US" sz="2000" b="0" i="0" dirty="0">
                <a:solidFill>
                  <a:srgbClr val="7CC379"/>
                </a:solidFill>
                <a:effectLst/>
                <a:latin typeface="Consolas" panose="020B0609020204030204" pitchFamily="49" charset="0"/>
              </a:rPr>
              <a:t>Click Me&lt;/button&gt;</a:t>
            </a:r>
            <a:endParaRPr lang="en-US" sz="2000" b="0" i="0" dirty="0">
              <a:solidFill>
                <a:srgbClr val="596174"/>
              </a:solidFill>
              <a:effectLst/>
              <a:latin typeface="Consolas" panose="020B0609020204030204" pitchFamily="49" charset="0"/>
            </a:endParaRPr>
          </a:p>
          <a:p>
            <a:pPr algn="l" fontAlgn="base"/>
            <a:r>
              <a:rPr lang="en-US" sz="2000" b="0" i="0" dirty="0">
                <a:solidFill>
                  <a:srgbClr val="7CC379"/>
                </a:solidFill>
                <a:effectLst/>
                <a:latin typeface="Consolas" panose="020B0609020204030204" pitchFamily="49" charset="0"/>
              </a:rPr>
              <a:t>	</a:t>
            </a:r>
            <a:r>
              <a:rPr lang="en-US" sz="2000" b="0" i="0">
                <a:solidFill>
                  <a:srgbClr val="7CC379"/>
                </a:solidFill>
                <a:effectLst/>
                <a:latin typeface="Consolas" panose="020B0609020204030204" pitchFamily="49" charset="0"/>
              </a:rPr>
              <a:t>	</a:t>
            </a:r>
            <a:r>
              <a:rPr lang="en-US" sz="2000">
                <a:solidFill>
                  <a:srgbClr val="7CC379"/>
                </a:solidFill>
                <a:latin typeface="Consolas" panose="020B0609020204030204" pitchFamily="49" charset="0"/>
              </a:rPr>
              <a:t>    </a:t>
            </a:r>
            <a:r>
              <a:rPr lang="en-US" sz="2000" b="0" i="0">
                <a:solidFill>
                  <a:srgbClr val="7CC379"/>
                </a:solidFill>
                <a:effectLst/>
                <a:latin typeface="Consolas" panose="020B0609020204030204" pitchFamily="49" charset="0"/>
              </a:rPr>
              <a:t>&lt;/</a:t>
            </a:r>
            <a:r>
              <a:rPr lang="en-US" sz="2000" b="0" i="0" dirty="0">
                <a:solidFill>
                  <a:srgbClr val="7CC379"/>
                </a:solidFill>
                <a:effectLst/>
                <a:latin typeface="Consolas" panose="020B0609020204030204" pitchFamily="49" charset="0"/>
              </a:rPr>
              <a:t>div&gt;`</a:t>
            </a:r>
            <a:endParaRPr lang="en-US" sz="2000" b="0" i="0" dirty="0">
              <a:solidFill>
                <a:srgbClr val="596174"/>
              </a:solidFill>
              <a:effectLst/>
              <a:latin typeface="Consolas" panose="020B0609020204030204" pitchFamily="49" charset="0"/>
            </a:endParaRPr>
          </a:p>
          <a:p>
            <a:pPr algn="l" fontAlgn="base"/>
            <a:r>
              <a:rPr lang="en-US" sz="2000" b="1" i="0" dirty="0">
                <a:solidFill>
                  <a:srgbClr val="6B7C8B"/>
                </a:solidFill>
                <a:effectLst/>
                <a:latin typeface="Consolas" panose="020B0609020204030204" pitchFamily="49" charset="0"/>
              </a:rPr>
              <a:t>})</a:t>
            </a:r>
            <a:endParaRPr lang="en-US" sz="2000" b="0" i="0" dirty="0">
              <a:solidFill>
                <a:srgbClr val="596174"/>
              </a:solidFill>
              <a:effectLst/>
              <a:latin typeface="Consolas" panose="020B0609020204030204" pitchFamily="49" charset="0"/>
            </a:endParaRPr>
          </a:p>
          <a:p>
            <a:pPr algn="l" fontAlgn="base"/>
            <a:r>
              <a:rPr lang="en-US" sz="2000" b="1" i="0" dirty="0">
                <a:solidFill>
                  <a:srgbClr val="D171DD"/>
                </a:solidFill>
                <a:effectLst/>
                <a:latin typeface="Consolas" panose="020B0609020204030204" pitchFamily="49" charset="0"/>
              </a:rPr>
              <a:t>export</a:t>
            </a:r>
            <a:r>
              <a:rPr lang="en-US" sz="2000" b="0" i="0" dirty="0">
                <a:solidFill>
                  <a:srgbClr val="CFD5E0"/>
                </a:solidFill>
                <a:effectLst/>
                <a:latin typeface="Consolas" panose="020B0609020204030204" pitchFamily="49" charset="0"/>
              </a:rPr>
              <a:t> </a:t>
            </a:r>
            <a:r>
              <a:rPr lang="en-US" sz="2000" b="1" i="0" dirty="0">
                <a:solidFill>
                  <a:srgbClr val="D171DD"/>
                </a:solidFill>
                <a:effectLst/>
                <a:latin typeface="Consolas" panose="020B0609020204030204" pitchFamily="49" charset="0"/>
              </a:rPr>
              <a:t>class</a:t>
            </a:r>
            <a:r>
              <a:rPr lang="en-US" sz="2000" b="0" i="0" dirty="0">
                <a:solidFill>
                  <a:srgbClr val="CFD5E0"/>
                </a:solidFill>
                <a:effectLst/>
                <a:latin typeface="Consolas" panose="020B0609020204030204" pitchFamily="49" charset="0"/>
              </a:rPr>
              <a:t> </a:t>
            </a:r>
            <a:r>
              <a:rPr lang="en-US" sz="2000" b="0" i="0" err="1">
                <a:solidFill>
                  <a:schemeClr val="tx1"/>
                </a:solidFill>
                <a:effectLst/>
                <a:latin typeface="Consolas" panose="020B0609020204030204" pitchFamily="49" charset="0"/>
              </a:rPr>
              <a:t>AppComponent</a:t>
            </a:r>
            <a:r>
              <a:rPr lang="en-US" sz="2000" b="0" i="0">
                <a:solidFill>
                  <a:srgbClr val="CFD5E0"/>
                </a:solidFill>
                <a:effectLst/>
                <a:latin typeface="Consolas" panose="020B0609020204030204" pitchFamily="49" charset="0"/>
              </a:rPr>
              <a:t> </a:t>
            </a:r>
            <a:r>
              <a:rPr lang="en-US" sz="2000" b="1" i="0">
                <a:solidFill>
                  <a:srgbClr val="6B7C8B"/>
                </a:solidFill>
                <a:effectLst/>
                <a:latin typeface="Consolas" panose="020B0609020204030204" pitchFamily="49" charset="0"/>
              </a:rPr>
              <a:t>{}</a:t>
            </a:r>
            <a:endParaRPr lang="en-US" sz="2000" b="0" i="0" dirty="0">
              <a:solidFill>
                <a:srgbClr val="596174"/>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2B87DDC6-6F38-FC62-DB0C-680113144915}"/>
              </a:ext>
            </a:extLst>
          </p:cNvPr>
          <p:cNvPicPr>
            <a:picLocks noChangeAspect="1"/>
          </p:cNvPicPr>
          <p:nvPr/>
        </p:nvPicPr>
        <p:blipFill>
          <a:blip r:embed="rId2"/>
          <a:stretch>
            <a:fillRect/>
          </a:stretch>
        </p:blipFill>
        <p:spPr>
          <a:xfrm>
            <a:off x="1813920" y="101600"/>
            <a:ext cx="7015120" cy="3510042"/>
          </a:xfrm>
          <a:prstGeom prst="rect">
            <a:avLst/>
          </a:prstGeom>
        </p:spPr>
      </p:pic>
    </p:spTree>
    <p:extLst>
      <p:ext uri="{BB962C8B-B14F-4D97-AF65-F5344CB8AC3E}">
        <p14:creationId xmlns:p14="http://schemas.microsoft.com/office/powerpoint/2010/main" val="172355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294640" y="156540"/>
            <a:ext cx="11236960" cy="6701459"/>
          </a:xfrm>
        </p:spPr>
        <p:txBody>
          <a:bodyPr>
            <a:normAutofit/>
          </a:bodyPr>
          <a:lstStyle/>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Property Binding:</a:t>
            </a:r>
          </a:p>
          <a:p>
            <a:pPr>
              <a:lnSpc>
                <a:spcPct val="100000"/>
              </a:lnSpc>
            </a:pPr>
            <a:r>
              <a:rPr lang="en-US" sz="1800" dirty="0">
                <a:latin typeface="Consolas" panose="020B0609020204030204" pitchFamily="49" charset="0"/>
                <a:cs typeface="Times New Roman" panose="02020603050405020304" pitchFamily="18" charset="0"/>
              </a:rPr>
              <a:t>The Property Binding in Angular Application is used to bind the values of component or model properties to the HTML element. Depending on the values, it will change the existing behavior of the HTML element. </a:t>
            </a:r>
          </a:p>
          <a:p>
            <a:pPr marL="0" indent="0">
              <a:lnSpc>
                <a:spcPct val="100000"/>
              </a:lnSpc>
              <a:buNone/>
            </a:pPr>
            <a:endParaRPr lang="en-US" sz="1800" dirty="0">
              <a:latin typeface="Consolas" panose="020B0609020204030204" pitchFamily="49" charset="0"/>
              <a:cs typeface="Times New Roman" panose="02020603050405020304" pitchFamily="18" charset="0"/>
            </a:endParaRPr>
          </a:p>
          <a:p>
            <a:pPr marL="0" indent="0">
              <a:lnSpc>
                <a:spcPct val="100000"/>
              </a:lnSpc>
              <a:buNone/>
            </a:pPr>
            <a:endParaRPr lang="en-US" sz="2000" b="1">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b="1">
              <a:latin typeface="Consolas" panose="020B0609020204030204" pitchFamily="49" charset="0"/>
              <a:cs typeface="Times New Roman" panose="02020603050405020304" pitchFamily="18" charset="0"/>
            </a:endParaRPr>
          </a:p>
          <a:p>
            <a:pPr marL="0" indent="0">
              <a:lnSpc>
                <a:spcPct val="100000"/>
              </a:lnSpc>
              <a:buNone/>
            </a:pPr>
            <a:endParaRPr lang="en-US" sz="2000" b="1">
              <a:latin typeface="Consolas" panose="020B0609020204030204" pitchFamily="49" charset="0"/>
              <a:cs typeface="Times New Roman" panose="02020603050405020304" pitchFamily="18" charset="0"/>
            </a:endParaRPr>
          </a:p>
          <a:p>
            <a:pPr marL="0" indent="0">
              <a:lnSpc>
                <a:spcPct val="100000"/>
              </a:lnSpc>
              <a:buNone/>
            </a:pPr>
            <a:r>
              <a:rPr lang="en-US" sz="2000" b="1">
                <a:latin typeface="Consolas" panose="020B0609020204030204" pitchFamily="49" charset="0"/>
                <a:cs typeface="Times New Roman" panose="02020603050405020304" pitchFamily="18" charset="0"/>
              </a:rPr>
              <a:t>Syntax</a:t>
            </a:r>
            <a:r>
              <a:rPr lang="en-US" sz="2000">
                <a:latin typeface="Consolas" panose="020B0609020204030204" pitchFamily="49" charset="0"/>
                <a:cs typeface="Times New Roman" panose="02020603050405020304" pitchFamily="18" charset="0"/>
              </a:rPr>
              <a:t>:</a:t>
            </a:r>
          </a:p>
          <a:p>
            <a:pPr marL="0" indent="0">
              <a:lnSpc>
                <a:spcPct val="100000"/>
              </a:lnSpc>
              <a:buNone/>
            </a:pPr>
            <a:r>
              <a:rPr lang="en-US" sz="2000">
                <a:latin typeface="Consolas" panose="020B0609020204030204" pitchFamily="49" charset="0"/>
                <a:cs typeface="Times New Roman" panose="02020603050405020304" pitchFamily="18" charset="0"/>
              </a:rPr>
              <a:t> [property] = ‘expression’</a:t>
            </a:r>
          </a:p>
          <a:p>
            <a:pPr marL="0" indent="0">
              <a:lnSpc>
                <a:spcPct val="100000"/>
              </a:lnSpc>
              <a:buNone/>
            </a:pPr>
            <a:r>
              <a:rPr lang="en-US" sz="2000" b="1">
                <a:latin typeface="Consolas" panose="020B0609020204030204" pitchFamily="49" charset="0"/>
                <a:cs typeface="Times New Roman" panose="02020603050405020304" pitchFamily="18" charset="0"/>
              </a:rPr>
              <a:t>Example</a:t>
            </a:r>
            <a:r>
              <a:rPr lang="en-US" sz="2000">
                <a:latin typeface="Consolas" panose="020B0609020204030204" pitchFamily="49" charset="0"/>
                <a:cs typeface="Times New Roman" panose="02020603050405020304" pitchFamily="18" charset="0"/>
              </a:rPr>
              <a:t>:</a:t>
            </a:r>
          </a:p>
          <a:p>
            <a:pPr marL="0" indent="0">
              <a:lnSpc>
                <a:spcPct val="100000"/>
              </a:lnSpc>
              <a:buNone/>
            </a:pPr>
            <a:r>
              <a:rPr lang="en-US" sz="2000">
                <a:latin typeface="Consolas" panose="020B0609020204030204" pitchFamily="49" charset="0"/>
                <a:cs typeface="Times New Roman" panose="02020603050405020304" pitchFamily="18" charset="0"/>
              </a:rPr>
              <a:t> &lt;span[innerHTML] = ‘FirstName’&gt;&lt;/span&gt;</a:t>
            </a:r>
            <a:endParaRPr lang="en-US" sz="2000" b="1" dirty="0">
              <a:solidFill>
                <a:schemeClr val="accent1"/>
              </a:solidFill>
              <a:latin typeface="Consolas" panose="020B0609020204030204" pitchFamily="49" charset="0"/>
              <a:cs typeface="Times New Roman" panose="02020603050405020304" pitchFamily="18" charset="0"/>
            </a:endParaRPr>
          </a:p>
        </p:txBody>
      </p:sp>
      <p:pic>
        <p:nvPicPr>
          <p:cNvPr id="21506" name="Picture 2" descr="How to use the Property Binding in Angular Application?">
            <a:extLst>
              <a:ext uri="{FF2B5EF4-FFF2-40B4-BE49-F238E27FC236}">
                <a16:creationId xmlns:a16="http://schemas.microsoft.com/office/drawing/2014/main" id="{47A3FEB6-0945-4F6C-882E-330E1FFFF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239" y="1407159"/>
            <a:ext cx="6159961" cy="3550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404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345440" y="1"/>
            <a:ext cx="11054080" cy="6624319"/>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Angular Event Binding:</a:t>
            </a:r>
          </a:p>
          <a:p>
            <a:pPr>
              <a:lnSpc>
                <a:spcPct val="100000"/>
              </a:lnSpc>
            </a:pPr>
            <a:r>
              <a:rPr lang="en-US" sz="2000" dirty="0">
                <a:latin typeface="Consolas" panose="020B0609020204030204" pitchFamily="49" charset="0"/>
                <a:cs typeface="Times New Roman" panose="02020603050405020304" pitchFamily="18" charset="0"/>
              </a:rPr>
              <a:t>When a user interacts with an application in the form of a keyboard movement, button click, mouse over, selecting from a drop-down list, typing in a textbox, etc. it generates an event.</a:t>
            </a:r>
          </a:p>
          <a:p>
            <a:pPr>
              <a:lnSpc>
                <a:spcPct val="100000"/>
              </a:lnSpc>
            </a:pPr>
            <a:r>
              <a:rPr lang="en-US" sz="2000" dirty="0">
                <a:latin typeface="Consolas" panose="020B0609020204030204" pitchFamily="49" charset="0"/>
                <a:cs typeface="Times New Roman" panose="02020603050405020304" pitchFamily="18" charset="0"/>
              </a:rPr>
              <a:t>These events need to be handled to perform some kind of action. This is where event binding comes into the picture and in Angular Application, we can use event binding to get notified when these events occur.</a:t>
            </a:r>
          </a:p>
          <a:p>
            <a:pPr marL="0" indent="0">
              <a:lnSpc>
                <a:spcPct val="100000"/>
              </a:lnSpc>
              <a:buNone/>
            </a:pPr>
            <a:r>
              <a:rPr lang="en-US" sz="2000" dirty="0">
                <a:latin typeface="Consolas" panose="020B0609020204030204" pitchFamily="49" charset="0"/>
                <a:cs typeface="Times New Roman" panose="02020603050405020304" pitchFamily="18" charset="0"/>
              </a:rPr>
              <a:t>Syntax:</a:t>
            </a: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pic>
        <p:nvPicPr>
          <p:cNvPr id="1026" name="Picture 2" descr="What is Event Binding in Angular?">
            <a:extLst>
              <a:ext uri="{FF2B5EF4-FFF2-40B4-BE49-F238E27FC236}">
                <a16:creationId xmlns:a16="http://schemas.microsoft.com/office/drawing/2014/main" id="{06412A51-D491-4DB3-B7CD-17A041786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 y="3036241"/>
            <a:ext cx="3078480" cy="5518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5A19D25-22E5-4021-B651-AC790461B1EE}"/>
              </a:ext>
            </a:extLst>
          </p:cNvPr>
          <p:cNvPicPr>
            <a:picLocks noChangeAspect="1"/>
          </p:cNvPicPr>
          <p:nvPr/>
        </p:nvPicPr>
        <p:blipFill>
          <a:blip r:embed="rId3"/>
          <a:stretch>
            <a:fillRect/>
          </a:stretch>
        </p:blipFill>
        <p:spPr>
          <a:xfrm>
            <a:off x="4084320" y="2593244"/>
            <a:ext cx="6813049" cy="4103394"/>
          </a:xfrm>
          <a:prstGeom prst="rect">
            <a:avLst/>
          </a:prstGeom>
        </p:spPr>
      </p:pic>
    </p:spTree>
    <p:extLst>
      <p:ext uri="{BB962C8B-B14F-4D97-AF65-F5344CB8AC3E}">
        <p14:creationId xmlns:p14="http://schemas.microsoft.com/office/powerpoint/2010/main" val="57416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3" name="Rectangle 1062">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4" name="Group 1064">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075"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6"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8"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7"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8" name="Rectangle 1069">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Rectangle 1">
            <a:extLst>
              <a:ext uri="{FF2B5EF4-FFF2-40B4-BE49-F238E27FC236}">
                <a16:creationId xmlns:a16="http://schemas.microsoft.com/office/drawing/2014/main" id="{440B9A9B-22F1-4B08-9A78-770FF8773A09}"/>
              </a:ext>
            </a:extLst>
          </p:cNvPr>
          <p:cNvSpPr/>
          <p:nvPr/>
        </p:nvSpPr>
        <p:spPr>
          <a:xfrm>
            <a:off x="1047280" y="759805"/>
            <a:ext cx="1030652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Bef>
                <a:spcPct val="0"/>
              </a:spcBef>
              <a:spcAft>
                <a:spcPts val="600"/>
              </a:spcAft>
            </a:pPr>
            <a:endParaRPr lang="en-US" sz="3700" b="0" i="0" kern="1200">
              <a:solidFill>
                <a:srgbClr val="FFFFFF"/>
              </a:solidFill>
              <a:effectLst/>
              <a:latin typeface="+mj-lt"/>
              <a:ea typeface="+mj-ea"/>
              <a:cs typeface="+mj-cs"/>
            </a:endParaRPr>
          </a:p>
          <a:p>
            <a:pPr>
              <a:lnSpc>
                <a:spcPct val="90000"/>
              </a:lnSpc>
              <a:spcBef>
                <a:spcPct val="0"/>
              </a:spcBef>
              <a:spcAft>
                <a:spcPts val="600"/>
              </a:spcAft>
            </a:pPr>
            <a:r>
              <a:rPr lang="en-US" sz="3700" b="0" i="0" kern="1200">
                <a:solidFill>
                  <a:srgbClr val="FFFFFF"/>
                </a:solidFill>
                <a:effectLst/>
                <a:latin typeface="+mj-lt"/>
                <a:ea typeface="+mj-ea"/>
                <a:cs typeface="+mj-cs"/>
              </a:rPr>
              <a:t>Angular Two Way Binding</a:t>
            </a:r>
          </a:p>
          <a:p>
            <a:pPr>
              <a:lnSpc>
                <a:spcPct val="90000"/>
              </a:lnSpc>
              <a:spcBef>
                <a:spcPct val="0"/>
              </a:spcBef>
              <a:spcAft>
                <a:spcPts val="600"/>
              </a:spcAft>
            </a:pPr>
            <a:endParaRPr lang="en-US" sz="37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424904" y="2494450"/>
            <a:ext cx="4053545" cy="3563159"/>
          </a:xfrm>
        </p:spPr>
        <p:txBody>
          <a:bodyPr vert="horz" lIns="91440" tIns="45720" rIns="91440" bIns="45720" rtlCol="0">
            <a:normAutofit/>
          </a:bodyPr>
          <a:lstStyle/>
          <a:p>
            <a:pPr algn="just"/>
            <a:r>
              <a:rPr lang="en-US" sz="2400"/>
              <a:t>The two-way data binding is used in the input type field or any form element where the user types or provides any value or changes any control value on one side. The same is automatically updated into the component variables. On the other side, vice-versa is also true.</a:t>
            </a:r>
          </a:p>
          <a:p>
            <a:pPr marL="0" algn="just"/>
            <a:endParaRPr lang="en-US" sz="2400"/>
          </a:p>
        </p:txBody>
      </p:sp>
      <p:pic>
        <p:nvPicPr>
          <p:cNvPr id="1028" name="Picture 4" descr="Angular custom two way data binding — a complicated story? | by Sergiu  Uifalean | ITNEXT">
            <a:extLst>
              <a:ext uri="{FF2B5EF4-FFF2-40B4-BE49-F238E27FC236}">
                <a16:creationId xmlns:a16="http://schemas.microsoft.com/office/drawing/2014/main" id="{5C048746-A9AB-FD24-E294-1589090DF3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8892" y="3217533"/>
            <a:ext cx="4802404" cy="2113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86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B4FD-280F-81F1-8219-2F4F103CB9D1}"/>
              </a:ext>
            </a:extLst>
          </p:cNvPr>
          <p:cNvSpPr>
            <a:spLocks noGrp="1"/>
          </p:cNvSpPr>
          <p:nvPr>
            <p:ph type="title"/>
          </p:nvPr>
        </p:nvSpPr>
        <p:spPr>
          <a:xfrm>
            <a:off x="1913468" y="365125"/>
            <a:ext cx="9440332" cy="1325563"/>
          </a:xfrm>
        </p:spPr>
        <p:txBody>
          <a:bodyPr>
            <a:normAutofit/>
          </a:bodyPr>
          <a:lstStyle/>
          <a:p>
            <a:r>
              <a:rPr lang="en-IN" sz="5400"/>
              <a:t>ngModel Directive</a:t>
            </a:r>
          </a:p>
        </p:txBody>
      </p:sp>
      <p:sp>
        <p:nvSpPr>
          <p:cNvPr id="14" name="Rectangle 9">
            <a:extLst>
              <a:ext uri="{FF2B5EF4-FFF2-40B4-BE49-F238E27FC236}">
                <a16:creationId xmlns:a16="http://schemas.microsoft.com/office/drawing/2014/main" id="{5DD103AA-7536-490B-973F-73CA63A7E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7" name="Graphic 6" descr="Network Diagram">
            <a:extLst>
              <a:ext uri="{FF2B5EF4-FFF2-40B4-BE49-F238E27FC236}">
                <a16:creationId xmlns:a16="http://schemas.microsoft.com/office/drawing/2014/main" id="{FAB505B7-088E-8BE2-2A0F-B1907D8598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0685CD37-0B3A-A3FD-0A16-DE3E0A3AEAB3}"/>
              </a:ext>
            </a:extLst>
          </p:cNvPr>
          <p:cNvSpPr>
            <a:spLocks noGrp="1"/>
          </p:cNvSpPr>
          <p:nvPr>
            <p:ph idx="1"/>
          </p:nvPr>
        </p:nvSpPr>
        <p:spPr>
          <a:xfrm>
            <a:off x="838200" y="1825625"/>
            <a:ext cx="10515600" cy="4351338"/>
          </a:xfrm>
        </p:spPr>
        <p:txBody>
          <a:bodyPr>
            <a:normAutofit/>
          </a:bodyPr>
          <a:lstStyle/>
          <a:p>
            <a:r>
              <a:rPr lang="en-US"/>
              <a:t>The ngModel directive with [()] syntax (also known as banana box syntax) syncs values from the UI to property and vice-versa. So, whenever the user changes the value on UI, the corresponding property value will get automatically updated.</a:t>
            </a:r>
          </a:p>
          <a:p>
            <a:endParaRPr lang="en-US"/>
          </a:p>
          <a:p>
            <a:pPr marL="0" indent="0">
              <a:buNone/>
            </a:pPr>
            <a:r>
              <a:rPr lang="en-US"/>
              <a:t>	[()] = [] + () where [] binds property, and () binds an event.</a:t>
            </a:r>
            <a:endParaRPr lang="en-IN"/>
          </a:p>
        </p:txBody>
      </p:sp>
    </p:spTree>
    <p:extLst>
      <p:ext uri="{BB962C8B-B14F-4D97-AF65-F5344CB8AC3E}">
        <p14:creationId xmlns:p14="http://schemas.microsoft.com/office/powerpoint/2010/main" val="1307299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0F2B2EA7-91EC-F187-68D9-7A0956DCB5F1}"/>
              </a:ext>
            </a:extLst>
          </p:cNvPr>
          <p:cNvSpPr>
            <a:spLocks noGrp="1"/>
          </p:cNvSpPr>
          <p:nvPr>
            <p:ph type="title"/>
          </p:nvPr>
        </p:nvSpPr>
        <p:spPr>
          <a:xfrm>
            <a:off x="838200" y="365125"/>
            <a:ext cx="10515600" cy="1325563"/>
          </a:xfrm>
        </p:spPr>
        <p:txBody>
          <a:bodyPr>
            <a:normAutofit/>
          </a:bodyPr>
          <a:lstStyle/>
          <a:p>
            <a:r>
              <a:rPr lang="en-IN" b="1"/>
              <a:t>ngModel Directive</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838200" y="1690688"/>
            <a:ext cx="10276840" cy="3267392"/>
          </a:xfrm>
        </p:spPr>
        <p:txBody>
          <a:bodyPr>
            <a:normAutofit fontScale="92500" lnSpcReduction="20000"/>
          </a:bodyPr>
          <a:lstStyle/>
          <a:p>
            <a:pPr marL="0" indent="0">
              <a:buNone/>
            </a:pPr>
            <a:r>
              <a:rPr lang="en-US" sz="2400">
                <a:latin typeface="Consolas" panose="020B0609020204030204" pitchFamily="49" charset="0"/>
              </a:rPr>
              <a:t>Two Way Data binding using </a:t>
            </a:r>
            <a:r>
              <a:rPr lang="en-US" sz="2400" err="1">
                <a:latin typeface="Consolas" panose="020B0609020204030204" pitchFamily="49" charset="0"/>
              </a:rPr>
              <a:t>ngModel</a:t>
            </a:r>
            <a:r>
              <a:rPr lang="en-US" sz="2400">
                <a:latin typeface="Consolas" panose="020B0609020204030204" pitchFamily="49" charset="0"/>
              </a:rPr>
              <a:t> Directive:</a:t>
            </a:r>
          </a:p>
          <a:p>
            <a:pPr marL="0" indent="0">
              <a:buNone/>
            </a:pPr>
            <a:r>
              <a:rPr lang="en-US" sz="2400">
                <a:latin typeface="Consolas" panose="020B0609020204030204" pitchFamily="49" charset="0"/>
              </a:rPr>
              <a:t>	Name : &lt;input [(</a:t>
            </a:r>
            <a:r>
              <a:rPr lang="en-US" sz="2400" err="1">
                <a:latin typeface="Consolas" panose="020B0609020204030204" pitchFamily="49" charset="0"/>
              </a:rPr>
              <a:t>ngModel</a:t>
            </a:r>
            <a:r>
              <a:rPr lang="en-US" sz="2400">
                <a:latin typeface="Consolas" panose="020B0609020204030204" pitchFamily="49" charset="0"/>
              </a:rPr>
              <a:t>)]='Name’&gt;</a:t>
            </a:r>
          </a:p>
          <a:p>
            <a:pPr marL="0" indent="0">
              <a:buNone/>
            </a:pPr>
            <a:endParaRPr lang="en-US" sz="2200">
              <a:latin typeface="Consolas" panose="020B0609020204030204" pitchFamily="49" charset="0"/>
            </a:endParaRPr>
          </a:p>
          <a:p>
            <a:pPr marL="0" indent="0">
              <a:buNone/>
            </a:pPr>
            <a:r>
              <a:rPr lang="en-US" sz="2400" b="1">
                <a:latin typeface="Consolas" panose="020B0609020204030204" pitchFamily="49" charset="0"/>
              </a:rPr>
              <a:t>Note</a:t>
            </a:r>
            <a:r>
              <a:rPr lang="en-US" sz="2400">
                <a:latin typeface="Consolas" panose="020B0609020204030204" pitchFamily="49" charset="0"/>
              </a:rPr>
              <a:t>:</a:t>
            </a:r>
          </a:p>
          <a:p>
            <a:pPr marL="0" indent="0">
              <a:lnSpc>
                <a:spcPct val="118000"/>
              </a:lnSpc>
              <a:spcBef>
                <a:spcPts val="800"/>
              </a:spcBef>
              <a:spcAft>
                <a:spcPts val="800"/>
              </a:spcAft>
              <a:buNone/>
            </a:pPr>
            <a:r>
              <a:rPr lang="en-US" sz="2400">
                <a:latin typeface="Consolas" panose="020B0609020204030204" pitchFamily="49" charset="0"/>
              </a:rPr>
              <a:t> Open </a:t>
            </a:r>
            <a:r>
              <a:rPr lang="en-US" sz="2400" b="1" err="1">
                <a:latin typeface="Consolas" panose="020B0609020204030204" pitchFamily="49" charset="0"/>
              </a:rPr>
              <a:t>app.module.ts</a:t>
            </a:r>
            <a:r>
              <a:rPr lang="en-US" sz="2400">
                <a:latin typeface="Consolas" panose="020B0609020204030204" pitchFamily="49" charset="0"/>
              </a:rPr>
              <a:t> file</a:t>
            </a:r>
            <a:br>
              <a:rPr lang="en-US" sz="2400">
                <a:latin typeface="Consolas" panose="020B0609020204030204" pitchFamily="49" charset="0"/>
              </a:rPr>
            </a:br>
            <a:r>
              <a:rPr lang="en-US" sz="2400">
                <a:latin typeface="Consolas" panose="020B0609020204030204" pitchFamily="49" charset="0"/>
              </a:rPr>
              <a:t>1. Include the following import statement in it</a:t>
            </a:r>
            <a:br>
              <a:rPr lang="en-US" sz="2400">
                <a:latin typeface="Consolas" panose="020B0609020204030204" pitchFamily="49" charset="0"/>
              </a:rPr>
            </a:br>
            <a:r>
              <a:rPr lang="en-US" sz="2400">
                <a:latin typeface="Consolas" panose="020B0609020204030204" pitchFamily="49" charset="0"/>
              </a:rPr>
              <a:t>       </a:t>
            </a:r>
            <a:r>
              <a:rPr lang="en-US" sz="2400" b="1">
                <a:latin typeface="Consolas" panose="020B0609020204030204" pitchFamily="49" charset="0"/>
              </a:rPr>
              <a:t>import { </a:t>
            </a:r>
            <a:r>
              <a:rPr lang="en-US" sz="2400" b="1" err="1">
                <a:latin typeface="Consolas" panose="020B0609020204030204" pitchFamily="49" charset="0"/>
              </a:rPr>
              <a:t>FormsModule</a:t>
            </a:r>
            <a:r>
              <a:rPr lang="en-US" sz="2400" b="1">
                <a:latin typeface="Consolas" panose="020B0609020204030204" pitchFamily="49" charset="0"/>
              </a:rPr>
              <a:t> } from ‘@angular/forms’;</a:t>
            </a:r>
            <a:br>
              <a:rPr lang="en-US" sz="2400">
                <a:latin typeface="Consolas" panose="020B0609020204030204" pitchFamily="49" charset="0"/>
              </a:rPr>
            </a:br>
            <a:r>
              <a:rPr lang="en-US" sz="2400">
                <a:latin typeface="Consolas" panose="020B0609020204030204" pitchFamily="49" charset="0"/>
              </a:rPr>
              <a:t>2. Also, include </a:t>
            </a:r>
            <a:r>
              <a:rPr lang="en-US" sz="2400" err="1">
                <a:latin typeface="Consolas" panose="020B0609020204030204" pitchFamily="49" charset="0"/>
              </a:rPr>
              <a:t>FormsModule</a:t>
            </a:r>
            <a:r>
              <a:rPr lang="en-US" sz="2400">
                <a:latin typeface="Consolas" panose="020B0609020204030204" pitchFamily="49" charset="0"/>
              </a:rPr>
              <a:t> in the ‘imports’ array of @NgModule</a:t>
            </a:r>
            <a:br>
              <a:rPr lang="en-US" sz="2400">
                <a:latin typeface="Consolas" panose="020B0609020204030204" pitchFamily="49" charset="0"/>
              </a:rPr>
            </a:br>
            <a:r>
              <a:rPr lang="en-US" sz="2400">
                <a:latin typeface="Consolas" panose="020B0609020204030204" pitchFamily="49" charset="0"/>
              </a:rPr>
              <a:t>       </a:t>
            </a:r>
            <a:r>
              <a:rPr lang="en-US" sz="2400" b="1">
                <a:latin typeface="Consolas" panose="020B0609020204030204" pitchFamily="49" charset="0"/>
              </a:rPr>
              <a:t>imports: [</a:t>
            </a:r>
            <a:r>
              <a:rPr lang="en-US" sz="2400" b="1" err="1">
                <a:latin typeface="Consolas" panose="020B0609020204030204" pitchFamily="49" charset="0"/>
              </a:rPr>
              <a:t>BrowserModule</a:t>
            </a:r>
            <a:r>
              <a:rPr lang="en-US" sz="2400" b="1">
                <a:latin typeface="Consolas" panose="020B0609020204030204" pitchFamily="49" charset="0"/>
              </a:rPr>
              <a:t>, </a:t>
            </a:r>
            <a:r>
              <a:rPr lang="en-US" sz="2400" b="1" err="1">
                <a:latin typeface="Consolas" panose="020B0609020204030204" pitchFamily="49" charset="0"/>
              </a:rPr>
              <a:t>FormsModule</a:t>
            </a:r>
            <a:r>
              <a:rPr lang="en-US" sz="2400" b="1">
                <a:latin typeface="Consolas" panose="020B0609020204030204" pitchFamily="49" charset="0"/>
              </a:rPr>
              <a:t>]</a:t>
            </a:r>
            <a:endParaRPr lang="en-US" sz="2400">
              <a:latin typeface="Consolas" panose="020B0609020204030204" pitchFamily="49" charset="0"/>
            </a:endParaRPr>
          </a:p>
        </p:txBody>
      </p:sp>
    </p:spTree>
    <p:extLst>
      <p:ext uri="{BB962C8B-B14F-4D97-AF65-F5344CB8AC3E}">
        <p14:creationId xmlns:p14="http://schemas.microsoft.com/office/powerpoint/2010/main" val="272308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DAEDF8-0887-BB92-5A12-957FAC4E9E42}"/>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bg1"/>
                </a:solidFill>
                <a:latin typeface="+mj-lt"/>
                <a:ea typeface="+mj-ea"/>
                <a:cs typeface="+mj-cs"/>
              </a:rPr>
              <a:t>ngModel Directive</a:t>
            </a:r>
          </a:p>
        </p:txBody>
      </p:sp>
      <p:pic>
        <p:nvPicPr>
          <p:cNvPr id="5" name="Picture 4" descr="Graphical user interface, text, application&#10;&#10;Description automatically generated">
            <a:extLst>
              <a:ext uri="{FF2B5EF4-FFF2-40B4-BE49-F238E27FC236}">
                <a16:creationId xmlns:a16="http://schemas.microsoft.com/office/drawing/2014/main" id="{0C1770C0-A898-73E4-980E-40DC4094B058}"/>
              </a:ext>
            </a:extLst>
          </p:cNvPr>
          <p:cNvPicPr>
            <a:picLocks noChangeAspect="1"/>
          </p:cNvPicPr>
          <p:nvPr/>
        </p:nvPicPr>
        <p:blipFill>
          <a:blip r:embed="rId2"/>
          <a:stretch>
            <a:fillRect/>
          </a:stretch>
        </p:blipFill>
        <p:spPr>
          <a:xfrm>
            <a:off x="838200" y="2513165"/>
            <a:ext cx="10515599" cy="3417567"/>
          </a:xfrm>
          <a:prstGeom prst="rect">
            <a:avLst/>
          </a:prstGeom>
        </p:spPr>
      </p:pic>
    </p:spTree>
    <p:extLst>
      <p:ext uri="{BB962C8B-B14F-4D97-AF65-F5344CB8AC3E}">
        <p14:creationId xmlns:p14="http://schemas.microsoft.com/office/powerpoint/2010/main" val="41757400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795130"/>
            <a:ext cx="12191999" cy="6062869"/>
          </a:xfrm>
        </p:spPr>
        <p:txBody>
          <a:bodyPr>
            <a:normAutofit/>
          </a:bodyPr>
          <a:lstStyle/>
          <a:p>
            <a:pPr>
              <a:lnSpc>
                <a:spcPct val="100000"/>
              </a:lnSpc>
            </a:pPr>
            <a:r>
              <a:rPr lang="en-US" sz="2400" dirty="0">
                <a:latin typeface="Consolas" panose="020B0609020204030204" pitchFamily="49" charset="0"/>
                <a:cs typeface="Times New Roman" panose="02020603050405020304" pitchFamily="18" charset="0"/>
              </a:rPr>
              <a:t>The Angular Services are the piece of code or logic that are used to perform some specific task. </a:t>
            </a:r>
          </a:p>
          <a:p>
            <a:pPr>
              <a:lnSpc>
                <a:spcPct val="100000"/>
              </a:lnSpc>
            </a:pPr>
            <a:r>
              <a:rPr lang="en-US" sz="2400" dirty="0">
                <a:latin typeface="Consolas" panose="020B0609020204030204" pitchFamily="49" charset="0"/>
                <a:cs typeface="Times New Roman" panose="02020603050405020304" pitchFamily="18" charset="0"/>
              </a:rPr>
              <a:t>A service can contain a value or function or combination of both. The Services in angular are injected into the application using the dependency injection mechanism.</a:t>
            </a:r>
          </a:p>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Why do we need a service in Angular?</a:t>
            </a:r>
          </a:p>
          <a:p>
            <a:pPr>
              <a:lnSpc>
                <a:spcPct val="100000"/>
              </a:lnSpc>
            </a:pPr>
            <a:r>
              <a:rPr lang="en-US" sz="2400" dirty="0">
                <a:latin typeface="Consolas" panose="020B0609020204030204" pitchFamily="49" charset="0"/>
                <a:cs typeface="Times New Roman" panose="02020603050405020304" pitchFamily="18" charset="0"/>
              </a:rPr>
              <a:t>Whenever you need to reuse the same data and logic across multiple components of your application, then you need to go for angular service. </a:t>
            </a:r>
          </a:p>
          <a:p>
            <a:pPr>
              <a:lnSpc>
                <a:spcPct val="100000"/>
              </a:lnSpc>
            </a:pPr>
            <a:r>
              <a:rPr lang="en-US" sz="2400" dirty="0">
                <a:latin typeface="Consolas" panose="020B0609020204030204" pitchFamily="49" charset="0"/>
                <a:cs typeface="Times New Roman" panose="02020603050405020304" pitchFamily="18" charset="0"/>
              </a:rPr>
              <a:t>That means whenever you see the same logic or data-access code duplicated across multiple components, then you need to think about refactoring the same logic or data access code into a service.</a:t>
            </a:r>
          </a:p>
          <a:p>
            <a:pPr>
              <a:lnSpc>
                <a:spcPct val="100000"/>
              </a:lnSpc>
            </a:pPr>
            <a:r>
              <a:rPr lang="en-US" sz="2400" dirty="0">
                <a:latin typeface="Consolas" panose="020B0609020204030204" pitchFamily="49" charset="0"/>
                <a:cs typeface="Times New Roman" panose="02020603050405020304" pitchFamily="18" charset="0"/>
              </a:rPr>
              <a:t>Without Angular Services, you would have to repeat the same logic or code in multiple components wherever you want this code or logic.</a:t>
            </a:r>
          </a:p>
        </p:txBody>
      </p:sp>
      <p:sp>
        <p:nvSpPr>
          <p:cNvPr id="2" name="Rectangle 1">
            <a:extLst>
              <a:ext uri="{FF2B5EF4-FFF2-40B4-BE49-F238E27FC236}">
                <a16:creationId xmlns:a16="http://schemas.microsoft.com/office/drawing/2014/main" id="{0976BE5C-6540-4588-ADAA-2A15AEE20111}"/>
              </a:ext>
            </a:extLst>
          </p:cNvPr>
          <p:cNvSpPr/>
          <p:nvPr/>
        </p:nvSpPr>
        <p:spPr>
          <a:xfrm>
            <a:off x="0" y="0"/>
            <a:ext cx="12192000" cy="79513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0" b="1" i="0" dirty="0">
              <a:solidFill>
                <a:schemeClr val="accent1"/>
              </a:solidFill>
              <a:effectLst/>
              <a:latin typeface="Algerian" panose="04020705040A02060702" pitchFamily="82" charset="0"/>
            </a:endParaRPr>
          </a:p>
          <a:p>
            <a:r>
              <a:rPr lang="en-US" sz="4000" b="1" i="0" dirty="0">
                <a:solidFill>
                  <a:schemeClr val="accent1"/>
                </a:solidFill>
                <a:effectLst/>
                <a:latin typeface="Algerian" panose="04020705040A02060702" pitchFamily="82" charset="0"/>
              </a:rPr>
              <a:t>Angular Services</a:t>
            </a:r>
            <a:endParaRPr lang="en-US" sz="4000" b="0" i="0" dirty="0">
              <a:solidFill>
                <a:schemeClr val="accent1"/>
              </a:solidFill>
              <a:effectLst/>
              <a:latin typeface="Algerian" panose="04020705040A02060702" pitchFamily="82" charset="0"/>
            </a:endParaRPr>
          </a:p>
          <a:p>
            <a:endParaRPr lang="en-US" sz="40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43079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Step1: Creating Angular Service</a:t>
            </a:r>
          </a:p>
          <a:p>
            <a:pPr>
              <a:lnSpc>
                <a:spcPct val="100000"/>
              </a:lnSpc>
            </a:pPr>
            <a:r>
              <a:rPr lang="en-US" sz="2000" dirty="0">
                <a:latin typeface="Consolas" panose="020B0609020204030204" pitchFamily="49" charset="0"/>
                <a:cs typeface="Times New Roman" panose="02020603050405020304" pitchFamily="18" charset="0"/>
              </a:rPr>
              <a:t>The angular service is composed of three things. You need to create an export class and you need to decorate that class with @Injectable decorator and you need to import the Injectable decorator from the angular core library. </a:t>
            </a:r>
          </a:p>
          <a:p>
            <a:pPr marL="0" indent="0">
              <a:lnSpc>
                <a:spcPct val="100000"/>
              </a:lnSpc>
              <a:buNone/>
            </a:pPr>
            <a:r>
              <a:rPr lang="en-US" sz="2000" dirty="0">
                <a:latin typeface="Consolas" panose="020B0609020204030204" pitchFamily="49" charset="0"/>
                <a:cs typeface="Times New Roman" panose="02020603050405020304" pitchFamily="18" charset="0"/>
              </a:rPr>
              <a:t>syntax to create angular service:</a:t>
            </a: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a:lnSpc>
                <a:spcPct val="100000"/>
              </a:lnSpc>
            </a:pPr>
            <a:r>
              <a:rPr lang="en-US" sz="2000" dirty="0">
                <a:latin typeface="Consolas" panose="020B0609020204030204" pitchFamily="49" charset="0"/>
                <a:cs typeface="Times New Roman" panose="02020603050405020304" pitchFamily="18" charset="0"/>
              </a:rPr>
              <a:t>Let say you want to create an angular service for fetching the student details and this student details is going to be used by many components.</a:t>
            </a: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a:lnSpc>
                <a:spcPct val="100000"/>
              </a:lnSpc>
            </a:pPr>
            <a:r>
              <a:rPr lang="en-US" sz="2000" dirty="0">
                <a:latin typeface="Consolas" panose="020B0609020204030204" pitchFamily="49" charset="0"/>
                <a:cs typeface="Times New Roman" panose="02020603050405020304" pitchFamily="18" charset="0"/>
              </a:rPr>
              <a:t>Once you press the enter button it will create two files within the app folder as shown below.</a:t>
            </a: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pic>
        <p:nvPicPr>
          <p:cNvPr id="1026" name="Picture 2" descr="What are Angular Services?">
            <a:extLst>
              <a:ext uri="{FF2B5EF4-FFF2-40B4-BE49-F238E27FC236}">
                <a16:creationId xmlns:a16="http://schemas.microsoft.com/office/drawing/2014/main" id="{3ED38B53-D262-43A0-B80E-A1E375357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31" y="1961115"/>
            <a:ext cx="7671352" cy="18820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to create a service in Angular?">
            <a:extLst>
              <a:ext uri="{FF2B5EF4-FFF2-40B4-BE49-F238E27FC236}">
                <a16:creationId xmlns:a16="http://schemas.microsoft.com/office/drawing/2014/main" id="{A7FDF822-AA55-4566-9ED5-E904B8B9A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31" y="4767263"/>
            <a:ext cx="8409124" cy="7456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y do we need a service in Angular?">
            <a:extLst>
              <a:ext uri="{FF2B5EF4-FFF2-40B4-BE49-F238E27FC236}">
                <a16:creationId xmlns:a16="http://schemas.microsoft.com/office/drawing/2014/main" id="{CE874A97-0B25-4825-BD1F-2A500CD8E1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3202" y="6066596"/>
            <a:ext cx="3717441" cy="745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1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p:txBody>
          <a:bodyPr>
            <a:normAutofit/>
          </a:bodyPr>
          <a:lstStyle/>
          <a:p>
            <a:pPr marL="0" indent="0">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Installing </a:t>
            </a:r>
            <a:r>
              <a:rPr lang="en-US" sz="2000" b="1" dirty="0">
                <a:solidFill>
                  <a:schemeClr val="accent1">
                    <a:lumMod val="75000"/>
                  </a:schemeClr>
                </a:solidFill>
                <a:latin typeface="Consolas" panose="020B0609020204030204" pitchFamily="49" charset="0"/>
                <a:cs typeface="Times New Roman" panose="02020603050405020304" pitchFamily="18" charset="0"/>
              </a:rPr>
              <a:t>Package Manager</a:t>
            </a:r>
          </a:p>
          <a:p>
            <a:pPr algn="just">
              <a:lnSpc>
                <a:spcPct val="100000"/>
              </a:lnSpc>
            </a:pPr>
            <a:r>
              <a:rPr lang="en-US" sz="2000" dirty="0">
                <a:latin typeface="Consolas" panose="020B0609020204030204" pitchFamily="49" charset="0"/>
                <a:cs typeface="Times New Roman" panose="02020603050405020304" pitchFamily="18" charset="0"/>
              </a:rPr>
              <a:t>To install Angular and dependencies, we need Node Package Manager or NPM.</a:t>
            </a:r>
          </a:p>
          <a:p>
            <a:pPr>
              <a:lnSpc>
                <a:spcPct val="100000"/>
              </a:lnSpc>
            </a:pPr>
            <a:r>
              <a:rPr lang="en-US" sz="2000">
                <a:latin typeface="Consolas" panose="020B0609020204030204" pitchFamily="49" charset="0"/>
                <a:cs typeface="Times New Roman" panose="02020603050405020304" pitchFamily="18" charset="0"/>
              </a:rPr>
              <a:t>NPM </a:t>
            </a:r>
            <a:r>
              <a:rPr lang="en-US" sz="2000" dirty="0">
                <a:latin typeface="Consolas" panose="020B0609020204030204" pitchFamily="49" charset="0"/>
                <a:cs typeface="Times New Roman" panose="02020603050405020304" pitchFamily="18" charset="0"/>
              </a:rPr>
              <a:t>is used to install libraries, Packages &amp; applications from Public repositories.</a:t>
            </a:r>
          </a:p>
          <a:p>
            <a:pPr>
              <a:lnSpc>
                <a:spcPct val="100000"/>
              </a:lnSpc>
            </a:pPr>
            <a:r>
              <a:rPr lang="en-US" sz="2000" dirty="0">
                <a:latin typeface="Consolas" panose="020B0609020204030204" pitchFamily="49" charset="0"/>
                <a:cs typeface="Times New Roman" panose="02020603050405020304" pitchFamily="18" charset="0"/>
              </a:rPr>
              <a:t>The Angular Applications must be written in </a:t>
            </a:r>
            <a:r>
              <a:rPr lang="en-US" sz="2000" dirty="0" err="1">
                <a:latin typeface="Consolas" panose="020B0609020204030204" pitchFamily="49" charset="0"/>
                <a:cs typeface="Times New Roman" panose="02020603050405020304" pitchFamily="18" charset="0"/>
              </a:rPr>
              <a:t>Javascript</a:t>
            </a:r>
            <a:r>
              <a:rPr lang="en-US" sz="2000" dirty="0">
                <a:latin typeface="Consolas" panose="020B0609020204030204" pitchFamily="49" charset="0"/>
                <a:cs typeface="Times New Roman" panose="02020603050405020304" pitchFamily="18" charset="0"/>
              </a:rPr>
              <a:t>. This gives </a:t>
            </a:r>
            <a:r>
              <a:rPr lang="en-US" sz="2000">
                <a:latin typeface="Consolas" panose="020B0609020204030204" pitchFamily="49" charset="0"/>
                <a:cs typeface="Times New Roman" panose="02020603050405020304" pitchFamily="18" charset="0"/>
              </a:rPr>
              <a:t>us a few </a:t>
            </a:r>
            <a:r>
              <a:rPr lang="en-US" sz="2000" dirty="0">
                <a:latin typeface="Consolas" panose="020B0609020204030204" pitchFamily="49" charset="0"/>
                <a:cs typeface="Times New Roman" panose="02020603050405020304" pitchFamily="18" charset="0"/>
              </a:rPr>
              <a:t>options, including the current version of </a:t>
            </a:r>
            <a:r>
              <a:rPr lang="en-US" sz="2000" dirty="0" err="1">
                <a:latin typeface="Consolas" panose="020B0609020204030204" pitchFamily="49" charset="0"/>
                <a:cs typeface="Times New Roman" panose="02020603050405020304" pitchFamily="18" charset="0"/>
              </a:rPr>
              <a:t>Javascript</a:t>
            </a:r>
            <a:r>
              <a:rPr lang="en-US" sz="2000" dirty="0">
                <a:latin typeface="Consolas" panose="020B0609020204030204" pitchFamily="49" charset="0"/>
                <a:cs typeface="Times New Roman" panose="02020603050405020304" pitchFamily="18" charset="0"/>
              </a:rPr>
              <a:t> (i.</a:t>
            </a:r>
            <a:r>
              <a:rPr lang="en-US" sz="2000">
                <a:latin typeface="Consolas" panose="020B0609020204030204" pitchFamily="49" charset="0"/>
                <a:cs typeface="Times New Roman" panose="02020603050405020304" pitchFamily="18" charset="0"/>
              </a:rPr>
              <a:t>e., ES6), Typescript, etc</a:t>
            </a:r>
            <a:r>
              <a:rPr lang="en-US" sz="2000" dirty="0">
                <a:latin typeface="Consolas" panose="020B0609020204030204" pitchFamily="49" charset="0"/>
                <a:cs typeface="Times New Roman" panose="02020603050405020304" pitchFamily="18" charset="0"/>
              </a:rPr>
              <a:t>.</a:t>
            </a:r>
          </a:p>
          <a:p>
            <a:pPr>
              <a:lnSpc>
                <a:spcPct val="100000"/>
              </a:lnSpc>
            </a:pPr>
            <a:r>
              <a:rPr lang="en-US" sz="2000" dirty="0">
                <a:latin typeface="Consolas" panose="020B0609020204030204" pitchFamily="49" charset="0"/>
                <a:cs typeface="Times New Roman" panose="02020603050405020304" pitchFamily="18" charset="0"/>
              </a:rPr>
              <a:t>The Typescript is a popular choice </a:t>
            </a:r>
            <a:r>
              <a:rPr lang="en-US" sz="2000">
                <a:latin typeface="Consolas" panose="020B0609020204030204" pitchFamily="49" charset="0"/>
                <a:cs typeface="Times New Roman" panose="02020603050405020304" pitchFamily="18" charset="0"/>
              </a:rPr>
              <a:t>here. The </a:t>
            </a:r>
            <a:r>
              <a:rPr lang="en-US" sz="2000" dirty="0">
                <a:latin typeface="Consolas" panose="020B0609020204030204" pitchFamily="49" charset="0"/>
                <a:cs typeface="Times New Roman" panose="02020603050405020304" pitchFamily="18" charset="0"/>
              </a:rPr>
              <a:t>Angular code is also written using Typescript</a:t>
            </a:r>
          </a:p>
          <a:p>
            <a:pPr>
              <a:lnSpc>
                <a:spcPct val="100000"/>
              </a:lnSpc>
            </a:pP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Introduction to Angular 2</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324677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Modifying </a:t>
            </a:r>
            <a:r>
              <a:rPr lang="en-US" sz="2000" b="1" dirty="0" err="1">
                <a:solidFill>
                  <a:schemeClr val="accent1"/>
                </a:solidFill>
                <a:latin typeface="Consolas" panose="020B0609020204030204" pitchFamily="49" charset="0"/>
                <a:cs typeface="Times New Roman" panose="02020603050405020304" pitchFamily="18" charset="0"/>
              </a:rPr>
              <a:t>student.service.ts</a:t>
            </a:r>
            <a:r>
              <a:rPr lang="en-US" sz="2000" b="1" dirty="0">
                <a:solidFill>
                  <a:schemeClr val="accent1"/>
                </a:solidFill>
                <a:latin typeface="Consolas" panose="020B0609020204030204" pitchFamily="49" charset="0"/>
                <a:cs typeface="Times New Roman" panose="02020603050405020304" pitchFamily="18" charset="0"/>
              </a:rPr>
              <a:t> file:</a:t>
            </a:r>
          </a:p>
          <a:p>
            <a:pPr marL="457200" lvl="1" indent="0">
              <a:lnSpc>
                <a:spcPct val="100000"/>
              </a:lnSpc>
              <a:buNone/>
            </a:pPr>
            <a:r>
              <a:rPr lang="en-US" sz="1600" dirty="0">
                <a:latin typeface="Consolas" panose="020B0609020204030204" pitchFamily="49" charset="0"/>
                <a:cs typeface="Times New Roman" panose="02020603050405020304" pitchFamily="18" charset="0"/>
              </a:rPr>
              <a:t>import { Injectable } from '@angular/core';</a:t>
            </a:r>
          </a:p>
          <a:p>
            <a:pPr marL="457200" lvl="1" indent="0">
              <a:lnSpc>
                <a:spcPct val="100000"/>
              </a:lnSpc>
              <a:buNone/>
            </a:pPr>
            <a:r>
              <a:rPr lang="en-US" sz="1600" dirty="0">
                <a:latin typeface="Consolas" panose="020B0609020204030204" pitchFamily="49" charset="0"/>
                <a:cs typeface="Times New Roman" panose="02020603050405020304" pitchFamily="18" charset="0"/>
              </a:rPr>
              <a:t>@Injectable()</a:t>
            </a:r>
          </a:p>
          <a:p>
            <a:pPr marL="457200" lvl="1" indent="0">
              <a:lnSpc>
                <a:spcPct val="100000"/>
              </a:lnSpc>
              <a:buNone/>
            </a:pPr>
            <a:r>
              <a:rPr lang="en-US" sz="1600" dirty="0">
                <a:latin typeface="Consolas" panose="020B0609020204030204" pitchFamily="49" charset="0"/>
                <a:cs typeface="Times New Roman" panose="02020603050405020304" pitchFamily="18" charset="0"/>
              </a:rPr>
              <a:t>export class </a:t>
            </a:r>
            <a:r>
              <a:rPr lang="en-US" sz="1600" dirty="0" err="1">
                <a:latin typeface="Consolas" panose="020B0609020204030204" pitchFamily="49" charset="0"/>
                <a:cs typeface="Times New Roman" panose="02020603050405020304" pitchFamily="18" charset="0"/>
              </a:rPr>
              <a:t>StudentService</a:t>
            </a:r>
            <a:r>
              <a:rPr lang="en-US" sz="1600" dirty="0">
                <a:latin typeface="Consolas" panose="020B0609020204030204" pitchFamily="49" charset="0"/>
                <a:cs typeface="Times New Roman" panose="02020603050405020304" pitchFamily="18" charset="0"/>
              </a:rPr>
              <a:t> {</a:t>
            </a:r>
          </a:p>
          <a:p>
            <a:pPr marL="457200" lvl="1" indent="0">
              <a:lnSpc>
                <a:spcPct val="100000"/>
              </a:lnSpc>
              <a:buNone/>
            </a:pPr>
            <a:r>
              <a:rPr lang="en-US" sz="1600" b="1" dirty="0">
                <a:solidFill>
                  <a:schemeClr val="accent1"/>
                </a:solidFill>
                <a:latin typeface="Consolas" panose="020B0609020204030204" pitchFamily="49" charset="0"/>
                <a:cs typeface="Times New Roman" panose="02020603050405020304" pitchFamily="18" charset="0"/>
              </a:rPr>
              <a:t>  </a:t>
            </a:r>
            <a:r>
              <a:rPr lang="en-US" sz="1600" b="1" dirty="0" err="1">
                <a:solidFill>
                  <a:schemeClr val="accent1"/>
                </a:solidFill>
                <a:latin typeface="Consolas" panose="020B0609020204030204" pitchFamily="49" charset="0"/>
                <a:cs typeface="Times New Roman" panose="02020603050405020304" pitchFamily="18" charset="0"/>
              </a:rPr>
              <a:t>getStudents</a:t>
            </a:r>
            <a:r>
              <a:rPr lang="en-US" sz="1600" b="1" dirty="0">
                <a:solidFill>
                  <a:schemeClr val="accent1"/>
                </a:solidFill>
                <a:latin typeface="Consolas" panose="020B0609020204030204" pitchFamily="49" charset="0"/>
                <a:cs typeface="Times New Roman" panose="02020603050405020304" pitchFamily="18" charset="0"/>
              </a:rPr>
              <a:t>(): </a:t>
            </a:r>
            <a:r>
              <a:rPr lang="en-US" sz="1600" dirty="0">
                <a:latin typeface="Consolas" panose="020B0609020204030204" pitchFamily="49" charset="0"/>
                <a:cs typeface="Times New Roman" panose="02020603050405020304" pitchFamily="18" charset="0"/>
              </a:rPr>
              <a:t>any[] {</a:t>
            </a:r>
          </a:p>
          <a:p>
            <a:pPr marL="457200" lvl="1" indent="0">
              <a:lnSpc>
                <a:spcPct val="100000"/>
              </a:lnSpc>
              <a:buNone/>
            </a:pPr>
            <a:r>
              <a:rPr lang="en-US" sz="1600" dirty="0">
                <a:latin typeface="Consolas" panose="020B0609020204030204" pitchFamily="49" charset="0"/>
                <a:cs typeface="Times New Roman" panose="02020603050405020304" pitchFamily="18" charset="0"/>
              </a:rPr>
              <a:t>    return [</a:t>
            </a:r>
          </a:p>
          <a:p>
            <a:pPr marL="457200" lvl="1" indent="0">
              <a:lnSpc>
                <a:spcPct val="100000"/>
              </a:lnSpc>
              <a:buNone/>
            </a:pPr>
            <a:r>
              <a:rPr lang="en-US" sz="1600" dirty="0">
                <a:solidFill>
                  <a:schemeClr val="accent2"/>
                </a:solidFill>
                <a:latin typeface="Consolas" panose="020B0609020204030204" pitchFamily="49" charset="0"/>
                <a:cs typeface="Times New Roman" panose="02020603050405020304" pitchFamily="18" charset="0"/>
              </a:rPr>
              <a:t>    {</a:t>
            </a:r>
          </a:p>
          <a:p>
            <a:pPr marL="457200" lvl="1" indent="0">
              <a:lnSpc>
                <a:spcPct val="100000"/>
              </a:lnSpc>
              <a:buNone/>
            </a:pPr>
            <a:r>
              <a:rPr lang="en-US" sz="1600" dirty="0">
                <a:solidFill>
                  <a:schemeClr val="accent2"/>
                </a:solidFill>
                <a:latin typeface="Consolas" panose="020B0609020204030204" pitchFamily="49" charset="0"/>
                <a:cs typeface="Times New Roman" panose="02020603050405020304" pitchFamily="18" charset="0"/>
              </a:rPr>
              <a:t>        ID: 'std101', FirstName: '</a:t>
            </a:r>
            <a:r>
              <a:rPr lang="en-US" sz="1600" dirty="0" err="1">
                <a:solidFill>
                  <a:schemeClr val="accent2"/>
                </a:solidFill>
                <a:latin typeface="Consolas" panose="020B0609020204030204" pitchFamily="49" charset="0"/>
                <a:cs typeface="Times New Roman" panose="02020603050405020304" pitchFamily="18" charset="0"/>
              </a:rPr>
              <a:t>xyz</a:t>
            </a:r>
            <a:r>
              <a:rPr lang="en-US" sz="1600" dirty="0">
                <a:solidFill>
                  <a:schemeClr val="accent2"/>
                </a:solidFill>
                <a:latin typeface="Consolas" panose="020B0609020204030204" pitchFamily="49" charset="0"/>
                <a:cs typeface="Times New Roman" panose="02020603050405020304" pitchFamily="18" charset="0"/>
              </a:rPr>
              <a:t>', </a:t>
            </a:r>
            <a:r>
              <a:rPr lang="en-US" sz="1600" dirty="0" err="1">
                <a:solidFill>
                  <a:schemeClr val="accent2"/>
                </a:solidFill>
                <a:latin typeface="Consolas" panose="020B0609020204030204" pitchFamily="49" charset="0"/>
                <a:cs typeface="Times New Roman" panose="02020603050405020304" pitchFamily="18" charset="0"/>
              </a:rPr>
              <a:t>LastName</a:t>
            </a:r>
            <a:r>
              <a:rPr lang="en-US" sz="1600" dirty="0">
                <a:solidFill>
                  <a:schemeClr val="accent2"/>
                </a:solidFill>
                <a:latin typeface="Consolas" panose="020B0609020204030204" pitchFamily="49" charset="0"/>
                <a:cs typeface="Times New Roman" panose="02020603050405020304" pitchFamily="18" charset="0"/>
              </a:rPr>
              <a:t>: '</a:t>
            </a:r>
            <a:r>
              <a:rPr lang="en-US" sz="1600" dirty="0" err="1">
                <a:solidFill>
                  <a:schemeClr val="accent2"/>
                </a:solidFill>
                <a:latin typeface="Consolas" panose="020B0609020204030204" pitchFamily="49" charset="0"/>
                <a:cs typeface="Times New Roman" panose="02020603050405020304" pitchFamily="18" charset="0"/>
              </a:rPr>
              <a:t>abc</a:t>
            </a:r>
            <a:r>
              <a:rPr lang="en-US" sz="1600" dirty="0">
                <a:solidFill>
                  <a:schemeClr val="accent2"/>
                </a:solidFill>
                <a:latin typeface="Consolas" panose="020B0609020204030204" pitchFamily="49" charset="0"/>
                <a:cs typeface="Times New Roman" panose="02020603050405020304" pitchFamily="18" charset="0"/>
              </a:rPr>
              <a:t>',</a:t>
            </a:r>
          </a:p>
          <a:p>
            <a:pPr marL="457200" lvl="1" indent="0">
              <a:lnSpc>
                <a:spcPct val="100000"/>
              </a:lnSpc>
              <a:buNone/>
            </a:pPr>
            <a:r>
              <a:rPr lang="en-US" sz="1600" dirty="0">
                <a:solidFill>
                  <a:schemeClr val="accent2"/>
                </a:solidFill>
                <a:latin typeface="Consolas" panose="020B0609020204030204" pitchFamily="49" charset="0"/>
                <a:cs typeface="Times New Roman" panose="02020603050405020304" pitchFamily="18" charset="0"/>
              </a:rPr>
              <a:t>        Branch: 'CSE', DOB: '29/02/2001', Gender: 'Female'</a:t>
            </a:r>
          </a:p>
          <a:p>
            <a:pPr marL="457200" lvl="1" indent="0">
              <a:lnSpc>
                <a:spcPct val="100000"/>
              </a:lnSpc>
              <a:buNone/>
            </a:pPr>
            <a:r>
              <a:rPr lang="en-US" sz="1600" dirty="0">
                <a:solidFill>
                  <a:schemeClr val="accent2"/>
                </a:solidFill>
                <a:latin typeface="Consolas" panose="020B0609020204030204" pitchFamily="49" charset="0"/>
                <a:cs typeface="Times New Roman" panose="02020603050405020304" pitchFamily="18" charset="0"/>
              </a:rPr>
              <a:t>    },</a:t>
            </a:r>
          </a:p>
          <a:p>
            <a:pPr marL="457200" lvl="1" indent="0">
              <a:lnSpc>
                <a:spcPct val="100000"/>
              </a:lnSpc>
              <a:buNone/>
            </a:pPr>
            <a:r>
              <a:rPr lang="en-US" sz="1600" dirty="0">
                <a:latin typeface="Consolas" panose="020B0609020204030204" pitchFamily="49" charset="0"/>
                <a:cs typeface="Times New Roman" panose="02020603050405020304" pitchFamily="18" charset="0"/>
              </a:rPr>
              <a:t>    </a:t>
            </a:r>
            <a:r>
              <a:rPr lang="en-US" sz="1600" dirty="0">
                <a:solidFill>
                  <a:schemeClr val="accent5"/>
                </a:solidFill>
                <a:latin typeface="Consolas" panose="020B0609020204030204" pitchFamily="49" charset="0"/>
                <a:cs typeface="Times New Roman" panose="02020603050405020304" pitchFamily="18" charset="0"/>
              </a:rPr>
              <a:t>{</a:t>
            </a:r>
          </a:p>
          <a:p>
            <a:pPr marL="457200" lvl="1" indent="0">
              <a:lnSpc>
                <a:spcPct val="100000"/>
              </a:lnSpc>
              <a:buNone/>
            </a:pPr>
            <a:r>
              <a:rPr lang="en-US" sz="1600" dirty="0">
                <a:solidFill>
                  <a:schemeClr val="accent5"/>
                </a:solidFill>
                <a:latin typeface="Consolas" panose="020B0609020204030204" pitchFamily="49" charset="0"/>
                <a:cs typeface="Times New Roman" panose="02020603050405020304" pitchFamily="18" charset="0"/>
              </a:rPr>
              <a:t>      ID: 'std101', FirstName: ‘</a:t>
            </a:r>
            <a:r>
              <a:rPr lang="en-US" sz="1600" dirty="0" err="1">
                <a:solidFill>
                  <a:schemeClr val="accent5"/>
                </a:solidFill>
                <a:latin typeface="Consolas" panose="020B0609020204030204" pitchFamily="49" charset="0"/>
                <a:cs typeface="Times New Roman" panose="02020603050405020304" pitchFamily="18" charset="0"/>
              </a:rPr>
              <a:t>zzz</a:t>
            </a:r>
            <a:r>
              <a:rPr lang="en-US" sz="1600" dirty="0">
                <a:solidFill>
                  <a:schemeClr val="accent5"/>
                </a:solidFill>
                <a:latin typeface="Consolas" panose="020B0609020204030204" pitchFamily="49" charset="0"/>
                <a:cs typeface="Times New Roman" panose="02020603050405020304" pitchFamily="18" charset="0"/>
              </a:rPr>
              <a:t>', </a:t>
            </a:r>
            <a:r>
              <a:rPr lang="en-US" sz="1600" dirty="0" err="1">
                <a:solidFill>
                  <a:schemeClr val="accent5"/>
                </a:solidFill>
                <a:latin typeface="Consolas" panose="020B0609020204030204" pitchFamily="49" charset="0"/>
                <a:cs typeface="Times New Roman" panose="02020603050405020304" pitchFamily="18" charset="0"/>
              </a:rPr>
              <a:t>LastName</a:t>
            </a:r>
            <a:r>
              <a:rPr lang="en-US" sz="1600" dirty="0">
                <a:solidFill>
                  <a:schemeClr val="accent5"/>
                </a:solidFill>
                <a:latin typeface="Consolas" panose="020B0609020204030204" pitchFamily="49" charset="0"/>
                <a:cs typeface="Times New Roman" panose="02020603050405020304" pitchFamily="18" charset="0"/>
              </a:rPr>
              <a:t>: ‘</a:t>
            </a:r>
            <a:r>
              <a:rPr lang="en-US" sz="1600" dirty="0" err="1">
                <a:solidFill>
                  <a:schemeClr val="accent5"/>
                </a:solidFill>
                <a:latin typeface="Consolas" panose="020B0609020204030204" pitchFamily="49" charset="0"/>
                <a:cs typeface="Times New Roman" panose="02020603050405020304" pitchFamily="18" charset="0"/>
              </a:rPr>
              <a:t>dbc</a:t>
            </a:r>
            <a:r>
              <a:rPr lang="en-US" sz="1600" dirty="0">
                <a:solidFill>
                  <a:schemeClr val="accent5"/>
                </a:solidFill>
                <a:latin typeface="Consolas" panose="020B0609020204030204" pitchFamily="49" charset="0"/>
                <a:cs typeface="Times New Roman" panose="02020603050405020304" pitchFamily="18" charset="0"/>
              </a:rPr>
              <a:t>',</a:t>
            </a:r>
          </a:p>
          <a:p>
            <a:pPr marL="457200" lvl="1" indent="0">
              <a:lnSpc>
                <a:spcPct val="100000"/>
              </a:lnSpc>
              <a:buNone/>
            </a:pPr>
            <a:r>
              <a:rPr lang="en-US" sz="1600" dirty="0">
                <a:solidFill>
                  <a:schemeClr val="accent5"/>
                </a:solidFill>
                <a:latin typeface="Consolas" panose="020B0609020204030204" pitchFamily="49" charset="0"/>
                <a:cs typeface="Times New Roman" panose="02020603050405020304" pitchFamily="18" charset="0"/>
              </a:rPr>
              <a:t>      Branch: 'CSE', DOB: ‘12/07/2003', Gender: ‘Male'</a:t>
            </a:r>
          </a:p>
          <a:p>
            <a:pPr marL="457200" lvl="1" indent="0">
              <a:lnSpc>
                <a:spcPct val="100000"/>
              </a:lnSpc>
              <a:buNone/>
            </a:pPr>
            <a:r>
              <a:rPr lang="en-US" sz="1600" dirty="0">
                <a:solidFill>
                  <a:schemeClr val="accent5"/>
                </a:solidFill>
                <a:latin typeface="Consolas" panose="020B0609020204030204" pitchFamily="49" charset="0"/>
                <a:cs typeface="Times New Roman" panose="02020603050405020304" pitchFamily="18" charset="0"/>
              </a:rPr>
              <a:t>  },</a:t>
            </a:r>
          </a:p>
          <a:p>
            <a:pPr marL="457200" lvl="1" indent="0">
              <a:lnSpc>
                <a:spcPct val="100000"/>
              </a:lnSpc>
              <a:buNone/>
            </a:pPr>
            <a:r>
              <a:rPr lang="en-US" sz="1600" dirty="0">
                <a:solidFill>
                  <a:schemeClr val="accent2">
                    <a:lumMod val="50000"/>
                  </a:schemeClr>
                </a:solidFill>
                <a:latin typeface="Consolas" panose="020B0609020204030204" pitchFamily="49" charset="0"/>
                <a:cs typeface="Times New Roman" panose="02020603050405020304" pitchFamily="18" charset="0"/>
              </a:rPr>
              <a:t>  {</a:t>
            </a:r>
          </a:p>
          <a:p>
            <a:pPr marL="457200" lvl="1" indent="0">
              <a:lnSpc>
                <a:spcPct val="100000"/>
              </a:lnSpc>
              <a:buNone/>
            </a:pPr>
            <a:r>
              <a:rPr lang="en-US" sz="1600" dirty="0">
                <a:solidFill>
                  <a:schemeClr val="accent2">
                    <a:lumMod val="50000"/>
                  </a:schemeClr>
                </a:solidFill>
                <a:latin typeface="Consolas" panose="020B0609020204030204" pitchFamily="49" charset="0"/>
                <a:cs typeface="Times New Roman" panose="02020603050405020304" pitchFamily="18" charset="0"/>
              </a:rPr>
              <a:t>    ID: 'std101', FirstName: ‘</a:t>
            </a:r>
            <a:r>
              <a:rPr lang="en-US" sz="1600" dirty="0" err="1">
                <a:solidFill>
                  <a:schemeClr val="accent2">
                    <a:lumMod val="50000"/>
                  </a:schemeClr>
                </a:solidFill>
                <a:latin typeface="Consolas" panose="020B0609020204030204" pitchFamily="49" charset="0"/>
                <a:cs typeface="Times New Roman" panose="02020603050405020304" pitchFamily="18" charset="0"/>
              </a:rPr>
              <a:t>yyy</a:t>
            </a:r>
            <a:r>
              <a:rPr lang="en-US" sz="1600" dirty="0">
                <a:solidFill>
                  <a:schemeClr val="accent2">
                    <a:lumMod val="50000"/>
                  </a:schemeClr>
                </a:solidFill>
                <a:latin typeface="Consolas" panose="020B0609020204030204" pitchFamily="49" charset="0"/>
                <a:cs typeface="Times New Roman" panose="02020603050405020304" pitchFamily="18" charset="0"/>
              </a:rPr>
              <a:t>', </a:t>
            </a:r>
            <a:r>
              <a:rPr lang="en-US" sz="1600" dirty="0" err="1">
                <a:solidFill>
                  <a:schemeClr val="accent2">
                    <a:lumMod val="50000"/>
                  </a:schemeClr>
                </a:solidFill>
                <a:latin typeface="Consolas" panose="020B0609020204030204" pitchFamily="49" charset="0"/>
                <a:cs typeface="Times New Roman" panose="02020603050405020304" pitchFamily="18" charset="0"/>
              </a:rPr>
              <a:t>LastName</a:t>
            </a:r>
            <a:r>
              <a:rPr lang="en-US" sz="1600" dirty="0">
                <a:solidFill>
                  <a:schemeClr val="accent2">
                    <a:lumMod val="50000"/>
                  </a:schemeClr>
                </a:solidFill>
                <a:latin typeface="Consolas" panose="020B0609020204030204" pitchFamily="49" charset="0"/>
                <a:cs typeface="Times New Roman" panose="02020603050405020304" pitchFamily="18" charset="0"/>
              </a:rPr>
              <a:t>: '</a:t>
            </a:r>
            <a:r>
              <a:rPr lang="en-US" sz="1600" dirty="0" err="1">
                <a:solidFill>
                  <a:schemeClr val="accent2">
                    <a:lumMod val="50000"/>
                  </a:schemeClr>
                </a:solidFill>
                <a:latin typeface="Consolas" panose="020B0609020204030204" pitchFamily="49" charset="0"/>
                <a:cs typeface="Times New Roman" panose="02020603050405020304" pitchFamily="18" charset="0"/>
              </a:rPr>
              <a:t>abc</a:t>
            </a:r>
            <a:r>
              <a:rPr lang="en-US" sz="1600" dirty="0">
                <a:solidFill>
                  <a:schemeClr val="accent2">
                    <a:lumMod val="50000"/>
                  </a:schemeClr>
                </a:solidFill>
                <a:latin typeface="Consolas" panose="020B0609020204030204" pitchFamily="49" charset="0"/>
                <a:cs typeface="Times New Roman" panose="02020603050405020304" pitchFamily="18" charset="0"/>
              </a:rPr>
              <a:t>',</a:t>
            </a:r>
          </a:p>
          <a:p>
            <a:pPr marL="457200" lvl="1" indent="0">
              <a:lnSpc>
                <a:spcPct val="100000"/>
              </a:lnSpc>
              <a:buNone/>
            </a:pPr>
            <a:r>
              <a:rPr lang="en-US" sz="1600" dirty="0">
                <a:solidFill>
                  <a:schemeClr val="accent2">
                    <a:lumMod val="50000"/>
                  </a:schemeClr>
                </a:solidFill>
                <a:latin typeface="Consolas" panose="020B0609020204030204" pitchFamily="49" charset="0"/>
                <a:cs typeface="Times New Roman" panose="02020603050405020304" pitchFamily="18" charset="0"/>
              </a:rPr>
              <a:t>    Branch: 'CSE', DOB: ‘15/08/2002', Gender: 'Female'</a:t>
            </a:r>
          </a:p>
          <a:p>
            <a:pPr marL="457200" lvl="1" indent="0">
              <a:lnSpc>
                <a:spcPct val="100000"/>
              </a:lnSpc>
              <a:buNone/>
            </a:pPr>
            <a:r>
              <a:rPr lang="en-US" sz="1600" dirty="0">
                <a:solidFill>
                  <a:schemeClr val="accent2">
                    <a:lumMod val="50000"/>
                  </a:schemeClr>
                </a:solidFill>
                <a:latin typeface="Consolas" panose="020B0609020204030204" pitchFamily="49" charset="0"/>
                <a:cs typeface="Times New Roman" panose="02020603050405020304" pitchFamily="18" charset="0"/>
              </a:rPr>
              <a:t>  },</a:t>
            </a:r>
          </a:p>
          <a:p>
            <a:pPr marL="457200" lvl="1" indent="0">
              <a:lnSpc>
                <a:spcPct val="100000"/>
              </a:lnSpc>
              <a:buNone/>
            </a:pPr>
            <a:r>
              <a:rPr lang="en-US" sz="1600" dirty="0">
                <a:latin typeface="Consolas" panose="020B0609020204030204" pitchFamily="49" charset="0"/>
                <a:cs typeface="Times New Roman" panose="02020603050405020304" pitchFamily="18" charset="0"/>
              </a:rPr>
              <a:t>    ];</a:t>
            </a:r>
          </a:p>
          <a:p>
            <a:pPr marL="457200" lvl="1" indent="0">
              <a:lnSpc>
                <a:spcPct val="100000"/>
              </a:lnSpc>
              <a:buNone/>
            </a:pPr>
            <a:r>
              <a:rPr lang="en-US" sz="1600" dirty="0">
                <a:latin typeface="Consolas" panose="020B0609020204030204" pitchFamily="49" charset="0"/>
                <a:cs typeface="Times New Roman" panose="02020603050405020304" pitchFamily="18" charset="0"/>
              </a:rPr>
              <a:t>  }</a:t>
            </a:r>
          </a:p>
          <a:p>
            <a:pPr marL="457200" lvl="1" indent="0">
              <a:lnSpc>
                <a:spcPct val="100000"/>
              </a:lnSpc>
              <a:buNone/>
            </a:pPr>
            <a:r>
              <a:rPr lang="en-US" sz="1600" dirty="0">
                <a:latin typeface="Consolas" panose="020B0609020204030204" pitchFamily="49" charset="0"/>
                <a:cs typeface="Times New Roman" panose="02020603050405020304" pitchFamily="18" charset="0"/>
              </a:rPr>
              <a:t>}</a:t>
            </a:r>
          </a:p>
        </p:txBody>
      </p:sp>
    </p:spTree>
    <p:extLst>
      <p:ext uri="{BB962C8B-B14F-4D97-AF65-F5344CB8AC3E}">
        <p14:creationId xmlns:p14="http://schemas.microsoft.com/office/powerpoint/2010/main" val="414332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Step2: Using the Service in Angular:</a:t>
            </a:r>
          </a:p>
          <a:p>
            <a:pPr>
              <a:lnSpc>
                <a:spcPct val="100000"/>
              </a:lnSpc>
            </a:pPr>
            <a:r>
              <a:rPr lang="en-US" sz="2000" dirty="0">
                <a:latin typeface="Consolas" panose="020B0609020204030204" pitchFamily="49" charset="0"/>
                <a:cs typeface="Times New Roman" panose="02020603050405020304" pitchFamily="18" charset="0"/>
              </a:rPr>
              <a:t>Once you created the service, the next and the important step is to inject and use the service within the components. </a:t>
            </a:r>
          </a:p>
          <a:p>
            <a:pPr>
              <a:lnSpc>
                <a:spcPct val="100000"/>
              </a:lnSpc>
            </a:pPr>
            <a:r>
              <a:rPr lang="en-US" sz="2000" dirty="0">
                <a:latin typeface="Consolas" panose="020B0609020204030204" pitchFamily="49" charset="0"/>
                <a:cs typeface="Times New Roman" panose="02020603050405020304" pitchFamily="18" charset="0"/>
              </a:rPr>
              <a:t>It is a three step process. </a:t>
            </a:r>
          </a:p>
          <a:p>
            <a:pPr marL="0" indent="0">
              <a:lnSpc>
                <a:spcPct val="100000"/>
              </a:lnSpc>
              <a:buNone/>
            </a:pPr>
            <a:r>
              <a:rPr lang="en-US" sz="2000" dirty="0">
                <a:latin typeface="Consolas" panose="020B0609020204030204" pitchFamily="49" charset="0"/>
                <a:cs typeface="Times New Roman" panose="02020603050405020304" pitchFamily="18" charset="0"/>
              </a:rPr>
              <a:t>	Import the service, </a:t>
            </a:r>
          </a:p>
          <a:p>
            <a:pPr marL="0" indent="0">
              <a:lnSpc>
                <a:spcPct val="100000"/>
              </a:lnSpc>
              <a:buNone/>
            </a:pPr>
            <a:r>
              <a:rPr lang="en-US" sz="2000" dirty="0">
                <a:latin typeface="Consolas" panose="020B0609020204030204" pitchFamily="49" charset="0"/>
                <a:cs typeface="Times New Roman" panose="02020603050405020304" pitchFamily="18" charset="0"/>
              </a:rPr>
              <a:t>	register the service and </a:t>
            </a:r>
          </a:p>
          <a:p>
            <a:pPr marL="0" indent="0">
              <a:lnSpc>
                <a:spcPct val="100000"/>
              </a:lnSpc>
              <a:buNone/>
            </a:pPr>
            <a:r>
              <a:rPr lang="en-US" sz="2000" dirty="0">
                <a:latin typeface="Consolas" panose="020B0609020204030204" pitchFamily="49" charset="0"/>
                <a:cs typeface="Times New Roman" panose="02020603050405020304" pitchFamily="18" charset="0"/>
              </a:rPr>
              <a:t>	use the service</a:t>
            </a: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pic>
        <p:nvPicPr>
          <p:cNvPr id="2050" name="Picture 2" descr="How to use register and use angular services?">
            <a:extLst>
              <a:ext uri="{FF2B5EF4-FFF2-40B4-BE49-F238E27FC236}">
                <a16:creationId xmlns:a16="http://schemas.microsoft.com/office/drawing/2014/main" id="{B8500DF6-146A-4ED0-9E5C-43C159E13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97" y="2932045"/>
            <a:ext cx="11133485" cy="3806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98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Modifying </a:t>
            </a:r>
            <a:r>
              <a:rPr lang="en-US" sz="2400" b="1" dirty="0" err="1">
                <a:solidFill>
                  <a:schemeClr val="accent1"/>
                </a:solidFill>
                <a:latin typeface="Consolas" panose="020B0609020204030204" pitchFamily="49" charset="0"/>
                <a:cs typeface="Times New Roman" panose="02020603050405020304" pitchFamily="18" charset="0"/>
              </a:rPr>
              <a:t>app.component.ts</a:t>
            </a:r>
            <a:r>
              <a:rPr lang="en-US" sz="2400" b="1" dirty="0">
                <a:solidFill>
                  <a:schemeClr val="accent1"/>
                </a:solidFill>
                <a:latin typeface="Consolas" panose="020B0609020204030204" pitchFamily="49" charset="0"/>
                <a:cs typeface="Times New Roman" panose="02020603050405020304" pitchFamily="18" charset="0"/>
              </a:rPr>
              <a:t> file:</a:t>
            </a:r>
          </a:p>
          <a:p>
            <a:pPr marL="0" indent="0">
              <a:lnSpc>
                <a:spcPct val="100000"/>
              </a:lnSpc>
              <a:buNone/>
            </a:pPr>
            <a:endParaRPr lang="en-US" sz="2400" b="1" dirty="0">
              <a:solidFill>
                <a:schemeClr val="accent1"/>
              </a:solidFill>
              <a:latin typeface="Consolas" panose="020B0609020204030204" pitchFamily="49" charset="0"/>
              <a:cs typeface="Times New Roman" panose="02020603050405020304" pitchFamily="18" charset="0"/>
            </a:endParaRPr>
          </a:p>
          <a:p>
            <a:pPr marL="457200" lvl="1" indent="0">
              <a:buNone/>
            </a:pPr>
            <a:r>
              <a:rPr lang="en-US" sz="2000" dirty="0">
                <a:solidFill>
                  <a:srgbClr val="C586C0"/>
                </a:solidFill>
                <a:latin typeface="Consolas" panose="020B0609020204030204" pitchFamily="49" charset="0"/>
              </a:rPr>
              <a:t>import</a:t>
            </a:r>
            <a:r>
              <a:rPr lang="en-US" sz="2000" dirty="0">
                <a:solidFill>
                  <a:srgbClr val="D4D4D4"/>
                </a:solidFill>
                <a:latin typeface="Consolas" panose="020B0609020204030204" pitchFamily="49" charset="0"/>
              </a:rPr>
              <a:t> </a:t>
            </a:r>
            <a:r>
              <a:rPr lang="en-US" sz="2000" dirty="0">
                <a:solidFill>
                  <a:schemeClr val="accent1">
                    <a:lumMod val="50000"/>
                  </a:schemeClr>
                </a:solidFill>
                <a:latin typeface="Consolas" panose="020B0609020204030204" pitchFamily="49" charset="0"/>
              </a:rPr>
              <a:t>{ Component} </a:t>
            </a:r>
            <a:r>
              <a:rPr lang="en-US" sz="2000" dirty="0">
                <a:solidFill>
                  <a:srgbClr val="C586C0"/>
                </a:solidFill>
                <a:latin typeface="Consolas" panose="020B0609020204030204" pitchFamily="49" charset="0"/>
              </a:rPr>
              <a:t>from</a:t>
            </a:r>
            <a:r>
              <a:rPr lang="en-US" sz="2000" dirty="0">
                <a:solidFill>
                  <a:srgbClr val="D4D4D4"/>
                </a:solidFill>
                <a:latin typeface="Consolas" panose="020B0609020204030204" pitchFamily="49" charset="0"/>
              </a:rPr>
              <a:t> </a:t>
            </a:r>
            <a:r>
              <a:rPr lang="en-US" sz="2000" dirty="0">
                <a:solidFill>
                  <a:schemeClr val="accent2">
                    <a:lumMod val="75000"/>
                  </a:schemeClr>
                </a:solidFill>
                <a:latin typeface="Consolas" panose="020B0609020204030204" pitchFamily="49" charset="0"/>
              </a:rPr>
              <a:t>'@angular/core';</a:t>
            </a:r>
          </a:p>
          <a:p>
            <a:pPr marL="457200" lvl="1" indent="0">
              <a:buNone/>
            </a:pPr>
            <a:r>
              <a:rPr lang="en-US" sz="2000" dirty="0">
                <a:solidFill>
                  <a:srgbClr val="C586C0"/>
                </a:solidFill>
                <a:latin typeface="Consolas" panose="020B0609020204030204" pitchFamily="49" charset="0"/>
              </a:rPr>
              <a:t>import</a:t>
            </a:r>
            <a:r>
              <a:rPr lang="en-US" sz="2000" dirty="0">
                <a:solidFill>
                  <a:srgbClr val="D4D4D4"/>
                </a:solidFill>
                <a:latin typeface="Consolas" panose="020B0609020204030204" pitchFamily="49" charset="0"/>
              </a:rPr>
              <a:t> </a:t>
            </a:r>
            <a:r>
              <a:rPr lang="en-US" sz="2000" dirty="0">
                <a:solidFill>
                  <a:schemeClr val="accent1">
                    <a:lumMod val="50000"/>
                  </a:schemeClr>
                </a:solidFill>
                <a:latin typeface="Consolas" panose="020B0609020204030204" pitchFamily="49" charset="0"/>
              </a:rPr>
              <a:t>{</a:t>
            </a:r>
            <a:r>
              <a:rPr lang="en-US" sz="2000" dirty="0" err="1">
                <a:solidFill>
                  <a:schemeClr val="accent1">
                    <a:lumMod val="50000"/>
                  </a:schemeClr>
                </a:solidFill>
                <a:latin typeface="Consolas" panose="020B0609020204030204" pitchFamily="49" charset="0"/>
              </a:rPr>
              <a:t>StudentService</a:t>
            </a:r>
            <a:r>
              <a:rPr lang="en-US" sz="2000" dirty="0">
                <a:solidFill>
                  <a:schemeClr val="accent1">
                    <a:lumMod val="50000"/>
                  </a:schemeClr>
                </a:solidFill>
                <a:latin typeface="Consolas" panose="020B0609020204030204" pitchFamily="49" charset="0"/>
              </a:rPr>
              <a:t>} </a:t>
            </a:r>
            <a:r>
              <a:rPr lang="en-US" sz="2000" dirty="0">
                <a:solidFill>
                  <a:srgbClr val="C586C0"/>
                </a:solidFill>
                <a:latin typeface="Consolas" panose="020B0609020204030204" pitchFamily="49" charset="0"/>
              </a:rPr>
              <a:t>from</a:t>
            </a:r>
            <a:r>
              <a:rPr lang="en-US" sz="2000" dirty="0">
                <a:solidFill>
                  <a:srgbClr val="D4D4D4"/>
                </a:solidFill>
                <a:latin typeface="Consolas" panose="020B0609020204030204" pitchFamily="49" charset="0"/>
              </a:rPr>
              <a:t> </a:t>
            </a:r>
            <a:r>
              <a:rPr lang="en-US" sz="2000" dirty="0">
                <a:solidFill>
                  <a:schemeClr val="accent2">
                    <a:lumMod val="75000"/>
                  </a:schemeClr>
                </a:solidFill>
                <a:latin typeface="Consolas" panose="020B0609020204030204" pitchFamily="49" charset="0"/>
              </a:rPr>
              <a:t>'./</a:t>
            </a:r>
            <a:r>
              <a:rPr lang="en-US" sz="2000" dirty="0" err="1">
                <a:solidFill>
                  <a:schemeClr val="accent2">
                    <a:lumMod val="75000"/>
                  </a:schemeClr>
                </a:solidFill>
                <a:latin typeface="Consolas" panose="020B0609020204030204" pitchFamily="49" charset="0"/>
              </a:rPr>
              <a:t>student.service</a:t>
            </a:r>
            <a:r>
              <a:rPr lang="en-US" sz="2000" dirty="0">
                <a:solidFill>
                  <a:schemeClr val="accent2">
                    <a:lumMod val="75000"/>
                  </a:schemeClr>
                </a:solidFill>
                <a:latin typeface="Consolas" panose="020B0609020204030204" pitchFamily="49" charset="0"/>
              </a:rPr>
              <a:t>';</a:t>
            </a:r>
          </a:p>
          <a:p>
            <a:pPr marL="457200" lvl="1" indent="0">
              <a:buNone/>
            </a:pPr>
            <a:br>
              <a:rPr lang="en-US" sz="2000" dirty="0">
                <a:solidFill>
                  <a:srgbClr val="D4D4D4"/>
                </a:solidFill>
                <a:latin typeface="Consolas" panose="020B0609020204030204" pitchFamily="49" charset="0"/>
              </a:rPr>
            </a:br>
            <a:r>
              <a:rPr lang="en-US" sz="2000" dirty="0">
                <a:solidFill>
                  <a:srgbClr val="D4D4D4"/>
                </a:solidFill>
                <a:latin typeface="Consolas" panose="020B0609020204030204" pitchFamily="49" charset="0"/>
              </a:rPr>
              <a:t>@</a:t>
            </a:r>
            <a:r>
              <a:rPr lang="en-US" sz="2000" dirty="0">
                <a:solidFill>
                  <a:srgbClr val="4EC9B0"/>
                </a:solidFill>
                <a:latin typeface="Consolas" panose="020B0609020204030204" pitchFamily="49" charset="0"/>
              </a:rPr>
              <a:t>Component</a:t>
            </a:r>
            <a:r>
              <a:rPr lang="en-US" sz="2000" dirty="0">
                <a:solidFill>
                  <a:srgbClr val="D4D4D4"/>
                </a:solidFill>
                <a:latin typeface="Consolas" panose="020B0609020204030204" pitchFamily="49" charset="0"/>
              </a:rPr>
              <a:t>({</a:t>
            </a:r>
          </a:p>
          <a:p>
            <a:pPr marL="457200" lvl="1" indent="0">
              <a:buNone/>
            </a:pPr>
            <a:r>
              <a:rPr lang="en-US" sz="2000" dirty="0">
                <a:solidFill>
                  <a:schemeClr val="accent1">
                    <a:lumMod val="50000"/>
                  </a:schemeClr>
                </a:solidFill>
                <a:latin typeface="Consolas" panose="020B0609020204030204" pitchFamily="49" charset="0"/>
              </a:rPr>
              <a:t>  selector: </a:t>
            </a:r>
            <a:r>
              <a:rPr lang="en-US" sz="2000" dirty="0">
                <a:solidFill>
                  <a:schemeClr val="accent2">
                    <a:lumMod val="75000"/>
                  </a:schemeClr>
                </a:solidFill>
                <a:latin typeface="Consolas" panose="020B0609020204030204" pitchFamily="49" charset="0"/>
              </a:rPr>
              <a:t>'app-root',</a:t>
            </a:r>
          </a:p>
          <a:p>
            <a:pPr marL="457200" lvl="1" indent="0">
              <a:buNone/>
            </a:pPr>
            <a:r>
              <a:rPr lang="en-US" sz="2000" dirty="0">
                <a:solidFill>
                  <a:srgbClr val="D4D4D4"/>
                </a:solidFill>
                <a:latin typeface="Consolas" panose="020B0609020204030204" pitchFamily="49" charset="0"/>
              </a:rPr>
              <a:t>  </a:t>
            </a:r>
            <a:r>
              <a:rPr lang="en-US" sz="2000" dirty="0" err="1">
                <a:solidFill>
                  <a:schemeClr val="accent1">
                    <a:lumMod val="50000"/>
                  </a:schemeClr>
                </a:solidFill>
                <a:latin typeface="Consolas" panose="020B0609020204030204" pitchFamily="49" charset="0"/>
              </a:rPr>
              <a:t>templateUrl</a:t>
            </a:r>
            <a:r>
              <a:rPr lang="en-US" sz="2000" dirty="0">
                <a:solidFill>
                  <a:schemeClr val="accent1">
                    <a:lumMod val="50000"/>
                  </a:schemeClr>
                </a:solidFill>
                <a:latin typeface="Consolas" panose="020B0609020204030204" pitchFamily="49" charset="0"/>
              </a:rPr>
              <a:t>: </a:t>
            </a:r>
            <a:r>
              <a:rPr lang="en-US" sz="2000" dirty="0">
                <a:solidFill>
                  <a:schemeClr val="accent2">
                    <a:lumMod val="75000"/>
                  </a:schemeClr>
                </a:solidFill>
                <a:latin typeface="Consolas" panose="020B0609020204030204" pitchFamily="49" charset="0"/>
              </a:rPr>
              <a:t>'./app.component.html',</a:t>
            </a:r>
          </a:p>
          <a:p>
            <a:pPr marL="457200" lvl="1" indent="0">
              <a:buNone/>
            </a:pPr>
            <a:r>
              <a:rPr lang="en-US" sz="2000" dirty="0">
                <a:solidFill>
                  <a:srgbClr val="D4D4D4"/>
                </a:solidFill>
                <a:latin typeface="Consolas" panose="020B0609020204030204" pitchFamily="49" charset="0"/>
              </a:rPr>
              <a:t>  </a:t>
            </a:r>
            <a:r>
              <a:rPr lang="en-US" sz="2000" dirty="0" err="1">
                <a:solidFill>
                  <a:schemeClr val="accent1">
                    <a:lumMod val="50000"/>
                  </a:schemeClr>
                </a:solidFill>
                <a:latin typeface="Consolas" panose="020B0609020204030204" pitchFamily="49" charset="0"/>
              </a:rPr>
              <a:t>styleUrls</a:t>
            </a:r>
            <a:r>
              <a:rPr lang="en-US" sz="2000" dirty="0">
                <a:solidFill>
                  <a:schemeClr val="accent1">
                    <a:lumMod val="50000"/>
                  </a:schemeClr>
                </a:solidFill>
                <a:latin typeface="Consolas" panose="020B0609020204030204" pitchFamily="49" charset="0"/>
              </a:rPr>
              <a:t>: </a:t>
            </a:r>
            <a:r>
              <a:rPr lang="en-US" sz="2000" dirty="0">
                <a:solidFill>
                  <a:schemeClr val="accent2">
                    <a:lumMod val="75000"/>
                  </a:schemeClr>
                </a:solidFill>
                <a:latin typeface="Consolas" panose="020B0609020204030204" pitchFamily="49" charset="0"/>
              </a:rPr>
              <a:t>['./app.component.css'],</a:t>
            </a:r>
          </a:p>
          <a:p>
            <a:pPr marL="457200" lvl="1" indent="0">
              <a:buNone/>
            </a:pPr>
            <a:r>
              <a:rPr lang="en-US" sz="2000" dirty="0">
                <a:solidFill>
                  <a:srgbClr val="D4D4D4"/>
                </a:solidFill>
                <a:latin typeface="Consolas" panose="020B0609020204030204" pitchFamily="49" charset="0"/>
              </a:rPr>
              <a:t> </a:t>
            </a:r>
            <a:r>
              <a:rPr lang="en-US" sz="2000" dirty="0">
                <a:solidFill>
                  <a:schemeClr val="accent1">
                    <a:lumMod val="50000"/>
                  </a:schemeClr>
                </a:solidFill>
                <a:latin typeface="Consolas" panose="020B0609020204030204" pitchFamily="49" charset="0"/>
              </a:rPr>
              <a:t> providers:[</a:t>
            </a:r>
            <a:r>
              <a:rPr lang="en-US" sz="2000" dirty="0" err="1">
                <a:solidFill>
                  <a:srgbClr val="4EC9B0"/>
                </a:solidFill>
                <a:latin typeface="Consolas" panose="020B0609020204030204" pitchFamily="49" charset="0"/>
              </a:rPr>
              <a:t>StudentService</a:t>
            </a:r>
            <a:r>
              <a:rPr lang="en-US" sz="2000" dirty="0">
                <a:solidFill>
                  <a:srgbClr val="D4D4D4"/>
                </a:solidFill>
                <a:latin typeface="Consolas" panose="020B0609020204030204" pitchFamily="49" charset="0"/>
              </a:rPr>
              <a:t>]</a:t>
            </a:r>
          </a:p>
          <a:p>
            <a:pPr marL="457200" lvl="1" indent="0">
              <a:buNone/>
            </a:pPr>
            <a:r>
              <a:rPr lang="en-US" sz="2000" dirty="0">
                <a:solidFill>
                  <a:srgbClr val="D4D4D4"/>
                </a:solidFill>
                <a:latin typeface="Consolas" panose="020B0609020204030204" pitchFamily="49" charset="0"/>
              </a:rPr>
              <a:t>})</a:t>
            </a:r>
          </a:p>
          <a:p>
            <a:pPr marL="457200" lvl="1" indent="0">
              <a:buNone/>
            </a:pPr>
            <a:r>
              <a:rPr lang="en-US" sz="2000" dirty="0">
                <a:solidFill>
                  <a:srgbClr val="C586C0"/>
                </a:solidFill>
                <a:latin typeface="Consolas" panose="020B0609020204030204" pitchFamily="49" charset="0"/>
              </a:rPr>
              <a:t>export</a:t>
            </a:r>
            <a:r>
              <a:rPr lang="en-US" sz="2000" b="1" dirty="0">
                <a:solidFill>
                  <a:schemeClr val="accent1"/>
                </a:solidFill>
                <a:latin typeface="Consolas" panose="020B0609020204030204" pitchFamily="49" charset="0"/>
              </a:rPr>
              <a:t> class </a:t>
            </a:r>
            <a:r>
              <a:rPr lang="en-US" sz="2000" dirty="0" err="1">
                <a:solidFill>
                  <a:srgbClr val="4EC9B0"/>
                </a:solidFill>
                <a:latin typeface="Consolas" panose="020B0609020204030204" pitchFamily="49" charset="0"/>
              </a:rPr>
              <a:t>AppComponent</a:t>
            </a:r>
            <a:r>
              <a:rPr lang="en-US" sz="2000" dirty="0">
                <a:solidFill>
                  <a:srgbClr val="D4D4D4"/>
                </a:solidFill>
                <a:latin typeface="Consolas" panose="020B0609020204030204" pitchFamily="49" charset="0"/>
              </a:rPr>
              <a:t> {  </a:t>
            </a:r>
          </a:p>
          <a:p>
            <a:pPr marL="457200" lvl="1" indent="0">
              <a:buNone/>
            </a:pPr>
            <a:r>
              <a:rPr lang="en-US" sz="2000" dirty="0">
                <a:solidFill>
                  <a:srgbClr val="D4D4D4"/>
                </a:solidFill>
                <a:latin typeface="Consolas" panose="020B0609020204030204" pitchFamily="49" charset="0"/>
              </a:rPr>
              <a:t>   </a:t>
            </a:r>
            <a:r>
              <a:rPr lang="en-US" sz="2000" dirty="0">
                <a:solidFill>
                  <a:schemeClr val="accent1">
                    <a:lumMod val="50000"/>
                  </a:schemeClr>
                </a:solidFill>
                <a:latin typeface="Consolas" panose="020B0609020204030204" pitchFamily="49" charset="0"/>
              </a:rPr>
              <a:t> students</a:t>
            </a:r>
            <a:r>
              <a:rPr lang="en-US" sz="2000" dirty="0">
                <a:solidFill>
                  <a:srgbClr val="D4D4D4"/>
                </a:solidFill>
                <a:latin typeface="Consolas" panose="020B0609020204030204" pitchFamily="49" charset="0"/>
              </a:rPr>
              <a:t>: </a:t>
            </a:r>
            <a:r>
              <a:rPr lang="en-US" sz="2000" dirty="0">
                <a:solidFill>
                  <a:srgbClr val="4EC9B0"/>
                </a:solidFill>
                <a:latin typeface="Consolas" panose="020B0609020204030204" pitchFamily="49" charset="0"/>
              </a:rPr>
              <a:t>any</a:t>
            </a:r>
            <a:r>
              <a:rPr lang="en-US" sz="2000" dirty="0">
                <a:solidFill>
                  <a:srgbClr val="D4D4D4"/>
                </a:solidFill>
                <a:latin typeface="Consolas" panose="020B0609020204030204" pitchFamily="49" charset="0"/>
              </a:rPr>
              <a:t>[];</a:t>
            </a:r>
          </a:p>
          <a:p>
            <a:pPr marL="457200" lvl="1" indent="0">
              <a:buNone/>
            </a:pPr>
            <a:br>
              <a:rPr lang="en-US" sz="2000" dirty="0">
                <a:solidFill>
                  <a:srgbClr val="D4D4D4"/>
                </a:solidFill>
                <a:latin typeface="Consolas" panose="020B0609020204030204" pitchFamily="49" charset="0"/>
              </a:rPr>
            </a:br>
            <a:r>
              <a:rPr lang="en-US" sz="2000" dirty="0">
                <a:solidFill>
                  <a:srgbClr val="D4D4D4"/>
                </a:solidFill>
                <a:latin typeface="Consolas" panose="020B0609020204030204" pitchFamily="49" charset="0"/>
              </a:rPr>
              <a:t>   </a:t>
            </a:r>
            <a:r>
              <a:rPr lang="en-US" sz="2000" b="1" dirty="0">
                <a:solidFill>
                  <a:schemeClr val="accent1"/>
                </a:solidFill>
                <a:latin typeface="Consolas" panose="020B0609020204030204" pitchFamily="49" charset="0"/>
              </a:rPr>
              <a:t> constructor(private </a:t>
            </a:r>
            <a:r>
              <a:rPr lang="en-US" sz="2000" dirty="0">
                <a:solidFill>
                  <a:srgbClr val="9CDCFE"/>
                </a:solidFill>
                <a:latin typeface="Consolas" panose="020B0609020204030204" pitchFamily="49" charset="0"/>
              </a:rPr>
              <a:t>_</a:t>
            </a:r>
            <a:r>
              <a:rPr lang="en-US" sz="2000" b="1" dirty="0" err="1">
                <a:solidFill>
                  <a:schemeClr val="accent1">
                    <a:lumMod val="50000"/>
                  </a:schemeClr>
                </a:solidFill>
                <a:latin typeface="Consolas" panose="020B0609020204030204" pitchFamily="49" charset="0"/>
              </a:rPr>
              <a:t>studentService</a:t>
            </a:r>
            <a:r>
              <a:rPr lang="en-US" sz="2000" b="1" dirty="0">
                <a:solidFill>
                  <a:srgbClr val="D4D4D4"/>
                </a:solidFill>
                <a:latin typeface="Consolas" panose="020B0609020204030204" pitchFamily="49" charset="0"/>
              </a:rPr>
              <a:t>: </a:t>
            </a:r>
            <a:r>
              <a:rPr lang="en-US" sz="2000" dirty="0" err="1">
                <a:solidFill>
                  <a:srgbClr val="4EC9B0"/>
                </a:solidFill>
                <a:latin typeface="Consolas" panose="020B0609020204030204" pitchFamily="49" charset="0"/>
              </a:rPr>
              <a:t>StudentService</a:t>
            </a:r>
            <a:r>
              <a:rPr lang="en-US" sz="2000" dirty="0">
                <a:solidFill>
                  <a:srgbClr val="D4D4D4"/>
                </a:solidFill>
                <a:latin typeface="Consolas" panose="020B0609020204030204" pitchFamily="49" charset="0"/>
              </a:rPr>
              <a:t>) {</a:t>
            </a:r>
          </a:p>
          <a:p>
            <a:pPr marL="457200" lvl="1" indent="0">
              <a:buNone/>
            </a:pPr>
            <a:r>
              <a:rPr lang="en-US" sz="2000" dirty="0">
                <a:solidFill>
                  <a:srgbClr val="D4D4D4"/>
                </a:solidFill>
                <a:latin typeface="Consolas" panose="020B0609020204030204" pitchFamily="49" charset="0"/>
              </a:rPr>
              <a:t>        </a:t>
            </a:r>
            <a:r>
              <a:rPr lang="en-US" sz="2000" b="1" dirty="0" err="1">
                <a:solidFill>
                  <a:schemeClr val="accent1"/>
                </a:solidFill>
                <a:latin typeface="Consolas" panose="020B0609020204030204" pitchFamily="49" charset="0"/>
              </a:rPr>
              <a:t>thi</a:t>
            </a:r>
            <a:r>
              <a:rPr lang="en-US" sz="2000" b="1" dirty="0" err="1">
                <a:solidFill>
                  <a:srgbClr val="569CD6"/>
                </a:solidFill>
                <a:latin typeface="Consolas" panose="020B0609020204030204" pitchFamily="49" charset="0"/>
              </a:rPr>
              <a:t>s</a:t>
            </a:r>
            <a:r>
              <a:rPr lang="en-US" sz="2000" b="1" dirty="0" err="1">
                <a:solidFill>
                  <a:srgbClr val="D4D4D4"/>
                </a:solidFill>
                <a:latin typeface="Consolas" panose="020B0609020204030204" pitchFamily="49" charset="0"/>
              </a:rPr>
              <a:t>.</a:t>
            </a:r>
            <a:r>
              <a:rPr lang="en-US" sz="2000" dirty="0" err="1">
                <a:solidFill>
                  <a:schemeClr val="accent1">
                    <a:lumMod val="50000"/>
                  </a:schemeClr>
                </a:solidFill>
                <a:latin typeface="Consolas" panose="020B0609020204030204" pitchFamily="49" charset="0"/>
              </a:rPr>
              <a:t>students</a:t>
            </a:r>
            <a:r>
              <a:rPr lang="en-US" sz="2000" dirty="0">
                <a:solidFill>
                  <a:srgbClr val="D4D4D4"/>
                </a:solidFill>
                <a:latin typeface="Consolas" panose="020B0609020204030204" pitchFamily="49" charset="0"/>
              </a:rPr>
              <a:t> =</a:t>
            </a:r>
            <a:r>
              <a:rPr lang="en-US" sz="2000" b="1" dirty="0">
                <a:solidFill>
                  <a:srgbClr val="D4D4D4"/>
                </a:solidFill>
                <a:latin typeface="Consolas" panose="020B0609020204030204" pitchFamily="49" charset="0"/>
              </a:rPr>
              <a:t> </a:t>
            </a:r>
            <a:r>
              <a:rPr lang="en-US" sz="2000" b="1" dirty="0">
                <a:solidFill>
                  <a:schemeClr val="accent1"/>
                </a:solidFill>
                <a:latin typeface="Consolas" panose="020B0609020204030204" pitchFamily="49" charset="0"/>
              </a:rPr>
              <a:t>this</a:t>
            </a:r>
            <a:r>
              <a:rPr lang="en-US" sz="2000" dirty="0">
                <a:solidFill>
                  <a:srgbClr val="D4D4D4"/>
                </a:solidFill>
                <a:latin typeface="Consolas" panose="020B0609020204030204" pitchFamily="49" charset="0"/>
              </a:rPr>
              <a:t>.</a:t>
            </a:r>
            <a:r>
              <a:rPr lang="en-US" sz="2000" dirty="0">
                <a:solidFill>
                  <a:srgbClr val="9CDCFE"/>
                </a:solidFill>
                <a:latin typeface="Consolas" panose="020B0609020204030204" pitchFamily="49" charset="0"/>
              </a:rPr>
              <a:t>_</a:t>
            </a:r>
            <a:r>
              <a:rPr lang="en-US" sz="2000" b="1" dirty="0" err="1">
                <a:latin typeface="Consolas" panose="020B0609020204030204" pitchFamily="49" charset="0"/>
              </a:rPr>
              <a:t>stud</a:t>
            </a:r>
            <a:r>
              <a:rPr lang="en-US" sz="2000" b="1" dirty="0" err="1">
                <a:solidFill>
                  <a:schemeClr val="accent1">
                    <a:lumMod val="50000"/>
                  </a:schemeClr>
                </a:solidFill>
                <a:latin typeface="Consolas" panose="020B0609020204030204" pitchFamily="49" charset="0"/>
              </a:rPr>
              <a:t>entService</a:t>
            </a:r>
            <a:r>
              <a:rPr lang="en-US" sz="2000" b="1" dirty="0" err="1">
                <a:solidFill>
                  <a:schemeClr val="accent2">
                    <a:lumMod val="50000"/>
                  </a:schemeClr>
                </a:solidFill>
                <a:latin typeface="Consolas" panose="020B0609020204030204" pitchFamily="49" charset="0"/>
              </a:rPr>
              <a:t>.getStudents</a:t>
            </a:r>
            <a:r>
              <a:rPr lang="en-US" sz="2000" b="1" dirty="0">
                <a:solidFill>
                  <a:schemeClr val="accent2">
                    <a:lumMod val="50000"/>
                  </a:schemeClr>
                </a:solidFill>
                <a:latin typeface="Consolas" panose="020B0609020204030204" pitchFamily="49" charset="0"/>
              </a:rPr>
              <a:t>();</a:t>
            </a:r>
          </a:p>
          <a:p>
            <a:pPr marL="457200" lvl="1" indent="0">
              <a:buNone/>
            </a:pPr>
            <a:r>
              <a:rPr lang="en-US" sz="2000" dirty="0">
                <a:solidFill>
                  <a:srgbClr val="D4D4D4"/>
                </a:solidFill>
                <a:latin typeface="Consolas" panose="020B0609020204030204" pitchFamily="49" charset="0"/>
              </a:rPr>
              <a:t>    }</a:t>
            </a:r>
          </a:p>
          <a:p>
            <a:pPr marL="457200" lvl="1" indent="0">
              <a:buNone/>
            </a:pPr>
            <a:r>
              <a:rPr lang="en-US" sz="2000" dirty="0">
                <a:solidFill>
                  <a:srgbClr val="D4D4D4"/>
                </a:solidFill>
                <a:latin typeface="Consolas" panose="020B0609020204030204" pitchFamily="49" charset="0"/>
              </a:rPr>
              <a:t>}</a:t>
            </a:r>
          </a:p>
          <a:p>
            <a:pPr marL="0" indent="0">
              <a:buNone/>
            </a:pP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pPr marL="0" indent="0">
              <a:lnSpc>
                <a:spcPct val="100000"/>
              </a:lnSpc>
              <a:buNone/>
            </a:pPr>
            <a:endParaRPr lang="en-US" sz="16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91328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fontScale="62500" lnSpcReduction="20000"/>
          </a:bodyPr>
          <a:lstStyle/>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Modifying app.component.html file:</a:t>
            </a:r>
          </a:p>
          <a:p>
            <a:pPr marL="0" indent="0">
              <a:buNone/>
            </a:pP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table</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thead</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tr</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r>
              <a:rPr lang="en-US" sz="2400" b="1" dirty="0">
                <a:solidFill>
                  <a:schemeClr val="bg2">
                    <a:lumMod val="25000"/>
                  </a:schemeClr>
                </a:solidFill>
                <a:latin typeface="Consolas" panose="020B0609020204030204" pitchFamily="49" charset="0"/>
              </a:rPr>
              <a:t>ID</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r>
              <a:rPr lang="en-US" sz="2400" b="1" dirty="0">
                <a:solidFill>
                  <a:schemeClr val="bg2">
                    <a:lumMod val="25000"/>
                  </a:schemeClr>
                </a:solidFill>
                <a:latin typeface="Consolas" panose="020B0609020204030204" pitchFamily="49" charset="0"/>
              </a:rPr>
              <a:t>First Name</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r>
              <a:rPr lang="en-US" sz="2400" b="1" dirty="0">
                <a:solidFill>
                  <a:schemeClr val="bg2">
                    <a:lumMod val="25000"/>
                  </a:schemeClr>
                </a:solidFill>
                <a:latin typeface="Consolas" panose="020B0609020204030204" pitchFamily="49" charset="0"/>
              </a:rPr>
              <a:t>Last Name</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r>
              <a:rPr lang="en-US" sz="2400" b="1" dirty="0">
                <a:solidFill>
                  <a:schemeClr val="bg2">
                    <a:lumMod val="25000"/>
                  </a:schemeClr>
                </a:solidFill>
                <a:latin typeface="Consolas" panose="020B0609020204030204" pitchFamily="49" charset="0"/>
              </a:rPr>
              <a:t>Branch</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r>
              <a:rPr lang="en-US" sz="2400" b="1" dirty="0">
                <a:solidFill>
                  <a:schemeClr val="bg2">
                    <a:lumMod val="25000"/>
                  </a:schemeClr>
                </a:solidFill>
                <a:latin typeface="Consolas" panose="020B0609020204030204" pitchFamily="49" charset="0"/>
              </a:rPr>
              <a:t>DOB</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r>
              <a:rPr lang="en-US" sz="2400" b="1" dirty="0">
                <a:solidFill>
                  <a:schemeClr val="bg2">
                    <a:lumMod val="25000"/>
                  </a:schemeClr>
                </a:solidFill>
                <a:latin typeface="Consolas" panose="020B0609020204030204" pitchFamily="49" charset="0"/>
              </a:rPr>
              <a:t>Gender</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tr</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thead</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tbody</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tr</a:t>
            </a:r>
            <a:r>
              <a:rPr lang="en-US" sz="2400" b="1" dirty="0">
                <a:solidFill>
                  <a:srgbClr val="D4D4D4"/>
                </a:solidFill>
                <a:latin typeface="Consolas" panose="020B0609020204030204" pitchFamily="49" charset="0"/>
              </a:rPr>
              <a:t> *</a:t>
            </a:r>
            <a:r>
              <a:rPr lang="en-US" sz="2400" b="1" dirty="0" err="1">
                <a:solidFill>
                  <a:srgbClr val="9CDCFE"/>
                </a:solidFill>
                <a:latin typeface="Consolas" panose="020B0609020204030204" pitchFamily="49" charset="0"/>
              </a:rPr>
              <a:t>ngFor</a:t>
            </a:r>
            <a:r>
              <a:rPr lang="en-US" sz="2400" b="1" dirty="0">
                <a:solidFill>
                  <a:srgbClr val="D4D4D4"/>
                </a:solidFill>
                <a:latin typeface="Consolas" panose="020B0609020204030204" pitchFamily="49" charset="0"/>
              </a:rPr>
              <a:t>=</a:t>
            </a:r>
            <a:r>
              <a:rPr lang="en-US" sz="2400" b="1" dirty="0">
                <a:solidFill>
                  <a:srgbClr val="CE9178"/>
                </a:solidFill>
                <a:latin typeface="Consolas" panose="020B0609020204030204" pitchFamily="49" charset="0"/>
              </a:rPr>
              <a:t>'let student of students'</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td</a:t>
            </a:r>
            <a:r>
              <a:rPr lang="en-US" sz="2400" b="1" dirty="0">
                <a:solidFill>
                  <a:schemeClr val="bg2">
                    <a:lumMod val="25000"/>
                  </a:schemeClr>
                </a:solidFill>
                <a:latin typeface="Consolas" panose="020B0609020204030204" pitchFamily="49" charset="0"/>
              </a:rPr>
              <a:t>&gt;{{student.ID}}&lt;/</a:t>
            </a:r>
            <a:r>
              <a:rPr lang="en-US" sz="2400" b="1" dirty="0">
                <a:solidFill>
                  <a:srgbClr val="569CD6"/>
                </a:solidFill>
                <a:latin typeface="Consolas" panose="020B0609020204030204" pitchFamily="49" charset="0"/>
              </a:rPr>
              <a:t>td</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td</a:t>
            </a:r>
            <a:r>
              <a:rPr lang="en-US" sz="2400" b="1" dirty="0">
                <a:solidFill>
                  <a:schemeClr val="bg2">
                    <a:lumMod val="25000"/>
                  </a:schemeClr>
                </a:solidFill>
                <a:latin typeface="Consolas" panose="020B0609020204030204" pitchFamily="49" charset="0"/>
              </a:rPr>
              <a:t>&gt;{{</a:t>
            </a:r>
            <a:r>
              <a:rPr lang="en-US" sz="2400" b="1" dirty="0" err="1">
                <a:solidFill>
                  <a:schemeClr val="bg2">
                    <a:lumMod val="25000"/>
                  </a:schemeClr>
                </a:solidFill>
                <a:latin typeface="Consolas" panose="020B0609020204030204" pitchFamily="49" charset="0"/>
              </a:rPr>
              <a:t>student.FirstName</a:t>
            </a:r>
            <a:r>
              <a:rPr lang="en-US" sz="2400" b="1" dirty="0">
                <a:solidFill>
                  <a:schemeClr val="bg2">
                    <a:lumMod val="25000"/>
                  </a:schemeClr>
                </a:solidFill>
                <a:latin typeface="Consolas" panose="020B0609020204030204" pitchFamily="49" charset="0"/>
              </a:rPr>
              <a:t>}}&lt;/</a:t>
            </a:r>
            <a:r>
              <a:rPr lang="en-US" sz="2400" b="1" dirty="0">
                <a:solidFill>
                  <a:srgbClr val="569CD6"/>
                </a:solidFill>
                <a:latin typeface="Consolas" panose="020B0609020204030204" pitchFamily="49" charset="0"/>
              </a:rPr>
              <a:t>td</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td</a:t>
            </a:r>
            <a:r>
              <a:rPr lang="en-US" sz="2400" b="1" dirty="0">
                <a:solidFill>
                  <a:schemeClr val="bg2">
                    <a:lumMod val="25000"/>
                  </a:schemeClr>
                </a:solidFill>
                <a:latin typeface="Consolas" panose="020B0609020204030204" pitchFamily="49" charset="0"/>
              </a:rPr>
              <a:t>&gt;{{</a:t>
            </a:r>
            <a:r>
              <a:rPr lang="en-US" sz="2400" b="1" dirty="0" err="1">
                <a:solidFill>
                  <a:schemeClr val="bg2">
                    <a:lumMod val="25000"/>
                  </a:schemeClr>
                </a:solidFill>
                <a:latin typeface="Consolas" panose="020B0609020204030204" pitchFamily="49" charset="0"/>
              </a:rPr>
              <a:t>student.LastName</a:t>
            </a:r>
            <a:r>
              <a:rPr lang="en-US" sz="2400" b="1" dirty="0">
                <a:solidFill>
                  <a:schemeClr val="bg2">
                    <a:lumMod val="25000"/>
                  </a:schemeClr>
                </a:solidFill>
                <a:latin typeface="Consolas" panose="020B0609020204030204" pitchFamily="49" charset="0"/>
              </a:rPr>
              <a:t>}}&lt;/</a:t>
            </a:r>
            <a:r>
              <a:rPr lang="en-US" sz="2400" b="1" dirty="0">
                <a:solidFill>
                  <a:srgbClr val="569CD6"/>
                </a:solidFill>
                <a:latin typeface="Consolas" panose="020B0609020204030204" pitchFamily="49" charset="0"/>
              </a:rPr>
              <a:t>td</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td</a:t>
            </a:r>
            <a:r>
              <a:rPr lang="en-US" sz="2400" b="1" dirty="0">
                <a:solidFill>
                  <a:schemeClr val="bg2">
                    <a:lumMod val="25000"/>
                  </a:schemeClr>
                </a:solidFill>
                <a:latin typeface="Consolas" panose="020B0609020204030204" pitchFamily="49" charset="0"/>
              </a:rPr>
              <a:t>&gt;{{</a:t>
            </a:r>
            <a:r>
              <a:rPr lang="en-US" sz="2400" b="1" dirty="0" err="1">
                <a:solidFill>
                  <a:schemeClr val="bg2">
                    <a:lumMod val="25000"/>
                  </a:schemeClr>
                </a:solidFill>
                <a:latin typeface="Consolas" panose="020B0609020204030204" pitchFamily="49" charset="0"/>
              </a:rPr>
              <a:t>student.Branch</a:t>
            </a:r>
            <a:r>
              <a:rPr lang="en-US" sz="2400" b="1" dirty="0">
                <a:solidFill>
                  <a:schemeClr val="bg2">
                    <a:lumMod val="25000"/>
                  </a:schemeClr>
                </a:solidFill>
                <a:latin typeface="Consolas" panose="020B0609020204030204" pitchFamily="49" charset="0"/>
              </a:rPr>
              <a:t>}}&lt;/</a:t>
            </a:r>
            <a:r>
              <a:rPr lang="en-US" sz="2400" b="1" dirty="0">
                <a:solidFill>
                  <a:srgbClr val="569CD6"/>
                </a:solidFill>
                <a:latin typeface="Consolas" panose="020B0609020204030204" pitchFamily="49" charset="0"/>
              </a:rPr>
              <a:t>td</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td</a:t>
            </a:r>
            <a:r>
              <a:rPr lang="en-US" sz="2400" b="1" dirty="0">
                <a:solidFill>
                  <a:schemeClr val="bg2">
                    <a:lumMod val="25000"/>
                  </a:schemeClr>
                </a:solidFill>
                <a:latin typeface="Consolas" panose="020B0609020204030204" pitchFamily="49" charset="0"/>
              </a:rPr>
              <a:t>&gt;{{</a:t>
            </a:r>
            <a:r>
              <a:rPr lang="en-US" sz="2400" b="1" dirty="0" err="1">
                <a:solidFill>
                  <a:schemeClr val="bg2">
                    <a:lumMod val="25000"/>
                  </a:schemeClr>
                </a:solidFill>
                <a:latin typeface="Consolas" panose="020B0609020204030204" pitchFamily="49" charset="0"/>
              </a:rPr>
              <a:t>student.DOB</a:t>
            </a:r>
            <a:r>
              <a:rPr lang="en-US" sz="2400" b="1" dirty="0">
                <a:solidFill>
                  <a:schemeClr val="bg2">
                    <a:lumMod val="25000"/>
                  </a:schemeClr>
                </a:solidFill>
                <a:latin typeface="Consolas" panose="020B0609020204030204" pitchFamily="49" charset="0"/>
              </a:rPr>
              <a:t>}}&lt;/</a:t>
            </a:r>
            <a:r>
              <a:rPr lang="en-US" sz="2400" b="1" dirty="0">
                <a:solidFill>
                  <a:srgbClr val="569CD6"/>
                </a:solidFill>
                <a:latin typeface="Consolas" panose="020B0609020204030204" pitchFamily="49" charset="0"/>
              </a:rPr>
              <a:t>td</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td</a:t>
            </a:r>
            <a:r>
              <a:rPr lang="en-US" sz="2400" b="1" dirty="0">
                <a:solidFill>
                  <a:schemeClr val="bg2">
                    <a:lumMod val="25000"/>
                  </a:schemeClr>
                </a:solidFill>
                <a:latin typeface="Consolas" panose="020B0609020204030204" pitchFamily="49" charset="0"/>
              </a:rPr>
              <a:t>&gt;{{</a:t>
            </a:r>
            <a:r>
              <a:rPr lang="en-US" sz="2400" b="1" dirty="0" err="1">
                <a:solidFill>
                  <a:schemeClr val="bg2">
                    <a:lumMod val="25000"/>
                  </a:schemeClr>
                </a:solidFill>
                <a:latin typeface="Consolas" panose="020B0609020204030204" pitchFamily="49" charset="0"/>
              </a:rPr>
              <a:t>student.Gender</a:t>
            </a:r>
            <a:r>
              <a:rPr lang="en-US" sz="2400" b="1" dirty="0">
                <a:solidFill>
                  <a:schemeClr val="bg2">
                    <a:lumMod val="25000"/>
                  </a:schemeClr>
                </a:solidFill>
                <a:latin typeface="Consolas" panose="020B0609020204030204" pitchFamily="49" charset="0"/>
              </a:rPr>
              <a:t>}}&lt;/</a:t>
            </a:r>
            <a:r>
              <a:rPr lang="en-US" sz="2400" b="1" dirty="0">
                <a:solidFill>
                  <a:srgbClr val="569CD6"/>
                </a:solidFill>
                <a:latin typeface="Consolas" panose="020B0609020204030204" pitchFamily="49" charset="0"/>
              </a:rPr>
              <a:t>td</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tr</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D4D4D4"/>
                </a:solidFill>
                <a:latin typeface="Consolas" panose="020B0609020204030204" pitchFamily="49" charset="0"/>
              </a:rPr>
              <a:t>    </a:t>
            </a:r>
            <a:r>
              <a:rPr lang="en-US" sz="2400" b="1" dirty="0">
                <a:solidFill>
                  <a:srgbClr val="808080"/>
                </a:solidFill>
                <a:latin typeface="Consolas" panose="020B0609020204030204" pitchFamily="49" charset="0"/>
              </a:rPr>
              <a:t>&lt;/</a:t>
            </a:r>
            <a:r>
              <a:rPr lang="en-US" sz="2400" b="1" dirty="0" err="1">
                <a:solidFill>
                  <a:srgbClr val="569CD6"/>
                </a:solidFill>
                <a:latin typeface="Consolas" panose="020B0609020204030204" pitchFamily="49" charset="0"/>
              </a:rPr>
              <a:t>tbody</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buNone/>
            </a:pPr>
            <a:r>
              <a:rPr lang="en-US" sz="2400" b="1" dirty="0">
                <a:solidFill>
                  <a:srgbClr val="808080"/>
                </a:solidFill>
                <a:latin typeface="Consolas" panose="020B0609020204030204" pitchFamily="49" charset="0"/>
              </a:rPr>
              <a:t>&lt;/</a:t>
            </a:r>
            <a:r>
              <a:rPr lang="en-US" sz="2400" b="1" dirty="0">
                <a:solidFill>
                  <a:srgbClr val="569CD6"/>
                </a:solidFill>
                <a:latin typeface="Consolas" panose="020B0609020204030204" pitchFamily="49" charset="0"/>
              </a:rPr>
              <a:t>table</a:t>
            </a:r>
            <a:r>
              <a:rPr lang="en-US" sz="2400" b="1" dirty="0">
                <a:solidFill>
                  <a:srgbClr val="808080"/>
                </a:solidFill>
                <a:latin typeface="Consolas" panose="020B0609020204030204" pitchFamily="49" charset="0"/>
              </a:rPr>
              <a:t>&gt;</a:t>
            </a:r>
            <a:endParaRPr lang="en-US" sz="2400" b="1" dirty="0">
              <a:solidFill>
                <a:srgbClr val="D4D4D4"/>
              </a:solidFill>
              <a:latin typeface="Consolas" panose="020B0609020204030204" pitchFamily="49" charset="0"/>
            </a:endParaRPr>
          </a:p>
          <a:p>
            <a:pPr marL="0" indent="0">
              <a:lnSpc>
                <a:spcPct val="100000"/>
              </a:lnSpc>
              <a:buNone/>
            </a:pPr>
            <a:endParaRPr lang="en-US" sz="2400" b="1" dirty="0">
              <a:solidFill>
                <a:schemeClr val="accent1"/>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43630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993913"/>
            <a:ext cx="12191999" cy="5864086"/>
          </a:xfrm>
        </p:spPr>
        <p:txBody>
          <a:bodyPr>
            <a:normAutofit lnSpcReduction="10000"/>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Why we need Angular Pipes?</a:t>
            </a:r>
          </a:p>
          <a:p>
            <a:pPr>
              <a:lnSpc>
                <a:spcPct val="100000"/>
              </a:lnSpc>
            </a:pPr>
            <a:r>
              <a:rPr lang="en-US" sz="2000" dirty="0">
                <a:latin typeface="Consolas" panose="020B0609020204030204" pitchFamily="49" charset="0"/>
                <a:cs typeface="Times New Roman" panose="02020603050405020304" pitchFamily="18" charset="0"/>
              </a:rPr>
              <a:t>As we already know every web application starts with a simple task: first get the data, then transform the data into some format, and finally, show the formatted data to the </a:t>
            </a:r>
            <a:r>
              <a:rPr lang="en-US" sz="2000" dirty="0" err="1">
                <a:latin typeface="Consolas" panose="020B0609020204030204" pitchFamily="49" charset="0"/>
                <a:cs typeface="Times New Roman" panose="02020603050405020304" pitchFamily="18" charset="0"/>
              </a:rPr>
              <a:t>users.Getting</a:t>
            </a:r>
            <a:r>
              <a:rPr lang="en-US" sz="2000" dirty="0">
                <a:latin typeface="Consolas" panose="020B0609020204030204" pitchFamily="49" charset="0"/>
                <a:cs typeface="Times New Roman" panose="02020603050405020304" pitchFamily="18" charset="0"/>
              </a:rPr>
              <a:t> the data is very simple, you can create a local variable or a complex type to hold the data or even you may get the data from APIs.</a:t>
            </a:r>
          </a:p>
          <a:p>
            <a:pPr>
              <a:lnSpc>
                <a:spcPct val="100000"/>
              </a:lnSpc>
            </a:pPr>
            <a:r>
              <a:rPr lang="en-US" sz="2000" dirty="0">
                <a:latin typeface="Consolas" panose="020B0609020204030204" pitchFamily="49" charset="0"/>
                <a:cs typeface="Times New Roman" panose="02020603050405020304" pitchFamily="18" charset="0"/>
              </a:rPr>
              <a:t>Once you get the data, then you could show the raw data as it is to the end-user, but that will not make a good user experience. To get a good user experience we need to modify the raw data into some specific format and in such cases, Angular Pipes plays an important role.</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What are Pipes in Angular Application?</a:t>
            </a:r>
          </a:p>
          <a:p>
            <a:pPr>
              <a:lnSpc>
                <a:spcPct val="100000"/>
              </a:lnSpc>
            </a:pPr>
            <a:r>
              <a:rPr lang="en-US" sz="2000" dirty="0">
                <a:latin typeface="Consolas" panose="020B0609020204030204" pitchFamily="49" charset="0"/>
                <a:cs typeface="Times New Roman" panose="02020603050405020304" pitchFamily="18" charset="0"/>
              </a:rPr>
              <a:t>The Angular Pipe takes the raw data as input and then transforms the raw data into some desired format. </a:t>
            </a:r>
          </a:p>
          <a:p>
            <a:pPr>
              <a:lnSpc>
                <a:spcPct val="100000"/>
              </a:lnSpc>
            </a:pPr>
            <a:r>
              <a:rPr lang="en-US" sz="2000" dirty="0">
                <a:latin typeface="Consolas" panose="020B0609020204030204" pitchFamily="49" charset="0"/>
                <a:cs typeface="Times New Roman" panose="02020603050405020304" pitchFamily="18" charset="0"/>
              </a:rPr>
              <a:t>Using the Pipe (|) operator, we can apply the pipes features to any of the property in angular application. </a:t>
            </a:r>
          </a:p>
          <a:p>
            <a:pPr>
              <a:lnSpc>
                <a:spcPct val="100000"/>
              </a:lnSpc>
            </a:pPr>
            <a:r>
              <a:rPr lang="en-US" sz="2000" dirty="0">
                <a:latin typeface="Consolas" panose="020B0609020204030204" pitchFamily="49" charset="0"/>
                <a:cs typeface="Times New Roman" panose="02020603050405020304" pitchFamily="18" charset="0"/>
              </a:rPr>
              <a:t>There are so many built-in pipes provides by Angular Framework such as lowercase, uppercase, </a:t>
            </a:r>
            <a:r>
              <a:rPr lang="en-US" sz="2000" dirty="0" err="1">
                <a:latin typeface="Consolas" panose="020B0609020204030204" pitchFamily="49" charset="0"/>
                <a:cs typeface="Times New Roman" panose="02020603050405020304" pitchFamily="18" charset="0"/>
              </a:rPr>
              <a:t>titlecase</a:t>
            </a:r>
            <a:r>
              <a:rPr lang="en-US" sz="2000" dirty="0">
                <a:latin typeface="Consolas" panose="020B0609020204030204" pitchFamily="49" charset="0"/>
                <a:cs typeface="Times New Roman" panose="02020603050405020304" pitchFamily="18" charset="0"/>
              </a:rPr>
              <a:t>, decimal, date, percent, currency etc. It is also possible to create custom pipes.</a:t>
            </a:r>
          </a:p>
        </p:txBody>
      </p:sp>
      <p:sp>
        <p:nvSpPr>
          <p:cNvPr id="2" name="Rectangle 1">
            <a:extLst>
              <a:ext uri="{FF2B5EF4-FFF2-40B4-BE49-F238E27FC236}">
                <a16:creationId xmlns:a16="http://schemas.microsoft.com/office/drawing/2014/main" id="{9A967EC7-9A2F-4646-8CC9-7ECE0CA05450}"/>
              </a:ext>
            </a:extLst>
          </p:cNvPr>
          <p:cNvSpPr/>
          <p:nvPr/>
        </p:nvSpPr>
        <p:spPr>
          <a:xfrm>
            <a:off x="0" y="-1"/>
            <a:ext cx="12192000" cy="993913"/>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a:solidFill>
                  <a:schemeClr val="accent1"/>
                </a:solidFill>
                <a:latin typeface="Algerian" panose="04020705040A02060702" pitchFamily="82" charset="0"/>
              </a:rPr>
              <a:t>Angular Pipes</a:t>
            </a:r>
            <a:endParaRPr lang="en-US" sz="40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250888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2400" b="1" dirty="0">
                <a:solidFill>
                  <a:schemeClr val="accent1"/>
                </a:solidFill>
                <a:latin typeface="arial" panose="020B0604020202020204" pitchFamily="34" charset="0"/>
              </a:rPr>
              <a:t>Syntax:</a:t>
            </a:r>
          </a:p>
          <a:p>
            <a:pPr marL="0" indent="0">
              <a:lnSpc>
                <a:spcPct val="100000"/>
              </a:lnSpc>
              <a:buNone/>
            </a:pPr>
            <a:endParaRPr lang="en-US" sz="1600" b="1" dirty="0">
              <a:solidFill>
                <a:schemeClr val="accent1"/>
              </a:solidFill>
              <a:latin typeface="arial" panose="020B0604020202020204" pitchFamily="34" charset="0"/>
              <a:cs typeface="Times New Roman" panose="02020603050405020304" pitchFamily="18" charset="0"/>
            </a:endParaRPr>
          </a:p>
          <a:p>
            <a:pPr marL="0" indent="0">
              <a:lnSpc>
                <a:spcPct val="100000"/>
              </a:lnSpc>
              <a:buNone/>
            </a:pPr>
            <a:endParaRPr lang="en-US" sz="1600" b="1" dirty="0">
              <a:solidFill>
                <a:schemeClr val="accent1"/>
              </a:solidFill>
              <a:latin typeface="arial" panose="020B0604020202020204" pitchFamily="34" charset="0"/>
              <a:cs typeface="Times New Roman" panose="02020603050405020304" pitchFamily="18" charset="0"/>
            </a:endParaRPr>
          </a:p>
          <a:p>
            <a:pPr marL="0" indent="0">
              <a:lnSpc>
                <a:spcPct val="100000"/>
              </a:lnSpc>
              <a:buNone/>
            </a:pPr>
            <a:endParaRPr lang="en-US" sz="1600" b="1" dirty="0">
              <a:solidFill>
                <a:schemeClr val="accent1"/>
              </a:solidFill>
              <a:latin typeface="arial" panose="020B0604020202020204" pitchFamily="34" charset="0"/>
              <a:cs typeface="Times New Roman" panose="02020603050405020304" pitchFamily="18" charset="0"/>
            </a:endParaRPr>
          </a:p>
          <a:p>
            <a:pPr marL="0" indent="0">
              <a:lnSpc>
                <a:spcPct val="100000"/>
              </a:lnSpc>
              <a:buNone/>
            </a:pPr>
            <a:endParaRPr lang="en-US" sz="1600" b="1" dirty="0">
              <a:solidFill>
                <a:schemeClr val="accent1"/>
              </a:solidFill>
              <a:latin typeface="arial" panose="020B0604020202020204" pitchFamily="34" charset="0"/>
              <a:cs typeface="Times New Roman" panose="02020603050405020304" pitchFamily="18" charset="0"/>
            </a:endParaRPr>
          </a:p>
          <a:p>
            <a:pPr marL="0" indent="0">
              <a:lnSpc>
                <a:spcPct val="100000"/>
              </a:lnSpc>
              <a:buNone/>
            </a:pPr>
            <a:endParaRPr lang="en-US" sz="1600" b="1" dirty="0">
              <a:solidFill>
                <a:schemeClr val="accent1"/>
              </a:solidFill>
              <a:latin typeface="arial" panose="020B0604020202020204" pitchFamily="34" charset="0"/>
              <a:cs typeface="Times New Roman" panose="02020603050405020304" pitchFamily="18" charset="0"/>
            </a:endParaRPr>
          </a:p>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Types of Pipes in Angular:</a:t>
            </a:r>
          </a:p>
          <a:p>
            <a:pPr marL="0" indent="0">
              <a:lnSpc>
                <a:spcPct val="100000"/>
              </a:lnSpc>
              <a:buNone/>
            </a:pPr>
            <a:endParaRPr lang="en-US" sz="2400" b="1" dirty="0">
              <a:solidFill>
                <a:schemeClr val="accent1"/>
              </a:solidFill>
              <a:latin typeface="Consolas" panose="020B0609020204030204" pitchFamily="49" charset="0"/>
              <a:cs typeface="Times New Roman" panose="02020603050405020304" pitchFamily="18" charset="0"/>
            </a:endParaRPr>
          </a:p>
        </p:txBody>
      </p:sp>
      <p:pic>
        <p:nvPicPr>
          <p:cNvPr id="2" name="Picture 1">
            <a:extLst>
              <a:ext uri="{FF2B5EF4-FFF2-40B4-BE49-F238E27FC236}">
                <a16:creationId xmlns:a16="http://schemas.microsoft.com/office/drawing/2014/main" id="{AEDB3E5D-FFD6-4B75-BDF6-979162AAC92C}"/>
              </a:ext>
            </a:extLst>
          </p:cNvPr>
          <p:cNvPicPr>
            <a:picLocks noChangeAspect="1"/>
          </p:cNvPicPr>
          <p:nvPr/>
        </p:nvPicPr>
        <p:blipFill>
          <a:blip r:embed="rId2"/>
          <a:stretch>
            <a:fillRect/>
          </a:stretch>
        </p:blipFill>
        <p:spPr>
          <a:xfrm>
            <a:off x="1157909" y="379550"/>
            <a:ext cx="8184874" cy="1793806"/>
          </a:xfrm>
          <a:prstGeom prst="rect">
            <a:avLst/>
          </a:prstGeom>
        </p:spPr>
      </p:pic>
      <p:pic>
        <p:nvPicPr>
          <p:cNvPr id="4" name="Picture 3">
            <a:extLst>
              <a:ext uri="{FF2B5EF4-FFF2-40B4-BE49-F238E27FC236}">
                <a16:creationId xmlns:a16="http://schemas.microsoft.com/office/drawing/2014/main" id="{F405DBBF-995F-4D0C-9DCD-8517F40C6BD6}"/>
              </a:ext>
            </a:extLst>
          </p:cNvPr>
          <p:cNvPicPr>
            <a:picLocks noChangeAspect="1"/>
          </p:cNvPicPr>
          <p:nvPr/>
        </p:nvPicPr>
        <p:blipFill>
          <a:blip r:embed="rId3"/>
          <a:stretch>
            <a:fillRect/>
          </a:stretch>
        </p:blipFill>
        <p:spPr>
          <a:xfrm>
            <a:off x="3781839" y="2849218"/>
            <a:ext cx="8277639" cy="3629232"/>
          </a:xfrm>
          <a:prstGeom prst="rect">
            <a:avLst/>
          </a:prstGeom>
        </p:spPr>
      </p:pic>
    </p:spTree>
    <p:extLst>
      <p:ext uri="{BB962C8B-B14F-4D97-AF65-F5344CB8AC3E}">
        <p14:creationId xmlns:p14="http://schemas.microsoft.com/office/powerpoint/2010/main" val="291164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3000" b="1" dirty="0">
                <a:solidFill>
                  <a:schemeClr val="accent1"/>
                </a:solidFill>
                <a:latin typeface="Consolas" panose="020B0609020204030204" pitchFamily="49" charset="0"/>
                <a:cs typeface="Times New Roman" panose="02020603050405020304" pitchFamily="18" charset="0"/>
              </a:rPr>
              <a:t>built-in pipes:</a:t>
            </a:r>
          </a:p>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lowercase: </a:t>
            </a:r>
          </a:p>
          <a:p>
            <a:pPr marL="0" indent="0">
              <a:lnSpc>
                <a:spcPct val="100000"/>
              </a:lnSpc>
              <a:buNone/>
            </a:pPr>
            <a:r>
              <a:rPr lang="en-US" sz="2000" dirty="0">
                <a:latin typeface="Consolas" panose="020B0609020204030204" pitchFamily="49" charset="0"/>
                <a:cs typeface="Times New Roman" panose="02020603050405020304" pitchFamily="18" charset="0"/>
              </a:rPr>
              <a:t>	This is used to convert the characters into lower case.</a:t>
            </a:r>
          </a:p>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uppercase: </a:t>
            </a:r>
          </a:p>
          <a:p>
            <a:pPr marL="0" indent="0">
              <a:lnSpc>
                <a:spcPct val="100000"/>
              </a:lnSpc>
              <a:buNone/>
            </a:pPr>
            <a:r>
              <a:rPr lang="en-US" sz="2000" dirty="0">
                <a:latin typeface="Consolas" panose="020B0609020204030204" pitchFamily="49" charset="0"/>
                <a:cs typeface="Times New Roman" panose="02020603050405020304" pitchFamily="18" charset="0"/>
              </a:rPr>
              <a:t>	This is used to convert the characters into upper case.</a:t>
            </a:r>
          </a:p>
          <a:p>
            <a:pPr marL="0" indent="0">
              <a:lnSpc>
                <a:spcPct val="100000"/>
              </a:lnSpc>
              <a:buNone/>
            </a:pPr>
            <a:r>
              <a:rPr lang="en-US" sz="2400" b="1" dirty="0" err="1">
                <a:solidFill>
                  <a:schemeClr val="accent1"/>
                </a:solidFill>
                <a:latin typeface="Consolas" panose="020B0609020204030204" pitchFamily="49" charset="0"/>
                <a:cs typeface="Times New Roman" panose="02020603050405020304" pitchFamily="18" charset="0"/>
              </a:rPr>
              <a:t>titlecase</a:t>
            </a:r>
            <a:r>
              <a:rPr lang="en-US" sz="2400" b="1" dirty="0">
                <a:solidFill>
                  <a:schemeClr val="accent1"/>
                </a:solidFill>
                <a:latin typeface="Consolas" panose="020B0609020204030204" pitchFamily="49" charset="0"/>
                <a:cs typeface="Times New Roman" panose="02020603050405020304" pitchFamily="18" charset="0"/>
              </a:rPr>
              <a:t>:</a:t>
            </a:r>
          </a:p>
          <a:p>
            <a:pPr marL="0" indent="0">
              <a:lnSpc>
                <a:spcPct val="100000"/>
              </a:lnSpc>
              <a:buNone/>
            </a:pPr>
            <a:r>
              <a:rPr lang="en-US" sz="2000" dirty="0">
                <a:latin typeface="Consolas" panose="020B0609020204030204" pitchFamily="49" charset="0"/>
                <a:cs typeface="Times New Roman" panose="02020603050405020304" pitchFamily="18" charset="0"/>
              </a:rPr>
              <a:t>	 This built-in pipe is used to convert the first character in each word to upper case.</a:t>
            </a:r>
          </a:p>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date: </a:t>
            </a:r>
          </a:p>
          <a:p>
            <a:pPr marL="0" indent="0">
              <a:lnSpc>
                <a:spcPct val="100000"/>
              </a:lnSpc>
              <a:buNone/>
            </a:pPr>
            <a:r>
              <a:rPr lang="en-US" sz="2000" dirty="0">
                <a:latin typeface="Consolas" panose="020B0609020204030204" pitchFamily="49" charset="0"/>
                <a:cs typeface="Times New Roman" panose="02020603050405020304" pitchFamily="18" charset="0"/>
              </a:rPr>
              <a:t>	This pipe is used to convert a date to some specific format.</a:t>
            </a:r>
          </a:p>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currency:</a:t>
            </a:r>
          </a:p>
          <a:p>
            <a:pPr marL="0" indent="0">
              <a:lnSpc>
                <a:spcPct val="100000"/>
              </a:lnSpc>
              <a:buNone/>
            </a:pPr>
            <a:r>
              <a:rPr lang="en-US" sz="2000" dirty="0">
                <a:latin typeface="Consolas" panose="020B0609020204030204" pitchFamily="49" charset="0"/>
                <a:cs typeface="Times New Roman" panose="02020603050405020304" pitchFamily="18" charset="0"/>
              </a:rPr>
              <a:t>	 this pipe is used to convert number to currency with currency symbol.</a:t>
            </a:r>
          </a:p>
        </p:txBody>
      </p:sp>
    </p:spTree>
    <p:extLst>
      <p:ext uri="{BB962C8B-B14F-4D97-AF65-F5344CB8AC3E}">
        <p14:creationId xmlns:p14="http://schemas.microsoft.com/office/powerpoint/2010/main" val="25639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Angular Parameterized Pipes:</a:t>
            </a:r>
          </a:p>
          <a:p>
            <a:pPr>
              <a:lnSpc>
                <a:spcPct val="100000"/>
              </a:lnSpc>
            </a:pPr>
            <a:r>
              <a:rPr lang="en-US" sz="2000" dirty="0">
                <a:latin typeface="Consolas" panose="020B0609020204030204" pitchFamily="49" charset="0"/>
                <a:cs typeface="Times New Roman" panose="02020603050405020304" pitchFamily="18" charset="0"/>
              </a:rPr>
              <a:t>we can pass any number of parameters to the pipe using a colon (:) and when we do so, it is called Angular Parameterized Pipes.</a:t>
            </a: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Date Pipe:</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	</a:t>
            </a:r>
            <a:r>
              <a:rPr lang="en-US" sz="2000" dirty="0">
                <a:latin typeface="Consolas" panose="020B0609020204030204" pitchFamily="49" charset="0"/>
                <a:cs typeface="Times New Roman" panose="02020603050405020304" pitchFamily="18" charset="0"/>
              </a:rPr>
              <a:t>export class </a:t>
            </a:r>
            <a:r>
              <a:rPr lang="en-US" sz="2000" dirty="0" err="1">
                <a:latin typeface="Consolas" panose="020B0609020204030204" pitchFamily="49" charset="0"/>
                <a:cs typeface="Times New Roman" panose="02020603050405020304" pitchFamily="18" charset="0"/>
              </a:rPr>
              <a:t>AppComponent</a:t>
            </a:r>
            <a:r>
              <a:rPr lang="en-US" sz="2000" dirty="0">
                <a:latin typeface="Consolas" panose="020B0609020204030204" pitchFamily="49" charset="0"/>
                <a:cs typeface="Times New Roman" panose="02020603050405020304" pitchFamily="18" charset="0"/>
              </a:rPr>
              <a:t> {</a:t>
            </a:r>
          </a:p>
          <a:p>
            <a:pPr marL="0" indent="0">
              <a:lnSpc>
                <a:spcPct val="100000"/>
              </a:lnSpc>
              <a:buNone/>
            </a:pPr>
            <a:r>
              <a:rPr lang="en-US" sz="2000" dirty="0">
                <a:latin typeface="Consolas" panose="020B0609020204030204" pitchFamily="49" charset="0"/>
                <a:cs typeface="Times New Roman" panose="02020603050405020304" pitchFamily="18" charset="0"/>
              </a:rPr>
              <a:t>    		today: number = </a:t>
            </a:r>
            <a:r>
              <a:rPr lang="en-US" sz="2000" dirty="0" err="1">
                <a:latin typeface="Consolas" panose="020B0609020204030204" pitchFamily="49" charset="0"/>
                <a:cs typeface="Times New Roman" panose="02020603050405020304" pitchFamily="18" charset="0"/>
              </a:rPr>
              <a:t>Date.now</a:t>
            </a:r>
            <a:r>
              <a:rPr lang="en-US" sz="2000" dirty="0">
                <a:latin typeface="Consolas" panose="020B0609020204030204" pitchFamily="49" charset="0"/>
                <a:cs typeface="Times New Roman" panose="02020603050405020304" pitchFamily="18" charset="0"/>
              </a:rPr>
              <a:t>();</a:t>
            </a:r>
          </a:p>
          <a:p>
            <a:pPr marL="0" indent="0">
              <a:lnSpc>
                <a:spcPct val="100000"/>
              </a:lnSpc>
              <a:buNone/>
            </a:pPr>
            <a:r>
              <a:rPr lang="en-US" sz="2000" dirty="0">
                <a:latin typeface="Consolas" panose="020B0609020204030204" pitchFamily="49" charset="0"/>
                <a:cs typeface="Times New Roman" panose="02020603050405020304" pitchFamily="18" charset="0"/>
              </a:rPr>
              <a:t>	}</a:t>
            </a:r>
          </a:p>
          <a:p>
            <a:pPr marL="0" indent="0">
              <a:lnSpc>
                <a:spcPct val="100000"/>
              </a:lnSpc>
              <a:buNone/>
            </a:pPr>
            <a:r>
              <a:rPr lang="en-US" sz="2000" dirty="0">
                <a:latin typeface="Consolas" panose="020B0609020204030204" pitchFamily="49" charset="0"/>
                <a:cs typeface="Times New Roman" panose="02020603050405020304" pitchFamily="18" charset="0"/>
              </a:rPr>
              <a:t>Example:</a:t>
            </a:r>
          </a:p>
          <a:p>
            <a:pPr marL="0" indent="0">
              <a:lnSpc>
                <a:spcPct val="100000"/>
              </a:lnSpc>
              <a:buNone/>
            </a:pPr>
            <a:r>
              <a:rPr lang="en-US" sz="2000" dirty="0">
                <a:latin typeface="Consolas" panose="020B0609020204030204" pitchFamily="49" charset="0"/>
                <a:cs typeface="Times New Roman" panose="02020603050405020304" pitchFamily="18" charset="0"/>
              </a:rPr>
              <a:t>	&lt;p&gt;Date Pipe : {{today | date}}&lt;/p&gt;</a:t>
            </a:r>
          </a:p>
          <a:p>
            <a:pPr marL="0" indent="0">
              <a:lnSpc>
                <a:spcPct val="100000"/>
              </a:lnSpc>
              <a:buNone/>
            </a:pPr>
            <a:r>
              <a:rPr lang="en-US" sz="2000" dirty="0">
                <a:latin typeface="Consolas" panose="020B0609020204030204" pitchFamily="49" charset="0"/>
                <a:cs typeface="Times New Roman" panose="02020603050405020304" pitchFamily="18" charset="0"/>
              </a:rPr>
              <a:t>	&lt;p&gt;Full Date : {{today | date:'</a:t>
            </a:r>
            <a:r>
              <a:rPr lang="en-US" sz="2000" dirty="0" err="1">
                <a:latin typeface="Consolas" panose="020B0609020204030204" pitchFamily="49" charset="0"/>
                <a:cs typeface="Times New Roman" panose="02020603050405020304" pitchFamily="18" charset="0"/>
              </a:rPr>
              <a:t>fullDate</a:t>
            </a:r>
            <a:r>
              <a:rPr lang="en-US" sz="2000" dirty="0">
                <a:latin typeface="Consolas" panose="020B0609020204030204" pitchFamily="49" charset="0"/>
                <a:cs typeface="Times New Roman" panose="02020603050405020304" pitchFamily="18" charset="0"/>
              </a:rPr>
              <a:t>'}}&lt;/p&gt;</a:t>
            </a:r>
          </a:p>
          <a:p>
            <a:pPr>
              <a:lnSpc>
                <a:spcPct val="100000"/>
              </a:lnSpc>
            </a:pPr>
            <a:endParaRPr lang="en-US" sz="2000" dirty="0">
              <a:latin typeface="Consolas" panose="020B0609020204030204" pitchFamily="49" charset="0"/>
              <a:cs typeface="Times New Roman" panose="02020603050405020304" pitchFamily="18" charset="0"/>
            </a:endParaRPr>
          </a:p>
        </p:txBody>
      </p:sp>
      <p:pic>
        <p:nvPicPr>
          <p:cNvPr id="5122" name="Picture 2" descr="What are Angular Parameterized Pipes?">
            <a:extLst>
              <a:ext uri="{FF2B5EF4-FFF2-40B4-BE49-F238E27FC236}">
                <a16:creationId xmlns:a16="http://schemas.microsoft.com/office/drawing/2014/main" id="{BE8581D8-E751-4E38-B484-E607DC8B1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55" y="1370151"/>
            <a:ext cx="8945010" cy="1558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23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lnSpcReduction="10000"/>
          </a:bodyPr>
          <a:lstStyle/>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Currency Pipe:</a:t>
            </a:r>
          </a:p>
          <a:p>
            <a:pPr>
              <a:lnSpc>
                <a:spcPct val="100000"/>
              </a:lnSpc>
            </a:pPr>
            <a:r>
              <a:rPr lang="en-US" sz="2200" dirty="0">
                <a:latin typeface="Consolas" panose="020B0609020204030204" pitchFamily="49" charset="0"/>
                <a:cs typeface="Times New Roman" panose="02020603050405020304" pitchFamily="18" charset="0"/>
              </a:rPr>
              <a:t>The Angular Currency Pipe is used to transforms a number to a currency string, formatted according to locale rules that determine group sizing and separator, decimal-point character, and other locale-specific configurations</a:t>
            </a:r>
            <a:r>
              <a:rPr lang="en-US" sz="2400" b="1" dirty="0">
                <a:solidFill>
                  <a:schemeClr val="accent1"/>
                </a:solidFill>
                <a:latin typeface="Consolas" panose="020B0609020204030204" pitchFamily="49" charset="0"/>
                <a:cs typeface="Times New Roman" panose="02020603050405020304" pitchFamily="18" charset="0"/>
              </a:rPr>
              <a:t>. </a:t>
            </a:r>
          </a:p>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Example:</a:t>
            </a:r>
          </a:p>
          <a:p>
            <a:pPr marL="457200" lvl="1" indent="0">
              <a:lnSpc>
                <a:spcPct val="100000"/>
              </a:lnSpc>
              <a:buNone/>
            </a:pPr>
            <a:r>
              <a:rPr lang="en-US" sz="2000" dirty="0">
                <a:latin typeface="Consolas" panose="020B0609020204030204" pitchFamily="49" charset="0"/>
                <a:cs typeface="Times New Roman" panose="02020603050405020304" pitchFamily="18" charset="0"/>
              </a:rPr>
              <a:t>export class </a:t>
            </a:r>
            <a:r>
              <a:rPr lang="en-US" sz="2000" dirty="0" err="1">
                <a:latin typeface="Consolas" panose="020B0609020204030204" pitchFamily="49" charset="0"/>
                <a:cs typeface="Times New Roman" panose="02020603050405020304" pitchFamily="18" charset="0"/>
              </a:rPr>
              <a:t>AppComponent</a:t>
            </a:r>
            <a:r>
              <a:rPr lang="en-US" sz="2000" dirty="0">
                <a:latin typeface="Consolas" panose="020B0609020204030204" pitchFamily="49" charset="0"/>
                <a:cs typeface="Times New Roman" panose="02020603050405020304" pitchFamily="18" charset="0"/>
              </a:rPr>
              <a:t> {</a:t>
            </a:r>
          </a:p>
          <a:p>
            <a:pPr marL="457200" lvl="1" indent="0">
              <a:lnSpc>
                <a:spcPct val="100000"/>
              </a:lnSpc>
              <a:buNone/>
            </a:pPr>
            <a:r>
              <a:rPr lang="en-US" sz="2000" dirty="0">
                <a:latin typeface="Consolas" panose="020B0609020204030204" pitchFamily="49" charset="0"/>
                <a:cs typeface="Times New Roman" panose="02020603050405020304" pitchFamily="18" charset="0"/>
              </a:rPr>
              <a:t>    salary: number = 456723.50;</a:t>
            </a:r>
          </a:p>
          <a:p>
            <a:pPr marL="457200" lvl="1" indent="0">
              <a:lnSpc>
                <a:spcPct val="100000"/>
              </a:lnSpc>
              <a:buNone/>
            </a:pPr>
            <a:r>
              <a:rPr lang="en-US" sz="2000" dirty="0">
                <a:latin typeface="Consolas" panose="020B0609020204030204" pitchFamily="49" charset="0"/>
                <a:cs typeface="Times New Roman" panose="02020603050405020304" pitchFamily="18" charset="0"/>
              </a:rPr>
              <a:t>}</a:t>
            </a:r>
          </a:p>
          <a:p>
            <a:pPr marL="457200" lvl="1" indent="0">
              <a:lnSpc>
                <a:spcPct val="100000"/>
              </a:lnSpc>
              <a:buNone/>
            </a:pPr>
            <a:r>
              <a:rPr lang="en-US" sz="2000" dirty="0">
                <a:latin typeface="Consolas" panose="020B0609020204030204" pitchFamily="49" charset="0"/>
                <a:cs typeface="Times New Roman" panose="02020603050405020304" pitchFamily="18" charset="0"/>
              </a:rPr>
              <a:t>&lt;p&gt;Currency USD in Symbol : {{salary | </a:t>
            </a:r>
            <a:r>
              <a:rPr lang="en-US" sz="2000" dirty="0" err="1">
                <a:latin typeface="Consolas" panose="020B0609020204030204" pitchFamily="49" charset="0"/>
                <a:cs typeface="Times New Roman" panose="02020603050405020304" pitchFamily="18" charset="0"/>
              </a:rPr>
              <a:t>currency:'USD':true</a:t>
            </a:r>
            <a:r>
              <a:rPr lang="en-US" sz="2000" dirty="0">
                <a:latin typeface="Consolas" panose="020B0609020204030204" pitchFamily="49" charset="0"/>
                <a:cs typeface="Times New Roman" panose="02020603050405020304" pitchFamily="18" charset="0"/>
              </a:rPr>
              <a:t>}}&lt;/p&gt;</a:t>
            </a:r>
          </a:p>
          <a:p>
            <a:pPr marL="457200" lvl="1" indent="0">
              <a:lnSpc>
                <a:spcPct val="100000"/>
              </a:lnSpc>
              <a:buNone/>
            </a:pPr>
            <a:r>
              <a:rPr lang="en-US" sz="2000" dirty="0">
                <a:latin typeface="Consolas" panose="020B0609020204030204" pitchFamily="49" charset="0"/>
                <a:cs typeface="Times New Roman" panose="02020603050405020304" pitchFamily="18" charset="0"/>
              </a:rPr>
              <a:t>&lt;p&gt;Currency INR in Symbol : {{salary | </a:t>
            </a:r>
            <a:r>
              <a:rPr lang="en-US" sz="2000" dirty="0" err="1">
                <a:latin typeface="Consolas" panose="020B0609020204030204" pitchFamily="49" charset="0"/>
                <a:cs typeface="Times New Roman" panose="02020603050405020304" pitchFamily="18" charset="0"/>
              </a:rPr>
              <a:t>currency:'INR':true</a:t>
            </a:r>
            <a:r>
              <a:rPr lang="en-US" sz="2000" dirty="0">
                <a:latin typeface="Consolas" panose="020B0609020204030204" pitchFamily="49" charset="0"/>
                <a:cs typeface="Times New Roman" panose="02020603050405020304" pitchFamily="18" charset="0"/>
              </a:rPr>
              <a:t>}}&lt;/p&gt;</a:t>
            </a:r>
          </a:p>
          <a:p>
            <a:pPr marL="457200" lvl="1" indent="0">
              <a:lnSpc>
                <a:spcPct val="100000"/>
              </a:lnSpc>
              <a:buNone/>
            </a:pPr>
            <a:endParaRPr lang="en-US" sz="2000" dirty="0">
              <a:latin typeface="Consolas" panose="020B0609020204030204" pitchFamily="49" charset="0"/>
              <a:cs typeface="Times New Roman" panose="02020603050405020304" pitchFamily="18" charset="0"/>
            </a:endParaRPr>
          </a:p>
          <a:p>
            <a:pPr marL="457200" lvl="1" indent="0">
              <a:lnSpc>
                <a:spcPct val="100000"/>
              </a:lnSpc>
              <a:buNone/>
            </a:pPr>
            <a:r>
              <a:rPr lang="en-US" sz="2000" dirty="0">
                <a:latin typeface="Consolas" panose="020B0609020204030204" pitchFamily="49" charset="0"/>
                <a:cs typeface="Times New Roman" panose="02020603050405020304" pitchFamily="18" charset="0"/>
              </a:rPr>
              <a:t>&lt;p&gt;Currency USD in Code : {{salary | currency:'USD':false:'4.2-2'}}&lt;/p&gt;</a:t>
            </a:r>
          </a:p>
          <a:p>
            <a:pPr marL="457200" lvl="1" indent="0">
              <a:lnSpc>
                <a:spcPct val="100000"/>
              </a:lnSpc>
              <a:buNone/>
            </a:pPr>
            <a:r>
              <a:rPr lang="en-US" sz="2000" dirty="0">
                <a:latin typeface="Consolas" panose="020B0609020204030204" pitchFamily="49" charset="0"/>
                <a:cs typeface="Times New Roman" panose="02020603050405020304" pitchFamily="18" charset="0"/>
              </a:rPr>
              <a:t>&lt;p&gt;Currency INR in Code : {{salary | currency:'INR':false:'1.3-3'}}&lt;/p&gt;</a:t>
            </a:r>
          </a:p>
          <a:p>
            <a:pPr marL="457200" lvl="1"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where</a:t>
            </a:r>
          </a:p>
          <a:p>
            <a:pPr marL="457200" lvl="1" indent="0">
              <a:lnSpc>
                <a:spcPct val="100000"/>
              </a:lnSpc>
              <a:buNone/>
            </a:pPr>
            <a:r>
              <a:rPr lang="en-US" sz="2000" dirty="0">
                <a:latin typeface="Consolas" panose="020B0609020204030204" pitchFamily="49" charset="0"/>
                <a:cs typeface="Times New Roman" panose="02020603050405020304" pitchFamily="18" charset="0"/>
              </a:rPr>
              <a:t>The first parameter is the currency Code (i.e. USD or INR)</a:t>
            </a:r>
          </a:p>
          <a:p>
            <a:pPr marL="457200" lvl="1" indent="0">
              <a:lnSpc>
                <a:spcPct val="100000"/>
              </a:lnSpc>
              <a:buNone/>
            </a:pPr>
            <a:r>
              <a:rPr lang="en-US" sz="2000" dirty="0">
                <a:latin typeface="Consolas" panose="020B0609020204030204" pitchFamily="49" charset="0"/>
                <a:cs typeface="Times New Roman" panose="02020603050405020304" pitchFamily="18" charset="0"/>
              </a:rPr>
              <a:t>The second parameter is </a:t>
            </a:r>
            <a:r>
              <a:rPr lang="en-US" sz="2000" dirty="0" err="1">
                <a:latin typeface="Consolas" panose="020B0609020204030204" pitchFamily="49" charset="0"/>
                <a:cs typeface="Times New Roman" panose="02020603050405020304" pitchFamily="18" charset="0"/>
              </a:rPr>
              <a:t>boolean</a:t>
            </a:r>
            <a:r>
              <a:rPr lang="en-US" sz="2000" dirty="0">
                <a:latin typeface="Consolas" panose="020B0609020204030204" pitchFamily="49" charset="0"/>
                <a:cs typeface="Times New Roman" panose="02020603050405020304" pitchFamily="18" charset="0"/>
              </a:rPr>
              <a:t> – True to display the currency symbol where as false to display the currency code.</a:t>
            </a:r>
          </a:p>
          <a:p>
            <a:pPr marL="457200" lvl="1" indent="0">
              <a:lnSpc>
                <a:spcPct val="100000"/>
              </a:lnSpc>
              <a:buNone/>
            </a:pPr>
            <a:r>
              <a:rPr lang="en-US" sz="2000" dirty="0">
                <a:latin typeface="Consolas" panose="020B0609020204030204" pitchFamily="49" charset="0"/>
                <a:cs typeface="Times New Roman" panose="02020603050405020304" pitchFamily="18" charset="0"/>
              </a:rPr>
              <a:t>The third parameter (‘1.3-3’ or ‘4.2-2’) specifies the number of integer and fractional digits.</a:t>
            </a:r>
          </a:p>
        </p:txBody>
      </p:sp>
    </p:spTree>
    <p:extLst>
      <p:ext uri="{BB962C8B-B14F-4D97-AF65-F5344CB8AC3E}">
        <p14:creationId xmlns:p14="http://schemas.microsoft.com/office/powerpoint/2010/main" val="379366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2400" dirty="0">
                <a:solidFill>
                  <a:schemeClr val="accent1"/>
                </a:solidFill>
                <a:latin typeface="Consolas" panose="020B0609020204030204" pitchFamily="49" charset="0"/>
                <a:cs typeface="Times New Roman" panose="02020603050405020304" pitchFamily="18" charset="0"/>
              </a:rPr>
              <a:t>Angular Custom Pipe:</a:t>
            </a:r>
          </a:p>
          <a:p>
            <a:pPr>
              <a:lnSpc>
                <a:spcPct val="100000"/>
              </a:lnSpc>
            </a:pPr>
            <a:r>
              <a:rPr lang="en-US" sz="2000" dirty="0">
                <a:latin typeface="Consolas" panose="020B0609020204030204" pitchFamily="49" charset="0"/>
                <a:cs typeface="Times New Roman" panose="02020603050405020304" pitchFamily="18" charset="0"/>
              </a:rPr>
              <a:t>In order to create a custom pipe in angular, you have to apply the @Pipe decorator to a class which you can import from the Angular Core Library. The @Pipe decorator allows you to define the pipe name that you will use within the template expressions.</a:t>
            </a: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Creating Angular Custom Pipe using Angular CLI:</a:t>
            </a:r>
          </a:p>
          <a:p>
            <a:pPr>
              <a:lnSpc>
                <a:spcPct val="100000"/>
              </a:lnSpc>
            </a:pPr>
            <a:r>
              <a:rPr lang="en-US" sz="2000" dirty="0">
                <a:latin typeface="Consolas" panose="020B0609020204030204" pitchFamily="49" charset="0"/>
                <a:cs typeface="Times New Roman" panose="02020603050405020304" pitchFamily="18" charset="0"/>
              </a:rPr>
              <a:t>Let say we want to create a custom pipe with the name </a:t>
            </a:r>
            <a:r>
              <a:rPr lang="en-US" sz="2000" dirty="0" err="1">
                <a:latin typeface="Consolas" panose="020B0609020204030204" pitchFamily="49" charset="0"/>
                <a:cs typeface="Times New Roman" panose="02020603050405020304" pitchFamily="18" charset="0"/>
              </a:rPr>
              <a:t>MyTitle</a:t>
            </a:r>
            <a:r>
              <a:rPr lang="en-US" sz="2000" dirty="0">
                <a:latin typeface="Consolas" panose="020B0609020204030204" pitchFamily="49" charset="0"/>
                <a:cs typeface="Times New Roman" panose="02020603050405020304" pitchFamily="18" charset="0"/>
              </a:rPr>
              <a:t>. In order to create a custom </a:t>
            </a:r>
            <a:r>
              <a:rPr lang="en-US" sz="2000" dirty="0" err="1">
                <a:latin typeface="Consolas" panose="020B0609020204030204" pitchFamily="49" charset="0"/>
                <a:cs typeface="Times New Roman" panose="02020603050405020304" pitchFamily="18" charset="0"/>
              </a:rPr>
              <a:t>MyTitle</a:t>
            </a:r>
            <a:r>
              <a:rPr lang="en-US" sz="2000" dirty="0">
                <a:latin typeface="Consolas" panose="020B0609020204030204" pitchFamily="49" charset="0"/>
                <a:cs typeface="Times New Roman" panose="02020603050405020304" pitchFamily="18" charset="0"/>
              </a:rPr>
              <a:t> pipe open a new terminal and type </a:t>
            </a:r>
            <a:r>
              <a:rPr lang="en-US" sz="2000" b="1" dirty="0">
                <a:solidFill>
                  <a:schemeClr val="accent1"/>
                </a:solidFill>
                <a:latin typeface="Consolas" panose="020B0609020204030204" pitchFamily="49" charset="0"/>
                <a:cs typeface="Times New Roman" panose="02020603050405020304" pitchFamily="18" charset="0"/>
              </a:rPr>
              <a:t>ng g pipe </a:t>
            </a:r>
            <a:r>
              <a:rPr lang="en-US" sz="2000" b="1" dirty="0" err="1">
                <a:solidFill>
                  <a:schemeClr val="accent1"/>
                </a:solidFill>
                <a:latin typeface="Consolas" panose="020B0609020204030204" pitchFamily="49" charset="0"/>
                <a:cs typeface="Times New Roman" panose="02020603050405020304" pitchFamily="18" charset="0"/>
              </a:rPr>
              <a:t>MyTitle</a:t>
            </a:r>
            <a:r>
              <a:rPr lang="en-US" sz="2000" b="1" dirty="0">
                <a:solidFill>
                  <a:schemeClr val="accent1"/>
                </a:solidFill>
                <a:latin typeface="Consolas" panose="020B0609020204030204" pitchFamily="49" charset="0"/>
                <a:cs typeface="Times New Roman" panose="02020603050405020304" pitchFamily="18" charset="0"/>
              </a:rPr>
              <a:t> –flat</a:t>
            </a:r>
          </a:p>
          <a:p>
            <a:pPr>
              <a:lnSpc>
                <a:spcPct val="100000"/>
              </a:lnSpc>
            </a:pPr>
            <a:endParaRPr lang="en-US" sz="2000" b="1" dirty="0">
              <a:solidFill>
                <a:schemeClr val="accent1"/>
              </a:solidFill>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pic>
        <p:nvPicPr>
          <p:cNvPr id="7170" name="Picture 2" descr="How to create Angular Custom Pipe?">
            <a:extLst>
              <a:ext uri="{FF2B5EF4-FFF2-40B4-BE49-F238E27FC236}">
                <a16:creationId xmlns:a16="http://schemas.microsoft.com/office/drawing/2014/main" id="{D620303F-CDFF-4BE9-8377-DEAB5805B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334" y="1864623"/>
            <a:ext cx="8076787" cy="241582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reating Angular Custom Pipe using Angular CLI">
            <a:extLst>
              <a:ext uri="{FF2B5EF4-FFF2-40B4-BE49-F238E27FC236}">
                <a16:creationId xmlns:a16="http://schemas.microsoft.com/office/drawing/2014/main" id="{C0946B67-53EE-433F-A87E-080F1C387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99" y="5543551"/>
            <a:ext cx="10024857" cy="1203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71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p:txBody>
          <a:bodyPr>
            <a:normAutofit/>
          </a:bodyPr>
          <a:lstStyle/>
          <a:p>
            <a:pPr marL="0" indent="0" algn="just">
              <a:lnSpc>
                <a:spcPct val="100000"/>
              </a:lnSpc>
              <a:buNone/>
            </a:pPr>
            <a:r>
              <a:rPr lang="en-US" sz="2000" b="1">
                <a:solidFill>
                  <a:schemeClr val="accent1">
                    <a:lumMod val="75000"/>
                  </a:schemeClr>
                </a:solidFill>
                <a:latin typeface="Consolas" panose="020B0609020204030204" pitchFamily="49" charset="0"/>
                <a:cs typeface="Times New Roman" panose="02020603050405020304" pitchFamily="18" charset="0"/>
              </a:rPr>
              <a:t>Choosing </a:t>
            </a:r>
            <a:r>
              <a:rPr lang="en-US" sz="2000" b="1" dirty="0">
                <a:solidFill>
                  <a:schemeClr val="accent1">
                    <a:lumMod val="75000"/>
                  </a:schemeClr>
                </a:solidFill>
                <a:latin typeface="Consolas" panose="020B0609020204030204" pitchFamily="49" charset="0"/>
                <a:cs typeface="Times New Roman" panose="02020603050405020304" pitchFamily="18" charset="0"/>
              </a:rPr>
              <a:t>a Module Loader</a:t>
            </a:r>
          </a:p>
          <a:p>
            <a:pPr algn="just">
              <a:lnSpc>
                <a:spcPct val="100000"/>
              </a:lnSpc>
            </a:pPr>
            <a:r>
              <a:rPr lang="en-US" sz="2000" dirty="0">
                <a:latin typeface="Consolas" panose="020B0609020204030204" pitchFamily="49" charset="0"/>
                <a:cs typeface="Times New Roman" panose="02020603050405020304" pitchFamily="18" charset="0"/>
              </a:rPr>
              <a:t>Module loader takes a group of modules with their dependencies and </a:t>
            </a:r>
            <a:r>
              <a:rPr lang="en-US" sz="2000" b="1" dirty="0">
                <a:solidFill>
                  <a:srgbClr val="C00000"/>
                </a:solidFill>
                <a:latin typeface="Consolas" panose="020B0609020204030204" pitchFamily="49" charset="0"/>
                <a:cs typeface="Times New Roman" panose="02020603050405020304" pitchFamily="18" charset="0"/>
              </a:rPr>
              <a:t>merges them into a single file </a:t>
            </a:r>
            <a:r>
              <a:rPr lang="en-US" sz="2000" dirty="0">
                <a:latin typeface="Consolas" panose="020B0609020204030204" pitchFamily="49" charset="0"/>
                <a:cs typeface="Times New Roman" panose="02020603050405020304" pitchFamily="18" charset="0"/>
              </a:rPr>
              <a:t>in the correct order. This process is </a:t>
            </a:r>
            <a:r>
              <a:rPr lang="en-US" sz="2000">
                <a:latin typeface="Consolas" panose="020B0609020204030204" pitchFamily="49" charset="0"/>
                <a:cs typeface="Times New Roman" panose="02020603050405020304" pitchFamily="18" charset="0"/>
              </a:rPr>
              <a:t>called  </a:t>
            </a:r>
            <a:r>
              <a:rPr lang="en-US" sz="2000" dirty="0">
                <a:latin typeface="Consolas" panose="020B0609020204030204" pitchFamily="49" charset="0"/>
                <a:cs typeface="Times New Roman" panose="02020603050405020304" pitchFamily="18" charset="0"/>
              </a:rPr>
              <a:t>Module bundling.</a:t>
            </a:r>
          </a:p>
          <a:p>
            <a:pPr algn="just">
              <a:lnSpc>
                <a:spcPct val="100000"/>
              </a:lnSpc>
            </a:pPr>
            <a:r>
              <a:rPr lang="en-US" sz="2000" dirty="0">
                <a:latin typeface="Consolas" panose="020B0609020204030204" pitchFamily="49" charset="0"/>
                <a:cs typeface="Times New Roman" panose="02020603050405020304" pitchFamily="18" charset="0"/>
              </a:rPr>
              <a:t>There are many module </a:t>
            </a:r>
            <a:r>
              <a:rPr lang="en-US" sz="2000">
                <a:latin typeface="Consolas" panose="020B0609020204030204" pitchFamily="49" charset="0"/>
                <a:cs typeface="Times New Roman" panose="02020603050405020304" pitchFamily="18" charset="0"/>
              </a:rPr>
              <a:t>loaders available</a:t>
            </a:r>
            <a:r>
              <a:rPr lang="en-US" sz="2000" dirty="0">
                <a:latin typeface="Consolas" panose="020B0609020204030204" pitchFamily="49" charset="0"/>
                <a:cs typeface="Times New Roman" panose="02020603050405020304" pitchFamily="18" charset="0"/>
              </a:rPr>
              <a:t>. </a:t>
            </a:r>
            <a:r>
              <a:rPr lang="en-US" sz="2000">
                <a:latin typeface="Consolas" panose="020B0609020204030204" pitchFamily="49" charset="0"/>
                <a:cs typeface="Times New Roman" panose="02020603050405020304" pitchFamily="18" charset="0"/>
              </a:rPr>
              <a:t>The most </a:t>
            </a:r>
            <a:r>
              <a:rPr lang="en-US" sz="2000" dirty="0">
                <a:latin typeface="Consolas" panose="020B0609020204030204" pitchFamily="49" charset="0"/>
                <a:cs typeface="Times New Roman" panose="02020603050405020304" pitchFamily="18" charset="0"/>
              </a:rPr>
              <a:t>popular </a:t>
            </a:r>
            <a:r>
              <a:rPr lang="en-US" sz="2000">
                <a:latin typeface="Consolas" panose="020B0609020204030204" pitchFamily="49" charset="0"/>
                <a:cs typeface="Times New Roman" panose="02020603050405020304" pitchFamily="18" charset="0"/>
              </a:rPr>
              <a:t>Module loader is </a:t>
            </a:r>
            <a:r>
              <a:rPr lang="en-US" sz="2000" b="1">
                <a:solidFill>
                  <a:srgbClr val="C00000"/>
                </a:solidFill>
                <a:latin typeface="Consolas" panose="020B0609020204030204" pitchFamily="49" charset="0"/>
                <a:cs typeface="Times New Roman" panose="02020603050405020304" pitchFamily="18" charset="0"/>
              </a:rPr>
              <a:t>Webpack</a:t>
            </a:r>
            <a:endParaRPr lang="en-US" sz="2000" b="1" dirty="0">
              <a:solidFill>
                <a:srgbClr val="C00000"/>
              </a:solidFill>
              <a:latin typeface="Consolas" panose="020B0609020204030204" pitchFamily="49" charset="0"/>
              <a:cs typeface="Times New Roman" panose="02020603050405020304" pitchFamily="18" charset="0"/>
            </a:endParaRPr>
          </a:p>
          <a:p>
            <a:pPr algn="just">
              <a:lnSpc>
                <a:spcPct val="100000"/>
              </a:lnSpc>
            </a:pPr>
            <a:r>
              <a:rPr lang="en-US" sz="2000" dirty="0">
                <a:latin typeface="Consolas" panose="020B0609020204030204" pitchFamily="49" charset="0"/>
                <a:cs typeface="Times New Roman" panose="02020603050405020304" pitchFamily="18" charset="0"/>
              </a:rPr>
              <a:t>Webpack is a powerful module loader. It takes modules with dependencies and generates static assets representing those modules. </a:t>
            </a:r>
            <a:r>
              <a:rPr lang="en-US" sz="2000">
                <a:latin typeface="Consolas" panose="020B0609020204030204" pitchFamily="49" charset="0"/>
                <a:cs typeface="Times New Roman" panose="02020603050405020304" pitchFamily="18" charset="0"/>
              </a:rPr>
              <a:t>Webpack can bundle any file</a:t>
            </a:r>
            <a:r>
              <a:rPr lang="en-US" sz="2000" dirty="0">
                <a:latin typeface="Consolas" panose="020B0609020204030204" pitchFamily="49" charset="0"/>
                <a:cs typeface="Times New Roman" panose="02020603050405020304" pitchFamily="18" charset="0"/>
              </a:rPr>
              <a:t>: JavaScript, TypeScript, CSS, SASS, LESS, images, HTML</a:t>
            </a:r>
            <a:r>
              <a:rPr lang="en-US" sz="2000">
                <a:latin typeface="Consolas" panose="020B0609020204030204" pitchFamily="49" charset="0"/>
                <a:cs typeface="Times New Roman" panose="02020603050405020304" pitchFamily="18" charset="0"/>
              </a:rPr>
              <a:t>, fonts, </a:t>
            </a:r>
            <a:r>
              <a:rPr lang="en-US" sz="2000" dirty="0">
                <a:latin typeface="Consolas" panose="020B0609020204030204" pitchFamily="49" charset="0"/>
                <a:cs typeface="Times New Roman" panose="02020603050405020304" pitchFamily="18" charset="0"/>
              </a:rPr>
              <a:t>etc.</a:t>
            </a:r>
          </a:p>
          <a:p>
            <a:pPr algn="just">
              <a:lnSpc>
                <a:spcPct val="100000"/>
              </a:lnSpc>
            </a:pPr>
            <a:r>
              <a:rPr lang="en-US" sz="2000" dirty="0">
                <a:latin typeface="Consolas" panose="020B0609020204030204" pitchFamily="49" charset="0"/>
                <a:cs typeface="Times New Roman" panose="02020603050405020304" pitchFamily="18" charset="0"/>
              </a:rPr>
              <a:t>The Webpack also comes with a development server. The Development server uses the Webpack’s watch mode.</a:t>
            </a:r>
          </a:p>
          <a:p>
            <a:pPr>
              <a:lnSpc>
                <a:spcPct val="100000"/>
              </a:lnSpc>
            </a:pPr>
            <a:endParaRPr lang="en-US" sz="2000" dirty="0">
              <a:latin typeface="Consolas" panose="020B0609020204030204" pitchFamily="49" charset="0"/>
              <a:cs typeface="Times New Roman" panose="02020603050405020304" pitchFamily="18" charset="0"/>
            </a:endParaRPr>
          </a:p>
        </p:txBody>
      </p:sp>
      <p:sp>
        <p:nvSpPr>
          <p:cNvPr id="4" name="Rectangle 3">
            <a:extLst>
              <a:ext uri="{FF2B5EF4-FFF2-40B4-BE49-F238E27FC236}">
                <a16:creationId xmlns:a16="http://schemas.microsoft.com/office/drawing/2014/main" id="{7CD9A2A7-58CD-4D55-BA30-573B0A5F28AF}"/>
              </a:ext>
            </a:extLst>
          </p:cNvPr>
          <p:cNvSpPr/>
          <p:nvPr/>
        </p:nvSpPr>
        <p:spPr>
          <a:xfrm>
            <a:off x="0" y="0"/>
            <a:ext cx="121920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rPr>
              <a:t>Introduction to Angular 2</a:t>
            </a:r>
            <a:endParaRPr kumimoji="0" lang="en-US" sz="4000" b="0" i="0" u="none" strike="noStrike" kern="1200" cap="none" spc="0" normalizeH="0" baseline="0" noProof="0" dirty="0">
              <a:ln>
                <a:noFill/>
              </a:ln>
              <a:solidFill>
                <a:srgbClr val="4472C4">
                  <a:lumMod val="75000"/>
                </a:srgbClr>
              </a:solidFill>
              <a:effectLst/>
              <a:uLnTx/>
              <a:uFillTx/>
              <a:latin typeface="Algerian" panose="04020705040A02060702" pitchFamily="82" charset="0"/>
              <a:ea typeface="+mn-ea"/>
              <a:cs typeface="+mn-cs"/>
            </a:endParaRPr>
          </a:p>
        </p:txBody>
      </p:sp>
    </p:spTree>
    <p:extLst>
      <p:ext uri="{BB962C8B-B14F-4D97-AF65-F5344CB8AC3E}">
        <p14:creationId xmlns:p14="http://schemas.microsoft.com/office/powerpoint/2010/main" val="414764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6096001" cy="6857999"/>
          </a:xfrm>
        </p:spPr>
        <p:txBody>
          <a:bodyPr>
            <a:normAutofit lnSpcReduction="10000"/>
          </a:bodyPr>
          <a:lstStyle/>
          <a:p>
            <a:pPr marL="0" indent="0">
              <a:lnSpc>
                <a:spcPct val="100000"/>
              </a:lnSpc>
              <a:buNone/>
            </a:pPr>
            <a:r>
              <a:rPr lang="en-US" sz="2000" dirty="0">
                <a:latin typeface="Consolas" panose="020B0609020204030204" pitchFamily="49" charset="0"/>
                <a:cs typeface="Times New Roman" panose="02020603050405020304" pitchFamily="18" charset="0"/>
              </a:rPr>
              <a:t>Example:</a:t>
            </a:r>
          </a:p>
          <a:p>
            <a:pPr marL="0" indent="0">
              <a:lnSpc>
                <a:spcPct val="100000"/>
              </a:lnSpc>
              <a:buNone/>
            </a:pPr>
            <a:r>
              <a:rPr lang="en-US" sz="2000" dirty="0">
                <a:latin typeface="Consolas" panose="020B0609020204030204" pitchFamily="49" charset="0"/>
                <a:cs typeface="Times New Roman" panose="02020603050405020304" pitchFamily="18" charset="0"/>
              </a:rPr>
              <a:t>Modify my-</a:t>
            </a:r>
            <a:r>
              <a:rPr lang="en-US" sz="2000" dirty="0" err="1">
                <a:latin typeface="Consolas" panose="020B0609020204030204" pitchFamily="49" charset="0"/>
                <a:cs typeface="Times New Roman" panose="02020603050405020304" pitchFamily="18" charset="0"/>
              </a:rPr>
              <a:t>title.pipe.ts</a:t>
            </a:r>
            <a:r>
              <a:rPr lang="en-US" sz="2000" dirty="0">
                <a:latin typeface="Consolas" panose="020B0609020204030204" pitchFamily="49" charset="0"/>
                <a:cs typeface="Times New Roman" panose="02020603050405020304" pitchFamily="18" charset="0"/>
              </a:rPr>
              <a:t> file:</a:t>
            </a:r>
          </a:p>
          <a:p>
            <a:pPr marL="0" indent="0">
              <a:lnSpc>
                <a:spcPct val="100000"/>
              </a:lnSpc>
              <a:buNone/>
            </a:pPr>
            <a:r>
              <a:rPr lang="en-US" sz="2000" dirty="0">
                <a:latin typeface="Consolas" panose="020B0609020204030204" pitchFamily="49" charset="0"/>
                <a:cs typeface="Times New Roman" panose="02020603050405020304" pitchFamily="18" charset="0"/>
              </a:rPr>
              <a:t>import { Pipe, </a:t>
            </a:r>
            <a:r>
              <a:rPr lang="en-US" sz="2000" dirty="0" err="1">
                <a:latin typeface="Consolas" panose="020B0609020204030204" pitchFamily="49" charset="0"/>
                <a:cs typeface="Times New Roman" panose="02020603050405020304" pitchFamily="18" charset="0"/>
              </a:rPr>
              <a:t>PipeTransform</a:t>
            </a:r>
            <a:r>
              <a:rPr lang="en-US" sz="2000" dirty="0">
                <a:latin typeface="Consolas" panose="020B0609020204030204" pitchFamily="49" charset="0"/>
                <a:cs typeface="Times New Roman" panose="02020603050405020304" pitchFamily="18" charset="0"/>
              </a:rPr>
              <a:t> } from '@angular/core';</a:t>
            </a:r>
          </a:p>
          <a:p>
            <a:pPr marL="0" indent="0">
              <a:lnSpc>
                <a:spcPct val="100000"/>
              </a:lnSpc>
              <a:buNone/>
            </a:pPr>
            <a:r>
              <a:rPr lang="en-US" sz="2000" dirty="0">
                <a:latin typeface="Consolas" panose="020B0609020204030204" pitchFamily="49" charset="0"/>
                <a:cs typeface="Times New Roman" panose="02020603050405020304" pitchFamily="18" charset="0"/>
              </a:rPr>
              <a:t>@Pipe({</a:t>
            </a:r>
          </a:p>
          <a:p>
            <a:pPr marL="0" indent="0">
              <a:lnSpc>
                <a:spcPct val="100000"/>
              </a:lnSpc>
              <a:buNone/>
            </a:pPr>
            <a:r>
              <a:rPr lang="en-US" sz="2000" dirty="0">
                <a:latin typeface="Consolas" panose="020B0609020204030204" pitchFamily="49" charset="0"/>
                <a:cs typeface="Times New Roman" panose="02020603050405020304" pitchFamily="18" charset="0"/>
              </a:rPr>
              <a:t> 	name: '</a:t>
            </a:r>
            <a:r>
              <a:rPr lang="en-US" sz="2000" dirty="0" err="1">
                <a:latin typeface="Consolas" panose="020B0609020204030204" pitchFamily="49" charset="0"/>
                <a:cs typeface="Times New Roman" panose="02020603050405020304" pitchFamily="18" charset="0"/>
              </a:rPr>
              <a:t>myTitle</a:t>
            </a:r>
            <a:r>
              <a:rPr lang="en-US" sz="2000" dirty="0">
                <a:latin typeface="Consolas" panose="020B0609020204030204" pitchFamily="49" charset="0"/>
                <a:cs typeface="Times New Roman" panose="02020603050405020304" pitchFamily="18" charset="0"/>
              </a:rPr>
              <a:t>’ </a:t>
            </a:r>
          </a:p>
          <a:p>
            <a:pPr marL="0" indent="0">
              <a:lnSpc>
                <a:spcPct val="100000"/>
              </a:lnSpc>
              <a:buNone/>
            </a:pPr>
            <a:r>
              <a:rPr lang="en-US" sz="2000" dirty="0">
                <a:latin typeface="Consolas" panose="020B0609020204030204" pitchFamily="49" charset="0"/>
                <a:cs typeface="Times New Roman" panose="02020603050405020304" pitchFamily="18" charset="0"/>
              </a:rPr>
              <a:t>})</a:t>
            </a:r>
          </a:p>
          <a:p>
            <a:pPr marL="0" indent="0">
              <a:lnSpc>
                <a:spcPct val="100000"/>
              </a:lnSpc>
              <a:buNone/>
            </a:pPr>
            <a:r>
              <a:rPr lang="en-US" sz="2000" dirty="0">
                <a:latin typeface="Consolas" panose="020B0609020204030204" pitchFamily="49" charset="0"/>
                <a:cs typeface="Times New Roman" panose="02020603050405020304" pitchFamily="18" charset="0"/>
              </a:rPr>
              <a:t>export class </a:t>
            </a:r>
            <a:r>
              <a:rPr lang="en-US" sz="2000" dirty="0" err="1">
                <a:latin typeface="Consolas" panose="020B0609020204030204" pitchFamily="49" charset="0"/>
                <a:cs typeface="Times New Roman" panose="02020603050405020304" pitchFamily="18" charset="0"/>
              </a:rPr>
              <a:t>MyTitlePipe</a:t>
            </a:r>
            <a:r>
              <a:rPr lang="en-US" sz="2000" dirty="0">
                <a:latin typeface="Consolas" panose="020B0609020204030204" pitchFamily="49" charset="0"/>
                <a:cs typeface="Times New Roman" panose="02020603050405020304" pitchFamily="18" charset="0"/>
              </a:rPr>
              <a:t> implements </a:t>
            </a:r>
            <a:r>
              <a:rPr lang="en-US" sz="2000" dirty="0" err="1">
                <a:latin typeface="Consolas" panose="020B0609020204030204" pitchFamily="49" charset="0"/>
                <a:cs typeface="Times New Roman" panose="02020603050405020304" pitchFamily="18" charset="0"/>
              </a:rPr>
              <a:t>PipeTransform</a:t>
            </a:r>
            <a:r>
              <a:rPr lang="en-US" sz="2000" dirty="0">
                <a:latin typeface="Consolas" panose="020B0609020204030204" pitchFamily="49" charset="0"/>
                <a:cs typeface="Times New Roman" panose="02020603050405020304" pitchFamily="18" charset="0"/>
              </a:rPr>
              <a:t> {</a:t>
            </a:r>
          </a:p>
          <a:p>
            <a:pPr marL="0" indent="0">
              <a:lnSpc>
                <a:spcPct val="100000"/>
              </a:lnSpc>
              <a:buNone/>
            </a:pPr>
            <a:r>
              <a:rPr lang="en-US" sz="2000" dirty="0">
                <a:latin typeface="Consolas" panose="020B0609020204030204" pitchFamily="49" charset="0"/>
                <a:cs typeface="Times New Roman" panose="02020603050405020304" pitchFamily="18" charset="0"/>
              </a:rPr>
              <a:t>  transform(name: string, gender: string): string {</a:t>
            </a:r>
          </a:p>
          <a:p>
            <a:pPr marL="0" indent="0">
              <a:lnSpc>
                <a:spcPct val="100000"/>
              </a:lnSpc>
              <a:buNone/>
            </a:pPr>
            <a:r>
              <a:rPr lang="en-US" sz="2000" dirty="0">
                <a:latin typeface="Consolas" panose="020B0609020204030204" pitchFamily="49" charset="0"/>
                <a:cs typeface="Times New Roman" panose="02020603050405020304" pitchFamily="18" charset="0"/>
              </a:rPr>
              <a:t>    if (</a:t>
            </a:r>
            <a:r>
              <a:rPr lang="en-US" sz="2000" dirty="0" err="1">
                <a:latin typeface="Consolas" panose="020B0609020204030204" pitchFamily="49" charset="0"/>
                <a:cs typeface="Times New Roman" panose="02020603050405020304" pitchFamily="18" charset="0"/>
              </a:rPr>
              <a:t>gender.toLowerCase</a:t>
            </a:r>
            <a:r>
              <a:rPr lang="en-US" sz="2000" dirty="0">
                <a:latin typeface="Consolas" panose="020B0609020204030204" pitchFamily="49" charset="0"/>
                <a:cs typeface="Times New Roman" panose="02020603050405020304" pitchFamily="18" charset="0"/>
              </a:rPr>
              <a:t>() == "male")</a:t>
            </a:r>
          </a:p>
          <a:p>
            <a:pPr marL="0" indent="0">
              <a:lnSpc>
                <a:spcPct val="100000"/>
              </a:lnSpc>
              <a:buNone/>
            </a:pPr>
            <a:r>
              <a:rPr lang="en-US" sz="2000" dirty="0">
                <a:latin typeface="Consolas" panose="020B0609020204030204" pitchFamily="49" charset="0"/>
                <a:cs typeface="Times New Roman" panose="02020603050405020304" pitchFamily="18" charset="0"/>
              </a:rPr>
              <a:t>        return "Mr. " + name;</a:t>
            </a:r>
          </a:p>
          <a:p>
            <a:pPr marL="0" indent="0">
              <a:lnSpc>
                <a:spcPct val="100000"/>
              </a:lnSpc>
              <a:buNone/>
            </a:pPr>
            <a:r>
              <a:rPr lang="en-US" sz="2000" dirty="0">
                <a:latin typeface="Consolas" panose="020B0609020204030204" pitchFamily="49" charset="0"/>
                <a:cs typeface="Times New Roman" panose="02020603050405020304" pitchFamily="18" charset="0"/>
              </a:rPr>
              <a:t>    else</a:t>
            </a:r>
          </a:p>
          <a:p>
            <a:pPr marL="0" indent="0">
              <a:lnSpc>
                <a:spcPct val="100000"/>
              </a:lnSpc>
              <a:buNone/>
            </a:pPr>
            <a:r>
              <a:rPr lang="en-US" sz="2000" dirty="0">
                <a:latin typeface="Consolas" panose="020B0609020204030204" pitchFamily="49" charset="0"/>
                <a:cs typeface="Times New Roman" panose="02020603050405020304" pitchFamily="18" charset="0"/>
              </a:rPr>
              <a:t>        return "Miss. " + name;</a:t>
            </a:r>
          </a:p>
          <a:p>
            <a:pPr marL="0" indent="0">
              <a:lnSpc>
                <a:spcPct val="100000"/>
              </a:lnSpc>
              <a:buNone/>
            </a:pPr>
            <a:r>
              <a:rPr lang="en-US" sz="2000" dirty="0">
                <a:latin typeface="Consolas" panose="020B0609020204030204" pitchFamily="49" charset="0"/>
                <a:cs typeface="Times New Roman" panose="02020603050405020304" pitchFamily="18" charset="0"/>
              </a:rPr>
              <a:t>  }</a:t>
            </a: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r>
              <a:rPr lang="en-US" sz="2000" dirty="0">
                <a:latin typeface="Consolas" panose="020B0609020204030204" pitchFamily="49" charset="0"/>
                <a:cs typeface="Times New Roman" panose="02020603050405020304" pitchFamily="18" charset="0"/>
              </a:rPr>
              <a:t>}</a:t>
            </a:r>
          </a:p>
        </p:txBody>
      </p:sp>
      <p:sp>
        <p:nvSpPr>
          <p:cNvPr id="5" name="Rectangle 4">
            <a:extLst>
              <a:ext uri="{FF2B5EF4-FFF2-40B4-BE49-F238E27FC236}">
                <a16:creationId xmlns:a16="http://schemas.microsoft.com/office/drawing/2014/main" id="{46843409-B5F1-466E-973C-4D3F71F3C6D3}"/>
              </a:ext>
            </a:extLst>
          </p:cNvPr>
          <p:cNvSpPr/>
          <p:nvPr/>
        </p:nvSpPr>
        <p:spPr>
          <a:xfrm>
            <a:off x="5764696" y="0"/>
            <a:ext cx="6427304"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nsolas" panose="020B0609020204030204" pitchFamily="49" charset="0"/>
              </a:rPr>
              <a:t>&lt;table border="1"&gt;</a:t>
            </a:r>
          </a:p>
          <a:p>
            <a:r>
              <a:rPr lang="en-US" dirty="0">
                <a:solidFill>
                  <a:schemeClr val="tx1"/>
                </a:solidFill>
                <a:latin typeface="Consolas" panose="020B0609020204030204" pitchFamily="49" charset="0"/>
              </a:rPr>
              <a:t>    &lt;</a:t>
            </a:r>
            <a:r>
              <a:rPr lang="en-US" dirty="0" err="1">
                <a:solidFill>
                  <a:schemeClr val="tx1"/>
                </a:solidFill>
                <a:latin typeface="Consolas" panose="020B0609020204030204" pitchFamily="49" charset="0"/>
              </a:rPr>
              <a:t>thead</a:t>
            </a:r>
            <a:r>
              <a:rPr lang="en-US" dirty="0">
                <a:solidFill>
                  <a:schemeClr val="tx1"/>
                </a:solidFill>
                <a:latin typeface="Consolas" panose="020B0609020204030204" pitchFamily="49" charset="0"/>
              </a:rPr>
              <a:t>&gt;</a:t>
            </a:r>
          </a:p>
          <a:p>
            <a:r>
              <a:rPr lang="en-US" dirty="0">
                <a:solidFill>
                  <a:schemeClr val="tx1"/>
                </a:solidFill>
                <a:latin typeface="Consolas" panose="020B0609020204030204" pitchFamily="49" charset="0"/>
              </a:rPr>
              <a:t>        &lt;tr&gt;</a:t>
            </a:r>
          </a:p>
          <a:p>
            <a:r>
              <a:rPr lang="en-US" dirty="0">
                <a:solidFill>
                  <a:schemeClr val="tx1"/>
                </a:solidFill>
                <a:latin typeface="Consolas" panose="020B0609020204030204" pitchFamily="49" charset="0"/>
              </a:rPr>
              <a:t>            &lt;</a:t>
            </a:r>
            <a:r>
              <a:rPr lang="en-US" dirty="0" err="1">
                <a:solidFill>
                  <a:schemeClr val="tx1"/>
                </a:solidFill>
                <a:latin typeface="Consolas" panose="020B0609020204030204" pitchFamily="49" charset="0"/>
              </a:rPr>
              <a:t>th</a:t>
            </a:r>
            <a:r>
              <a:rPr lang="en-US" dirty="0">
                <a:solidFill>
                  <a:schemeClr val="tx1"/>
                </a:solidFill>
                <a:latin typeface="Consolas" panose="020B0609020204030204" pitchFamily="49" charset="0"/>
              </a:rPr>
              <a:t>&gt;Student ID&lt;/</a:t>
            </a:r>
            <a:r>
              <a:rPr lang="en-US" dirty="0" err="1">
                <a:solidFill>
                  <a:schemeClr val="tx1"/>
                </a:solidFill>
                <a:latin typeface="Consolas" panose="020B0609020204030204" pitchFamily="49" charset="0"/>
              </a:rPr>
              <a:t>th</a:t>
            </a:r>
            <a:r>
              <a:rPr lang="en-US" dirty="0">
                <a:solidFill>
                  <a:schemeClr val="tx1"/>
                </a:solidFill>
                <a:latin typeface="Consolas" panose="020B0609020204030204" pitchFamily="49" charset="0"/>
              </a:rPr>
              <a:t>&gt;</a:t>
            </a:r>
          </a:p>
          <a:p>
            <a:r>
              <a:rPr lang="en-US" dirty="0">
                <a:solidFill>
                  <a:schemeClr val="tx1"/>
                </a:solidFill>
                <a:latin typeface="Consolas" panose="020B0609020204030204" pitchFamily="49" charset="0"/>
              </a:rPr>
              <a:t>            &lt;</a:t>
            </a:r>
            <a:r>
              <a:rPr lang="en-US" dirty="0" err="1">
                <a:solidFill>
                  <a:schemeClr val="tx1"/>
                </a:solidFill>
                <a:latin typeface="Consolas" panose="020B0609020204030204" pitchFamily="49" charset="0"/>
              </a:rPr>
              <a:t>th</a:t>
            </a:r>
            <a:r>
              <a:rPr lang="en-US" dirty="0">
                <a:solidFill>
                  <a:schemeClr val="tx1"/>
                </a:solidFill>
                <a:latin typeface="Consolas" panose="020B0609020204030204" pitchFamily="49" charset="0"/>
              </a:rPr>
              <a:t>&gt;Name&lt;/</a:t>
            </a:r>
            <a:r>
              <a:rPr lang="en-US" dirty="0" err="1">
                <a:solidFill>
                  <a:schemeClr val="tx1"/>
                </a:solidFill>
                <a:latin typeface="Consolas" panose="020B0609020204030204" pitchFamily="49" charset="0"/>
              </a:rPr>
              <a:t>th</a:t>
            </a:r>
            <a:r>
              <a:rPr lang="en-US" dirty="0">
                <a:solidFill>
                  <a:schemeClr val="tx1"/>
                </a:solidFill>
                <a:latin typeface="Consolas" panose="020B0609020204030204" pitchFamily="49" charset="0"/>
              </a:rPr>
              <a:t>&gt;</a:t>
            </a:r>
          </a:p>
          <a:p>
            <a:r>
              <a:rPr lang="en-US" dirty="0">
                <a:solidFill>
                  <a:schemeClr val="tx1"/>
                </a:solidFill>
                <a:latin typeface="Consolas" panose="020B0609020204030204" pitchFamily="49" charset="0"/>
              </a:rPr>
              <a:t>            &lt;</a:t>
            </a:r>
            <a:r>
              <a:rPr lang="en-US" dirty="0" err="1">
                <a:solidFill>
                  <a:schemeClr val="tx1"/>
                </a:solidFill>
                <a:latin typeface="Consolas" panose="020B0609020204030204" pitchFamily="49" charset="0"/>
              </a:rPr>
              <a:t>th</a:t>
            </a:r>
            <a:r>
              <a:rPr lang="en-US" dirty="0">
                <a:solidFill>
                  <a:schemeClr val="tx1"/>
                </a:solidFill>
                <a:latin typeface="Consolas" panose="020B0609020204030204" pitchFamily="49" charset="0"/>
              </a:rPr>
              <a:t>&gt;DOB&lt;/</a:t>
            </a:r>
            <a:r>
              <a:rPr lang="en-US" dirty="0" err="1">
                <a:solidFill>
                  <a:schemeClr val="tx1"/>
                </a:solidFill>
                <a:latin typeface="Consolas" panose="020B0609020204030204" pitchFamily="49" charset="0"/>
              </a:rPr>
              <a:t>th</a:t>
            </a:r>
            <a:r>
              <a:rPr lang="en-US" dirty="0">
                <a:solidFill>
                  <a:schemeClr val="tx1"/>
                </a:solidFill>
                <a:latin typeface="Consolas" panose="020B0609020204030204" pitchFamily="49" charset="0"/>
              </a:rPr>
              <a:t>&gt;</a:t>
            </a:r>
          </a:p>
          <a:p>
            <a:r>
              <a:rPr lang="en-US" dirty="0">
                <a:solidFill>
                  <a:schemeClr val="tx1"/>
                </a:solidFill>
                <a:latin typeface="Consolas" panose="020B0609020204030204" pitchFamily="49" charset="0"/>
              </a:rPr>
              <a:t>            &lt;</a:t>
            </a:r>
            <a:r>
              <a:rPr lang="en-US" dirty="0" err="1">
                <a:solidFill>
                  <a:schemeClr val="tx1"/>
                </a:solidFill>
                <a:latin typeface="Consolas" panose="020B0609020204030204" pitchFamily="49" charset="0"/>
              </a:rPr>
              <a:t>th</a:t>
            </a:r>
            <a:r>
              <a:rPr lang="en-US" dirty="0">
                <a:solidFill>
                  <a:schemeClr val="tx1"/>
                </a:solidFill>
                <a:latin typeface="Consolas" panose="020B0609020204030204" pitchFamily="49" charset="0"/>
              </a:rPr>
              <a:t>&gt;Gender&lt;/</a:t>
            </a:r>
            <a:r>
              <a:rPr lang="en-US" dirty="0" err="1">
                <a:solidFill>
                  <a:schemeClr val="tx1"/>
                </a:solidFill>
                <a:latin typeface="Consolas" panose="020B0609020204030204" pitchFamily="49" charset="0"/>
              </a:rPr>
              <a:t>th</a:t>
            </a:r>
            <a:r>
              <a:rPr lang="en-US" dirty="0">
                <a:solidFill>
                  <a:schemeClr val="tx1"/>
                </a:solidFill>
                <a:latin typeface="Consolas" panose="020B0609020204030204" pitchFamily="49" charset="0"/>
              </a:rPr>
              <a:t>&gt;</a:t>
            </a:r>
          </a:p>
          <a:p>
            <a:r>
              <a:rPr lang="en-US" dirty="0">
                <a:solidFill>
                  <a:schemeClr val="tx1"/>
                </a:solidFill>
                <a:latin typeface="Consolas" panose="020B0609020204030204" pitchFamily="49" charset="0"/>
              </a:rPr>
              <a:t>            &lt;</a:t>
            </a:r>
            <a:r>
              <a:rPr lang="en-US" dirty="0" err="1">
                <a:solidFill>
                  <a:schemeClr val="tx1"/>
                </a:solidFill>
                <a:latin typeface="Consolas" panose="020B0609020204030204" pitchFamily="49" charset="0"/>
              </a:rPr>
              <a:t>th</a:t>
            </a:r>
            <a:r>
              <a:rPr lang="en-US" dirty="0">
                <a:solidFill>
                  <a:schemeClr val="tx1"/>
                </a:solidFill>
                <a:latin typeface="Consolas" panose="020B0609020204030204" pitchFamily="49" charset="0"/>
              </a:rPr>
              <a:t>&gt;</a:t>
            </a:r>
            <a:r>
              <a:rPr lang="en-US" dirty="0" err="1">
                <a:solidFill>
                  <a:schemeClr val="tx1"/>
                </a:solidFill>
                <a:latin typeface="Consolas" panose="020B0609020204030204" pitchFamily="49" charset="0"/>
              </a:rPr>
              <a:t>CourseFee</a:t>
            </a:r>
            <a:r>
              <a:rPr lang="en-US" dirty="0">
                <a:solidFill>
                  <a:schemeClr val="tx1"/>
                </a:solidFill>
                <a:latin typeface="Consolas" panose="020B0609020204030204" pitchFamily="49" charset="0"/>
              </a:rPr>
              <a:t>&lt;/</a:t>
            </a:r>
            <a:r>
              <a:rPr lang="en-US" dirty="0" err="1">
                <a:solidFill>
                  <a:schemeClr val="tx1"/>
                </a:solidFill>
                <a:latin typeface="Consolas" panose="020B0609020204030204" pitchFamily="49" charset="0"/>
              </a:rPr>
              <a:t>th</a:t>
            </a:r>
            <a:r>
              <a:rPr lang="en-US" dirty="0">
                <a:solidFill>
                  <a:schemeClr val="tx1"/>
                </a:solidFill>
                <a:latin typeface="Consolas" panose="020B0609020204030204" pitchFamily="49" charset="0"/>
              </a:rPr>
              <a:t>&gt;            </a:t>
            </a:r>
          </a:p>
          <a:p>
            <a:r>
              <a:rPr lang="en-US" dirty="0">
                <a:solidFill>
                  <a:schemeClr val="tx1"/>
                </a:solidFill>
                <a:latin typeface="Consolas" panose="020B0609020204030204" pitchFamily="49" charset="0"/>
              </a:rPr>
              <a:t>        &lt;/tr&gt;</a:t>
            </a:r>
          </a:p>
          <a:p>
            <a:r>
              <a:rPr lang="en-US" dirty="0">
                <a:solidFill>
                  <a:schemeClr val="tx1"/>
                </a:solidFill>
                <a:latin typeface="Consolas" panose="020B0609020204030204" pitchFamily="49" charset="0"/>
              </a:rPr>
              <a:t>    &lt;/</a:t>
            </a:r>
            <a:r>
              <a:rPr lang="en-US" dirty="0" err="1">
                <a:solidFill>
                  <a:schemeClr val="tx1"/>
                </a:solidFill>
                <a:latin typeface="Consolas" panose="020B0609020204030204" pitchFamily="49" charset="0"/>
              </a:rPr>
              <a:t>thead</a:t>
            </a:r>
            <a:r>
              <a:rPr lang="en-US" dirty="0">
                <a:solidFill>
                  <a:schemeClr val="tx1"/>
                </a:solidFill>
                <a:latin typeface="Consolas" panose="020B0609020204030204" pitchFamily="49" charset="0"/>
              </a:rPr>
              <a:t>&gt;</a:t>
            </a:r>
          </a:p>
          <a:p>
            <a:r>
              <a:rPr lang="en-US" dirty="0">
                <a:solidFill>
                  <a:schemeClr val="tx1"/>
                </a:solidFill>
                <a:latin typeface="Consolas" panose="020B0609020204030204" pitchFamily="49" charset="0"/>
              </a:rPr>
              <a:t>&lt;</a:t>
            </a:r>
            <a:r>
              <a:rPr lang="en-US" dirty="0" err="1">
                <a:solidFill>
                  <a:schemeClr val="tx1"/>
                </a:solidFill>
                <a:latin typeface="Consolas" panose="020B0609020204030204" pitchFamily="49" charset="0"/>
              </a:rPr>
              <a:t>tbody</a:t>
            </a:r>
            <a:r>
              <a:rPr lang="en-US" dirty="0">
                <a:solidFill>
                  <a:schemeClr val="tx1"/>
                </a:solidFill>
                <a:latin typeface="Consolas" panose="020B0609020204030204" pitchFamily="49" charset="0"/>
              </a:rPr>
              <a:t>&gt;</a:t>
            </a:r>
          </a:p>
          <a:p>
            <a:r>
              <a:rPr lang="en-US" dirty="0">
                <a:solidFill>
                  <a:schemeClr val="tx1"/>
                </a:solidFill>
                <a:latin typeface="Consolas" panose="020B0609020204030204" pitchFamily="49" charset="0"/>
              </a:rPr>
              <a:t> &lt;tr *</a:t>
            </a:r>
            <a:r>
              <a:rPr lang="en-US" dirty="0" err="1">
                <a:solidFill>
                  <a:schemeClr val="tx1"/>
                </a:solidFill>
                <a:latin typeface="Consolas" panose="020B0609020204030204" pitchFamily="49" charset="0"/>
              </a:rPr>
              <a:t>ngFor</a:t>
            </a:r>
            <a:r>
              <a:rPr lang="en-US" dirty="0">
                <a:solidFill>
                  <a:schemeClr val="tx1"/>
                </a:solidFill>
                <a:latin typeface="Consolas" panose="020B0609020204030204" pitchFamily="49" charset="0"/>
              </a:rPr>
              <a:t>='let student of students'&gt;</a:t>
            </a:r>
          </a:p>
          <a:p>
            <a:r>
              <a:rPr lang="en-US" dirty="0">
                <a:solidFill>
                  <a:schemeClr val="tx1"/>
                </a:solidFill>
                <a:latin typeface="Consolas" panose="020B0609020204030204" pitchFamily="49" charset="0"/>
              </a:rPr>
              <a:t>&lt;td&gt;{{student.ID | uppercase}}&lt;/td&gt;</a:t>
            </a:r>
          </a:p>
          <a:p>
            <a:r>
              <a:rPr lang="en-US" dirty="0">
                <a:solidFill>
                  <a:schemeClr val="tx1"/>
                </a:solidFill>
                <a:latin typeface="Consolas" panose="020B0609020204030204" pitchFamily="49" charset="0"/>
              </a:rPr>
              <a:t>&lt;td&gt;{{</a:t>
            </a:r>
            <a:r>
              <a:rPr lang="en-US" dirty="0" err="1">
                <a:solidFill>
                  <a:schemeClr val="tx1"/>
                </a:solidFill>
                <a:latin typeface="Consolas" panose="020B0609020204030204" pitchFamily="49" charset="0"/>
              </a:rPr>
              <a:t>student.Name</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myTitle:student.Gender</a:t>
            </a:r>
            <a:r>
              <a:rPr lang="en-US" dirty="0">
                <a:solidFill>
                  <a:schemeClr val="tx1"/>
                </a:solidFill>
                <a:latin typeface="Consolas" panose="020B0609020204030204" pitchFamily="49" charset="0"/>
              </a:rPr>
              <a:t>}}&lt;/td&gt;</a:t>
            </a:r>
          </a:p>
          <a:p>
            <a:r>
              <a:rPr lang="en-US" dirty="0">
                <a:solidFill>
                  <a:schemeClr val="tx1"/>
                </a:solidFill>
                <a:latin typeface="Consolas" panose="020B0609020204030204" pitchFamily="49" charset="0"/>
              </a:rPr>
              <a:t>&lt;td&gt;{{</a:t>
            </a:r>
            <a:r>
              <a:rPr lang="en-US" dirty="0" err="1">
                <a:solidFill>
                  <a:schemeClr val="tx1"/>
                </a:solidFill>
                <a:latin typeface="Consolas" panose="020B0609020204030204" pitchFamily="49" charset="0"/>
              </a:rPr>
              <a:t>student.DOB</a:t>
            </a:r>
            <a:r>
              <a:rPr lang="en-US" dirty="0">
                <a:solidFill>
                  <a:schemeClr val="tx1"/>
                </a:solidFill>
                <a:latin typeface="Consolas" panose="020B0609020204030204" pitchFamily="49" charset="0"/>
              </a:rPr>
              <a:t> | </a:t>
            </a:r>
            <a:r>
              <a:rPr lang="en-US" dirty="0" err="1">
                <a:solidFill>
                  <a:schemeClr val="tx1"/>
                </a:solidFill>
                <a:latin typeface="Consolas" panose="020B0609020204030204" pitchFamily="49" charset="0"/>
              </a:rPr>
              <a:t>date:'dd</a:t>
            </a:r>
            <a:r>
              <a:rPr lang="en-US" dirty="0">
                <a:solidFill>
                  <a:schemeClr val="tx1"/>
                </a:solidFill>
                <a:latin typeface="Consolas" panose="020B0609020204030204" pitchFamily="49" charset="0"/>
              </a:rPr>
              <a:t>/MM/</a:t>
            </a:r>
            <a:r>
              <a:rPr lang="en-US" dirty="0" err="1">
                <a:solidFill>
                  <a:schemeClr val="tx1"/>
                </a:solidFill>
                <a:latin typeface="Consolas" panose="020B0609020204030204" pitchFamily="49" charset="0"/>
              </a:rPr>
              <a:t>yyyy</a:t>
            </a:r>
            <a:r>
              <a:rPr lang="en-US" dirty="0">
                <a:solidFill>
                  <a:schemeClr val="tx1"/>
                </a:solidFill>
                <a:latin typeface="Consolas" panose="020B0609020204030204" pitchFamily="49" charset="0"/>
              </a:rPr>
              <a:t>'}}&lt;/td&gt;</a:t>
            </a:r>
          </a:p>
          <a:p>
            <a:r>
              <a:rPr lang="en-US" dirty="0">
                <a:solidFill>
                  <a:schemeClr val="tx1"/>
                </a:solidFill>
                <a:latin typeface="Consolas" panose="020B0609020204030204" pitchFamily="49" charset="0"/>
              </a:rPr>
              <a:t>&lt;td&gt;{{</a:t>
            </a:r>
            <a:r>
              <a:rPr lang="en-US" dirty="0" err="1">
                <a:solidFill>
                  <a:schemeClr val="tx1"/>
                </a:solidFill>
                <a:latin typeface="Consolas" panose="020B0609020204030204" pitchFamily="49" charset="0"/>
              </a:rPr>
              <a:t>student.Gender</a:t>
            </a:r>
            <a:r>
              <a:rPr lang="en-US" dirty="0">
                <a:solidFill>
                  <a:schemeClr val="tx1"/>
                </a:solidFill>
                <a:latin typeface="Consolas" panose="020B0609020204030204" pitchFamily="49" charset="0"/>
              </a:rPr>
              <a:t> | lowercase}}&lt;/td&gt;</a:t>
            </a:r>
          </a:p>
          <a:p>
            <a:r>
              <a:rPr lang="en-US" dirty="0">
                <a:solidFill>
                  <a:schemeClr val="tx1"/>
                </a:solidFill>
                <a:latin typeface="Consolas" panose="020B0609020204030204" pitchFamily="49" charset="0"/>
              </a:rPr>
              <a:t>&lt;td&gt;{{</a:t>
            </a:r>
            <a:r>
              <a:rPr lang="en-US" dirty="0" err="1">
                <a:solidFill>
                  <a:schemeClr val="tx1"/>
                </a:solidFill>
                <a:latin typeface="Consolas" panose="020B0609020204030204" pitchFamily="49" charset="0"/>
              </a:rPr>
              <a:t>student.CourseFee</a:t>
            </a:r>
            <a:r>
              <a:rPr lang="en-US" dirty="0">
                <a:solidFill>
                  <a:schemeClr val="tx1"/>
                </a:solidFill>
                <a:latin typeface="Consolas" panose="020B0609020204030204" pitchFamily="49" charset="0"/>
              </a:rPr>
              <a:t> 				              |</a:t>
            </a:r>
            <a:r>
              <a:rPr lang="en-US" dirty="0" err="1">
                <a:solidFill>
                  <a:schemeClr val="tx1"/>
                </a:solidFill>
                <a:latin typeface="Consolas" panose="020B0609020204030204" pitchFamily="49" charset="0"/>
              </a:rPr>
              <a:t>currency:'USD':true</a:t>
            </a:r>
            <a:r>
              <a:rPr lang="en-US" dirty="0">
                <a:solidFill>
                  <a:schemeClr val="tx1"/>
                </a:solidFill>
                <a:latin typeface="Consolas" panose="020B0609020204030204" pitchFamily="49" charset="0"/>
              </a:rPr>
              <a:t>}}&lt;/td&gt;</a:t>
            </a:r>
          </a:p>
          <a:p>
            <a:r>
              <a:rPr lang="en-US" dirty="0">
                <a:solidFill>
                  <a:schemeClr val="tx1"/>
                </a:solidFill>
                <a:latin typeface="Consolas" panose="020B0609020204030204" pitchFamily="49" charset="0"/>
              </a:rPr>
              <a:t>        &lt;/tr&gt;</a:t>
            </a:r>
          </a:p>
          <a:p>
            <a:r>
              <a:rPr lang="en-US" dirty="0">
                <a:solidFill>
                  <a:schemeClr val="tx1"/>
                </a:solidFill>
                <a:latin typeface="Consolas" panose="020B0609020204030204" pitchFamily="49" charset="0"/>
              </a:rPr>
              <a:t>    &lt;/</a:t>
            </a:r>
            <a:r>
              <a:rPr lang="en-US" dirty="0" err="1">
                <a:solidFill>
                  <a:schemeClr val="tx1"/>
                </a:solidFill>
                <a:latin typeface="Consolas" panose="020B0609020204030204" pitchFamily="49" charset="0"/>
              </a:rPr>
              <a:t>tbody</a:t>
            </a:r>
            <a:r>
              <a:rPr lang="en-US" dirty="0">
                <a:solidFill>
                  <a:schemeClr val="tx1"/>
                </a:solidFill>
                <a:latin typeface="Consolas" panose="020B0609020204030204" pitchFamily="49" charset="0"/>
              </a:rPr>
              <a:t>&gt;</a:t>
            </a:r>
          </a:p>
          <a:p>
            <a:r>
              <a:rPr lang="en-US" dirty="0">
                <a:solidFill>
                  <a:schemeClr val="tx1"/>
                </a:solidFill>
                <a:latin typeface="Consolas" panose="020B0609020204030204" pitchFamily="49" charset="0"/>
              </a:rPr>
              <a:t>&lt;/table&gt;</a:t>
            </a:r>
          </a:p>
        </p:txBody>
      </p:sp>
    </p:spTree>
    <p:extLst>
      <p:ext uri="{BB962C8B-B14F-4D97-AF65-F5344CB8AC3E}">
        <p14:creationId xmlns:p14="http://schemas.microsoft.com/office/powerpoint/2010/main" val="19168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9" end="19"/>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2" end="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xEl>
                                              <p:pRg st="5" end="5"/>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6" end="6"/>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8" end="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10" end="1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1" end="11"/>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689114"/>
            <a:ext cx="12191999" cy="6168886"/>
          </a:xfrm>
        </p:spPr>
        <p:txBody>
          <a:bodyPr>
            <a:normAutofit lnSpcReduction="10000"/>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Why we need Forms?</a:t>
            </a:r>
          </a:p>
          <a:p>
            <a:pPr>
              <a:lnSpc>
                <a:spcPct val="100000"/>
              </a:lnSpc>
            </a:pPr>
            <a:r>
              <a:rPr lang="en-US" sz="2000" dirty="0">
                <a:latin typeface="Consolas" panose="020B0609020204030204" pitchFamily="49" charset="0"/>
                <a:cs typeface="Times New Roman" panose="02020603050405020304" pitchFamily="18" charset="0"/>
              </a:rPr>
              <a:t>Forms are the main building blocks of any type of application. When we use forms for login, registration, submission. Help request, etc.</a:t>
            </a:r>
          </a:p>
          <a:p>
            <a:pPr>
              <a:lnSpc>
                <a:spcPct val="100000"/>
              </a:lnSpc>
            </a:pPr>
            <a:r>
              <a:rPr lang="en-US" sz="2000" dirty="0">
                <a:latin typeface="Consolas" panose="020B0609020204030204" pitchFamily="49" charset="0"/>
                <a:cs typeface="Times New Roman" panose="02020603050405020304" pitchFamily="18" charset="0"/>
              </a:rPr>
              <a:t>it is necessary that whatever forms we are developing, they should be user friendly. And it should have the indication of what went wrong by display user friendly message, etc.</a:t>
            </a:r>
          </a:p>
          <a:p>
            <a:pPr>
              <a:lnSpc>
                <a:spcPct val="100000"/>
              </a:lnSpc>
            </a:pPr>
            <a:r>
              <a:rPr lang="en-US" sz="2000" dirty="0">
                <a:latin typeface="Consolas" panose="020B0609020204030204" pitchFamily="49" charset="0"/>
                <a:cs typeface="Times New Roman" panose="02020603050405020304" pitchFamily="18" charset="0"/>
              </a:rPr>
              <a:t>Forms are really very important to collect the data from the users. Often, each website contains forms to collect the user data.</a:t>
            </a:r>
          </a:p>
          <a:p>
            <a:pPr>
              <a:lnSpc>
                <a:spcPct val="100000"/>
              </a:lnSpc>
            </a:pPr>
            <a:r>
              <a:rPr lang="en-US" sz="2000" dirty="0">
                <a:latin typeface="Consolas" panose="020B0609020204030204" pitchFamily="49" charset="0"/>
                <a:cs typeface="Times New Roman" panose="02020603050405020304" pitchFamily="18" charset="0"/>
              </a:rPr>
              <a:t>You can use forms to login, submit a help request, place an order, book a flight, schedule a meeting, and perform other countless data entry tasks.</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What are Angular Forms?</a:t>
            </a:r>
          </a:p>
          <a:p>
            <a:pPr>
              <a:lnSpc>
                <a:spcPct val="100000"/>
              </a:lnSpc>
            </a:pPr>
            <a:r>
              <a:rPr lang="en-US" sz="2000" dirty="0">
                <a:latin typeface="Consolas" panose="020B0609020204030204" pitchFamily="49" charset="0"/>
                <a:cs typeface="Times New Roman" panose="02020603050405020304" pitchFamily="18" charset="0"/>
              </a:rPr>
              <a:t>Developing forms requires design skill as well as framework support for two-way data binding, change tracking, validation, error handling, etc. </a:t>
            </a:r>
          </a:p>
          <a:p>
            <a:pPr>
              <a:lnSpc>
                <a:spcPct val="100000"/>
              </a:lnSpc>
            </a:pPr>
            <a:r>
              <a:rPr lang="en-US" sz="2000" dirty="0">
                <a:latin typeface="Consolas" panose="020B0609020204030204" pitchFamily="49" charset="0"/>
                <a:cs typeface="Times New Roman" panose="02020603050405020304" pitchFamily="18" charset="0"/>
              </a:rPr>
              <a:t>The Angular Framework, provides two different ways to collect and validate the data from a user. They are as follows:</a:t>
            </a:r>
          </a:p>
          <a:p>
            <a:pPr marL="0" indent="0">
              <a:lnSpc>
                <a:spcPct val="100000"/>
              </a:lnSpc>
              <a:buNone/>
            </a:pPr>
            <a:r>
              <a:rPr lang="en-US" sz="2000" dirty="0">
                <a:latin typeface="Consolas" panose="020B0609020204030204" pitchFamily="49" charset="0"/>
                <a:cs typeface="Times New Roman" panose="02020603050405020304" pitchFamily="18" charset="0"/>
              </a:rPr>
              <a:t>	Template-Driven Forms</a:t>
            </a:r>
          </a:p>
          <a:p>
            <a:pPr marL="0" indent="0">
              <a:lnSpc>
                <a:spcPct val="100000"/>
              </a:lnSpc>
              <a:buNone/>
            </a:pPr>
            <a:r>
              <a:rPr lang="en-US" sz="2000" dirty="0">
                <a:latin typeface="Consolas" panose="020B0609020204030204" pitchFamily="49" charset="0"/>
                <a:cs typeface="Times New Roman" panose="02020603050405020304" pitchFamily="18" charset="0"/>
              </a:rPr>
              <a:t>	Model-Driven Forms (Reactive Forms)</a:t>
            </a:r>
          </a:p>
        </p:txBody>
      </p:sp>
      <p:sp>
        <p:nvSpPr>
          <p:cNvPr id="2" name="Rectangle 1">
            <a:extLst>
              <a:ext uri="{FF2B5EF4-FFF2-40B4-BE49-F238E27FC236}">
                <a16:creationId xmlns:a16="http://schemas.microsoft.com/office/drawing/2014/main" id="{D72AE931-1844-4E9D-A164-FBB883258258}"/>
              </a:ext>
            </a:extLst>
          </p:cNvPr>
          <p:cNvSpPr/>
          <p:nvPr/>
        </p:nvSpPr>
        <p:spPr>
          <a:xfrm>
            <a:off x="-1" y="0"/>
            <a:ext cx="12191999" cy="689113"/>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4000" i="0" dirty="0">
              <a:solidFill>
                <a:schemeClr val="accent1"/>
              </a:solidFill>
              <a:effectLst/>
              <a:latin typeface="Algerian" panose="04020705040A02060702" pitchFamily="82" charset="0"/>
            </a:endParaRPr>
          </a:p>
          <a:p>
            <a:r>
              <a:rPr lang="en-US" sz="4000" i="0" dirty="0">
                <a:solidFill>
                  <a:schemeClr val="accent1"/>
                </a:solidFill>
                <a:effectLst/>
                <a:latin typeface="Algerian" panose="04020705040A02060702" pitchFamily="82" charset="0"/>
              </a:rPr>
              <a:t>Angular Forms</a:t>
            </a:r>
          </a:p>
          <a:p>
            <a:pPr algn="ctr"/>
            <a:endParaRPr lang="en-US" sz="40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358582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3000" b="1" dirty="0">
                <a:solidFill>
                  <a:schemeClr val="accent1"/>
                </a:solidFill>
                <a:latin typeface="Consolas" panose="020B0609020204030204" pitchFamily="49" charset="0"/>
                <a:cs typeface="Times New Roman" panose="02020603050405020304" pitchFamily="18" charset="0"/>
              </a:rPr>
              <a:t>Template-Driven Forms:</a:t>
            </a:r>
          </a:p>
          <a:p>
            <a:pPr>
              <a:lnSpc>
                <a:spcPct val="100000"/>
              </a:lnSpc>
            </a:pPr>
            <a:r>
              <a:rPr lang="en-US" sz="2400" dirty="0">
                <a:latin typeface="Consolas" panose="020B0609020204030204" pitchFamily="49" charset="0"/>
                <a:cs typeface="Times New Roman" panose="02020603050405020304" pitchFamily="18" charset="0"/>
              </a:rPr>
              <a:t>Template Driven Forms are simple forms which can be used to develop </a:t>
            </a:r>
            <a:r>
              <a:rPr lang="en-US" sz="2400" dirty="0" err="1">
                <a:latin typeface="Consolas" panose="020B0609020204030204" pitchFamily="49" charset="0"/>
                <a:cs typeface="Times New Roman" panose="02020603050405020304" pitchFamily="18" charset="0"/>
              </a:rPr>
              <a:t>forms.These</a:t>
            </a:r>
            <a:r>
              <a:rPr lang="en-US" sz="2400" dirty="0">
                <a:latin typeface="Consolas" panose="020B0609020204030204" pitchFamily="49" charset="0"/>
                <a:cs typeface="Times New Roman" panose="02020603050405020304" pitchFamily="18" charset="0"/>
              </a:rPr>
              <a:t> are called Template Driven as everything that we are going to use in an application is defined into the template that we are defining along with the component.</a:t>
            </a:r>
          </a:p>
          <a:p>
            <a:pPr>
              <a:lnSpc>
                <a:spcPct val="100000"/>
              </a:lnSpc>
            </a:pPr>
            <a:r>
              <a:rPr lang="en-US" sz="2400" dirty="0">
                <a:latin typeface="Consolas" panose="020B0609020204030204" pitchFamily="49" charset="0"/>
                <a:cs typeface="Times New Roman" panose="02020603050405020304" pitchFamily="18" charset="0"/>
              </a:rPr>
              <a:t>In order to use Template Driven Forms, we need to import </a:t>
            </a:r>
            <a:r>
              <a:rPr lang="en-US" sz="2400" dirty="0" err="1">
                <a:latin typeface="Consolas" panose="020B0609020204030204" pitchFamily="49" charset="0"/>
                <a:cs typeface="Times New Roman" panose="02020603050405020304" pitchFamily="18" charset="0"/>
              </a:rPr>
              <a:t>FormsModule</a:t>
            </a:r>
            <a:r>
              <a:rPr lang="en-US" sz="2400" dirty="0">
                <a:latin typeface="Consolas" panose="020B0609020204030204" pitchFamily="49" charset="0"/>
                <a:cs typeface="Times New Roman" panose="02020603050405020304" pitchFamily="18" charset="0"/>
              </a:rPr>
              <a:t> into the application root module i.e. </a:t>
            </a:r>
            <a:r>
              <a:rPr lang="en-US" sz="2400" dirty="0" err="1">
                <a:latin typeface="Consolas" panose="020B0609020204030204" pitchFamily="49" charset="0"/>
                <a:cs typeface="Times New Roman" panose="02020603050405020304" pitchFamily="18" charset="0"/>
              </a:rPr>
              <a:t>app.module.ts</a:t>
            </a:r>
            <a:r>
              <a:rPr lang="en-US" sz="2400" dirty="0">
                <a:latin typeface="Consolas" panose="020B0609020204030204" pitchFamily="49" charset="0"/>
                <a:cs typeface="Times New Roman" panose="02020603050405020304" pitchFamily="18" charset="0"/>
              </a:rPr>
              <a:t> file.</a:t>
            </a:r>
          </a:p>
          <a:p>
            <a:pPr>
              <a:lnSpc>
                <a:spcPct val="100000"/>
              </a:lnSpc>
            </a:pPr>
            <a:r>
              <a:rPr lang="en-US" sz="2400" dirty="0">
                <a:latin typeface="Consolas" panose="020B0609020204030204" pitchFamily="49" charset="0"/>
                <a:cs typeface="Times New Roman" panose="02020603050405020304" pitchFamily="18" charset="0"/>
              </a:rPr>
              <a:t>Features of Template Driven Forms:</a:t>
            </a:r>
          </a:p>
          <a:p>
            <a:pPr lvl="1">
              <a:lnSpc>
                <a:spcPct val="100000"/>
              </a:lnSpc>
            </a:pPr>
            <a:r>
              <a:rPr lang="en-US" sz="2200" dirty="0">
                <a:latin typeface="Consolas" panose="020B0609020204030204" pitchFamily="49" charset="0"/>
                <a:cs typeface="Times New Roman" panose="02020603050405020304" pitchFamily="18" charset="0"/>
              </a:rPr>
              <a:t>Easy to use.</a:t>
            </a:r>
          </a:p>
          <a:p>
            <a:pPr lvl="1">
              <a:lnSpc>
                <a:spcPct val="100000"/>
              </a:lnSpc>
            </a:pPr>
            <a:r>
              <a:rPr lang="en-US" sz="2200" dirty="0">
                <a:latin typeface="Consolas" panose="020B0609020204030204" pitchFamily="49" charset="0"/>
                <a:cs typeface="Times New Roman" panose="02020603050405020304" pitchFamily="18" charset="0"/>
              </a:rPr>
              <a:t>Suitable for simple scenarios and fail for complex scenarios.</a:t>
            </a:r>
          </a:p>
          <a:p>
            <a:pPr lvl="1">
              <a:lnSpc>
                <a:spcPct val="100000"/>
              </a:lnSpc>
            </a:pPr>
            <a:r>
              <a:rPr lang="en-US" sz="2200" dirty="0">
                <a:latin typeface="Consolas" panose="020B0609020204030204" pitchFamily="49" charset="0"/>
                <a:cs typeface="Times New Roman" panose="02020603050405020304" pitchFamily="18" charset="0"/>
              </a:rPr>
              <a:t>Similar to Angular 1.0 (Angular JS)</a:t>
            </a:r>
          </a:p>
          <a:p>
            <a:pPr lvl="1">
              <a:lnSpc>
                <a:spcPct val="100000"/>
              </a:lnSpc>
            </a:pPr>
            <a:r>
              <a:rPr lang="en-US" sz="2200" dirty="0">
                <a:latin typeface="Consolas" panose="020B0609020204030204" pitchFamily="49" charset="0"/>
                <a:cs typeface="Times New Roman" panose="02020603050405020304" pitchFamily="18" charset="0"/>
              </a:rPr>
              <a:t>Two way data binding using </a:t>
            </a:r>
            <a:r>
              <a:rPr lang="en-US" sz="2200" dirty="0" err="1">
                <a:latin typeface="Consolas" panose="020B0609020204030204" pitchFamily="49" charset="0"/>
                <a:cs typeface="Times New Roman" panose="02020603050405020304" pitchFamily="18" charset="0"/>
              </a:rPr>
              <a:t>NgModule</a:t>
            </a:r>
            <a:r>
              <a:rPr lang="en-US" sz="2200" dirty="0">
                <a:latin typeface="Consolas" panose="020B0609020204030204" pitchFamily="49" charset="0"/>
                <a:cs typeface="Times New Roman" panose="02020603050405020304" pitchFamily="18" charset="0"/>
              </a:rPr>
              <a:t> syntax.</a:t>
            </a:r>
          </a:p>
          <a:p>
            <a:pPr lvl="1">
              <a:lnSpc>
                <a:spcPct val="100000"/>
              </a:lnSpc>
            </a:pPr>
            <a:r>
              <a:rPr lang="en-US" sz="2200" dirty="0">
                <a:latin typeface="Consolas" panose="020B0609020204030204" pitchFamily="49" charset="0"/>
                <a:cs typeface="Times New Roman" panose="02020603050405020304" pitchFamily="18" charset="0"/>
              </a:rPr>
              <a:t>Minimal Component code</a:t>
            </a:r>
          </a:p>
          <a:p>
            <a:pPr lvl="1">
              <a:lnSpc>
                <a:spcPct val="100000"/>
              </a:lnSpc>
            </a:pPr>
            <a:r>
              <a:rPr lang="en-US" sz="2200" dirty="0">
                <a:latin typeface="Consolas" panose="020B0609020204030204" pitchFamily="49" charset="0"/>
                <a:cs typeface="Times New Roman" panose="02020603050405020304" pitchFamily="18" charset="0"/>
              </a:rPr>
              <a:t>Automatic track of the form and its data.</a:t>
            </a:r>
          </a:p>
          <a:p>
            <a:pPr lvl="1">
              <a:lnSpc>
                <a:spcPct val="100000"/>
              </a:lnSpc>
            </a:pPr>
            <a:r>
              <a:rPr lang="en-US" sz="2200" dirty="0">
                <a:latin typeface="Consolas" panose="020B0609020204030204" pitchFamily="49" charset="0"/>
                <a:cs typeface="Times New Roman" panose="02020603050405020304" pitchFamily="18" charset="0"/>
              </a:rPr>
              <a:t>Unit testing is another challenge</a:t>
            </a:r>
          </a:p>
        </p:txBody>
      </p:sp>
    </p:spTree>
    <p:extLst>
      <p:ext uri="{BB962C8B-B14F-4D97-AF65-F5344CB8AC3E}">
        <p14:creationId xmlns:p14="http://schemas.microsoft.com/office/powerpoint/2010/main" val="226602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fontScale="92500" lnSpcReduction="10000"/>
          </a:bodyPr>
          <a:lstStyle/>
          <a:p>
            <a:pPr marL="0" indent="0">
              <a:lnSpc>
                <a:spcPct val="100000"/>
              </a:lnSpc>
              <a:buNone/>
            </a:pPr>
            <a:r>
              <a:rPr lang="en-US" sz="2400" b="1" dirty="0">
                <a:solidFill>
                  <a:schemeClr val="accent1"/>
                </a:solidFill>
                <a:latin typeface="Consolas" panose="020B0609020204030204" pitchFamily="49" charset="0"/>
                <a:cs typeface="Times New Roman" panose="02020603050405020304" pitchFamily="18" charset="0"/>
              </a:rPr>
              <a:t>Model-Driven Forms (Reactive Forms) in Angular:</a:t>
            </a:r>
          </a:p>
          <a:p>
            <a:pPr>
              <a:lnSpc>
                <a:spcPct val="100000"/>
              </a:lnSpc>
            </a:pPr>
            <a:r>
              <a:rPr lang="en-US" sz="2000" dirty="0">
                <a:latin typeface="Consolas" panose="020B0609020204030204" pitchFamily="49" charset="0"/>
                <a:cs typeface="Times New Roman" panose="02020603050405020304" pitchFamily="18" charset="0"/>
              </a:rPr>
              <a:t>In a model driven approach, the model which is created in the .</a:t>
            </a:r>
            <a:r>
              <a:rPr lang="en-US" sz="2000" dirty="0" err="1">
                <a:latin typeface="Consolas" panose="020B0609020204030204" pitchFamily="49" charset="0"/>
                <a:cs typeface="Times New Roman" panose="02020603050405020304" pitchFamily="18" charset="0"/>
              </a:rPr>
              <a:t>ts</a:t>
            </a:r>
            <a:r>
              <a:rPr lang="en-US" sz="2000" dirty="0">
                <a:latin typeface="Consolas" panose="020B0609020204030204" pitchFamily="49" charset="0"/>
                <a:cs typeface="Times New Roman" panose="02020603050405020304" pitchFamily="18" charset="0"/>
              </a:rPr>
              <a:t> file is responsible for handling all the user interactions and validations. </a:t>
            </a:r>
          </a:p>
          <a:p>
            <a:pPr>
              <a:lnSpc>
                <a:spcPct val="100000"/>
              </a:lnSpc>
            </a:pPr>
            <a:r>
              <a:rPr lang="en-US" sz="2000" dirty="0">
                <a:latin typeface="Consolas" panose="020B0609020204030204" pitchFamily="49" charset="0"/>
                <a:cs typeface="Times New Roman" panose="02020603050405020304" pitchFamily="18" charset="0"/>
              </a:rPr>
              <a:t>For this, first, we need to create the model using </a:t>
            </a:r>
            <a:r>
              <a:rPr lang="en-US" sz="2000" dirty="0" err="1">
                <a:latin typeface="Consolas" panose="020B0609020204030204" pitchFamily="49" charset="0"/>
                <a:cs typeface="Times New Roman" panose="02020603050405020304" pitchFamily="18" charset="0"/>
              </a:rPr>
              <a:t>Angular’s</a:t>
            </a:r>
            <a:r>
              <a:rPr lang="en-US" sz="2000" dirty="0">
                <a:latin typeface="Consolas" panose="020B0609020204030204" pitchFamily="49" charset="0"/>
                <a:cs typeface="Times New Roman" panose="02020603050405020304" pitchFamily="18" charset="0"/>
              </a:rPr>
              <a:t> inbuilt classes like </a:t>
            </a:r>
            <a:r>
              <a:rPr lang="en-US" sz="2000" dirty="0" err="1">
                <a:latin typeface="Consolas" panose="020B0609020204030204" pitchFamily="49" charset="0"/>
                <a:cs typeface="Times New Roman" panose="02020603050405020304" pitchFamily="18" charset="0"/>
              </a:rPr>
              <a:t>formGroup</a:t>
            </a:r>
            <a:r>
              <a:rPr lang="en-US" sz="2000" dirty="0">
                <a:latin typeface="Consolas" panose="020B0609020204030204" pitchFamily="49" charset="0"/>
                <a:cs typeface="Times New Roman" panose="02020603050405020304" pitchFamily="18" charset="0"/>
              </a:rPr>
              <a:t> and </a:t>
            </a:r>
            <a:r>
              <a:rPr lang="en-US" sz="2000" dirty="0" err="1">
                <a:latin typeface="Consolas" panose="020B0609020204030204" pitchFamily="49" charset="0"/>
                <a:cs typeface="Times New Roman" panose="02020603050405020304" pitchFamily="18" charset="0"/>
              </a:rPr>
              <a:t>formControl</a:t>
            </a:r>
            <a:r>
              <a:rPr lang="en-US" sz="2000" dirty="0">
                <a:latin typeface="Consolas" panose="020B0609020204030204" pitchFamily="49" charset="0"/>
                <a:cs typeface="Times New Roman" panose="02020603050405020304" pitchFamily="18" charset="0"/>
              </a:rPr>
              <a:t> and then we need to bind that model to the HTML form.</a:t>
            </a:r>
          </a:p>
          <a:p>
            <a:pPr>
              <a:lnSpc>
                <a:spcPct val="100000"/>
              </a:lnSpc>
            </a:pPr>
            <a:r>
              <a:rPr lang="en-US" sz="2000" dirty="0">
                <a:latin typeface="Consolas" panose="020B0609020204030204" pitchFamily="49" charset="0"/>
                <a:cs typeface="Times New Roman" panose="02020603050405020304" pitchFamily="18" charset="0"/>
              </a:rPr>
              <a:t>This approach uses the Reactive forms for developing the forms which favor the explicit management of data between the UI (User Interface) and the Model. With this approach, we create the tree of Angular Form Controls and bind them in the Native Form Controls. As we create the form controls directly in the component, it makes it a bit easier to push the data between the data models and the UI elements.</a:t>
            </a:r>
          </a:p>
          <a:p>
            <a:pPr>
              <a:lnSpc>
                <a:spcPct val="100000"/>
              </a:lnSpc>
            </a:pPr>
            <a:r>
              <a:rPr lang="en-US" sz="2000" dirty="0">
                <a:latin typeface="Consolas" panose="020B0609020204030204" pitchFamily="49" charset="0"/>
                <a:cs typeface="Times New Roman" panose="02020603050405020304" pitchFamily="18" charset="0"/>
              </a:rPr>
              <a:t>In order to use Reactive Forms, you need to import </a:t>
            </a:r>
            <a:r>
              <a:rPr lang="en-US" sz="2000" dirty="0" err="1">
                <a:latin typeface="Consolas" panose="020B0609020204030204" pitchFamily="49" charset="0"/>
                <a:cs typeface="Times New Roman" panose="02020603050405020304" pitchFamily="18" charset="0"/>
              </a:rPr>
              <a:t>ReactiveFormsModule</a:t>
            </a:r>
            <a:r>
              <a:rPr lang="en-US" sz="2000" dirty="0">
                <a:latin typeface="Consolas" panose="020B0609020204030204" pitchFamily="49" charset="0"/>
                <a:cs typeface="Times New Roman" panose="02020603050405020304" pitchFamily="18" charset="0"/>
              </a:rPr>
              <a:t> into the applications root module i.e. </a:t>
            </a:r>
            <a:r>
              <a:rPr lang="en-US" sz="2000" dirty="0" err="1">
                <a:latin typeface="Consolas" panose="020B0609020204030204" pitchFamily="49" charset="0"/>
                <a:cs typeface="Times New Roman" panose="02020603050405020304" pitchFamily="18" charset="0"/>
              </a:rPr>
              <a:t>app.module.ts</a:t>
            </a:r>
            <a:r>
              <a:rPr lang="en-US" sz="2000" dirty="0">
                <a:latin typeface="Consolas" panose="020B0609020204030204" pitchFamily="49" charset="0"/>
                <a:cs typeface="Times New Roman" panose="02020603050405020304" pitchFamily="18" charset="0"/>
              </a:rPr>
              <a:t> file.</a:t>
            </a:r>
          </a:p>
          <a:p>
            <a:pPr>
              <a:lnSpc>
                <a:spcPct val="100000"/>
              </a:lnSpc>
            </a:pPr>
            <a:r>
              <a:rPr lang="en-US" sz="2000" dirty="0">
                <a:latin typeface="Consolas" panose="020B0609020204030204" pitchFamily="49" charset="0"/>
                <a:cs typeface="Times New Roman" panose="02020603050405020304" pitchFamily="18" charset="0"/>
              </a:rPr>
              <a:t>Features of Reactive Forms:</a:t>
            </a:r>
          </a:p>
          <a:p>
            <a:pPr lvl="1">
              <a:lnSpc>
                <a:spcPct val="100000"/>
              </a:lnSpc>
            </a:pPr>
            <a:r>
              <a:rPr lang="en-US" sz="1600" dirty="0">
                <a:latin typeface="Consolas" panose="020B0609020204030204" pitchFamily="49" charset="0"/>
                <a:cs typeface="Times New Roman" panose="02020603050405020304" pitchFamily="18" charset="0"/>
              </a:rPr>
              <a:t>More flexible, but need a lot of practice</a:t>
            </a:r>
          </a:p>
          <a:p>
            <a:pPr lvl="1">
              <a:lnSpc>
                <a:spcPct val="100000"/>
              </a:lnSpc>
            </a:pPr>
            <a:r>
              <a:rPr lang="en-US" sz="1600" dirty="0">
                <a:latin typeface="Consolas" panose="020B0609020204030204" pitchFamily="49" charset="0"/>
                <a:cs typeface="Times New Roman" panose="02020603050405020304" pitchFamily="18" charset="0"/>
              </a:rPr>
              <a:t>Handles any complex scenarios.</a:t>
            </a:r>
          </a:p>
          <a:p>
            <a:pPr lvl="1">
              <a:lnSpc>
                <a:spcPct val="100000"/>
              </a:lnSpc>
            </a:pPr>
            <a:r>
              <a:rPr lang="en-US" sz="1600" dirty="0">
                <a:latin typeface="Consolas" panose="020B0609020204030204" pitchFamily="49" charset="0"/>
                <a:cs typeface="Times New Roman" panose="02020603050405020304" pitchFamily="18" charset="0"/>
              </a:rPr>
              <a:t>No data binding is done (Immutable data model preferred by most developers).</a:t>
            </a:r>
          </a:p>
          <a:p>
            <a:pPr lvl="1">
              <a:lnSpc>
                <a:spcPct val="100000"/>
              </a:lnSpc>
            </a:pPr>
            <a:r>
              <a:rPr lang="en-US" sz="1600" dirty="0">
                <a:latin typeface="Consolas" panose="020B0609020204030204" pitchFamily="49" charset="0"/>
                <a:cs typeface="Times New Roman" panose="02020603050405020304" pitchFamily="18" charset="0"/>
              </a:rPr>
              <a:t>More component code and less HTML Markup.</a:t>
            </a:r>
          </a:p>
          <a:p>
            <a:pPr lvl="1">
              <a:lnSpc>
                <a:spcPct val="100000"/>
              </a:lnSpc>
            </a:pPr>
            <a:r>
              <a:rPr lang="en-US" sz="1600" dirty="0">
                <a:latin typeface="Consolas" panose="020B0609020204030204" pitchFamily="49" charset="0"/>
                <a:cs typeface="Times New Roman" panose="02020603050405020304" pitchFamily="18" charset="0"/>
              </a:rPr>
              <a:t>Easier unit testing.</a:t>
            </a:r>
          </a:p>
          <a:p>
            <a:pPr lvl="1">
              <a:lnSpc>
                <a:spcPct val="100000"/>
              </a:lnSpc>
            </a:pPr>
            <a:r>
              <a:rPr lang="en-US" sz="1600" dirty="0">
                <a:latin typeface="Consolas" panose="020B0609020204030204" pitchFamily="49" charset="0"/>
                <a:cs typeface="Times New Roman" panose="02020603050405020304" pitchFamily="18" charset="0"/>
              </a:rPr>
              <a:t>Reactive transformations can be made possible such as</a:t>
            </a:r>
          </a:p>
          <a:p>
            <a:pPr lvl="1">
              <a:lnSpc>
                <a:spcPct val="100000"/>
              </a:lnSpc>
            </a:pPr>
            <a:r>
              <a:rPr lang="en-US" sz="1600" dirty="0">
                <a:latin typeface="Consolas" panose="020B0609020204030204" pitchFamily="49" charset="0"/>
                <a:cs typeface="Times New Roman" panose="02020603050405020304" pitchFamily="18" charset="0"/>
              </a:rPr>
              <a:t>Handling a event based on a denounce time.</a:t>
            </a:r>
          </a:p>
          <a:p>
            <a:pPr lvl="1">
              <a:lnSpc>
                <a:spcPct val="100000"/>
              </a:lnSpc>
            </a:pPr>
            <a:r>
              <a:rPr lang="en-US" sz="1600" dirty="0">
                <a:latin typeface="Consolas" panose="020B0609020204030204" pitchFamily="49" charset="0"/>
                <a:cs typeface="Times New Roman" panose="02020603050405020304" pitchFamily="18" charset="0"/>
              </a:rPr>
              <a:t>Handling events when the components are distinct until changed.</a:t>
            </a:r>
          </a:p>
          <a:p>
            <a:pPr lvl="1">
              <a:lnSpc>
                <a:spcPct val="100000"/>
              </a:lnSpc>
            </a:pPr>
            <a:r>
              <a:rPr lang="en-US" sz="1600" dirty="0">
                <a:latin typeface="Consolas" panose="020B0609020204030204" pitchFamily="49" charset="0"/>
                <a:cs typeface="Times New Roman" panose="02020603050405020304" pitchFamily="18" charset="0"/>
              </a:rPr>
              <a:t>Adding elements dynamically.</a:t>
            </a:r>
          </a:p>
        </p:txBody>
      </p:sp>
    </p:spTree>
    <p:extLst>
      <p:ext uri="{BB962C8B-B14F-4D97-AF65-F5344CB8AC3E}">
        <p14:creationId xmlns:p14="http://schemas.microsoft.com/office/powerpoint/2010/main" val="426483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a:lnSpc>
                <a:spcPct val="100000"/>
              </a:lnSpc>
            </a:pPr>
            <a:r>
              <a:rPr lang="en-US" sz="2000" dirty="0">
                <a:latin typeface="Consolas" panose="020B0609020204030204" pitchFamily="49" charset="0"/>
                <a:cs typeface="Times New Roman" panose="02020603050405020304" pitchFamily="18" charset="0"/>
              </a:rPr>
              <a:t>Importing Forms module</a:t>
            </a:r>
          </a:p>
          <a:p>
            <a:pPr>
              <a:lnSpc>
                <a:spcPct val="100000"/>
              </a:lnSpc>
            </a:pPr>
            <a:r>
              <a:rPr lang="en-US" sz="2000" dirty="0">
                <a:latin typeface="Consolas" panose="020B0609020204030204" pitchFamily="49" charset="0"/>
                <a:cs typeface="Times New Roman" panose="02020603050405020304" pitchFamily="18" charset="0"/>
              </a:rPr>
              <a:t>Create a Registration Form</a:t>
            </a:r>
          </a:p>
          <a:p>
            <a:pPr marL="0" indent="0">
              <a:lnSpc>
                <a:spcPct val="100000"/>
              </a:lnSpc>
              <a:buNone/>
            </a:pPr>
            <a:r>
              <a:rPr lang="en-US" sz="2000" b="1" dirty="0" err="1">
                <a:solidFill>
                  <a:schemeClr val="accent1"/>
                </a:solidFill>
                <a:latin typeface="Consolas" panose="020B0609020204030204" pitchFamily="49" charset="0"/>
                <a:cs typeface="Times New Roman" panose="02020603050405020304" pitchFamily="18" charset="0"/>
              </a:rPr>
              <a:t>NgForm</a:t>
            </a:r>
            <a:r>
              <a:rPr lang="en-US" sz="2000" b="1" dirty="0">
                <a:solidFill>
                  <a:schemeClr val="accent1"/>
                </a:solidFill>
                <a:latin typeface="Consolas" panose="020B0609020204030204" pitchFamily="49" charset="0"/>
                <a:cs typeface="Times New Roman" panose="02020603050405020304" pitchFamily="18" charset="0"/>
              </a:rPr>
              <a:t>:</a:t>
            </a:r>
          </a:p>
          <a:p>
            <a:pPr>
              <a:lnSpc>
                <a:spcPct val="100000"/>
              </a:lnSpc>
            </a:pPr>
            <a:r>
              <a:rPr lang="en-US" sz="2000" dirty="0">
                <a:latin typeface="Consolas" panose="020B0609020204030204" pitchFamily="49" charset="0"/>
                <a:cs typeface="Times New Roman" panose="02020603050405020304" pitchFamily="18" charset="0"/>
              </a:rPr>
              <a:t>It is the directive which helps to create the control groups inside form directive. It is attached to the &lt;form&gt; element in HTML and supplements from tag with some additional features.</a:t>
            </a:r>
          </a:p>
          <a:p>
            <a:pPr marL="0" indent="0">
              <a:lnSpc>
                <a:spcPct val="100000"/>
              </a:lnSpc>
              <a:buNone/>
            </a:pPr>
            <a:r>
              <a:rPr lang="en-US" sz="2000" b="1" dirty="0" err="1">
                <a:solidFill>
                  <a:schemeClr val="accent1"/>
                </a:solidFill>
                <a:latin typeface="Consolas" panose="020B0609020204030204" pitchFamily="49" charset="0"/>
                <a:cs typeface="Times New Roman" panose="02020603050405020304" pitchFamily="18" charset="0"/>
              </a:rPr>
              <a:t>NgModel</a:t>
            </a:r>
            <a:r>
              <a:rPr lang="en-US" sz="2000" b="1" dirty="0">
                <a:solidFill>
                  <a:schemeClr val="accent1"/>
                </a:solidFill>
                <a:latin typeface="Consolas" panose="020B0609020204030204" pitchFamily="49" charset="0"/>
                <a:cs typeface="Times New Roman" panose="02020603050405020304" pitchFamily="18" charset="0"/>
              </a:rPr>
              <a:t>:</a:t>
            </a:r>
          </a:p>
          <a:p>
            <a:pPr>
              <a:lnSpc>
                <a:spcPct val="100000"/>
              </a:lnSpc>
            </a:pPr>
            <a:r>
              <a:rPr lang="en-US" sz="2000" dirty="0">
                <a:latin typeface="Consolas" panose="020B0609020204030204" pitchFamily="49" charset="0"/>
                <a:cs typeface="Times New Roman" panose="02020603050405020304" pitchFamily="18" charset="0"/>
              </a:rPr>
              <a:t>When we add </a:t>
            </a:r>
            <a:r>
              <a:rPr lang="en-US" sz="2000" dirty="0" err="1">
                <a:latin typeface="Consolas" panose="020B0609020204030204" pitchFamily="49" charset="0"/>
                <a:cs typeface="Times New Roman" panose="02020603050405020304" pitchFamily="18" charset="0"/>
              </a:rPr>
              <a:t>ngModel</a:t>
            </a:r>
            <a:r>
              <a:rPr lang="en-US" sz="2000" dirty="0">
                <a:latin typeface="Consolas" panose="020B0609020204030204" pitchFamily="49" charset="0"/>
                <a:cs typeface="Times New Roman" panose="02020603050405020304" pitchFamily="18" charset="0"/>
              </a:rPr>
              <a:t> directive to the control, all the input elements are registered with the </a:t>
            </a:r>
            <a:r>
              <a:rPr lang="en-US" sz="2000" dirty="0" err="1">
                <a:latin typeface="Consolas" panose="020B0609020204030204" pitchFamily="49" charset="0"/>
                <a:cs typeface="Times New Roman" panose="02020603050405020304" pitchFamily="18" charset="0"/>
              </a:rPr>
              <a:t>NgForm</a:t>
            </a:r>
            <a:r>
              <a:rPr lang="en-US" sz="2000" dirty="0">
                <a:latin typeface="Consolas" panose="020B0609020204030204" pitchFamily="49" charset="0"/>
                <a:cs typeface="Times New Roman" panose="02020603050405020304" pitchFamily="18" charset="0"/>
              </a:rPr>
              <a:t>. </a:t>
            </a:r>
          </a:p>
          <a:p>
            <a:pPr>
              <a:lnSpc>
                <a:spcPct val="100000"/>
              </a:lnSpc>
            </a:pPr>
            <a:r>
              <a:rPr lang="en-US" sz="2000" dirty="0">
                <a:latin typeface="Consolas" panose="020B0609020204030204" pitchFamily="49" charset="0"/>
                <a:cs typeface="Times New Roman" panose="02020603050405020304" pitchFamily="18" charset="0"/>
              </a:rPr>
              <a:t>It created the instance of the </a:t>
            </a:r>
            <a:r>
              <a:rPr lang="en-US" sz="2000" dirty="0" err="1">
                <a:latin typeface="Consolas" panose="020B0609020204030204" pitchFamily="49" charset="0"/>
                <a:cs typeface="Times New Roman" panose="02020603050405020304" pitchFamily="18" charset="0"/>
              </a:rPr>
              <a:t>FormControl</a:t>
            </a:r>
            <a:r>
              <a:rPr lang="en-US" sz="2000" dirty="0">
                <a:latin typeface="Consolas" panose="020B0609020204030204" pitchFamily="49" charset="0"/>
                <a:cs typeface="Times New Roman" panose="02020603050405020304" pitchFamily="18" charset="0"/>
              </a:rPr>
              <a:t> class from Domain model and assign it to the form control elements. </a:t>
            </a:r>
          </a:p>
          <a:p>
            <a:pPr>
              <a:lnSpc>
                <a:spcPct val="100000"/>
              </a:lnSpc>
            </a:pPr>
            <a:r>
              <a:rPr lang="en-US" sz="2000" dirty="0">
                <a:latin typeface="Consolas" panose="020B0609020204030204" pitchFamily="49" charset="0"/>
                <a:cs typeface="Times New Roman" panose="02020603050405020304" pitchFamily="18" charset="0"/>
              </a:rPr>
              <a:t>The control keeps track of the user information and the state and the validation status of the form control.</a:t>
            </a:r>
          </a:p>
          <a:p>
            <a:pPr>
              <a:lnSpc>
                <a:spcPct val="100000"/>
              </a:lnSpc>
            </a:pPr>
            <a:r>
              <a:rPr lang="en-US" sz="2000" dirty="0">
                <a:latin typeface="Consolas" panose="020B0609020204030204" pitchFamily="49" charset="0"/>
                <a:cs typeface="Times New Roman" panose="02020603050405020304" pitchFamily="18" charset="0"/>
              </a:rPr>
              <a:t>Next important thing is to consider is that when we use </a:t>
            </a:r>
            <a:r>
              <a:rPr lang="en-US" sz="2000" dirty="0" err="1">
                <a:latin typeface="Consolas" panose="020B0609020204030204" pitchFamily="49" charset="0"/>
                <a:cs typeface="Times New Roman" panose="02020603050405020304" pitchFamily="18" charset="0"/>
              </a:rPr>
              <a:t>ngModel</a:t>
            </a:r>
            <a:r>
              <a:rPr lang="en-US" sz="2000" dirty="0">
                <a:latin typeface="Consolas" panose="020B0609020204030204" pitchFamily="49" charset="0"/>
                <a:cs typeface="Times New Roman" panose="02020603050405020304" pitchFamily="18" charset="0"/>
              </a:rPr>
              <a:t> with form tag, then we should have to use the name property of the HTML control.</a:t>
            </a:r>
          </a:p>
          <a:p>
            <a:pPr>
              <a:lnSpc>
                <a:spcPct val="100000"/>
              </a:lnSpc>
            </a:pPr>
            <a:r>
              <a:rPr lang="en-US" sz="2000" dirty="0">
                <a:latin typeface="Consolas" panose="020B0609020204030204" pitchFamily="49" charset="0"/>
                <a:cs typeface="Times New Roman" panose="02020603050405020304" pitchFamily="18" charset="0"/>
              </a:rPr>
              <a:t>Two main functionalities are provided by </a:t>
            </a:r>
            <a:r>
              <a:rPr lang="en-US" sz="2000" dirty="0" err="1">
                <a:latin typeface="Consolas" panose="020B0609020204030204" pitchFamily="49" charset="0"/>
                <a:cs typeface="Times New Roman" panose="02020603050405020304" pitchFamily="18" charset="0"/>
              </a:rPr>
              <a:t>NgForm</a:t>
            </a:r>
            <a:r>
              <a:rPr lang="en-US" sz="2000" dirty="0">
                <a:latin typeface="Consolas" panose="020B0609020204030204" pitchFamily="49" charset="0"/>
                <a:cs typeface="Times New Roman" panose="02020603050405020304" pitchFamily="18" charset="0"/>
              </a:rPr>
              <a:t> and </a:t>
            </a:r>
            <a:r>
              <a:rPr lang="en-US" sz="2000" dirty="0" err="1">
                <a:latin typeface="Consolas" panose="020B0609020204030204" pitchFamily="49" charset="0"/>
                <a:cs typeface="Times New Roman" panose="02020603050405020304" pitchFamily="18" charset="0"/>
              </a:rPr>
              <a:t>NgModel</a:t>
            </a:r>
            <a:r>
              <a:rPr lang="en-US" sz="2000" dirty="0">
                <a:latin typeface="Consolas" panose="020B0609020204030204" pitchFamily="49" charset="0"/>
                <a:cs typeface="Times New Roman" panose="02020603050405020304" pitchFamily="18" charset="0"/>
              </a:rPr>
              <a:t> are the permission to retrieving the values of the control associated with the form and then retrieving the overall state of the controls in the form.</a:t>
            </a:r>
          </a:p>
        </p:txBody>
      </p:sp>
    </p:spTree>
    <p:extLst>
      <p:ext uri="{BB962C8B-B14F-4D97-AF65-F5344CB8AC3E}">
        <p14:creationId xmlns:p14="http://schemas.microsoft.com/office/powerpoint/2010/main" val="279921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fontScale="92500"/>
          </a:bodyPr>
          <a:lstStyle/>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a:lnSpc>
                <a:spcPct val="100000"/>
              </a:lnSpc>
            </a:pPr>
            <a:r>
              <a:rPr lang="en-US" sz="2000" dirty="0" err="1">
                <a:latin typeface="Consolas" panose="020B0609020204030204" pitchFamily="49" charset="0"/>
                <a:cs typeface="Times New Roman" panose="02020603050405020304" pitchFamily="18" charset="0"/>
              </a:rPr>
              <a:t>studentForm</a:t>
            </a:r>
            <a:r>
              <a:rPr lang="en-US" sz="2000" dirty="0">
                <a:latin typeface="Consolas" panose="020B0609020204030204" pitchFamily="49" charset="0"/>
                <a:cs typeface="Times New Roman" panose="02020603050405020304" pitchFamily="18" charset="0"/>
              </a:rPr>
              <a:t> is called the template reference variable and if you notice we have assigned “</a:t>
            </a:r>
            <a:r>
              <a:rPr lang="en-US" sz="2000" dirty="0" err="1">
                <a:latin typeface="Consolas" panose="020B0609020204030204" pitchFamily="49" charset="0"/>
                <a:cs typeface="Times New Roman" panose="02020603050405020304" pitchFamily="18" charset="0"/>
              </a:rPr>
              <a:t>ngForm</a:t>
            </a:r>
            <a:r>
              <a:rPr lang="en-US" sz="2000" dirty="0">
                <a:latin typeface="Consolas" panose="020B0609020204030204" pitchFamily="49" charset="0"/>
                <a:cs typeface="Times New Roman" panose="02020603050405020304" pitchFamily="18" charset="0"/>
              </a:rPr>
              <a:t>” as the value for the template reference variable </a:t>
            </a:r>
            <a:r>
              <a:rPr lang="en-US" sz="2000" dirty="0" err="1">
                <a:latin typeface="Consolas" panose="020B0609020204030204" pitchFamily="49" charset="0"/>
                <a:cs typeface="Times New Roman" panose="02020603050405020304" pitchFamily="18" charset="0"/>
              </a:rPr>
              <a:t>studentForm</a:t>
            </a:r>
            <a:r>
              <a:rPr lang="en-US" sz="2000" dirty="0">
                <a:latin typeface="Consolas" panose="020B0609020204030204" pitchFamily="49" charset="0"/>
                <a:cs typeface="Times New Roman" panose="02020603050405020304" pitchFamily="18" charset="0"/>
              </a:rPr>
              <a:t>. So the </a:t>
            </a:r>
            <a:r>
              <a:rPr lang="en-US" sz="2000" dirty="0" err="1">
                <a:latin typeface="Consolas" panose="020B0609020204030204" pitchFamily="49" charset="0"/>
                <a:cs typeface="Times New Roman" panose="02020603050405020304" pitchFamily="18" charset="0"/>
              </a:rPr>
              <a:t>studentForm</a:t>
            </a:r>
            <a:r>
              <a:rPr lang="en-US" sz="2000" dirty="0">
                <a:latin typeface="Consolas" panose="020B0609020204030204" pitchFamily="49" charset="0"/>
                <a:cs typeface="Times New Roman" panose="02020603050405020304" pitchFamily="18" charset="0"/>
              </a:rPr>
              <a:t> reference variable holds a reference to the form.</a:t>
            </a:r>
          </a:p>
          <a:p>
            <a:pPr>
              <a:lnSpc>
                <a:spcPct val="100000"/>
              </a:lnSpc>
            </a:pPr>
            <a:r>
              <a:rPr lang="en-US" sz="2000" dirty="0">
                <a:latin typeface="Consolas" panose="020B0609020204030204" pitchFamily="49" charset="0"/>
                <a:cs typeface="Times New Roman" panose="02020603050405020304" pitchFamily="18" charset="0"/>
              </a:rPr>
              <a:t>Now the questions arises, whether or not we need to use this local variable. Well the answer is no. We are exporting </a:t>
            </a:r>
            <a:r>
              <a:rPr lang="en-US" sz="2000" dirty="0" err="1">
                <a:latin typeface="Consolas" panose="020B0609020204030204" pitchFamily="49" charset="0"/>
                <a:cs typeface="Times New Roman" panose="02020603050405020304" pitchFamily="18" charset="0"/>
              </a:rPr>
              <a:t>ngForm</a:t>
            </a:r>
            <a:r>
              <a:rPr lang="en-US" sz="2000" dirty="0">
                <a:latin typeface="Consolas" panose="020B0609020204030204" pitchFamily="49" charset="0"/>
                <a:cs typeface="Times New Roman" panose="02020603050405020304" pitchFamily="18" charset="0"/>
              </a:rPr>
              <a:t> in the local variable just to use some of the properties of the form and these properties are as follows:</a:t>
            </a:r>
          </a:p>
          <a:p>
            <a:pPr marL="0" indent="0">
              <a:lnSpc>
                <a:spcPct val="100000"/>
              </a:lnSpc>
              <a:buNone/>
            </a:pPr>
            <a:r>
              <a:rPr lang="en-US" sz="2000" b="1" dirty="0" err="1">
                <a:solidFill>
                  <a:schemeClr val="accent1"/>
                </a:solidFill>
                <a:latin typeface="Consolas" panose="020B0609020204030204" pitchFamily="49" charset="0"/>
                <a:cs typeface="Times New Roman" panose="02020603050405020304" pitchFamily="18" charset="0"/>
              </a:rPr>
              <a:t>studentForm.value</a:t>
            </a:r>
            <a:r>
              <a:rPr lang="en-US" sz="2000" b="1" dirty="0">
                <a:solidFill>
                  <a:schemeClr val="accent1"/>
                </a:solidFill>
                <a:latin typeface="Consolas" panose="020B0609020204030204" pitchFamily="49" charset="0"/>
                <a:cs typeface="Times New Roman" panose="02020603050405020304" pitchFamily="18" charset="0"/>
              </a:rPr>
              <a:t> : </a:t>
            </a:r>
          </a:p>
          <a:p>
            <a:pPr marL="0" indent="0">
              <a:lnSpc>
                <a:spcPct val="100000"/>
              </a:lnSpc>
              <a:buNone/>
            </a:pPr>
            <a:r>
              <a:rPr lang="en-US" sz="2000" dirty="0">
                <a:latin typeface="Consolas" panose="020B0609020204030204" pitchFamily="49" charset="0"/>
                <a:cs typeface="Times New Roman" panose="02020603050405020304" pitchFamily="18" charset="0"/>
              </a:rPr>
              <a:t>	It gives the object containing all the values of the field contain in the form.</a:t>
            </a:r>
          </a:p>
          <a:p>
            <a:pPr marL="0" indent="0">
              <a:lnSpc>
                <a:spcPct val="100000"/>
              </a:lnSpc>
              <a:buNone/>
            </a:pPr>
            <a:r>
              <a:rPr lang="en-US" sz="2000" b="1" dirty="0" err="1">
                <a:solidFill>
                  <a:schemeClr val="accent1"/>
                </a:solidFill>
                <a:latin typeface="Consolas" panose="020B0609020204030204" pitchFamily="49" charset="0"/>
                <a:cs typeface="Times New Roman" panose="02020603050405020304" pitchFamily="18" charset="0"/>
              </a:rPr>
              <a:t>studentForm.valid</a:t>
            </a:r>
            <a:r>
              <a:rPr lang="en-US" sz="2000" b="1" dirty="0">
                <a:solidFill>
                  <a:schemeClr val="accent1"/>
                </a:solidFill>
                <a:latin typeface="Consolas" panose="020B0609020204030204" pitchFamily="49" charset="0"/>
                <a:cs typeface="Times New Roman" panose="02020603050405020304" pitchFamily="18" charset="0"/>
              </a:rPr>
              <a:t> : </a:t>
            </a:r>
          </a:p>
          <a:p>
            <a:pPr marL="0" indent="0">
              <a:lnSpc>
                <a:spcPct val="100000"/>
              </a:lnSpc>
              <a:buNone/>
            </a:pPr>
            <a:r>
              <a:rPr lang="en-US" sz="2000" dirty="0">
                <a:latin typeface="Consolas" panose="020B0609020204030204" pitchFamily="49" charset="0"/>
                <a:cs typeface="Times New Roman" panose="02020603050405020304" pitchFamily="18" charset="0"/>
              </a:rPr>
              <a:t>	This gives the value indicating if the form is valid or not. If it is valid then the value is true else the value is false.</a:t>
            </a:r>
          </a:p>
          <a:p>
            <a:pPr marL="0" indent="0">
              <a:lnSpc>
                <a:spcPct val="100000"/>
              </a:lnSpc>
              <a:buNone/>
            </a:pPr>
            <a:r>
              <a:rPr lang="en-US" sz="2000" b="1" dirty="0" err="1">
                <a:solidFill>
                  <a:schemeClr val="accent1"/>
                </a:solidFill>
                <a:latin typeface="Consolas" panose="020B0609020204030204" pitchFamily="49" charset="0"/>
                <a:cs typeface="Times New Roman" panose="02020603050405020304" pitchFamily="18" charset="0"/>
              </a:rPr>
              <a:t>studentForm.touched</a:t>
            </a:r>
            <a:r>
              <a:rPr lang="en-US" sz="2000" b="1" dirty="0">
                <a:solidFill>
                  <a:schemeClr val="accent1"/>
                </a:solidFill>
                <a:latin typeface="Consolas" panose="020B0609020204030204" pitchFamily="49" charset="0"/>
                <a:cs typeface="Times New Roman" panose="02020603050405020304" pitchFamily="18" charset="0"/>
              </a:rPr>
              <a:t> : </a:t>
            </a:r>
          </a:p>
          <a:p>
            <a:pPr marL="0" indent="0">
              <a:lnSpc>
                <a:spcPct val="100000"/>
              </a:lnSpc>
              <a:buNone/>
            </a:pPr>
            <a:r>
              <a:rPr lang="en-US" sz="2000" dirty="0">
                <a:latin typeface="Consolas" panose="020B0609020204030204" pitchFamily="49" charset="0"/>
                <a:cs typeface="Times New Roman" panose="02020603050405020304" pitchFamily="18" charset="0"/>
              </a:rPr>
              <a:t>	It returns true or false when one of the field in the form is touched or entered.</a:t>
            </a:r>
          </a:p>
          <a:p>
            <a:pPr marL="0" indent="0">
              <a:lnSpc>
                <a:spcPct val="100000"/>
              </a:lnSpc>
              <a:buNone/>
            </a:pPr>
            <a:r>
              <a:rPr lang="en-US" sz="2000" dirty="0">
                <a:latin typeface="Consolas" panose="020B0609020204030204" pitchFamily="49" charset="0"/>
                <a:cs typeface="Times New Roman" panose="02020603050405020304" pitchFamily="18" charset="0"/>
              </a:rPr>
              <a:t>As you can see, The form tag is not associated with any action method, then the question is how we post the form data to the component. The answer is using </a:t>
            </a:r>
            <a:r>
              <a:rPr lang="en-US" sz="2000" dirty="0" err="1">
                <a:latin typeface="Consolas" panose="020B0609020204030204" pitchFamily="49" charset="0"/>
                <a:cs typeface="Times New Roman" panose="02020603050405020304" pitchFamily="18" charset="0"/>
              </a:rPr>
              <a:t>ngSubmit</a:t>
            </a:r>
            <a:r>
              <a:rPr lang="en-US" sz="2000" dirty="0">
                <a:latin typeface="Consolas" panose="020B0609020204030204" pitchFamily="49" charset="0"/>
                <a:cs typeface="Times New Roman" panose="02020603050405020304" pitchFamily="18" charset="0"/>
              </a:rPr>
              <a:t> directive.</a:t>
            </a: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pic>
        <p:nvPicPr>
          <p:cNvPr id="2" name="Picture 1">
            <a:extLst>
              <a:ext uri="{FF2B5EF4-FFF2-40B4-BE49-F238E27FC236}">
                <a16:creationId xmlns:a16="http://schemas.microsoft.com/office/drawing/2014/main" id="{E7371288-6299-436B-A64F-A832E2F5CBF8}"/>
              </a:ext>
            </a:extLst>
          </p:cNvPr>
          <p:cNvPicPr>
            <a:picLocks noChangeAspect="1"/>
          </p:cNvPicPr>
          <p:nvPr/>
        </p:nvPicPr>
        <p:blipFill>
          <a:blip r:embed="rId2"/>
          <a:stretch>
            <a:fillRect/>
          </a:stretch>
        </p:blipFill>
        <p:spPr>
          <a:xfrm>
            <a:off x="122791" y="96078"/>
            <a:ext cx="9007957" cy="1056862"/>
          </a:xfrm>
          <a:prstGeom prst="rect">
            <a:avLst/>
          </a:prstGeom>
        </p:spPr>
      </p:pic>
    </p:spTree>
    <p:extLst>
      <p:ext uri="{BB962C8B-B14F-4D97-AF65-F5344CB8AC3E}">
        <p14:creationId xmlns:p14="http://schemas.microsoft.com/office/powerpoint/2010/main" val="241682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Understanding </a:t>
            </a:r>
            <a:r>
              <a:rPr lang="en-US" sz="2000" b="1" dirty="0" err="1">
                <a:solidFill>
                  <a:schemeClr val="accent1"/>
                </a:solidFill>
                <a:latin typeface="Consolas" panose="020B0609020204030204" pitchFamily="49" charset="0"/>
                <a:cs typeface="Times New Roman" panose="02020603050405020304" pitchFamily="18" charset="0"/>
              </a:rPr>
              <a:t>ngSubmit</a:t>
            </a:r>
            <a:r>
              <a:rPr lang="en-US" sz="2000" b="1" dirty="0">
                <a:solidFill>
                  <a:schemeClr val="accent1"/>
                </a:solidFill>
                <a:latin typeface="Consolas" panose="020B0609020204030204" pitchFamily="49" charset="0"/>
                <a:cs typeface="Times New Roman" panose="02020603050405020304" pitchFamily="18" charset="0"/>
              </a:rPr>
              <a:t> directive:</a:t>
            </a:r>
          </a:p>
          <a:p>
            <a:pPr>
              <a:lnSpc>
                <a:spcPct val="100000"/>
              </a:lnSpc>
            </a:pPr>
            <a:r>
              <a:rPr lang="en-US" sz="2000" dirty="0">
                <a:latin typeface="Consolas" panose="020B0609020204030204" pitchFamily="49" charset="0"/>
                <a:cs typeface="Times New Roman" panose="02020603050405020304" pitchFamily="18" charset="0"/>
              </a:rPr>
              <a:t>Please have a look at the following </a:t>
            </a:r>
            <a:r>
              <a:rPr lang="en-US" sz="2000" dirty="0" err="1">
                <a:latin typeface="Consolas" panose="020B0609020204030204" pitchFamily="49" charset="0"/>
                <a:cs typeface="Times New Roman" panose="02020603050405020304" pitchFamily="18" charset="0"/>
              </a:rPr>
              <a:t>ngSubmit</a:t>
            </a:r>
            <a:r>
              <a:rPr lang="en-US" sz="2000" dirty="0">
                <a:latin typeface="Consolas" panose="020B0609020204030204" pitchFamily="49" charset="0"/>
                <a:cs typeface="Times New Roman" panose="02020603050405020304" pitchFamily="18" charset="0"/>
              </a:rPr>
              <a:t> directive. Here, we are using the Event Binding concept and we binding to the </a:t>
            </a:r>
            <a:r>
              <a:rPr lang="en-US" sz="2000" dirty="0" err="1">
                <a:latin typeface="Consolas" panose="020B0609020204030204" pitchFamily="49" charset="0"/>
                <a:cs typeface="Times New Roman" panose="02020603050405020304" pitchFamily="18" charset="0"/>
              </a:rPr>
              <a:t>RegisterStudent</a:t>
            </a:r>
            <a:r>
              <a:rPr lang="en-US" sz="2000" dirty="0">
                <a:latin typeface="Consolas" panose="020B0609020204030204" pitchFamily="49" charset="0"/>
                <a:cs typeface="Times New Roman" panose="02020603050405020304" pitchFamily="18" charset="0"/>
              </a:rPr>
              <a:t> method of the component. Instead of the submit event of the form, we are using </a:t>
            </a:r>
            <a:r>
              <a:rPr lang="en-US" sz="2000" dirty="0" err="1">
                <a:latin typeface="Consolas" panose="020B0609020204030204" pitchFamily="49" charset="0"/>
                <a:cs typeface="Times New Roman" panose="02020603050405020304" pitchFamily="18" charset="0"/>
              </a:rPr>
              <a:t>ngSubmit</a:t>
            </a:r>
            <a:r>
              <a:rPr lang="en-US" sz="2000" dirty="0">
                <a:latin typeface="Consolas" panose="020B0609020204030204" pitchFamily="49" charset="0"/>
                <a:cs typeface="Times New Roman" panose="02020603050405020304" pitchFamily="18" charset="0"/>
              </a:rPr>
              <a:t> which will send the actual HTTP request instead of just submitting the form.</a:t>
            </a: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r>
              <a:rPr lang="en-US" sz="2000" dirty="0">
                <a:latin typeface="Consolas" panose="020B0609020204030204" pitchFamily="49" charset="0"/>
                <a:cs typeface="Times New Roman" panose="02020603050405020304" pitchFamily="18" charset="0"/>
              </a:rPr>
              <a:t>The </a:t>
            </a:r>
            <a:r>
              <a:rPr lang="en-US" sz="2000" dirty="0" err="1">
                <a:latin typeface="Consolas" panose="020B0609020204030204" pitchFamily="49" charset="0"/>
                <a:cs typeface="Times New Roman" panose="02020603050405020304" pitchFamily="18" charset="0"/>
              </a:rPr>
              <a:t>ngSubmit</a:t>
            </a:r>
            <a:r>
              <a:rPr lang="en-US" sz="2000" dirty="0">
                <a:latin typeface="Consolas" panose="020B0609020204030204" pitchFamily="49" charset="0"/>
                <a:cs typeface="Times New Roman" panose="02020603050405020304" pitchFamily="18" charset="0"/>
              </a:rPr>
              <a:t> directive will submits the form when we either hit the enter key or when we click the Submit button. </a:t>
            </a:r>
          </a:p>
          <a:p>
            <a:pPr>
              <a:lnSpc>
                <a:spcPct val="100000"/>
              </a:lnSpc>
            </a:pPr>
            <a:r>
              <a:rPr lang="en-US" sz="2000" dirty="0">
                <a:latin typeface="Consolas" panose="020B0609020204030204" pitchFamily="49" charset="0"/>
                <a:cs typeface="Times New Roman" panose="02020603050405020304" pitchFamily="18" charset="0"/>
              </a:rPr>
              <a:t>When the form is submitted, </a:t>
            </a:r>
            <a:r>
              <a:rPr lang="en-US" sz="2000" dirty="0" err="1">
                <a:latin typeface="Consolas" panose="020B0609020204030204" pitchFamily="49" charset="0"/>
                <a:cs typeface="Times New Roman" panose="02020603050405020304" pitchFamily="18" charset="0"/>
              </a:rPr>
              <a:t>RegisterStudent</a:t>
            </a:r>
            <a:r>
              <a:rPr lang="en-US" sz="2000" dirty="0">
                <a:latin typeface="Consolas" panose="020B0609020204030204" pitchFamily="49" charset="0"/>
                <a:cs typeface="Times New Roman" panose="02020603050405020304" pitchFamily="18" charset="0"/>
              </a:rPr>
              <a:t>() method of the </a:t>
            </a:r>
            <a:r>
              <a:rPr lang="en-US" sz="2000" dirty="0" err="1">
                <a:latin typeface="Consolas" panose="020B0609020204030204" pitchFamily="49" charset="0"/>
                <a:cs typeface="Times New Roman" panose="02020603050405020304" pitchFamily="18" charset="0"/>
              </a:rPr>
              <a:t>AppComponent</a:t>
            </a:r>
            <a:r>
              <a:rPr lang="en-US" sz="2000" dirty="0">
                <a:latin typeface="Consolas" panose="020B0609020204030204" pitchFamily="49" charset="0"/>
                <a:cs typeface="Times New Roman" panose="02020603050405020304" pitchFamily="18" charset="0"/>
              </a:rPr>
              <a:t> class is called and we are passing it the </a:t>
            </a:r>
            <a:r>
              <a:rPr lang="en-US" sz="2000" dirty="0" err="1">
                <a:latin typeface="Consolas" panose="020B0609020204030204" pitchFamily="49" charset="0"/>
                <a:cs typeface="Times New Roman" panose="02020603050405020304" pitchFamily="18" charset="0"/>
              </a:rPr>
              <a:t>studentForm</a:t>
            </a:r>
            <a:r>
              <a:rPr lang="en-US" sz="2000" dirty="0">
                <a:latin typeface="Consolas" panose="020B0609020204030204" pitchFamily="49" charset="0"/>
                <a:cs typeface="Times New Roman" panose="02020603050405020304" pitchFamily="18" charset="0"/>
              </a:rPr>
              <a:t>.</a:t>
            </a:r>
          </a:p>
          <a:p>
            <a:pPr>
              <a:lnSpc>
                <a:spcPct val="100000"/>
              </a:lnSpc>
            </a:pPr>
            <a:r>
              <a:rPr lang="en-US" sz="2000" dirty="0">
                <a:latin typeface="Consolas" panose="020B0609020204030204" pitchFamily="49" charset="0"/>
                <a:cs typeface="Times New Roman" panose="02020603050405020304" pitchFamily="18" charset="0"/>
              </a:rPr>
              <a:t> We do not have this method at the moment in the </a:t>
            </a:r>
            <a:r>
              <a:rPr lang="en-US" sz="2000" dirty="0" err="1">
                <a:latin typeface="Consolas" panose="020B0609020204030204" pitchFamily="49" charset="0"/>
                <a:cs typeface="Times New Roman" panose="02020603050405020304" pitchFamily="18" charset="0"/>
              </a:rPr>
              <a:t>AppComponent</a:t>
            </a:r>
            <a:r>
              <a:rPr lang="en-US" sz="2000" dirty="0">
                <a:latin typeface="Consolas" panose="020B0609020204030204" pitchFamily="49" charset="0"/>
                <a:cs typeface="Times New Roman" panose="02020603050405020304" pitchFamily="18" charset="0"/>
              </a:rPr>
              <a:t> class. We will create this method in just a bit.</a:t>
            </a: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pic>
        <p:nvPicPr>
          <p:cNvPr id="2050" name="Picture 2" descr="Understanding Angular ngSubmit directive">
            <a:extLst>
              <a:ext uri="{FF2B5EF4-FFF2-40B4-BE49-F238E27FC236}">
                <a16:creationId xmlns:a16="http://schemas.microsoft.com/office/drawing/2014/main" id="{59B4E282-23BF-4547-AB36-0D140C277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28" y="1840603"/>
            <a:ext cx="7931633" cy="128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757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ext&#10;&#10;Description automatically generated">
            <a:extLst>
              <a:ext uri="{FF2B5EF4-FFF2-40B4-BE49-F238E27FC236}">
                <a16:creationId xmlns:a16="http://schemas.microsoft.com/office/drawing/2014/main" id="{F1F80B1B-0BFD-4C76-BEB1-FD35B89E9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Tree>
    <p:extLst>
      <p:ext uri="{BB962C8B-B14F-4D97-AF65-F5344CB8AC3E}">
        <p14:creationId xmlns:p14="http://schemas.microsoft.com/office/powerpoint/2010/main" val="4238596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0"/>
            <a:ext cx="12191999" cy="6857999"/>
          </a:xfrm>
        </p:spPr>
        <p:txBody>
          <a:bodyPr>
            <a:normAutofit/>
          </a:bodyPr>
          <a:lstStyle/>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How to fetch the form values and store in local variable:</a:t>
            </a:r>
          </a:p>
          <a:p>
            <a:pPr>
              <a:lnSpc>
                <a:spcPct val="100000"/>
              </a:lnSpc>
            </a:pPr>
            <a:r>
              <a:rPr lang="en-US" sz="2000" dirty="0">
                <a:latin typeface="Consolas" panose="020B0609020204030204" pitchFamily="49" charset="0"/>
                <a:cs typeface="Times New Roman" panose="02020603050405020304" pitchFamily="18" charset="0"/>
              </a:rPr>
              <a:t>If you want to fetch the form control values and store in local variables then you need to modify the </a:t>
            </a:r>
            <a:r>
              <a:rPr lang="en-US" sz="2000" dirty="0" err="1">
                <a:latin typeface="Consolas" panose="020B0609020204030204" pitchFamily="49" charset="0"/>
                <a:cs typeface="Times New Roman" panose="02020603050405020304" pitchFamily="18" charset="0"/>
              </a:rPr>
              <a:t>RegisterStudent</a:t>
            </a:r>
            <a:r>
              <a:rPr lang="en-US" sz="2000" dirty="0">
                <a:latin typeface="Consolas" panose="020B0609020204030204" pitchFamily="49" charset="0"/>
                <a:cs typeface="Times New Roman" panose="02020603050405020304" pitchFamily="18" charset="0"/>
              </a:rPr>
              <a:t> method as shown below.</a:t>
            </a: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a:p>
            <a:pPr>
              <a:lnSpc>
                <a:spcPct val="100000"/>
              </a:lnSpc>
            </a:pPr>
            <a:endParaRPr lang="en-US" sz="2000" dirty="0">
              <a:latin typeface="Consolas" panose="020B0609020204030204" pitchFamily="49" charset="0"/>
              <a:cs typeface="Times New Roman" panose="02020603050405020304" pitchFamily="18" charset="0"/>
            </a:endParaRPr>
          </a:p>
        </p:txBody>
      </p:sp>
      <p:pic>
        <p:nvPicPr>
          <p:cNvPr id="3074" name="Picture 2" descr="How to fetch the form values and store in local variable">
            <a:extLst>
              <a:ext uri="{FF2B5EF4-FFF2-40B4-BE49-F238E27FC236}">
                <a16:creationId xmlns:a16="http://schemas.microsoft.com/office/drawing/2014/main" id="{3544B864-1E48-4080-8A0C-DDBB3DFAD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987" y="1234523"/>
            <a:ext cx="9723161" cy="539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6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A8815-AEF3-4C58-BD2F-80E160EE7500}"/>
              </a:ext>
            </a:extLst>
          </p:cNvPr>
          <p:cNvSpPr>
            <a:spLocks noGrp="1"/>
          </p:cNvSpPr>
          <p:nvPr>
            <p:ph idx="1"/>
          </p:nvPr>
        </p:nvSpPr>
        <p:spPr>
          <a:xfrm>
            <a:off x="-1" y="901148"/>
            <a:ext cx="12191999" cy="5956851"/>
          </a:xfrm>
        </p:spPr>
        <p:txBody>
          <a:bodyPr>
            <a:normAutofit lnSpcReduction="10000"/>
          </a:bodyPr>
          <a:lstStyle/>
          <a:p>
            <a:pPr>
              <a:lnSpc>
                <a:spcPct val="100000"/>
              </a:lnSpc>
            </a:pPr>
            <a:r>
              <a:rPr lang="en-US" sz="2000" dirty="0">
                <a:latin typeface="Consolas" panose="020B0609020204030204" pitchFamily="49" charset="0"/>
                <a:cs typeface="Times New Roman" panose="02020603050405020304" pitchFamily="18" charset="0"/>
              </a:rPr>
              <a:t>Small components are always good to manage code in Angular. When you start writing small components then you have to share data between the components.</a:t>
            </a:r>
          </a:p>
          <a:p>
            <a:pPr>
              <a:lnSpc>
                <a:spcPct val="100000"/>
              </a:lnSpc>
            </a:pPr>
            <a:r>
              <a:rPr lang="en-US" sz="2000" dirty="0">
                <a:latin typeface="Consolas" panose="020B0609020204030204" pitchFamily="49" charset="0"/>
                <a:cs typeface="Times New Roman" panose="02020603050405020304" pitchFamily="18" charset="0"/>
              </a:rPr>
              <a:t>These Components are useless if they are not able to communicate with each other. They need to communicate with each other if they want to serve any useful purpose.</a:t>
            </a:r>
          </a:p>
          <a:p>
            <a:pPr marL="0" indent="0">
              <a:lnSpc>
                <a:spcPct val="100000"/>
              </a:lnSpc>
              <a:buNone/>
            </a:pPr>
            <a:r>
              <a:rPr lang="en-US" sz="2000" b="1" dirty="0">
                <a:solidFill>
                  <a:schemeClr val="accent1"/>
                </a:solidFill>
                <a:latin typeface="Consolas" panose="020B0609020204030204" pitchFamily="49" charset="0"/>
              </a:rPr>
              <a:t>Passing  data from parent to child:</a:t>
            </a:r>
          </a:p>
          <a:p>
            <a:r>
              <a:rPr lang="en-US" sz="2000" dirty="0">
                <a:latin typeface="Consolas" panose="020B0609020204030204" pitchFamily="49" charset="0"/>
              </a:rPr>
              <a:t>The Parent Component can communicate with the child component by setting its Property. </a:t>
            </a:r>
          </a:p>
          <a:p>
            <a:r>
              <a:rPr lang="en-US" sz="2000" dirty="0">
                <a:latin typeface="Consolas" panose="020B0609020204030204" pitchFamily="49" charset="0"/>
              </a:rPr>
              <a:t>To do that the Child component must expose its properties to the parent component. </a:t>
            </a:r>
          </a:p>
          <a:p>
            <a:r>
              <a:rPr lang="en-US" sz="2000" dirty="0">
                <a:latin typeface="Consolas" panose="020B0609020204030204" pitchFamily="49" charset="0"/>
              </a:rPr>
              <a:t>The Child Component does this by using the </a:t>
            </a:r>
            <a:r>
              <a:rPr lang="en-US" sz="2000" b="1" dirty="0">
                <a:latin typeface="Consolas" panose="020B0609020204030204" pitchFamily="49" charset="0"/>
              </a:rPr>
              <a:t>@Input decorator</a:t>
            </a:r>
            <a:endParaRPr lang="en-IN" sz="2000" dirty="0">
              <a:latin typeface="Consolas" panose="020B0609020204030204" pitchFamily="49" charset="0"/>
            </a:endParaRP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In the Child Component</a:t>
            </a:r>
          </a:p>
          <a:p>
            <a:pPr>
              <a:lnSpc>
                <a:spcPct val="100000"/>
              </a:lnSpc>
            </a:pPr>
            <a:r>
              <a:rPr lang="en-US" sz="2000" dirty="0">
                <a:latin typeface="Consolas" panose="020B0609020204030204" pitchFamily="49" charset="0"/>
                <a:cs typeface="Times New Roman" panose="02020603050405020304" pitchFamily="18" charset="0"/>
              </a:rPr>
              <a:t>Import the @Input module from @angular/Core Library</a:t>
            </a:r>
          </a:p>
          <a:p>
            <a:pPr>
              <a:lnSpc>
                <a:spcPct val="100000"/>
              </a:lnSpc>
            </a:pPr>
            <a:r>
              <a:rPr lang="en-US" sz="2000" dirty="0">
                <a:latin typeface="Consolas" panose="020B0609020204030204" pitchFamily="49" charset="0"/>
                <a:cs typeface="Times New Roman" panose="02020603050405020304" pitchFamily="18" charset="0"/>
              </a:rPr>
              <a:t>Mark those property, which you need data from parent as input property using @Input decorator</a:t>
            </a:r>
          </a:p>
          <a:p>
            <a:pPr marL="0" indent="0">
              <a:lnSpc>
                <a:spcPct val="100000"/>
              </a:lnSpc>
              <a:buNone/>
            </a:pPr>
            <a:r>
              <a:rPr lang="en-US" sz="2000" b="1" dirty="0">
                <a:solidFill>
                  <a:schemeClr val="accent1"/>
                </a:solidFill>
                <a:latin typeface="Consolas" panose="020B0609020204030204" pitchFamily="49" charset="0"/>
                <a:cs typeface="Times New Roman" panose="02020603050405020304" pitchFamily="18" charset="0"/>
              </a:rPr>
              <a:t>In the Parent Component</a:t>
            </a:r>
          </a:p>
          <a:p>
            <a:pPr>
              <a:lnSpc>
                <a:spcPct val="100000"/>
              </a:lnSpc>
            </a:pPr>
            <a:r>
              <a:rPr lang="en-US" sz="2000" dirty="0">
                <a:latin typeface="Consolas" panose="020B0609020204030204" pitchFamily="49" charset="0"/>
                <a:cs typeface="Times New Roman" panose="02020603050405020304" pitchFamily="18" charset="0"/>
              </a:rPr>
              <a:t>Bind the Child component property in the Parent Component when instantiating the Child</a:t>
            </a:r>
          </a:p>
          <a:p>
            <a:pPr marL="0" indent="0">
              <a:lnSpc>
                <a:spcPct val="100000"/>
              </a:lnSpc>
              <a:buNone/>
            </a:pPr>
            <a:endParaRPr lang="en-US" sz="2000" dirty="0">
              <a:latin typeface="Consolas" panose="020B0609020204030204" pitchFamily="49" charset="0"/>
              <a:cs typeface="Times New Roman" panose="02020603050405020304" pitchFamily="18" charset="0"/>
            </a:endParaRPr>
          </a:p>
          <a:p>
            <a:pPr marL="0" indent="0">
              <a:lnSpc>
                <a:spcPct val="100000"/>
              </a:lnSpc>
              <a:buNone/>
            </a:pPr>
            <a:endParaRPr lang="en-US" sz="2000" dirty="0">
              <a:latin typeface="Consolas" panose="020B0609020204030204" pitchFamily="49" charset="0"/>
              <a:cs typeface="Times New Roman" panose="02020603050405020304" pitchFamily="18" charset="0"/>
            </a:endParaRPr>
          </a:p>
        </p:txBody>
      </p:sp>
      <p:sp>
        <p:nvSpPr>
          <p:cNvPr id="2" name="Rectangle 1">
            <a:extLst>
              <a:ext uri="{FF2B5EF4-FFF2-40B4-BE49-F238E27FC236}">
                <a16:creationId xmlns:a16="http://schemas.microsoft.com/office/drawing/2014/main" id="{981066BB-571C-4971-922A-C3E70363C602}"/>
              </a:ext>
            </a:extLst>
          </p:cNvPr>
          <p:cNvSpPr/>
          <p:nvPr/>
        </p:nvSpPr>
        <p:spPr>
          <a:xfrm>
            <a:off x="-1" y="0"/>
            <a:ext cx="12191999" cy="901148"/>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accent1"/>
                </a:solidFill>
                <a:latin typeface="Algerian" panose="04020705040A02060702" pitchFamily="82" charset="0"/>
              </a:rPr>
              <a:t>Sharing data between the Components</a:t>
            </a:r>
          </a:p>
        </p:txBody>
      </p:sp>
    </p:spTree>
    <p:extLst>
      <p:ext uri="{BB962C8B-B14F-4D97-AF65-F5344CB8AC3E}">
        <p14:creationId xmlns:p14="http://schemas.microsoft.com/office/powerpoint/2010/main" val="373484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4749</TotalTime>
  <Words>9697</Words>
  <Application>Microsoft Office PowerPoint</Application>
  <PresentationFormat>Widescreen</PresentationFormat>
  <Paragraphs>949</Paragraphs>
  <Slides>102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102</vt:i4>
      </vt:variant>
    </vt:vector>
  </HeadingPairs>
  <TitlesOfParts>
    <vt:vector size="113" baseType="lpstr">
      <vt:lpstr>Algerian</vt:lpstr>
      <vt:lpstr>-apple-system</vt:lpstr>
      <vt:lpstr>Arial</vt:lpstr>
      <vt:lpstr>Arial</vt:lpstr>
      <vt:lpstr>Calibri</vt:lpstr>
      <vt:lpstr>Calibri Light</vt:lpstr>
      <vt:lpstr>Consolas</vt:lpstr>
      <vt:lpstr>Inconsolata</vt:lpstr>
      <vt:lpstr>inherit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ngClass Directive</vt:lpstr>
      <vt:lpstr>NgClass with a String</vt:lpstr>
      <vt:lpstr>NgClass with Array</vt:lpstr>
      <vt:lpstr>NgClass with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ngModel Directive</vt:lpstr>
      <vt:lpstr>ngModel Directive</vt:lpstr>
      <vt:lpstr>ngModel Directive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Srishylam</dc:creator>
  <cp:lastModifiedBy>vds krishna</cp:lastModifiedBy>
  <cp:revision>454</cp:revision>
  <dcterms:created xsi:type="dcterms:W3CDTF">2021-06-03T07:52:34Z</dcterms:created>
  <dcterms:modified xsi:type="dcterms:W3CDTF">2024-07-09T13:45:20Z</dcterms:modified>
</cp:coreProperties>
</file>