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3" r:id="rId5"/>
    <p:sldId id="261" r:id="rId6"/>
    <p:sldId id="267" r:id="rId7"/>
    <p:sldId id="264" r:id="rId8"/>
    <p:sldId id="265" r:id="rId9"/>
    <p:sldId id="266" r:id="rId10"/>
    <p:sldId id="26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77F2-57BD-AA86-EB88-D00EDAAA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2A97F4-5FB5-9188-209F-CDD11A3B9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31C8-CD9E-84CA-B9CE-5E16FB77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1CBD-1F4D-21A6-2AB7-88A7BB14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80CD1-075B-359F-804D-6FA70B96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6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00D9E-0575-13E9-A44D-57BF9BA8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51838-1CEF-06BD-9ADB-777D4949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C6CD8-02BF-D014-2450-82F96B0A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63C9-C060-8803-E095-F17F11D8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830FA-064D-9FB0-ABC0-7A8D9DEC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94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A4489E-9C31-9AFE-7829-0D8057F7B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7C6FD-9586-E628-16D6-023921E1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F062-79B9-608D-F844-2DF2BF0B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DBE8-CC9A-E8B1-860C-F8E19A06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050AD-27D6-B667-07F4-214CD836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9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5E54-7330-4BC9-63DC-B636C92A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93F8-F389-83FC-993D-60FFD2ECE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870A-700A-0C3D-C1E8-9F0EE447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8B99-4E76-5BF2-9072-9B6C42D3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290E-0A8E-2CCD-1823-0328DC18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8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BFB2B-E199-1B39-AE1D-E653750A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9B724-165B-752C-087D-D4BB66BC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E0330-A52C-5C01-AFCF-F3A2D64B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4118-02D8-0C48-29FF-1484F081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2FDC6-9C67-0CBD-4037-D2388E4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6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8939-EE6B-8957-3309-4EF229DD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225B3-18F2-2FA6-A8F6-C5AD2D932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D8495-EC5F-EA46-593B-B9C8390DD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B282-538B-7277-5CEC-C4654F35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E86C-159E-4ECA-799A-7C0841E0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FD00E-617F-58E9-C378-08E85604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581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79C6-BFA6-2950-B749-C6DE33AC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C878A-5106-B5A9-945D-A47126DC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853D-2038-4399-A6FA-13DE258A4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D3E70-0675-F9B6-9B03-5361FE858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9227D-237C-5F6A-F944-A972429FB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DA252-2C56-E4DA-0EAF-4656004C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E01BC-5F8B-B3DC-D2EB-8DFA910D4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E65F8-1A39-C750-6F4F-B6A3C8827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9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0D5-416C-214D-E2F1-422628D3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ACB5F-2C76-D200-5931-934252AA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98AF6-2956-A307-753C-8C8059D6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3CD4C-3713-2793-F3AB-ECD0E755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789EC-B999-D446-00C1-3105224C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E6239-91FD-54F4-ABF4-249C688D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628D-77F0-0786-CB42-CF836311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96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B24E-BF77-9E07-730F-D823B8FA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2ED2-71DB-69A7-9777-4016D316F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6EAB2-072F-4593-ED80-AEB9E1FEB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ED2F6-2847-668D-769C-BB34764D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2C93-EA11-1954-1EC1-8F997B3C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9295-D6BF-620B-8DCD-C31CF1F1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1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08C1-2B00-3947-D1A8-D9546CC3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8FD181-6CBD-5037-6CB6-0C3168A3B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B3322-AA07-7E61-47D5-AD90E406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7900-8F3F-3F4D-34D9-C3C3437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ACC12-60EE-E483-345F-D3A30BBF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86568-4101-EF3F-2713-E374DB17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8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5434B-9DC5-ACA2-A448-ABAE44AD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3A019-0510-17C7-AFC5-58D12E017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9204-3187-B834-7AC9-81829809E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0532-ED33-4700-B108-82795274B71F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CC12-D962-7165-E4CC-A7B60574C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731E-DABC-638A-F710-270A7223C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CA7C4-25AA-4286-9292-43C28A111B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90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63B3-ED3A-7EEE-7875-201A79E2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29572"/>
            <a:ext cx="9144000" cy="2387600"/>
          </a:xfrm>
        </p:spPr>
        <p:txBody>
          <a:bodyPr/>
          <a:lstStyle/>
          <a:p>
            <a:r>
              <a:rPr lang="en-IN" dirty="0"/>
              <a:t>+++++++++++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DA96BB-DF71-C0DC-E7AC-F535D9C7F0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A66EFB6-3B6D-D478-2373-0D9CD7E10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2455" y="5602013"/>
            <a:ext cx="12675476" cy="36166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AUTOMATED PLANT WATERING SYSTEM USING ARDUINO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54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19710-1D40-21F7-499C-B38E3C1C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A8DB8-0715-0BE1-F9AD-286F5C779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74C152-72F4-3DFB-3055-0631B5C9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C289A-194E-0C91-3706-7A12851313DE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4D76D-5AF9-CAE1-9333-E19FE21DC8E0}"/>
              </a:ext>
            </a:extLst>
          </p:cNvPr>
          <p:cNvSpPr txBox="1"/>
          <p:nvPr/>
        </p:nvSpPr>
        <p:spPr>
          <a:xfrm>
            <a:off x="3808685" y="136635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ADVANTAGES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58283D-4306-A8DE-365A-D45676B4ADA6}"/>
              </a:ext>
            </a:extLst>
          </p:cNvPr>
          <p:cNvSpPr txBox="1"/>
          <p:nvPr/>
        </p:nvSpPr>
        <p:spPr>
          <a:xfrm>
            <a:off x="490849" y="1059547"/>
            <a:ext cx="4722788" cy="502105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Reduces manual effort in watering plants.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Saves water by optimizing irrigation.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Prevents overwatering or underwatering.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for home gardens, agriculture, and smart farming.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7335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E88BA8-719E-2C73-0506-4921B03F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2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5037B-335A-FF9B-6DA8-8B89058C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2D630-8292-2EA9-B975-B807E8DBB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04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25093-D229-7FF7-55AB-721F6415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10" y="252248"/>
            <a:ext cx="10197662" cy="578069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193CAF-E104-18E6-1621-86D7D6E02635}"/>
              </a:ext>
            </a:extLst>
          </p:cNvPr>
          <p:cNvSpPr txBox="1"/>
          <p:nvPr/>
        </p:nvSpPr>
        <p:spPr>
          <a:xfrm>
            <a:off x="239110" y="1664412"/>
            <a:ext cx="5215759" cy="196977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sz="2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LAKSHMI             - CB.SC.U4AIE24116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SRINIVAS             - CB.SC.U4AIE24140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MYAGI                  - CB.SC.U4AIE24143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SRI SHANMATHI - CB.SC.U4AIE24152</a:t>
            </a:r>
          </a:p>
        </p:txBody>
      </p:sp>
    </p:spTree>
    <p:extLst>
      <p:ext uri="{BB962C8B-B14F-4D97-AF65-F5344CB8AC3E}">
        <p14:creationId xmlns:p14="http://schemas.microsoft.com/office/powerpoint/2010/main" val="132625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B8742-8487-A468-6956-7386DCBC0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CB61DF-323C-F7F8-13E9-01976905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B7FD00-D2BA-9C90-9D3A-5626DAE6B097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CBBA8-F3AD-034B-58AB-A7A175DE2ABC}"/>
              </a:ext>
            </a:extLst>
          </p:cNvPr>
          <p:cNvSpPr txBox="1"/>
          <p:nvPr/>
        </p:nvSpPr>
        <p:spPr>
          <a:xfrm>
            <a:off x="3903278" y="101411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7EE086-35C7-AECE-153D-BED22B05ADAD}"/>
              </a:ext>
            </a:extLst>
          </p:cNvPr>
          <p:cNvSpPr txBox="1"/>
          <p:nvPr/>
        </p:nvSpPr>
        <p:spPr>
          <a:xfrm>
            <a:off x="207698" y="1084261"/>
            <a:ext cx="4722788" cy="446705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Plants require regular watering to stay healthy.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Manually watering plants can be inconvenient.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system automates watering based on soil moisture levels.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Uses Arduino, soil moisture sensor, relay module, and LCD display.</a:t>
            </a:r>
          </a:p>
        </p:txBody>
      </p:sp>
    </p:spTree>
    <p:extLst>
      <p:ext uri="{BB962C8B-B14F-4D97-AF65-F5344CB8AC3E}">
        <p14:creationId xmlns:p14="http://schemas.microsoft.com/office/powerpoint/2010/main" val="124618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D16BF-5E95-7C41-827B-025FCE013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C4DF2-7DF1-9856-5973-815F4E609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5C8FAE-A7C4-E732-3372-3124A528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42E68-AC88-9728-787C-45018D27104E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74AC3-352B-25DB-E509-029AB84C1EAE}"/>
              </a:ext>
            </a:extLst>
          </p:cNvPr>
          <p:cNvSpPr txBox="1"/>
          <p:nvPr/>
        </p:nvSpPr>
        <p:spPr>
          <a:xfrm>
            <a:off x="3808685" y="136635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OBJECTIVE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43D8B-1273-7914-A91A-6C597F287C7E}"/>
              </a:ext>
            </a:extLst>
          </p:cNvPr>
          <p:cNvSpPr txBox="1"/>
          <p:nvPr/>
        </p:nvSpPr>
        <p:spPr>
          <a:xfrm>
            <a:off x="490849" y="1059547"/>
            <a:ext cx="4722788" cy="48936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Automated Irrigation: Implement an intelligent system that autonomously waters plants based on real-time soil moisture readings, ensuring optimal hydration.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Efficient Water Management: Develop a smart water distribution mechanism that minimizes wastage and prevents overwatering through precise control.</a:t>
            </a:r>
          </a:p>
        </p:txBody>
      </p:sp>
    </p:spTree>
    <p:extLst>
      <p:ext uri="{BB962C8B-B14F-4D97-AF65-F5344CB8AC3E}">
        <p14:creationId xmlns:p14="http://schemas.microsoft.com/office/powerpoint/2010/main" val="21350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6075-E944-65FB-0AA9-397381DA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0E973-92F7-7FB5-7FEC-06BDB0DE6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6B595-7440-8A68-FDB9-DEC03027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AE1D5-8357-AF59-B740-CD178D903F65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DF1A2-FEBD-FB80-4590-0E819B26D08F}"/>
              </a:ext>
            </a:extLst>
          </p:cNvPr>
          <p:cNvSpPr txBox="1"/>
          <p:nvPr/>
        </p:nvSpPr>
        <p:spPr>
          <a:xfrm>
            <a:off x="3903278" y="101411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COMPONENTS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4EBA78-DAC0-A28A-711C-3CF90C24B1AF}"/>
              </a:ext>
            </a:extLst>
          </p:cNvPr>
          <p:cNvSpPr txBox="1"/>
          <p:nvPr/>
        </p:nvSpPr>
        <p:spPr>
          <a:xfrm>
            <a:off x="490849" y="1059547"/>
            <a:ext cx="4722788" cy="466127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Arduino Uno</a:t>
            </a:r>
            <a:r>
              <a:rPr lang="en-IN" sz="2000" dirty="0"/>
              <a:t> (Microcontroller)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Soil Moisture Sensor</a:t>
            </a:r>
            <a:r>
              <a:rPr lang="en-IN" sz="2000" dirty="0"/>
              <a:t> (Detects moisture level in soil)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Relay Module</a:t>
            </a:r>
            <a:r>
              <a:rPr lang="en-IN" sz="2000" dirty="0"/>
              <a:t> (Controls water pump)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Water Pump</a:t>
            </a:r>
            <a:r>
              <a:rPr lang="en-IN" sz="2000" dirty="0"/>
              <a:t> (Pumps water to the plant)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LCD Display (16x2)</a:t>
            </a:r>
            <a:r>
              <a:rPr lang="en-IN" sz="2000" dirty="0"/>
              <a:t> (Shows moisture level and system status)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Breadboard &amp; Jumper Wires</a:t>
            </a:r>
            <a:r>
              <a:rPr lang="en-IN" sz="2000" dirty="0"/>
              <a:t> (For connections)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Power Supply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373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642E-50D6-2ADF-193F-4028FDC6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CIRCUIT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FEEC0-C338-E38C-A9D0-CF722359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572"/>
            <a:ext cx="12192000" cy="5260428"/>
          </a:xfrm>
        </p:spPr>
      </p:pic>
    </p:spTree>
    <p:extLst>
      <p:ext uri="{BB962C8B-B14F-4D97-AF65-F5344CB8AC3E}">
        <p14:creationId xmlns:p14="http://schemas.microsoft.com/office/powerpoint/2010/main" val="28972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4AACA-3160-E330-B6A3-2EF36EB7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23A77-D0F0-F8EC-7023-512B2F93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82706-7F46-EAA0-5EC2-C457C44A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1AE04-4679-FBB4-E7D1-D5A02AD14161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B58CF-0319-3C78-BA57-8A739547C2D9}"/>
              </a:ext>
            </a:extLst>
          </p:cNvPr>
          <p:cNvSpPr txBox="1"/>
          <p:nvPr/>
        </p:nvSpPr>
        <p:spPr>
          <a:xfrm>
            <a:off x="4218077" y="298416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Connections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02C9FB-7B4F-E52E-3793-E5337529B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67252"/>
              </p:ext>
            </p:extLst>
          </p:nvPr>
        </p:nvGraphicFramePr>
        <p:xfrm>
          <a:off x="1524000" y="1221328"/>
          <a:ext cx="8780380" cy="51406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95095">
                  <a:extLst>
                    <a:ext uri="{9D8B030D-6E8A-4147-A177-3AD203B41FA5}">
                      <a16:colId xmlns:a16="http://schemas.microsoft.com/office/drawing/2014/main" val="921331909"/>
                    </a:ext>
                  </a:extLst>
                </a:gridCol>
                <a:gridCol w="1462505">
                  <a:extLst>
                    <a:ext uri="{9D8B030D-6E8A-4147-A177-3AD203B41FA5}">
                      <a16:colId xmlns:a16="http://schemas.microsoft.com/office/drawing/2014/main" val="254165965"/>
                    </a:ext>
                  </a:extLst>
                </a:gridCol>
                <a:gridCol w="2037347">
                  <a:extLst>
                    <a:ext uri="{9D8B030D-6E8A-4147-A177-3AD203B41FA5}">
                      <a16:colId xmlns:a16="http://schemas.microsoft.com/office/drawing/2014/main" val="2385393167"/>
                    </a:ext>
                  </a:extLst>
                </a:gridCol>
                <a:gridCol w="3085433">
                  <a:extLst>
                    <a:ext uri="{9D8B030D-6E8A-4147-A177-3AD203B41FA5}">
                      <a16:colId xmlns:a16="http://schemas.microsoft.com/office/drawing/2014/main" val="14053180"/>
                    </a:ext>
                  </a:extLst>
                </a:gridCol>
              </a:tblGrid>
              <a:tr h="592581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(Arduino/Others)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this connection?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0643"/>
                  </a:ext>
                </a:extLst>
              </a:tr>
              <a:tr h="592581">
                <a:tc rowSpan="2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 Rails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(Positive)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power to all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77125"/>
                  </a:ext>
                </a:extLst>
              </a:tr>
              <a:tr h="592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28079"/>
                  </a:ext>
                </a:extLst>
              </a:tr>
              <a:tr h="338618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DHT Sensor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 the sensor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6602"/>
                  </a:ext>
                </a:extLst>
              </a:tr>
              <a:tr h="59258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3217"/>
                  </a:ext>
                </a:extLst>
              </a:tr>
              <a:tr h="8465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moisture levels to Arduino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16125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LCD Display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Powers the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104657"/>
                  </a:ext>
                </a:extLst>
              </a:tr>
              <a:tr h="3386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30766"/>
                  </a:ext>
                </a:extLst>
              </a:tr>
              <a:tr h="3386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data 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190"/>
                  </a:ext>
                </a:extLst>
              </a:tr>
              <a:tr h="33861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A5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Sends clock signal to display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27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B3E76-9FF5-5D0C-33BF-D344556E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43455-CA61-2B75-38BC-87A6AB26F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E8804-9284-D5FB-33CA-5D2D05A7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8A906-1488-46ED-5A7A-711C13EC12BE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47BFAD-9154-60E1-D9BD-04BD9FFBD62D}"/>
              </a:ext>
            </a:extLst>
          </p:cNvPr>
          <p:cNvSpPr txBox="1"/>
          <p:nvPr/>
        </p:nvSpPr>
        <p:spPr>
          <a:xfrm>
            <a:off x="3987168" y="244148"/>
            <a:ext cx="5848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0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390AF-4C45-9C43-0ADA-1F9CBE16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613"/>
              </p:ext>
            </p:extLst>
          </p:nvPr>
        </p:nvGraphicFramePr>
        <p:xfrm>
          <a:off x="2032000" y="719665"/>
          <a:ext cx="8363284" cy="49698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90821">
                  <a:extLst>
                    <a:ext uri="{9D8B030D-6E8A-4147-A177-3AD203B41FA5}">
                      <a16:colId xmlns:a16="http://schemas.microsoft.com/office/drawing/2014/main" val="921331909"/>
                    </a:ext>
                  </a:extLst>
                </a:gridCol>
                <a:gridCol w="2090821">
                  <a:extLst>
                    <a:ext uri="{9D8B030D-6E8A-4147-A177-3AD203B41FA5}">
                      <a16:colId xmlns:a16="http://schemas.microsoft.com/office/drawing/2014/main" val="254165965"/>
                    </a:ext>
                  </a:extLst>
                </a:gridCol>
                <a:gridCol w="2048042">
                  <a:extLst>
                    <a:ext uri="{9D8B030D-6E8A-4147-A177-3AD203B41FA5}">
                      <a16:colId xmlns:a16="http://schemas.microsoft.com/office/drawing/2014/main" val="238539316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640327227"/>
                    </a:ext>
                  </a:extLst>
                </a:gridCol>
              </a:tblGrid>
              <a:tr h="946641">
                <a:tc>
                  <a:txBody>
                    <a:bodyPr/>
                    <a:lstStyle/>
                    <a:p>
                      <a:r>
                        <a:rPr lang="en-US" b="1" dirty="0"/>
                        <a:t>Component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Connected To (Arduino/Others)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this connection?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90643"/>
                  </a:ext>
                </a:extLst>
              </a:tr>
              <a:tr h="548451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dirty="0"/>
                      </a:br>
                      <a:r>
                        <a:rPr lang="en-US" dirty="0"/>
                        <a:t>Battery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(Positive)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Terminal of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power to the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77125"/>
                  </a:ext>
                </a:extLst>
              </a:tr>
              <a:tr h="5484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of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Completes the pump circuit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828079"/>
                  </a:ext>
                </a:extLst>
              </a:tr>
              <a:tr h="548451">
                <a:tc rowSpan="3"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Relay Module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5V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Powers the relay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26602"/>
                  </a:ext>
                </a:extLst>
              </a:tr>
              <a:tr h="5484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Completes the circuit 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63217"/>
                  </a:ext>
                </a:extLst>
              </a:tr>
              <a:tr h="5484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Digital Pin 7(Arduino)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relay switching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616125"/>
                  </a:ext>
                </a:extLst>
              </a:tr>
              <a:tr h="548451">
                <a:tc>
                  <a:txBody>
                    <a:bodyPr/>
                    <a:lstStyle/>
                    <a:p>
                      <a:r>
                        <a:rPr lang="en-US" b="1" dirty="0"/>
                        <a:t>Pump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 Wire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Terminal of Relay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Activates the pump when relay is switched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575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5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D376F-121F-F24C-A0EF-DBF717039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4D27A-B73E-A49F-C551-893097706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580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3DF8E2-A812-F20D-8CD1-F5D5DF62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09498" y="136635"/>
            <a:ext cx="10523483" cy="922912"/>
          </a:xfrm>
        </p:spPr>
        <p:txBody>
          <a:bodyPr>
            <a:normAutofit fontScale="90000"/>
          </a:bodyPr>
          <a:lstStyle/>
          <a:p>
            <a:pPr algn="ctr"/>
            <a:br>
              <a:rPr lang="en-IN" sz="44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342FE-DA66-F23C-FCDF-97FE961B3DC5}"/>
              </a:ext>
            </a:extLst>
          </p:cNvPr>
          <p:cNvSpPr txBox="1"/>
          <p:nvPr/>
        </p:nvSpPr>
        <p:spPr>
          <a:xfrm>
            <a:off x="4473286" y="27535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6DD62-D557-4A9C-61EE-9855C43295D6}"/>
              </a:ext>
            </a:extLst>
          </p:cNvPr>
          <p:cNvSpPr txBox="1"/>
          <p:nvPr/>
        </p:nvSpPr>
        <p:spPr>
          <a:xfrm>
            <a:off x="2896734" y="136635"/>
            <a:ext cx="5217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6EB83-739B-B331-087F-86CD4556952E}"/>
              </a:ext>
            </a:extLst>
          </p:cNvPr>
          <p:cNvSpPr txBox="1"/>
          <p:nvPr/>
        </p:nvSpPr>
        <p:spPr>
          <a:xfrm>
            <a:off x="393687" y="1263220"/>
            <a:ext cx="5111672" cy="501675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 soil moisture sensor is placed in the soil to measure moisture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sensor  outputs an analog  voltage corresponding to the moisture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Arduino reads this analog value via the A0 pin.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microcontroller processes the 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The system follows predefined thresholds to determine soil moisture conditions:</a:t>
            </a:r>
          </a:p>
          <a:p>
            <a:endParaRPr lang="en-IN" sz="20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 DRY SOIL- MOTOR 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MEDIUM MOISTURE- WORKS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000" dirty="0"/>
              <a:t>WET SOIL- MOTOR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607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474</Words>
  <Application>Microsoft Office PowerPoint</Application>
  <PresentationFormat>Widescreen</PresentationFormat>
  <Paragraphs>116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+++++++++++</vt:lpstr>
      <vt:lpstr>TEAM MEMBERS</vt:lpstr>
      <vt:lpstr> </vt:lpstr>
      <vt:lpstr> </vt:lpstr>
      <vt:lpstr> </vt:lpstr>
      <vt:lpstr>CIRCUIT DIAGRAM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SHANMATHI M K - [CB.SC.U4AIE24152]</dc:creator>
  <cp:lastModifiedBy>Lakshmi Tejaswi Jampana</cp:lastModifiedBy>
  <cp:revision>5</cp:revision>
  <dcterms:created xsi:type="dcterms:W3CDTF">2025-03-12T15:04:02Z</dcterms:created>
  <dcterms:modified xsi:type="dcterms:W3CDTF">2025-03-13T06:04:15Z</dcterms:modified>
</cp:coreProperties>
</file>