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3" r:id="rId5"/>
    <p:sldId id="261" r:id="rId6"/>
    <p:sldId id="264" r:id="rId7"/>
    <p:sldId id="265" r:id="rId8"/>
    <p:sldId id="267" r:id="rId9"/>
    <p:sldId id="266" r:id="rId10"/>
    <p:sldId id="271" r:id="rId11"/>
    <p:sldId id="273" r:id="rId12"/>
    <p:sldId id="274" r:id="rId13"/>
    <p:sldId id="272"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3" d="100"/>
          <a:sy n="73" d="100"/>
        </p:scale>
        <p:origin x="11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977F2-57BD-AA86-EB88-D00EDAAA8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2A97F4-5FB5-9188-209F-CDD11A3B9A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4931C8-CD9E-84CA-B9CE-5E16FB774A40}"/>
              </a:ext>
            </a:extLst>
          </p:cNvPr>
          <p:cNvSpPr>
            <a:spLocks noGrp="1"/>
          </p:cNvSpPr>
          <p:nvPr>
            <p:ph type="dt" sz="half" idx="10"/>
          </p:nvPr>
        </p:nvSpPr>
        <p:spPr/>
        <p:txBody>
          <a:bodyPr/>
          <a:lstStyle/>
          <a:p>
            <a:fld id="{87E30532-ED33-4700-B108-82795274B71F}" type="datetimeFigureOut">
              <a:rPr lang="en-IN" smtClean="0"/>
              <a:t>22-04-2025</a:t>
            </a:fld>
            <a:endParaRPr lang="en-IN"/>
          </a:p>
        </p:txBody>
      </p:sp>
      <p:sp>
        <p:nvSpPr>
          <p:cNvPr id="5" name="Footer Placeholder 4">
            <a:extLst>
              <a:ext uri="{FF2B5EF4-FFF2-40B4-BE49-F238E27FC236}">
                <a16:creationId xmlns:a16="http://schemas.microsoft.com/office/drawing/2014/main" id="{3D0B1CBD-1F4D-21A6-2AB7-88A7BB14AD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980CD1-075B-359F-804D-6FA70B962643}"/>
              </a:ext>
            </a:extLst>
          </p:cNvPr>
          <p:cNvSpPr>
            <a:spLocks noGrp="1"/>
          </p:cNvSpPr>
          <p:nvPr>
            <p:ph type="sldNum" sz="quarter" idx="12"/>
          </p:nvPr>
        </p:nvSpPr>
        <p:spPr/>
        <p:txBody>
          <a:bodyPr/>
          <a:lstStyle/>
          <a:p>
            <a:fld id="{3B9CA7C4-25AA-4286-9292-43C28A111B32}" type="slidenum">
              <a:rPr lang="en-IN" smtClean="0"/>
              <a:t>‹#›</a:t>
            </a:fld>
            <a:endParaRPr lang="en-IN"/>
          </a:p>
        </p:txBody>
      </p:sp>
    </p:spTree>
    <p:extLst>
      <p:ext uri="{BB962C8B-B14F-4D97-AF65-F5344CB8AC3E}">
        <p14:creationId xmlns:p14="http://schemas.microsoft.com/office/powerpoint/2010/main" val="2176967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0D9E-0575-13E9-A44D-57BF9BA8AC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851838-1CEF-06BD-9ADB-777D494992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FC6CD8-02BF-D014-2450-82F96B0A41D1}"/>
              </a:ext>
            </a:extLst>
          </p:cNvPr>
          <p:cNvSpPr>
            <a:spLocks noGrp="1"/>
          </p:cNvSpPr>
          <p:nvPr>
            <p:ph type="dt" sz="half" idx="10"/>
          </p:nvPr>
        </p:nvSpPr>
        <p:spPr/>
        <p:txBody>
          <a:bodyPr/>
          <a:lstStyle/>
          <a:p>
            <a:fld id="{87E30532-ED33-4700-B108-82795274B71F}" type="datetimeFigureOut">
              <a:rPr lang="en-IN" smtClean="0"/>
              <a:t>22-04-2025</a:t>
            </a:fld>
            <a:endParaRPr lang="en-IN"/>
          </a:p>
        </p:txBody>
      </p:sp>
      <p:sp>
        <p:nvSpPr>
          <p:cNvPr id="5" name="Footer Placeholder 4">
            <a:extLst>
              <a:ext uri="{FF2B5EF4-FFF2-40B4-BE49-F238E27FC236}">
                <a16:creationId xmlns:a16="http://schemas.microsoft.com/office/drawing/2014/main" id="{F50C63C9-C060-8803-E095-F17F11D811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F830FA-064D-9FB0-ABC0-7A8D9DEC4C43}"/>
              </a:ext>
            </a:extLst>
          </p:cNvPr>
          <p:cNvSpPr>
            <a:spLocks noGrp="1"/>
          </p:cNvSpPr>
          <p:nvPr>
            <p:ph type="sldNum" sz="quarter" idx="12"/>
          </p:nvPr>
        </p:nvSpPr>
        <p:spPr/>
        <p:txBody>
          <a:bodyPr/>
          <a:lstStyle/>
          <a:p>
            <a:fld id="{3B9CA7C4-25AA-4286-9292-43C28A111B32}" type="slidenum">
              <a:rPr lang="en-IN" smtClean="0"/>
              <a:t>‹#›</a:t>
            </a:fld>
            <a:endParaRPr lang="en-IN"/>
          </a:p>
        </p:txBody>
      </p:sp>
    </p:spTree>
    <p:extLst>
      <p:ext uri="{BB962C8B-B14F-4D97-AF65-F5344CB8AC3E}">
        <p14:creationId xmlns:p14="http://schemas.microsoft.com/office/powerpoint/2010/main" val="1109947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4489E-9C31-9AFE-7829-0D8057F7B9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07C6FD-9586-E628-16D6-023921E16B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75F062-79B9-608D-F844-2DF2BF0B021D}"/>
              </a:ext>
            </a:extLst>
          </p:cNvPr>
          <p:cNvSpPr>
            <a:spLocks noGrp="1"/>
          </p:cNvSpPr>
          <p:nvPr>
            <p:ph type="dt" sz="half" idx="10"/>
          </p:nvPr>
        </p:nvSpPr>
        <p:spPr/>
        <p:txBody>
          <a:bodyPr/>
          <a:lstStyle/>
          <a:p>
            <a:fld id="{87E30532-ED33-4700-B108-82795274B71F}" type="datetimeFigureOut">
              <a:rPr lang="en-IN" smtClean="0"/>
              <a:t>22-04-2025</a:t>
            </a:fld>
            <a:endParaRPr lang="en-IN"/>
          </a:p>
        </p:txBody>
      </p:sp>
      <p:sp>
        <p:nvSpPr>
          <p:cNvPr id="5" name="Footer Placeholder 4">
            <a:extLst>
              <a:ext uri="{FF2B5EF4-FFF2-40B4-BE49-F238E27FC236}">
                <a16:creationId xmlns:a16="http://schemas.microsoft.com/office/drawing/2014/main" id="{FD5DDBE8-CC9A-E8B1-860C-F8E19A067D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8050AD-27D6-B667-07F4-214CD836ADDA}"/>
              </a:ext>
            </a:extLst>
          </p:cNvPr>
          <p:cNvSpPr>
            <a:spLocks noGrp="1"/>
          </p:cNvSpPr>
          <p:nvPr>
            <p:ph type="sldNum" sz="quarter" idx="12"/>
          </p:nvPr>
        </p:nvSpPr>
        <p:spPr/>
        <p:txBody>
          <a:bodyPr/>
          <a:lstStyle/>
          <a:p>
            <a:fld id="{3B9CA7C4-25AA-4286-9292-43C28A111B32}" type="slidenum">
              <a:rPr lang="en-IN" smtClean="0"/>
              <a:t>‹#›</a:t>
            </a:fld>
            <a:endParaRPr lang="en-IN"/>
          </a:p>
        </p:txBody>
      </p:sp>
    </p:spTree>
    <p:extLst>
      <p:ext uri="{BB962C8B-B14F-4D97-AF65-F5344CB8AC3E}">
        <p14:creationId xmlns:p14="http://schemas.microsoft.com/office/powerpoint/2010/main" val="409399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5E54-7330-4BC9-63DC-B636C92A9A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593F8-F389-83FC-993D-60FFD2ECE7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AF870A-700A-0C3D-C1E8-9F0EE44755ED}"/>
              </a:ext>
            </a:extLst>
          </p:cNvPr>
          <p:cNvSpPr>
            <a:spLocks noGrp="1"/>
          </p:cNvSpPr>
          <p:nvPr>
            <p:ph type="dt" sz="half" idx="10"/>
          </p:nvPr>
        </p:nvSpPr>
        <p:spPr/>
        <p:txBody>
          <a:bodyPr/>
          <a:lstStyle/>
          <a:p>
            <a:fld id="{87E30532-ED33-4700-B108-82795274B71F}" type="datetimeFigureOut">
              <a:rPr lang="en-IN" smtClean="0"/>
              <a:t>22-04-2025</a:t>
            </a:fld>
            <a:endParaRPr lang="en-IN"/>
          </a:p>
        </p:txBody>
      </p:sp>
      <p:sp>
        <p:nvSpPr>
          <p:cNvPr id="5" name="Footer Placeholder 4">
            <a:extLst>
              <a:ext uri="{FF2B5EF4-FFF2-40B4-BE49-F238E27FC236}">
                <a16:creationId xmlns:a16="http://schemas.microsoft.com/office/drawing/2014/main" id="{45B38B99-4E76-5BF2-9072-9B6C42D380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BA290E-0A8E-2CCD-1823-0328DC1876D6}"/>
              </a:ext>
            </a:extLst>
          </p:cNvPr>
          <p:cNvSpPr>
            <a:spLocks noGrp="1"/>
          </p:cNvSpPr>
          <p:nvPr>
            <p:ph type="sldNum" sz="quarter" idx="12"/>
          </p:nvPr>
        </p:nvSpPr>
        <p:spPr/>
        <p:txBody>
          <a:bodyPr/>
          <a:lstStyle/>
          <a:p>
            <a:fld id="{3B9CA7C4-25AA-4286-9292-43C28A111B32}" type="slidenum">
              <a:rPr lang="en-IN" smtClean="0"/>
              <a:t>‹#›</a:t>
            </a:fld>
            <a:endParaRPr lang="en-IN"/>
          </a:p>
        </p:txBody>
      </p:sp>
    </p:spTree>
    <p:extLst>
      <p:ext uri="{BB962C8B-B14F-4D97-AF65-F5344CB8AC3E}">
        <p14:creationId xmlns:p14="http://schemas.microsoft.com/office/powerpoint/2010/main" val="365728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FB2B-E199-1B39-AE1D-E653750AB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99B724-165B-752C-087D-D4BB66BC9D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4E0330-A52C-5C01-AFCF-F3A2D64B0F9D}"/>
              </a:ext>
            </a:extLst>
          </p:cNvPr>
          <p:cNvSpPr>
            <a:spLocks noGrp="1"/>
          </p:cNvSpPr>
          <p:nvPr>
            <p:ph type="dt" sz="half" idx="10"/>
          </p:nvPr>
        </p:nvSpPr>
        <p:spPr/>
        <p:txBody>
          <a:bodyPr/>
          <a:lstStyle/>
          <a:p>
            <a:fld id="{87E30532-ED33-4700-B108-82795274B71F}" type="datetimeFigureOut">
              <a:rPr lang="en-IN" smtClean="0"/>
              <a:t>22-04-2025</a:t>
            </a:fld>
            <a:endParaRPr lang="en-IN"/>
          </a:p>
        </p:txBody>
      </p:sp>
      <p:sp>
        <p:nvSpPr>
          <p:cNvPr id="5" name="Footer Placeholder 4">
            <a:extLst>
              <a:ext uri="{FF2B5EF4-FFF2-40B4-BE49-F238E27FC236}">
                <a16:creationId xmlns:a16="http://schemas.microsoft.com/office/drawing/2014/main" id="{2AAC4118-02D8-0C48-29FF-1484F08123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42FDC6-9C67-0CBD-4037-D2388E4365F1}"/>
              </a:ext>
            </a:extLst>
          </p:cNvPr>
          <p:cNvSpPr>
            <a:spLocks noGrp="1"/>
          </p:cNvSpPr>
          <p:nvPr>
            <p:ph type="sldNum" sz="quarter" idx="12"/>
          </p:nvPr>
        </p:nvSpPr>
        <p:spPr/>
        <p:txBody>
          <a:bodyPr/>
          <a:lstStyle/>
          <a:p>
            <a:fld id="{3B9CA7C4-25AA-4286-9292-43C28A111B32}" type="slidenum">
              <a:rPr lang="en-IN" smtClean="0"/>
              <a:t>‹#›</a:t>
            </a:fld>
            <a:endParaRPr lang="en-IN"/>
          </a:p>
        </p:txBody>
      </p:sp>
    </p:spTree>
    <p:extLst>
      <p:ext uri="{BB962C8B-B14F-4D97-AF65-F5344CB8AC3E}">
        <p14:creationId xmlns:p14="http://schemas.microsoft.com/office/powerpoint/2010/main" val="2022562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C8939-EE6B-8957-3309-4EF229DD18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D225B3-18F2-2FA6-A8F6-C5AD2D9327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6D8495-EC5F-EA46-593B-B9C8390DD7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CFB282-538B-7277-5CEC-C4654F354B6B}"/>
              </a:ext>
            </a:extLst>
          </p:cNvPr>
          <p:cNvSpPr>
            <a:spLocks noGrp="1"/>
          </p:cNvSpPr>
          <p:nvPr>
            <p:ph type="dt" sz="half" idx="10"/>
          </p:nvPr>
        </p:nvSpPr>
        <p:spPr/>
        <p:txBody>
          <a:bodyPr/>
          <a:lstStyle/>
          <a:p>
            <a:fld id="{87E30532-ED33-4700-B108-82795274B71F}" type="datetimeFigureOut">
              <a:rPr lang="en-IN" smtClean="0"/>
              <a:t>22-04-2025</a:t>
            </a:fld>
            <a:endParaRPr lang="en-IN"/>
          </a:p>
        </p:txBody>
      </p:sp>
      <p:sp>
        <p:nvSpPr>
          <p:cNvPr id="6" name="Footer Placeholder 5">
            <a:extLst>
              <a:ext uri="{FF2B5EF4-FFF2-40B4-BE49-F238E27FC236}">
                <a16:creationId xmlns:a16="http://schemas.microsoft.com/office/drawing/2014/main" id="{916DE86C-159E-4ECA-799A-7C0841E04F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4FD00E-617F-58E9-C378-08E856048AD6}"/>
              </a:ext>
            </a:extLst>
          </p:cNvPr>
          <p:cNvSpPr>
            <a:spLocks noGrp="1"/>
          </p:cNvSpPr>
          <p:nvPr>
            <p:ph type="sldNum" sz="quarter" idx="12"/>
          </p:nvPr>
        </p:nvSpPr>
        <p:spPr/>
        <p:txBody>
          <a:bodyPr/>
          <a:lstStyle/>
          <a:p>
            <a:fld id="{3B9CA7C4-25AA-4286-9292-43C28A111B32}" type="slidenum">
              <a:rPr lang="en-IN" smtClean="0"/>
              <a:t>‹#›</a:t>
            </a:fld>
            <a:endParaRPr lang="en-IN"/>
          </a:p>
        </p:txBody>
      </p:sp>
    </p:spTree>
    <p:extLst>
      <p:ext uri="{BB962C8B-B14F-4D97-AF65-F5344CB8AC3E}">
        <p14:creationId xmlns:p14="http://schemas.microsoft.com/office/powerpoint/2010/main" val="419258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979C6-BFA6-2950-B749-C6DE33AC67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4C878A-5106-B5A9-945D-A47126DC8D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8B853D-2038-4399-A6FA-13DE258A49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AD3E70-0675-F9B6-9B03-5361FE858B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D9227D-237C-5F6A-F944-A972429FBD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CDA252-2C56-E4DA-0EAF-4656004CB705}"/>
              </a:ext>
            </a:extLst>
          </p:cNvPr>
          <p:cNvSpPr>
            <a:spLocks noGrp="1"/>
          </p:cNvSpPr>
          <p:nvPr>
            <p:ph type="dt" sz="half" idx="10"/>
          </p:nvPr>
        </p:nvSpPr>
        <p:spPr/>
        <p:txBody>
          <a:bodyPr/>
          <a:lstStyle/>
          <a:p>
            <a:fld id="{87E30532-ED33-4700-B108-82795274B71F}" type="datetimeFigureOut">
              <a:rPr lang="en-IN" smtClean="0"/>
              <a:t>22-04-2025</a:t>
            </a:fld>
            <a:endParaRPr lang="en-IN"/>
          </a:p>
        </p:txBody>
      </p:sp>
      <p:sp>
        <p:nvSpPr>
          <p:cNvPr id="8" name="Footer Placeholder 7">
            <a:extLst>
              <a:ext uri="{FF2B5EF4-FFF2-40B4-BE49-F238E27FC236}">
                <a16:creationId xmlns:a16="http://schemas.microsoft.com/office/drawing/2014/main" id="{749E01BC-5F8B-B3DC-D2EB-8DFA910D41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FE65F8-1A39-C750-6F4F-B6A3C8827E19}"/>
              </a:ext>
            </a:extLst>
          </p:cNvPr>
          <p:cNvSpPr>
            <a:spLocks noGrp="1"/>
          </p:cNvSpPr>
          <p:nvPr>
            <p:ph type="sldNum" sz="quarter" idx="12"/>
          </p:nvPr>
        </p:nvSpPr>
        <p:spPr/>
        <p:txBody>
          <a:bodyPr/>
          <a:lstStyle/>
          <a:p>
            <a:fld id="{3B9CA7C4-25AA-4286-9292-43C28A111B32}" type="slidenum">
              <a:rPr lang="en-IN" smtClean="0"/>
              <a:t>‹#›</a:t>
            </a:fld>
            <a:endParaRPr lang="en-IN"/>
          </a:p>
        </p:txBody>
      </p:sp>
    </p:spTree>
    <p:extLst>
      <p:ext uri="{BB962C8B-B14F-4D97-AF65-F5344CB8AC3E}">
        <p14:creationId xmlns:p14="http://schemas.microsoft.com/office/powerpoint/2010/main" val="331394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F0D5-416C-214D-E2F1-422628D3EE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0ACB5F-2C76-D200-5931-934252AA0859}"/>
              </a:ext>
            </a:extLst>
          </p:cNvPr>
          <p:cNvSpPr>
            <a:spLocks noGrp="1"/>
          </p:cNvSpPr>
          <p:nvPr>
            <p:ph type="dt" sz="half" idx="10"/>
          </p:nvPr>
        </p:nvSpPr>
        <p:spPr/>
        <p:txBody>
          <a:bodyPr/>
          <a:lstStyle/>
          <a:p>
            <a:fld id="{87E30532-ED33-4700-B108-82795274B71F}" type="datetimeFigureOut">
              <a:rPr lang="en-IN" smtClean="0"/>
              <a:t>22-04-2025</a:t>
            </a:fld>
            <a:endParaRPr lang="en-IN"/>
          </a:p>
        </p:txBody>
      </p:sp>
      <p:sp>
        <p:nvSpPr>
          <p:cNvPr id="4" name="Footer Placeholder 3">
            <a:extLst>
              <a:ext uri="{FF2B5EF4-FFF2-40B4-BE49-F238E27FC236}">
                <a16:creationId xmlns:a16="http://schemas.microsoft.com/office/drawing/2014/main" id="{11098AF6-2956-A307-753C-8C8059D667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43CD4C-3713-2793-F3AB-ECD0E7557E87}"/>
              </a:ext>
            </a:extLst>
          </p:cNvPr>
          <p:cNvSpPr>
            <a:spLocks noGrp="1"/>
          </p:cNvSpPr>
          <p:nvPr>
            <p:ph type="sldNum" sz="quarter" idx="12"/>
          </p:nvPr>
        </p:nvSpPr>
        <p:spPr/>
        <p:txBody>
          <a:bodyPr/>
          <a:lstStyle/>
          <a:p>
            <a:fld id="{3B9CA7C4-25AA-4286-9292-43C28A111B32}" type="slidenum">
              <a:rPr lang="en-IN" smtClean="0"/>
              <a:t>‹#›</a:t>
            </a:fld>
            <a:endParaRPr lang="en-IN"/>
          </a:p>
        </p:txBody>
      </p:sp>
    </p:spTree>
    <p:extLst>
      <p:ext uri="{BB962C8B-B14F-4D97-AF65-F5344CB8AC3E}">
        <p14:creationId xmlns:p14="http://schemas.microsoft.com/office/powerpoint/2010/main" val="741330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B789EC-B999-D446-00C1-3105224CB0E9}"/>
              </a:ext>
            </a:extLst>
          </p:cNvPr>
          <p:cNvSpPr>
            <a:spLocks noGrp="1"/>
          </p:cNvSpPr>
          <p:nvPr>
            <p:ph type="dt" sz="half" idx="10"/>
          </p:nvPr>
        </p:nvSpPr>
        <p:spPr/>
        <p:txBody>
          <a:bodyPr/>
          <a:lstStyle/>
          <a:p>
            <a:fld id="{87E30532-ED33-4700-B108-82795274B71F}" type="datetimeFigureOut">
              <a:rPr lang="en-IN" smtClean="0"/>
              <a:t>22-04-2025</a:t>
            </a:fld>
            <a:endParaRPr lang="en-IN"/>
          </a:p>
        </p:txBody>
      </p:sp>
      <p:sp>
        <p:nvSpPr>
          <p:cNvPr id="3" name="Footer Placeholder 2">
            <a:extLst>
              <a:ext uri="{FF2B5EF4-FFF2-40B4-BE49-F238E27FC236}">
                <a16:creationId xmlns:a16="http://schemas.microsoft.com/office/drawing/2014/main" id="{9A6E6239-91FD-54F4-ABF4-249C688DDF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76628D-77F0-0786-CB42-CF836311E981}"/>
              </a:ext>
            </a:extLst>
          </p:cNvPr>
          <p:cNvSpPr>
            <a:spLocks noGrp="1"/>
          </p:cNvSpPr>
          <p:nvPr>
            <p:ph type="sldNum" sz="quarter" idx="12"/>
          </p:nvPr>
        </p:nvSpPr>
        <p:spPr/>
        <p:txBody>
          <a:bodyPr/>
          <a:lstStyle/>
          <a:p>
            <a:fld id="{3B9CA7C4-25AA-4286-9292-43C28A111B32}" type="slidenum">
              <a:rPr lang="en-IN" smtClean="0"/>
              <a:t>‹#›</a:t>
            </a:fld>
            <a:endParaRPr lang="en-IN"/>
          </a:p>
        </p:txBody>
      </p:sp>
    </p:spTree>
    <p:extLst>
      <p:ext uri="{BB962C8B-B14F-4D97-AF65-F5344CB8AC3E}">
        <p14:creationId xmlns:p14="http://schemas.microsoft.com/office/powerpoint/2010/main" val="407896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1B24E-BF77-9E07-730F-D823B8FAE3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B92ED2-71DB-69A7-9777-4016D316F4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26EAB2-072F-4593-ED80-AEB9E1FEB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AED2F6-2847-668D-769C-BB34764D9577}"/>
              </a:ext>
            </a:extLst>
          </p:cNvPr>
          <p:cNvSpPr>
            <a:spLocks noGrp="1"/>
          </p:cNvSpPr>
          <p:nvPr>
            <p:ph type="dt" sz="half" idx="10"/>
          </p:nvPr>
        </p:nvSpPr>
        <p:spPr/>
        <p:txBody>
          <a:bodyPr/>
          <a:lstStyle/>
          <a:p>
            <a:fld id="{87E30532-ED33-4700-B108-82795274B71F}" type="datetimeFigureOut">
              <a:rPr lang="en-IN" smtClean="0"/>
              <a:t>22-04-2025</a:t>
            </a:fld>
            <a:endParaRPr lang="en-IN"/>
          </a:p>
        </p:txBody>
      </p:sp>
      <p:sp>
        <p:nvSpPr>
          <p:cNvPr id="6" name="Footer Placeholder 5">
            <a:extLst>
              <a:ext uri="{FF2B5EF4-FFF2-40B4-BE49-F238E27FC236}">
                <a16:creationId xmlns:a16="http://schemas.microsoft.com/office/drawing/2014/main" id="{ADD22C93-EA11-1954-1EC1-8F997B3CDE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9E9295-D6BF-620B-8DCD-C31CF1F14798}"/>
              </a:ext>
            </a:extLst>
          </p:cNvPr>
          <p:cNvSpPr>
            <a:spLocks noGrp="1"/>
          </p:cNvSpPr>
          <p:nvPr>
            <p:ph type="sldNum" sz="quarter" idx="12"/>
          </p:nvPr>
        </p:nvSpPr>
        <p:spPr/>
        <p:txBody>
          <a:bodyPr/>
          <a:lstStyle/>
          <a:p>
            <a:fld id="{3B9CA7C4-25AA-4286-9292-43C28A111B32}" type="slidenum">
              <a:rPr lang="en-IN" smtClean="0"/>
              <a:t>‹#›</a:t>
            </a:fld>
            <a:endParaRPr lang="en-IN"/>
          </a:p>
        </p:txBody>
      </p:sp>
    </p:spTree>
    <p:extLst>
      <p:ext uri="{BB962C8B-B14F-4D97-AF65-F5344CB8AC3E}">
        <p14:creationId xmlns:p14="http://schemas.microsoft.com/office/powerpoint/2010/main" val="769166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08C1-2B00-3947-D1A8-D9546CC3E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8FD181-6CBD-5037-6CB6-0C3168A3B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8B3322-AA07-7E61-47D5-AD90E4063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C57900-8F3F-3F4D-34D9-C3C3437D4B56}"/>
              </a:ext>
            </a:extLst>
          </p:cNvPr>
          <p:cNvSpPr>
            <a:spLocks noGrp="1"/>
          </p:cNvSpPr>
          <p:nvPr>
            <p:ph type="dt" sz="half" idx="10"/>
          </p:nvPr>
        </p:nvSpPr>
        <p:spPr/>
        <p:txBody>
          <a:bodyPr/>
          <a:lstStyle/>
          <a:p>
            <a:fld id="{87E30532-ED33-4700-B108-82795274B71F}" type="datetimeFigureOut">
              <a:rPr lang="en-IN" smtClean="0"/>
              <a:t>22-04-2025</a:t>
            </a:fld>
            <a:endParaRPr lang="en-IN"/>
          </a:p>
        </p:txBody>
      </p:sp>
      <p:sp>
        <p:nvSpPr>
          <p:cNvPr id="6" name="Footer Placeholder 5">
            <a:extLst>
              <a:ext uri="{FF2B5EF4-FFF2-40B4-BE49-F238E27FC236}">
                <a16:creationId xmlns:a16="http://schemas.microsoft.com/office/drawing/2014/main" id="{B38ACC12-60EE-E483-345F-D3A30BBF04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F86568-4101-EF3F-2713-E374DB179578}"/>
              </a:ext>
            </a:extLst>
          </p:cNvPr>
          <p:cNvSpPr>
            <a:spLocks noGrp="1"/>
          </p:cNvSpPr>
          <p:nvPr>
            <p:ph type="sldNum" sz="quarter" idx="12"/>
          </p:nvPr>
        </p:nvSpPr>
        <p:spPr/>
        <p:txBody>
          <a:bodyPr/>
          <a:lstStyle/>
          <a:p>
            <a:fld id="{3B9CA7C4-25AA-4286-9292-43C28A111B32}" type="slidenum">
              <a:rPr lang="en-IN" smtClean="0"/>
              <a:t>‹#›</a:t>
            </a:fld>
            <a:endParaRPr lang="en-IN"/>
          </a:p>
        </p:txBody>
      </p:sp>
    </p:spTree>
    <p:extLst>
      <p:ext uri="{BB962C8B-B14F-4D97-AF65-F5344CB8AC3E}">
        <p14:creationId xmlns:p14="http://schemas.microsoft.com/office/powerpoint/2010/main" val="64888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25434B-9DC5-ACA2-A448-ABAE44ADF4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C3A019-0510-17C7-AFC5-58D12E017E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449204-3187-B834-7AC9-81829809EE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30532-ED33-4700-B108-82795274B71F}" type="datetimeFigureOut">
              <a:rPr lang="en-IN" smtClean="0"/>
              <a:t>22-04-2025</a:t>
            </a:fld>
            <a:endParaRPr lang="en-IN"/>
          </a:p>
        </p:txBody>
      </p:sp>
      <p:sp>
        <p:nvSpPr>
          <p:cNvPr id="5" name="Footer Placeholder 4">
            <a:extLst>
              <a:ext uri="{FF2B5EF4-FFF2-40B4-BE49-F238E27FC236}">
                <a16:creationId xmlns:a16="http://schemas.microsoft.com/office/drawing/2014/main" id="{11FCCC12-D962-7165-E4CC-A7B60574C1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88731E-DABC-638A-F710-270A7223CE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CA7C4-25AA-4286-9292-43C28A111B32}" type="slidenum">
              <a:rPr lang="en-IN" smtClean="0"/>
              <a:t>‹#›</a:t>
            </a:fld>
            <a:endParaRPr lang="en-IN"/>
          </a:p>
        </p:txBody>
      </p:sp>
    </p:spTree>
    <p:extLst>
      <p:ext uri="{BB962C8B-B14F-4D97-AF65-F5344CB8AC3E}">
        <p14:creationId xmlns:p14="http://schemas.microsoft.com/office/powerpoint/2010/main" val="662909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ijcrt.org/papers/IJCRT2105145.pdf"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763B3-ED3A-7EEE-7875-201A79E21004}"/>
              </a:ext>
            </a:extLst>
          </p:cNvPr>
          <p:cNvSpPr>
            <a:spLocks noGrp="1"/>
          </p:cNvSpPr>
          <p:nvPr>
            <p:ph type="ctrTitle"/>
          </p:nvPr>
        </p:nvSpPr>
        <p:spPr>
          <a:xfrm>
            <a:off x="1524000" y="3629572"/>
            <a:ext cx="9144000" cy="2387600"/>
          </a:xfrm>
        </p:spPr>
        <p:txBody>
          <a:bodyPr/>
          <a:lstStyle/>
          <a:p>
            <a:r>
              <a:rPr lang="en-IN" dirty="0"/>
              <a:t>+++++++++++</a:t>
            </a:r>
          </a:p>
        </p:txBody>
      </p:sp>
      <p:pic>
        <p:nvPicPr>
          <p:cNvPr id="11" name="Picture 10">
            <a:extLst>
              <a:ext uri="{FF2B5EF4-FFF2-40B4-BE49-F238E27FC236}">
                <a16:creationId xmlns:a16="http://schemas.microsoft.com/office/drawing/2014/main" id="{E5DA96BB-DF71-C0DC-E7AC-F535D9C7F047}"/>
              </a:ext>
            </a:extLst>
          </p:cNvPr>
          <p:cNvPicPr>
            <a:picLocks noChangeAspect="1"/>
          </p:cNvPicPr>
          <p:nvPr/>
        </p:nvPicPr>
        <p:blipFill>
          <a:blip r:embed="rId2">
            <a:alphaModFix/>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4A66EFB6-3B6D-D478-2373-0D9CD7E10FFF}"/>
              </a:ext>
            </a:extLst>
          </p:cNvPr>
          <p:cNvSpPr>
            <a:spLocks noGrp="1"/>
          </p:cNvSpPr>
          <p:nvPr>
            <p:ph type="subTitle" idx="1"/>
          </p:nvPr>
        </p:nvSpPr>
        <p:spPr>
          <a:xfrm>
            <a:off x="-462455" y="5602013"/>
            <a:ext cx="12675476" cy="3616625"/>
          </a:xfrm>
        </p:spPr>
        <p:txBody>
          <a:bodyPr>
            <a:normAutofit/>
          </a:bodyPr>
          <a:lstStyle/>
          <a:p>
            <a:r>
              <a:rPr lang="en-US" sz="4400" dirty="0">
                <a:solidFill>
                  <a:schemeClr val="bg1"/>
                </a:solidFill>
              </a:rPr>
              <a:t>AUTOMATED PLANT WATERING SYSTEM USING ARDUINO</a:t>
            </a:r>
            <a:endParaRPr lang="en-IN" sz="4400" dirty="0">
              <a:solidFill>
                <a:schemeClr val="bg1"/>
              </a:solidFill>
            </a:endParaRPr>
          </a:p>
        </p:txBody>
      </p:sp>
    </p:spTree>
    <p:extLst>
      <p:ext uri="{BB962C8B-B14F-4D97-AF65-F5344CB8AC3E}">
        <p14:creationId xmlns:p14="http://schemas.microsoft.com/office/powerpoint/2010/main" val="3317544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44207-3453-3D53-EF4C-FAACA036028B}"/>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2117D76-A634-E8C1-C05B-5CD901A43B69}"/>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0" y="0"/>
            <a:ext cx="12192000" cy="6915807"/>
          </a:xfrm>
        </p:spPr>
      </p:pic>
      <p:sp>
        <p:nvSpPr>
          <p:cNvPr id="2" name="Title 1">
            <a:extLst>
              <a:ext uri="{FF2B5EF4-FFF2-40B4-BE49-F238E27FC236}">
                <a16:creationId xmlns:a16="http://schemas.microsoft.com/office/drawing/2014/main" id="{AAC580A0-E0CC-FCED-93F5-D107E071EFB8}"/>
              </a:ext>
            </a:extLst>
          </p:cNvPr>
          <p:cNvSpPr>
            <a:spLocks noGrp="1"/>
          </p:cNvSpPr>
          <p:nvPr>
            <p:ph type="title"/>
          </p:nvPr>
        </p:nvSpPr>
        <p:spPr>
          <a:xfrm>
            <a:off x="-2409498" y="136635"/>
            <a:ext cx="10523483" cy="922912"/>
          </a:xfrm>
        </p:spPr>
        <p:txBody>
          <a:bodyPr>
            <a:normAutofit fontScale="90000"/>
          </a:bodyPr>
          <a:lstStyle/>
          <a:p>
            <a:pPr algn="ctr"/>
            <a:br>
              <a:rPr lang="en-IN" sz="4400" dirty="0"/>
            </a:br>
            <a:endParaRPr lang="en-IN" dirty="0"/>
          </a:p>
        </p:txBody>
      </p:sp>
      <p:sp>
        <p:nvSpPr>
          <p:cNvPr id="10" name="TextBox 9">
            <a:extLst>
              <a:ext uri="{FF2B5EF4-FFF2-40B4-BE49-F238E27FC236}">
                <a16:creationId xmlns:a16="http://schemas.microsoft.com/office/drawing/2014/main" id="{BD28ED07-8786-B357-B890-F8D0E03E412F}"/>
              </a:ext>
            </a:extLst>
          </p:cNvPr>
          <p:cNvSpPr txBox="1"/>
          <p:nvPr/>
        </p:nvSpPr>
        <p:spPr>
          <a:xfrm>
            <a:off x="4473286" y="2753591"/>
            <a:ext cx="914400" cy="914400"/>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FC3EF313-0C2B-2012-916E-07186EB9EE38}"/>
              </a:ext>
            </a:extLst>
          </p:cNvPr>
          <p:cNvSpPr txBox="1"/>
          <p:nvPr/>
        </p:nvSpPr>
        <p:spPr>
          <a:xfrm>
            <a:off x="3808685" y="136635"/>
            <a:ext cx="5848767" cy="707886"/>
          </a:xfrm>
          <a:prstGeom prst="rect">
            <a:avLst/>
          </a:prstGeom>
          <a:noFill/>
        </p:spPr>
        <p:txBody>
          <a:bodyPr wrap="square" rtlCol="0">
            <a:spAutoFit/>
          </a:bodyPr>
          <a:lstStyle/>
          <a:p>
            <a:r>
              <a:rPr lang="en-US" sz="4000" b="1" dirty="0">
                <a:solidFill>
                  <a:schemeClr val="bg1"/>
                </a:solidFill>
              </a:rPr>
              <a:t>FUTURE WORKS</a:t>
            </a:r>
            <a:endParaRPr lang="en-IN" sz="4000" b="1" dirty="0">
              <a:solidFill>
                <a:schemeClr val="bg1"/>
              </a:solidFill>
            </a:endParaRPr>
          </a:p>
        </p:txBody>
      </p:sp>
      <p:sp>
        <p:nvSpPr>
          <p:cNvPr id="15" name="TextBox 14">
            <a:extLst>
              <a:ext uri="{FF2B5EF4-FFF2-40B4-BE49-F238E27FC236}">
                <a16:creationId xmlns:a16="http://schemas.microsoft.com/office/drawing/2014/main" id="{3AA0F353-62FA-97CA-686A-1455D5D139A1}"/>
              </a:ext>
            </a:extLst>
          </p:cNvPr>
          <p:cNvSpPr txBox="1"/>
          <p:nvPr/>
        </p:nvSpPr>
        <p:spPr>
          <a:xfrm>
            <a:off x="223970" y="1311779"/>
            <a:ext cx="5483148" cy="466127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nSpc>
                <a:spcPct val="150000"/>
              </a:lnSpc>
              <a:buFont typeface="Arial" panose="020B0604020202020204" pitchFamily="34" charset="0"/>
              <a:buChar char="•"/>
            </a:pPr>
            <a:r>
              <a:rPr lang="en-US" sz="2000" dirty="0"/>
              <a:t>Integration with IoT platforms for remote monitoring and control.</a:t>
            </a:r>
          </a:p>
          <a:p>
            <a:pPr>
              <a:lnSpc>
                <a:spcPct val="150000"/>
              </a:lnSpc>
              <a:buFont typeface="Arial" panose="020B0604020202020204" pitchFamily="34" charset="0"/>
              <a:buChar char="•"/>
            </a:pPr>
            <a:r>
              <a:rPr lang="en-US" sz="2000" dirty="0"/>
              <a:t>Development of a mobile app interface for real-time moisture data and manual override.</a:t>
            </a:r>
          </a:p>
          <a:p>
            <a:pPr>
              <a:lnSpc>
                <a:spcPct val="150000"/>
              </a:lnSpc>
              <a:buFont typeface="Arial" panose="020B0604020202020204" pitchFamily="34" charset="0"/>
              <a:buChar char="•"/>
            </a:pPr>
            <a:r>
              <a:rPr lang="en-US" sz="2000" dirty="0"/>
              <a:t>Incorporating weather prediction APIs to optimize watering schedules.</a:t>
            </a:r>
          </a:p>
          <a:p>
            <a:pPr>
              <a:lnSpc>
                <a:spcPct val="150000"/>
              </a:lnSpc>
              <a:buFont typeface="Arial" panose="020B0604020202020204" pitchFamily="34" charset="0"/>
              <a:buChar char="•"/>
            </a:pPr>
            <a:r>
              <a:rPr lang="en-US" sz="2000" dirty="0"/>
              <a:t>Scaling the system for use in larger agricultural setups.</a:t>
            </a:r>
          </a:p>
          <a:p>
            <a:pPr>
              <a:lnSpc>
                <a:spcPct val="150000"/>
              </a:lnSpc>
            </a:pPr>
            <a:br>
              <a:rPr lang="en-IN" sz="2000" dirty="0"/>
            </a:br>
            <a:endParaRPr lang="en-IN" sz="2000" dirty="0"/>
          </a:p>
        </p:txBody>
      </p:sp>
    </p:spTree>
    <p:extLst>
      <p:ext uri="{BB962C8B-B14F-4D97-AF65-F5344CB8AC3E}">
        <p14:creationId xmlns:p14="http://schemas.microsoft.com/office/powerpoint/2010/main" val="8622791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9D656-848D-749D-E57D-F992BE7C7AA9}"/>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1CADB1-9590-880D-9181-82A77F8B528C}"/>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0" y="0"/>
            <a:ext cx="12192000" cy="6915807"/>
          </a:xfrm>
        </p:spPr>
      </p:pic>
      <p:sp>
        <p:nvSpPr>
          <p:cNvPr id="2" name="Title 1">
            <a:extLst>
              <a:ext uri="{FF2B5EF4-FFF2-40B4-BE49-F238E27FC236}">
                <a16:creationId xmlns:a16="http://schemas.microsoft.com/office/drawing/2014/main" id="{B0B1240B-7622-A152-F0E1-0E4DC4EC2177}"/>
              </a:ext>
            </a:extLst>
          </p:cNvPr>
          <p:cNvSpPr>
            <a:spLocks noGrp="1"/>
          </p:cNvSpPr>
          <p:nvPr>
            <p:ph type="title"/>
          </p:nvPr>
        </p:nvSpPr>
        <p:spPr>
          <a:xfrm>
            <a:off x="-2409498" y="136635"/>
            <a:ext cx="10523483" cy="922912"/>
          </a:xfrm>
        </p:spPr>
        <p:txBody>
          <a:bodyPr>
            <a:normAutofit fontScale="90000"/>
          </a:bodyPr>
          <a:lstStyle/>
          <a:p>
            <a:pPr algn="ctr"/>
            <a:br>
              <a:rPr lang="en-IN" sz="4400" dirty="0"/>
            </a:br>
            <a:endParaRPr lang="en-IN" dirty="0"/>
          </a:p>
        </p:txBody>
      </p:sp>
      <p:sp>
        <p:nvSpPr>
          <p:cNvPr id="10" name="TextBox 9">
            <a:extLst>
              <a:ext uri="{FF2B5EF4-FFF2-40B4-BE49-F238E27FC236}">
                <a16:creationId xmlns:a16="http://schemas.microsoft.com/office/drawing/2014/main" id="{1C334B59-EDBB-6BDB-B294-DC0A40E12ABA}"/>
              </a:ext>
            </a:extLst>
          </p:cNvPr>
          <p:cNvSpPr txBox="1"/>
          <p:nvPr/>
        </p:nvSpPr>
        <p:spPr>
          <a:xfrm>
            <a:off x="4473286" y="2753591"/>
            <a:ext cx="914400" cy="914400"/>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FB20C07E-B9C0-A2C1-A3C1-A2874AED399B}"/>
              </a:ext>
            </a:extLst>
          </p:cNvPr>
          <p:cNvSpPr txBox="1"/>
          <p:nvPr/>
        </p:nvSpPr>
        <p:spPr>
          <a:xfrm>
            <a:off x="3808685" y="136635"/>
            <a:ext cx="5848767" cy="707886"/>
          </a:xfrm>
          <a:prstGeom prst="rect">
            <a:avLst/>
          </a:prstGeom>
          <a:noFill/>
        </p:spPr>
        <p:txBody>
          <a:bodyPr wrap="square" rtlCol="0">
            <a:spAutoFit/>
          </a:bodyPr>
          <a:lstStyle/>
          <a:p>
            <a:r>
              <a:rPr lang="en-US" sz="4000" b="1" dirty="0">
                <a:solidFill>
                  <a:schemeClr val="bg1"/>
                </a:solidFill>
              </a:rPr>
              <a:t>FUTURE WORKS</a:t>
            </a:r>
            <a:endParaRPr lang="en-IN" sz="4000" b="1" dirty="0">
              <a:solidFill>
                <a:schemeClr val="bg1"/>
              </a:solidFill>
            </a:endParaRPr>
          </a:p>
        </p:txBody>
      </p:sp>
      <p:sp>
        <p:nvSpPr>
          <p:cNvPr id="15" name="TextBox 14">
            <a:extLst>
              <a:ext uri="{FF2B5EF4-FFF2-40B4-BE49-F238E27FC236}">
                <a16:creationId xmlns:a16="http://schemas.microsoft.com/office/drawing/2014/main" id="{14144C7B-178E-4DC9-C4CE-69290F35FB4B}"/>
              </a:ext>
            </a:extLst>
          </p:cNvPr>
          <p:cNvSpPr txBox="1"/>
          <p:nvPr/>
        </p:nvSpPr>
        <p:spPr>
          <a:xfrm>
            <a:off x="223970" y="1311779"/>
            <a:ext cx="5483148" cy="466127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nSpc>
                <a:spcPct val="150000"/>
              </a:lnSpc>
              <a:buFont typeface="Arial" panose="020B0604020202020204" pitchFamily="34" charset="0"/>
              <a:buChar char="•"/>
            </a:pPr>
            <a:r>
              <a:rPr lang="en-US" sz="2000" dirty="0"/>
              <a:t>Integration with IoT platforms for remote monitoring and control.</a:t>
            </a:r>
          </a:p>
          <a:p>
            <a:pPr>
              <a:lnSpc>
                <a:spcPct val="150000"/>
              </a:lnSpc>
              <a:buFont typeface="Arial" panose="020B0604020202020204" pitchFamily="34" charset="0"/>
              <a:buChar char="•"/>
            </a:pPr>
            <a:r>
              <a:rPr lang="en-US" sz="2000" dirty="0"/>
              <a:t>Development of a mobile app interface for real-time moisture data and manual override.</a:t>
            </a:r>
          </a:p>
          <a:p>
            <a:pPr>
              <a:lnSpc>
                <a:spcPct val="150000"/>
              </a:lnSpc>
              <a:buFont typeface="Arial" panose="020B0604020202020204" pitchFamily="34" charset="0"/>
              <a:buChar char="•"/>
            </a:pPr>
            <a:r>
              <a:rPr lang="en-US" sz="2000" dirty="0"/>
              <a:t>Incorporating weather prediction APIs to optimize watering schedules.</a:t>
            </a:r>
          </a:p>
          <a:p>
            <a:pPr>
              <a:lnSpc>
                <a:spcPct val="150000"/>
              </a:lnSpc>
              <a:buFont typeface="Arial" panose="020B0604020202020204" pitchFamily="34" charset="0"/>
              <a:buChar char="•"/>
            </a:pPr>
            <a:r>
              <a:rPr lang="en-US" sz="2000" dirty="0"/>
              <a:t>Scaling the system for use in larger agricultural setups.</a:t>
            </a:r>
          </a:p>
          <a:p>
            <a:pPr>
              <a:lnSpc>
                <a:spcPct val="150000"/>
              </a:lnSpc>
            </a:pPr>
            <a:br>
              <a:rPr lang="en-IN" sz="2000" dirty="0"/>
            </a:br>
            <a:endParaRPr lang="en-IN" sz="2000" dirty="0"/>
          </a:p>
        </p:txBody>
      </p:sp>
    </p:spTree>
    <p:extLst>
      <p:ext uri="{BB962C8B-B14F-4D97-AF65-F5344CB8AC3E}">
        <p14:creationId xmlns:p14="http://schemas.microsoft.com/office/powerpoint/2010/main" val="25332150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F0F62-99DB-FB19-7AC3-EC31641A005D}"/>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AE3078-F864-ACD9-5B98-730A07D134FE}"/>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0" y="0"/>
            <a:ext cx="12192000" cy="6915807"/>
          </a:xfrm>
        </p:spPr>
      </p:pic>
      <p:sp>
        <p:nvSpPr>
          <p:cNvPr id="2" name="Title 1">
            <a:extLst>
              <a:ext uri="{FF2B5EF4-FFF2-40B4-BE49-F238E27FC236}">
                <a16:creationId xmlns:a16="http://schemas.microsoft.com/office/drawing/2014/main" id="{3CE4B4BD-ADC2-EB62-7F4A-E53903DA1F97}"/>
              </a:ext>
            </a:extLst>
          </p:cNvPr>
          <p:cNvSpPr>
            <a:spLocks noGrp="1"/>
          </p:cNvSpPr>
          <p:nvPr>
            <p:ph type="title"/>
          </p:nvPr>
        </p:nvSpPr>
        <p:spPr>
          <a:xfrm>
            <a:off x="-2409498" y="136635"/>
            <a:ext cx="10523483" cy="922912"/>
          </a:xfrm>
        </p:spPr>
        <p:txBody>
          <a:bodyPr>
            <a:normAutofit fontScale="90000"/>
          </a:bodyPr>
          <a:lstStyle/>
          <a:p>
            <a:pPr algn="ctr"/>
            <a:br>
              <a:rPr lang="en-IN" sz="4400" dirty="0"/>
            </a:br>
            <a:endParaRPr lang="en-IN" dirty="0"/>
          </a:p>
        </p:txBody>
      </p:sp>
      <p:sp>
        <p:nvSpPr>
          <p:cNvPr id="10" name="TextBox 9">
            <a:extLst>
              <a:ext uri="{FF2B5EF4-FFF2-40B4-BE49-F238E27FC236}">
                <a16:creationId xmlns:a16="http://schemas.microsoft.com/office/drawing/2014/main" id="{900B6DBD-9976-ADDF-E024-B058916FE62B}"/>
              </a:ext>
            </a:extLst>
          </p:cNvPr>
          <p:cNvSpPr txBox="1"/>
          <p:nvPr/>
        </p:nvSpPr>
        <p:spPr>
          <a:xfrm>
            <a:off x="4473286" y="2753591"/>
            <a:ext cx="914400" cy="914400"/>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80BB39AB-8637-C486-FDD3-208779C9A0BF}"/>
              </a:ext>
            </a:extLst>
          </p:cNvPr>
          <p:cNvSpPr txBox="1"/>
          <p:nvPr/>
        </p:nvSpPr>
        <p:spPr>
          <a:xfrm>
            <a:off x="3808685" y="136635"/>
            <a:ext cx="5848767" cy="707886"/>
          </a:xfrm>
          <a:prstGeom prst="rect">
            <a:avLst/>
          </a:prstGeom>
          <a:noFill/>
        </p:spPr>
        <p:txBody>
          <a:bodyPr wrap="square" rtlCol="0">
            <a:spAutoFit/>
          </a:bodyPr>
          <a:lstStyle/>
          <a:p>
            <a:r>
              <a:rPr lang="en-US" sz="4000" b="1" dirty="0">
                <a:solidFill>
                  <a:schemeClr val="bg1"/>
                </a:solidFill>
              </a:rPr>
              <a:t>LITERATURE REVIEW</a:t>
            </a:r>
            <a:endParaRPr lang="en-IN" sz="4000" b="1" dirty="0">
              <a:solidFill>
                <a:schemeClr val="bg1"/>
              </a:solidFill>
            </a:endParaRPr>
          </a:p>
        </p:txBody>
      </p:sp>
      <p:sp>
        <p:nvSpPr>
          <p:cNvPr id="15" name="TextBox 14">
            <a:extLst>
              <a:ext uri="{FF2B5EF4-FFF2-40B4-BE49-F238E27FC236}">
                <a16:creationId xmlns:a16="http://schemas.microsoft.com/office/drawing/2014/main" id="{FD94A513-1FA2-1ADC-94BE-0031A3CEA307}"/>
              </a:ext>
            </a:extLst>
          </p:cNvPr>
          <p:cNvSpPr txBox="1"/>
          <p:nvPr/>
        </p:nvSpPr>
        <p:spPr>
          <a:xfrm>
            <a:off x="0" y="746517"/>
            <a:ext cx="7890015" cy="669734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nSpc>
                <a:spcPct val="150000"/>
              </a:lnSpc>
              <a:buFont typeface="Arial" panose="020B0604020202020204" pitchFamily="34" charset="0"/>
              <a:buChar char="•"/>
            </a:pPr>
            <a:r>
              <a:rPr lang="en-US" dirty="0"/>
              <a:t>This paper An automated plant watering system designed to reduce manual intervention and optimize water usage for home gardens and agricultural fields. The system is built around an ATmega328 microcontroller, which monitors real-time soil moisture using a sensor and controls a water pump through a relay module. When the moisture level drops below a defined threshold, the pump is triggered to water the plant. Additionally, the system includes a mobile application that notifies users about the system’s status and alerts them to refill the water tank when needed. With its scheduled watering capability and sensor-based control, the system ensures efficient irrigation while maintaining plant health and minimizing water wastage. [1]</a:t>
            </a:r>
          </a:p>
          <a:p>
            <a:pPr>
              <a:lnSpc>
                <a:spcPct val="150000"/>
              </a:lnSpc>
              <a:buFont typeface="Arial" panose="020B0604020202020204" pitchFamily="34" charset="0"/>
              <a:buChar char="•"/>
            </a:pPr>
            <a:r>
              <a:rPr lang="en-US" dirty="0"/>
              <a:t>In this paper An automated plant watering system designed to improve irrigation efficiency and reduce manual labor. The system utilizes an Arduino UNO R3 and a soil moisture sensor to monitor soil moisture levels in real-time. When the soil dries out, a relay-controlled submersible pump is triggered to irrigate the plants</a:t>
            </a:r>
          </a:p>
          <a:p>
            <a:pPr>
              <a:lnSpc>
                <a:spcPct val="150000"/>
              </a:lnSpc>
              <a:buFont typeface="Arial" panose="020B0604020202020204" pitchFamily="34" charset="0"/>
              <a:buChar char="•"/>
            </a:pPr>
            <a:endParaRPr lang="en-US" dirty="0"/>
          </a:p>
          <a:p>
            <a:pPr>
              <a:lnSpc>
                <a:spcPct val="150000"/>
              </a:lnSpc>
            </a:pPr>
            <a:endParaRPr lang="en-IN" dirty="0"/>
          </a:p>
        </p:txBody>
      </p:sp>
    </p:spTree>
    <p:extLst>
      <p:ext uri="{BB962C8B-B14F-4D97-AF65-F5344CB8AC3E}">
        <p14:creationId xmlns:p14="http://schemas.microsoft.com/office/powerpoint/2010/main" val="8169519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5F93A-736A-41DD-81DB-17C11D6C3EAF}"/>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109ADC4-522A-EA5B-98CB-87A99D58CEA8}"/>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0" y="0"/>
            <a:ext cx="12192000" cy="6915807"/>
          </a:xfrm>
        </p:spPr>
      </p:pic>
      <p:sp>
        <p:nvSpPr>
          <p:cNvPr id="2" name="Title 1">
            <a:extLst>
              <a:ext uri="{FF2B5EF4-FFF2-40B4-BE49-F238E27FC236}">
                <a16:creationId xmlns:a16="http://schemas.microsoft.com/office/drawing/2014/main" id="{48ED838F-914C-8974-5E35-BEBD464622BA}"/>
              </a:ext>
            </a:extLst>
          </p:cNvPr>
          <p:cNvSpPr>
            <a:spLocks noGrp="1"/>
          </p:cNvSpPr>
          <p:nvPr>
            <p:ph type="title"/>
          </p:nvPr>
        </p:nvSpPr>
        <p:spPr>
          <a:xfrm>
            <a:off x="-2409498" y="136635"/>
            <a:ext cx="10523483" cy="922912"/>
          </a:xfrm>
        </p:spPr>
        <p:txBody>
          <a:bodyPr>
            <a:normAutofit fontScale="90000"/>
          </a:bodyPr>
          <a:lstStyle/>
          <a:p>
            <a:pPr algn="ctr"/>
            <a:br>
              <a:rPr lang="en-IN" sz="4400" dirty="0"/>
            </a:br>
            <a:endParaRPr lang="en-IN" dirty="0"/>
          </a:p>
        </p:txBody>
      </p:sp>
      <p:sp>
        <p:nvSpPr>
          <p:cNvPr id="10" name="TextBox 9">
            <a:extLst>
              <a:ext uri="{FF2B5EF4-FFF2-40B4-BE49-F238E27FC236}">
                <a16:creationId xmlns:a16="http://schemas.microsoft.com/office/drawing/2014/main" id="{27176988-8E10-67F3-BD2B-1CD5F7D94D22}"/>
              </a:ext>
            </a:extLst>
          </p:cNvPr>
          <p:cNvSpPr txBox="1"/>
          <p:nvPr/>
        </p:nvSpPr>
        <p:spPr>
          <a:xfrm>
            <a:off x="4473286" y="2753591"/>
            <a:ext cx="914400" cy="914400"/>
          </a:xfrm>
          <a:prstGeom prst="rect">
            <a:avLst/>
          </a:prstGeom>
          <a:noFill/>
        </p:spPr>
        <p:txBody>
          <a:bodyPr wrap="square" rtlCol="0">
            <a:spAutoFit/>
          </a:bodyPr>
          <a:lstStyle/>
          <a:p>
            <a:endParaRPr lang="en-IN" dirty="0"/>
          </a:p>
        </p:txBody>
      </p:sp>
      <p:sp>
        <p:nvSpPr>
          <p:cNvPr id="15" name="TextBox 14">
            <a:extLst>
              <a:ext uri="{FF2B5EF4-FFF2-40B4-BE49-F238E27FC236}">
                <a16:creationId xmlns:a16="http://schemas.microsoft.com/office/drawing/2014/main" id="{2457F05A-0F74-ED2D-71F9-513419DDA7BF}"/>
              </a:ext>
            </a:extLst>
          </p:cNvPr>
          <p:cNvSpPr txBox="1"/>
          <p:nvPr/>
        </p:nvSpPr>
        <p:spPr>
          <a:xfrm>
            <a:off x="87335" y="172901"/>
            <a:ext cx="7501133" cy="657000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342900" indent="-342900">
              <a:lnSpc>
                <a:spcPct val="150000"/>
              </a:lnSpc>
              <a:buFont typeface="Arial" panose="020B0604020202020204" pitchFamily="34" charset="0"/>
              <a:buChar char="•"/>
            </a:pPr>
            <a:r>
              <a:rPr lang="en-US" sz="2000" dirty="0"/>
              <a:t> The system can target specific areas of a field using multiple sensors and includes a rain detection feature to prevent unnecessary watering during rainfall. Additionally, a mobile interface allows farmers to control and monitor the system, promoting water conservation and smarter farming practices, particularly in areas with labor shortages or inconsistent rainfall. [2]</a:t>
            </a:r>
          </a:p>
          <a:p>
            <a:pPr marL="342900" indent="-342900">
              <a:lnSpc>
                <a:spcPct val="150000"/>
              </a:lnSpc>
              <a:buFont typeface="Arial" panose="020B0604020202020204" pitchFamily="34" charset="0"/>
              <a:buChar char="•"/>
            </a:pPr>
            <a:r>
              <a:rPr lang="en-US" sz="2000" dirty="0"/>
              <a:t>In this paper An Arduino Nano-based automated gardening system using a soil moisture sensor, relay module, and water pump to maintain optimal soil moisture. The system automatically waters the plant when dryness is detected and stops when sufficient moisture is reached. Simulation in Proteus ensured system reliability, and the authors emphasized its potential for sustainable agriculture and future integration with AI. [3]</a:t>
            </a:r>
            <a:br>
              <a:rPr lang="en-IN" sz="2300" dirty="0"/>
            </a:br>
            <a:endParaRPr lang="en-IN" sz="2300" dirty="0"/>
          </a:p>
        </p:txBody>
      </p:sp>
    </p:spTree>
    <p:extLst>
      <p:ext uri="{BB962C8B-B14F-4D97-AF65-F5344CB8AC3E}">
        <p14:creationId xmlns:p14="http://schemas.microsoft.com/office/powerpoint/2010/main" val="19137356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C13B2-F0B8-8CFA-2337-3A1F7110E2C9}"/>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D9CA49-E8B1-C6DF-3DA2-04A95B08E756}"/>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0" y="0"/>
            <a:ext cx="12192000" cy="6915807"/>
          </a:xfrm>
        </p:spPr>
      </p:pic>
      <p:sp>
        <p:nvSpPr>
          <p:cNvPr id="2" name="Title 1">
            <a:extLst>
              <a:ext uri="{FF2B5EF4-FFF2-40B4-BE49-F238E27FC236}">
                <a16:creationId xmlns:a16="http://schemas.microsoft.com/office/drawing/2014/main" id="{FD48EFD9-A76A-564A-F294-67C0BA55F212}"/>
              </a:ext>
            </a:extLst>
          </p:cNvPr>
          <p:cNvSpPr>
            <a:spLocks noGrp="1"/>
          </p:cNvSpPr>
          <p:nvPr>
            <p:ph type="title"/>
          </p:nvPr>
        </p:nvSpPr>
        <p:spPr>
          <a:xfrm>
            <a:off x="-2409498" y="136635"/>
            <a:ext cx="10523483" cy="922912"/>
          </a:xfrm>
        </p:spPr>
        <p:txBody>
          <a:bodyPr>
            <a:normAutofit fontScale="90000"/>
          </a:bodyPr>
          <a:lstStyle/>
          <a:p>
            <a:pPr algn="ctr"/>
            <a:br>
              <a:rPr lang="en-IN" sz="4400" dirty="0"/>
            </a:br>
            <a:endParaRPr lang="en-IN" dirty="0"/>
          </a:p>
        </p:txBody>
      </p:sp>
      <p:sp>
        <p:nvSpPr>
          <p:cNvPr id="10" name="TextBox 9">
            <a:extLst>
              <a:ext uri="{FF2B5EF4-FFF2-40B4-BE49-F238E27FC236}">
                <a16:creationId xmlns:a16="http://schemas.microsoft.com/office/drawing/2014/main" id="{48E25491-5E88-E004-D47E-6E09CC5D9991}"/>
              </a:ext>
            </a:extLst>
          </p:cNvPr>
          <p:cNvSpPr txBox="1"/>
          <p:nvPr/>
        </p:nvSpPr>
        <p:spPr>
          <a:xfrm>
            <a:off x="4473286" y="2753591"/>
            <a:ext cx="914400" cy="914400"/>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76FD8368-3A7B-5C27-8A78-27322D185495}"/>
              </a:ext>
            </a:extLst>
          </p:cNvPr>
          <p:cNvSpPr txBox="1"/>
          <p:nvPr/>
        </p:nvSpPr>
        <p:spPr>
          <a:xfrm>
            <a:off x="3808685" y="136635"/>
            <a:ext cx="5848767" cy="707886"/>
          </a:xfrm>
          <a:prstGeom prst="rect">
            <a:avLst/>
          </a:prstGeom>
          <a:noFill/>
        </p:spPr>
        <p:txBody>
          <a:bodyPr wrap="square" rtlCol="0">
            <a:spAutoFit/>
          </a:bodyPr>
          <a:lstStyle/>
          <a:p>
            <a:r>
              <a:rPr lang="en-US" sz="4000" b="1" dirty="0">
                <a:solidFill>
                  <a:schemeClr val="bg1"/>
                </a:solidFill>
              </a:rPr>
              <a:t>REFERENCES</a:t>
            </a:r>
            <a:endParaRPr lang="en-IN" sz="4000" b="1" dirty="0">
              <a:solidFill>
                <a:schemeClr val="bg1"/>
              </a:solidFill>
            </a:endParaRPr>
          </a:p>
        </p:txBody>
      </p:sp>
      <p:sp>
        <p:nvSpPr>
          <p:cNvPr id="15" name="TextBox 14">
            <a:extLst>
              <a:ext uri="{FF2B5EF4-FFF2-40B4-BE49-F238E27FC236}">
                <a16:creationId xmlns:a16="http://schemas.microsoft.com/office/drawing/2014/main" id="{A40B6A5E-8DB1-F6CD-4DE7-06A28256FBD3}"/>
              </a:ext>
            </a:extLst>
          </p:cNvPr>
          <p:cNvSpPr txBox="1"/>
          <p:nvPr/>
        </p:nvSpPr>
        <p:spPr>
          <a:xfrm>
            <a:off x="202948" y="733710"/>
            <a:ext cx="7980489" cy="604627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nSpc>
                <a:spcPct val="150000"/>
              </a:lnSpc>
              <a:buFont typeface="Arial" panose="020B0604020202020204" pitchFamily="34" charset="0"/>
              <a:buChar char="•"/>
            </a:pPr>
            <a:r>
              <a:rPr lang="en-IN" sz="2000" dirty="0"/>
              <a:t>*[1] D. Divani, P. Patil, and S. K. Punjabi, “Automated plant watering system,” in 2016 International Conference on Computation of Power, Energy, Information and Communication (ICCPEIC). IEEE, 2016, pp. 180–182</a:t>
            </a:r>
          </a:p>
          <a:p>
            <a:pPr>
              <a:lnSpc>
                <a:spcPct val="150000"/>
              </a:lnSpc>
              <a:buFont typeface="Arial" panose="020B0604020202020204" pitchFamily="34" charset="0"/>
              <a:buChar char="•"/>
            </a:pPr>
            <a:r>
              <a:rPr lang="en-IN" sz="2000" dirty="0"/>
              <a:t>[2] </a:t>
            </a:r>
            <a:r>
              <a:rPr lang="en-US" sz="2000" dirty="0"/>
              <a:t>M. G. </a:t>
            </a:r>
            <a:r>
              <a:rPr lang="en-US" sz="2000" dirty="0" err="1"/>
              <a:t>Raghunadh</a:t>
            </a:r>
            <a:r>
              <a:rPr lang="en-US" sz="2000" dirty="0"/>
              <a:t>, K. T. Kim, N. B. Manas, and R. S. Kanth, “Automated plant watering system,” International Journal of Creative Research Thoughts (IJCRT), vol. 9, no. 5, pp. 354–358, 2021. [Online].Available: </a:t>
            </a:r>
            <a:r>
              <a:rPr lang="en-US" sz="2000" dirty="0">
                <a:hlinkClick r:id="rId3"/>
              </a:rPr>
              <a:t>https://www.ijcrt.org/papers/IJCRT2105145.pdf</a:t>
            </a:r>
            <a:endParaRPr lang="en-US" sz="2000" dirty="0"/>
          </a:p>
          <a:p>
            <a:pPr>
              <a:lnSpc>
                <a:spcPct val="150000"/>
              </a:lnSpc>
              <a:buFont typeface="Arial" panose="020B0604020202020204" pitchFamily="34" charset="0"/>
              <a:buChar char="•"/>
            </a:pPr>
            <a:r>
              <a:rPr lang="en-US" sz="2000" dirty="0"/>
              <a:t>[3] P. P. Sheikh, A. H. Akash, M. Rahman, and T. I. Khan, “An Arduino based automated gardening system for efficient and sustainable plant growth,” International Research Journal of Modernization in Engineering Technology and Science (IRJMETS), vol. 6, no. 2, pp. 571–577, 2024.[Online]. Available: https://www.researchgate.net/publication/378204719</a:t>
            </a:r>
            <a:br>
              <a:rPr lang="en-IN" sz="2000" dirty="0"/>
            </a:br>
            <a:endParaRPr lang="en-IN" sz="2000" dirty="0"/>
          </a:p>
        </p:txBody>
      </p:sp>
    </p:spTree>
    <p:extLst>
      <p:ext uri="{BB962C8B-B14F-4D97-AF65-F5344CB8AC3E}">
        <p14:creationId xmlns:p14="http://schemas.microsoft.com/office/powerpoint/2010/main" val="27834714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E88BA8-719E-2C73-0506-4921B03FCF89}"/>
              </a:ext>
            </a:extLst>
          </p:cNvPr>
          <p:cNvPicPr>
            <a:picLocks noChangeAspect="1"/>
          </p:cNvPicPr>
          <p:nvPr/>
        </p:nvPicPr>
        <p:blipFill>
          <a:blip r:embed="rId2"/>
          <a:stretch>
            <a:fillRect/>
          </a:stretch>
        </p:blipFill>
        <p:spPr>
          <a:xfrm>
            <a:off x="0" y="0"/>
            <a:ext cx="12192000" cy="6798934"/>
          </a:xfrm>
          <a:prstGeom prst="rect">
            <a:avLst/>
          </a:prstGeom>
        </p:spPr>
      </p:pic>
    </p:spTree>
    <p:extLst>
      <p:ext uri="{BB962C8B-B14F-4D97-AF65-F5344CB8AC3E}">
        <p14:creationId xmlns:p14="http://schemas.microsoft.com/office/powerpoint/2010/main" val="37569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5037B-335A-FF9B-6DA8-8B89058CC648}"/>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62D630-8292-2EA9-B975-B807E8DBBD93}"/>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0" y="-28904"/>
            <a:ext cx="12192000" cy="6915807"/>
          </a:xfrm>
        </p:spPr>
      </p:pic>
      <p:sp>
        <p:nvSpPr>
          <p:cNvPr id="2" name="Title 1">
            <a:extLst>
              <a:ext uri="{FF2B5EF4-FFF2-40B4-BE49-F238E27FC236}">
                <a16:creationId xmlns:a16="http://schemas.microsoft.com/office/drawing/2014/main" id="{9BD25093-D229-7FF7-55AB-721F64156141}"/>
              </a:ext>
            </a:extLst>
          </p:cNvPr>
          <p:cNvSpPr>
            <a:spLocks noGrp="1"/>
          </p:cNvSpPr>
          <p:nvPr>
            <p:ph type="title"/>
          </p:nvPr>
        </p:nvSpPr>
        <p:spPr>
          <a:xfrm>
            <a:off x="239110" y="252248"/>
            <a:ext cx="10197662" cy="578069"/>
          </a:xfrm>
        </p:spPr>
        <p:txBody>
          <a:bodyPr>
            <a:normAutofit fontScale="90000"/>
          </a:bodyPr>
          <a:lstStyle/>
          <a:p>
            <a:pPr algn="ctr"/>
            <a:r>
              <a:rPr lang="en-IN" b="1" dirty="0">
                <a:solidFill>
                  <a:schemeClr val="bg1"/>
                </a:solidFill>
              </a:rPr>
              <a:t>TEAM MEMBERS</a:t>
            </a:r>
          </a:p>
        </p:txBody>
      </p:sp>
      <p:sp>
        <p:nvSpPr>
          <p:cNvPr id="8" name="TextBox 7">
            <a:extLst>
              <a:ext uri="{FF2B5EF4-FFF2-40B4-BE49-F238E27FC236}">
                <a16:creationId xmlns:a16="http://schemas.microsoft.com/office/drawing/2014/main" id="{C0193CAF-E104-18E6-1621-86D7D6E02635}"/>
              </a:ext>
            </a:extLst>
          </p:cNvPr>
          <p:cNvSpPr txBox="1"/>
          <p:nvPr/>
        </p:nvSpPr>
        <p:spPr>
          <a:xfrm>
            <a:off x="239110" y="1664412"/>
            <a:ext cx="5215759" cy="1969770"/>
          </a:xfrm>
          <a:prstGeom prst="rect">
            <a:avLst/>
          </a:prstGeom>
          <a:solidFill>
            <a:schemeClr val="dk1">
              <a:alpha val="50000"/>
            </a:schemeClr>
          </a:solidFill>
          <a:ln>
            <a:noFill/>
          </a:ln>
          <a:effectLst>
            <a:softEdge rad="63500"/>
          </a:effectLst>
        </p:spPr>
        <p:style>
          <a:lnRef idx="0">
            <a:scrgbClr r="0" g="0" b="0"/>
          </a:lnRef>
          <a:fillRef idx="0">
            <a:scrgbClr r="0" g="0" b="0"/>
          </a:fillRef>
          <a:effectRef idx="0">
            <a:scrgbClr r="0" g="0" b="0"/>
          </a:effectRef>
          <a:fontRef idx="minor">
            <a:schemeClr val="lt1"/>
          </a:fontRef>
        </p:style>
        <p:txBody>
          <a:bodyPr wrap="square" rtlCol="0">
            <a:spAutoFit/>
          </a:bodyPr>
          <a:lstStyle/>
          <a:p>
            <a:endParaRPr lang="en-IN" sz="2600" dirty="0"/>
          </a:p>
          <a:p>
            <a:pPr marL="457200" indent="-457200">
              <a:buFont typeface="Arial" panose="020B0604020202020204" pitchFamily="34" charset="0"/>
              <a:buChar char="•"/>
            </a:pPr>
            <a:r>
              <a:rPr lang="en-IN" sz="2400" dirty="0"/>
              <a:t>LAKSHMI             - CB.SC.U4AIE24116</a:t>
            </a:r>
          </a:p>
          <a:p>
            <a:pPr marL="457200" indent="-457200">
              <a:buFont typeface="Arial" panose="020B0604020202020204" pitchFamily="34" charset="0"/>
              <a:buChar char="•"/>
            </a:pPr>
            <a:r>
              <a:rPr lang="en-IN" sz="2400" dirty="0"/>
              <a:t>SRINIVAS             - CB.SC.U4AIE24140</a:t>
            </a:r>
          </a:p>
          <a:p>
            <a:pPr marL="457200" indent="-457200">
              <a:buFont typeface="Arial" panose="020B0604020202020204" pitchFamily="34" charset="0"/>
              <a:buChar char="•"/>
            </a:pPr>
            <a:r>
              <a:rPr lang="en-IN" sz="2400" dirty="0"/>
              <a:t>MYAGI                  - CB.SC.U4AIE24143</a:t>
            </a:r>
          </a:p>
          <a:p>
            <a:pPr marL="457200" indent="-457200">
              <a:buFont typeface="Arial" panose="020B0604020202020204" pitchFamily="34" charset="0"/>
              <a:buChar char="•"/>
            </a:pPr>
            <a:r>
              <a:rPr lang="en-IN" sz="2400" dirty="0"/>
              <a:t>SRI SHANMATHI - CB.SC.U4AIE24152</a:t>
            </a:r>
          </a:p>
        </p:txBody>
      </p:sp>
    </p:spTree>
    <p:extLst>
      <p:ext uri="{BB962C8B-B14F-4D97-AF65-F5344CB8AC3E}">
        <p14:creationId xmlns:p14="http://schemas.microsoft.com/office/powerpoint/2010/main" val="1326258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8BB8742-8487-A468-6956-7386DCBC08C4}"/>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0" y="0"/>
            <a:ext cx="12192000" cy="6915807"/>
          </a:xfrm>
        </p:spPr>
      </p:pic>
      <p:sp>
        <p:nvSpPr>
          <p:cNvPr id="2" name="Title 1">
            <a:extLst>
              <a:ext uri="{FF2B5EF4-FFF2-40B4-BE49-F238E27FC236}">
                <a16:creationId xmlns:a16="http://schemas.microsoft.com/office/drawing/2014/main" id="{C7CB61DF-323C-F7F8-13E9-01976905A414}"/>
              </a:ext>
            </a:extLst>
          </p:cNvPr>
          <p:cNvSpPr>
            <a:spLocks noGrp="1"/>
          </p:cNvSpPr>
          <p:nvPr>
            <p:ph type="title"/>
          </p:nvPr>
        </p:nvSpPr>
        <p:spPr>
          <a:xfrm>
            <a:off x="-2409498" y="136635"/>
            <a:ext cx="10523483" cy="922912"/>
          </a:xfrm>
        </p:spPr>
        <p:txBody>
          <a:bodyPr>
            <a:normAutofit fontScale="90000"/>
          </a:bodyPr>
          <a:lstStyle/>
          <a:p>
            <a:pPr algn="ctr"/>
            <a:br>
              <a:rPr lang="en-IN" sz="4400" dirty="0"/>
            </a:br>
            <a:endParaRPr lang="en-IN" dirty="0"/>
          </a:p>
        </p:txBody>
      </p:sp>
      <p:sp>
        <p:nvSpPr>
          <p:cNvPr id="10" name="TextBox 9">
            <a:extLst>
              <a:ext uri="{FF2B5EF4-FFF2-40B4-BE49-F238E27FC236}">
                <a16:creationId xmlns:a16="http://schemas.microsoft.com/office/drawing/2014/main" id="{0DB7FD00-D2BA-9C90-9D3A-5626DAE6B097}"/>
              </a:ext>
            </a:extLst>
          </p:cNvPr>
          <p:cNvSpPr txBox="1"/>
          <p:nvPr/>
        </p:nvSpPr>
        <p:spPr>
          <a:xfrm>
            <a:off x="4473286" y="2753591"/>
            <a:ext cx="914400" cy="914400"/>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4D7CBBA8-F3AD-034B-58AB-A7A175DE2ABC}"/>
              </a:ext>
            </a:extLst>
          </p:cNvPr>
          <p:cNvSpPr txBox="1"/>
          <p:nvPr/>
        </p:nvSpPr>
        <p:spPr>
          <a:xfrm>
            <a:off x="3903278" y="101411"/>
            <a:ext cx="5848767" cy="707886"/>
          </a:xfrm>
          <a:prstGeom prst="rect">
            <a:avLst/>
          </a:prstGeom>
          <a:noFill/>
        </p:spPr>
        <p:txBody>
          <a:bodyPr wrap="square" rtlCol="0">
            <a:spAutoFit/>
          </a:bodyPr>
          <a:lstStyle/>
          <a:p>
            <a:r>
              <a:rPr lang="en-IN" sz="4000" b="1" dirty="0">
                <a:solidFill>
                  <a:schemeClr val="bg1"/>
                </a:solidFill>
              </a:rPr>
              <a:t>INTRODUCTION</a:t>
            </a:r>
          </a:p>
        </p:txBody>
      </p:sp>
      <p:sp>
        <p:nvSpPr>
          <p:cNvPr id="15" name="TextBox 14">
            <a:extLst>
              <a:ext uri="{FF2B5EF4-FFF2-40B4-BE49-F238E27FC236}">
                <a16:creationId xmlns:a16="http://schemas.microsoft.com/office/drawing/2014/main" id="{297EE086-35C7-AECE-153D-BED22B05ADAD}"/>
              </a:ext>
            </a:extLst>
          </p:cNvPr>
          <p:cNvSpPr txBox="1"/>
          <p:nvPr/>
        </p:nvSpPr>
        <p:spPr>
          <a:xfrm>
            <a:off x="207698" y="1084261"/>
            <a:ext cx="4722788" cy="446705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nSpc>
                <a:spcPct val="150000"/>
              </a:lnSpc>
              <a:buFont typeface="Arial" panose="020B0604020202020204" pitchFamily="34" charset="0"/>
              <a:buChar char="•"/>
            </a:pPr>
            <a:r>
              <a:rPr lang="en-US" sz="2400" dirty="0"/>
              <a:t>Plants require regular watering to stay healthy.</a:t>
            </a:r>
          </a:p>
          <a:p>
            <a:pPr>
              <a:lnSpc>
                <a:spcPct val="150000"/>
              </a:lnSpc>
              <a:buFont typeface="Arial" panose="020B0604020202020204" pitchFamily="34" charset="0"/>
              <a:buChar char="•"/>
            </a:pPr>
            <a:r>
              <a:rPr lang="en-US" sz="2400" dirty="0"/>
              <a:t>Manually watering plants can be inconvenient.</a:t>
            </a:r>
          </a:p>
          <a:p>
            <a:pPr>
              <a:lnSpc>
                <a:spcPct val="150000"/>
              </a:lnSpc>
              <a:buFont typeface="Arial" panose="020B0604020202020204" pitchFamily="34" charset="0"/>
              <a:buChar char="•"/>
            </a:pPr>
            <a:r>
              <a:rPr lang="en-US" sz="2400" dirty="0"/>
              <a:t>This system automates watering based on soil moisture levels.</a:t>
            </a:r>
          </a:p>
          <a:p>
            <a:pPr>
              <a:lnSpc>
                <a:spcPct val="150000"/>
              </a:lnSpc>
              <a:buFont typeface="Arial" panose="020B0604020202020204" pitchFamily="34" charset="0"/>
              <a:buChar char="•"/>
            </a:pPr>
            <a:r>
              <a:rPr lang="en-US" sz="2400" dirty="0"/>
              <a:t>Uses Arduino, soil moisture sensor, relay module, and LCD display.</a:t>
            </a:r>
          </a:p>
        </p:txBody>
      </p:sp>
    </p:spTree>
    <p:extLst>
      <p:ext uri="{BB962C8B-B14F-4D97-AF65-F5344CB8AC3E}">
        <p14:creationId xmlns:p14="http://schemas.microsoft.com/office/powerpoint/2010/main" val="1246187515"/>
      </p:ext>
    </p:extLst>
  </p:cSld>
  <p:clrMapOvr>
    <a:masterClrMapping/>
  </p:clrMapOvr>
  <mc:AlternateContent xmlns:mc="http://schemas.openxmlformats.org/markup-compatibility/2006" xmlns:p14="http://schemas.microsoft.com/office/powerpoint/2010/main">
    <mc:Choice Requires="p14">
      <p:transition spd="slow" p14:dur="8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D16BF-5E95-7C41-827B-025FCE013FE9}"/>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9C4DF2-7DF1-9856-5973-815F4E6090E3}"/>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0" y="0"/>
            <a:ext cx="12192000" cy="6915807"/>
          </a:xfrm>
        </p:spPr>
      </p:pic>
      <p:sp>
        <p:nvSpPr>
          <p:cNvPr id="2" name="Title 1">
            <a:extLst>
              <a:ext uri="{FF2B5EF4-FFF2-40B4-BE49-F238E27FC236}">
                <a16:creationId xmlns:a16="http://schemas.microsoft.com/office/drawing/2014/main" id="{305C8FAE-A7C4-E732-3372-3124A528200C}"/>
              </a:ext>
            </a:extLst>
          </p:cNvPr>
          <p:cNvSpPr>
            <a:spLocks noGrp="1"/>
          </p:cNvSpPr>
          <p:nvPr>
            <p:ph type="title"/>
          </p:nvPr>
        </p:nvSpPr>
        <p:spPr>
          <a:xfrm>
            <a:off x="-2409498" y="136635"/>
            <a:ext cx="10523483" cy="922912"/>
          </a:xfrm>
        </p:spPr>
        <p:txBody>
          <a:bodyPr>
            <a:normAutofit fontScale="90000"/>
          </a:bodyPr>
          <a:lstStyle/>
          <a:p>
            <a:pPr algn="ctr"/>
            <a:br>
              <a:rPr lang="en-IN" sz="4400" dirty="0"/>
            </a:br>
            <a:endParaRPr lang="en-IN" dirty="0"/>
          </a:p>
        </p:txBody>
      </p:sp>
      <p:sp>
        <p:nvSpPr>
          <p:cNvPr id="10" name="TextBox 9">
            <a:extLst>
              <a:ext uri="{FF2B5EF4-FFF2-40B4-BE49-F238E27FC236}">
                <a16:creationId xmlns:a16="http://schemas.microsoft.com/office/drawing/2014/main" id="{EF542E68-AC88-9728-787C-45018D27104E}"/>
              </a:ext>
            </a:extLst>
          </p:cNvPr>
          <p:cNvSpPr txBox="1"/>
          <p:nvPr/>
        </p:nvSpPr>
        <p:spPr>
          <a:xfrm>
            <a:off x="4473286" y="2753591"/>
            <a:ext cx="914400" cy="914400"/>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E1B74AC3-352B-25DB-E509-029AB84C1EAE}"/>
              </a:ext>
            </a:extLst>
          </p:cNvPr>
          <p:cNvSpPr txBox="1"/>
          <p:nvPr/>
        </p:nvSpPr>
        <p:spPr>
          <a:xfrm>
            <a:off x="3808685" y="136635"/>
            <a:ext cx="5848767" cy="707886"/>
          </a:xfrm>
          <a:prstGeom prst="rect">
            <a:avLst/>
          </a:prstGeom>
          <a:noFill/>
        </p:spPr>
        <p:txBody>
          <a:bodyPr wrap="square" rtlCol="0">
            <a:spAutoFit/>
          </a:bodyPr>
          <a:lstStyle/>
          <a:p>
            <a:r>
              <a:rPr lang="en-IN" sz="4000" b="1" dirty="0">
                <a:solidFill>
                  <a:schemeClr val="bg1"/>
                </a:solidFill>
              </a:rPr>
              <a:t>OBJECTIVE </a:t>
            </a:r>
          </a:p>
        </p:txBody>
      </p:sp>
      <p:sp>
        <p:nvSpPr>
          <p:cNvPr id="15" name="TextBox 14">
            <a:extLst>
              <a:ext uri="{FF2B5EF4-FFF2-40B4-BE49-F238E27FC236}">
                <a16:creationId xmlns:a16="http://schemas.microsoft.com/office/drawing/2014/main" id="{DFC43D8B-1273-7914-A91A-6C597F287C7E}"/>
              </a:ext>
            </a:extLst>
          </p:cNvPr>
          <p:cNvSpPr txBox="1"/>
          <p:nvPr/>
        </p:nvSpPr>
        <p:spPr>
          <a:xfrm>
            <a:off x="490849" y="1059547"/>
            <a:ext cx="4722788" cy="489364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342900" indent="-342900">
              <a:buFont typeface="Arial" panose="020B0604020202020204" pitchFamily="34" charset="0"/>
              <a:buChar char="•"/>
            </a:pPr>
            <a:r>
              <a:rPr lang="en-IN" sz="2400" dirty="0"/>
              <a:t>Automated Irrigation: Implement an intelligent system that autonomously waters plants based on real-time soil moisture readings, ensuring optimal hydration.</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Efficient Water Management: Develop a smart water distribution mechanism that minimizes wastage and prevents overwatering through precise control.</a:t>
            </a:r>
          </a:p>
        </p:txBody>
      </p:sp>
    </p:spTree>
    <p:extLst>
      <p:ext uri="{BB962C8B-B14F-4D97-AF65-F5344CB8AC3E}">
        <p14:creationId xmlns:p14="http://schemas.microsoft.com/office/powerpoint/2010/main" val="213507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66075-E944-65FB-0AA9-397381DA6B64}"/>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470E973-92F7-7FB5-7FEC-06BDB0DE6D4C}"/>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0" y="0"/>
            <a:ext cx="12192000" cy="6915807"/>
          </a:xfrm>
        </p:spPr>
      </p:pic>
      <p:sp>
        <p:nvSpPr>
          <p:cNvPr id="2" name="Title 1">
            <a:extLst>
              <a:ext uri="{FF2B5EF4-FFF2-40B4-BE49-F238E27FC236}">
                <a16:creationId xmlns:a16="http://schemas.microsoft.com/office/drawing/2014/main" id="{EE76B595-7440-8A68-FDB9-DEC03027FDE7}"/>
              </a:ext>
            </a:extLst>
          </p:cNvPr>
          <p:cNvSpPr>
            <a:spLocks noGrp="1"/>
          </p:cNvSpPr>
          <p:nvPr>
            <p:ph type="title"/>
          </p:nvPr>
        </p:nvSpPr>
        <p:spPr>
          <a:xfrm>
            <a:off x="-2409498" y="136635"/>
            <a:ext cx="10523483" cy="922912"/>
          </a:xfrm>
        </p:spPr>
        <p:txBody>
          <a:bodyPr>
            <a:normAutofit fontScale="90000"/>
          </a:bodyPr>
          <a:lstStyle/>
          <a:p>
            <a:pPr algn="ctr"/>
            <a:br>
              <a:rPr lang="en-IN" sz="4400" dirty="0"/>
            </a:br>
            <a:endParaRPr lang="en-IN" dirty="0"/>
          </a:p>
        </p:txBody>
      </p:sp>
      <p:sp>
        <p:nvSpPr>
          <p:cNvPr id="10" name="TextBox 9">
            <a:extLst>
              <a:ext uri="{FF2B5EF4-FFF2-40B4-BE49-F238E27FC236}">
                <a16:creationId xmlns:a16="http://schemas.microsoft.com/office/drawing/2014/main" id="{C29AE1D5-8357-AF59-B740-CD178D903F65}"/>
              </a:ext>
            </a:extLst>
          </p:cNvPr>
          <p:cNvSpPr txBox="1"/>
          <p:nvPr/>
        </p:nvSpPr>
        <p:spPr>
          <a:xfrm>
            <a:off x="4473286" y="2753591"/>
            <a:ext cx="914400" cy="914400"/>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813DF1A2-FEBD-FB80-4590-0E819B26D08F}"/>
              </a:ext>
            </a:extLst>
          </p:cNvPr>
          <p:cNvSpPr txBox="1"/>
          <p:nvPr/>
        </p:nvSpPr>
        <p:spPr>
          <a:xfrm>
            <a:off x="3903278" y="101411"/>
            <a:ext cx="5848767" cy="707886"/>
          </a:xfrm>
          <a:prstGeom prst="rect">
            <a:avLst/>
          </a:prstGeom>
          <a:noFill/>
        </p:spPr>
        <p:txBody>
          <a:bodyPr wrap="square" rtlCol="0">
            <a:spAutoFit/>
          </a:bodyPr>
          <a:lstStyle/>
          <a:p>
            <a:r>
              <a:rPr lang="en-IN" sz="4000" b="1" dirty="0">
                <a:solidFill>
                  <a:schemeClr val="bg1"/>
                </a:solidFill>
              </a:rPr>
              <a:t>COMPONENTS </a:t>
            </a:r>
          </a:p>
        </p:txBody>
      </p:sp>
      <p:sp>
        <p:nvSpPr>
          <p:cNvPr id="15" name="TextBox 14">
            <a:extLst>
              <a:ext uri="{FF2B5EF4-FFF2-40B4-BE49-F238E27FC236}">
                <a16:creationId xmlns:a16="http://schemas.microsoft.com/office/drawing/2014/main" id="{EB4EBA78-DAC0-A28A-711C-3CF90C24B1AF}"/>
              </a:ext>
            </a:extLst>
          </p:cNvPr>
          <p:cNvSpPr txBox="1"/>
          <p:nvPr/>
        </p:nvSpPr>
        <p:spPr>
          <a:xfrm>
            <a:off x="490849" y="1059547"/>
            <a:ext cx="4722788" cy="466127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nSpc>
                <a:spcPct val="150000"/>
              </a:lnSpc>
              <a:buFont typeface="Arial" panose="020B0604020202020204" pitchFamily="34" charset="0"/>
              <a:buChar char="•"/>
            </a:pPr>
            <a:r>
              <a:rPr lang="en-IN" sz="2000" b="1" dirty="0"/>
              <a:t>Arduino Uno</a:t>
            </a:r>
            <a:r>
              <a:rPr lang="en-IN" sz="2000" dirty="0"/>
              <a:t> (Microcontroller)</a:t>
            </a:r>
          </a:p>
          <a:p>
            <a:pPr>
              <a:lnSpc>
                <a:spcPct val="150000"/>
              </a:lnSpc>
              <a:buFont typeface="Arial" panose="020B0604020202020204" pitchFamily="34" charset="0"/>
              <a:buChar char="•"/>
            </a:pPr>
            <a:r>
              <a:rPr lang="en-IN" sz="2000" b="1" dirty="0"/>
              <a:t>Soil Moisture Sensor</a:t>
            </a:r>
            <a:r>
              <a:rPr lang="en-IN" sz="2000" dirty="0"/>
              <a:t> (Detects moisture level in soil)</a:t>
            </a:r>
          </a:p>
          <a:p>
            <a:pPr>
              <a:lnSpc>
                <a:spcPct val="150000"/>
              </a:lnSpc>
              <a:buFont typeface="Arial" panose="020B0604020202020204" pitchFamily="34" charset="0"/>
              <a:buChar char="•"/>
            </a:pPr>
            <a:r>
              <a:rPr lang="en-IN" sz="2000" b="1" dirty="0"/>
              <a:t>Relay Module</a:t>
            </a:r>
            <a:r>
              <a:rPr lang="en-IN" sz="2000" dirty="0"/>
              <a:t> (Controls water pump)</a:t>
            </a:r>
          </a:p>
          <a:p>
            <a:pPr>
              <a:lnSpc>
                <a:spcPct val="150000"/>
              </a:lnSpc>
              <a:buFont typeface="Arial" panose="020B0604020202020204" pitchFamily="34" charset="0"/>
              <a:buChar char="•"/>
            </a:pPr>
            <a:r>
              <a:rPr lang="en-IN" sz="2000" b="1" dirty="0"/>
              <a:t>Water Pump</a:t>
            </a:r>
            <a:r>
              <a:rPr lang="en-IN" sz="2000" dirty="0"/>
              <a:t> (Pumps water to the plant)</a:t>
            </a:r>
          </a:p>
          <a:p>
            <a:pPr>
              <a:lnSpc>
                <a:spcPct val="150000"/>
              </a:lnSpc>
              <a:buFont typeface="Arial" panose="020B0604020202020204" pitchFamily="34" charset="0"/>
              <a:buChar char="•"/>
            </a:pPr>
            <a:r>
              <a:rPr lang="en-IN" sz="2000" b="1" dirty="0"/>
              <a:t>LCD Display (16x2)</a:t>
            </a:r>
            <a:r>
              <a:rPr lang="en-IN" sz="2000" dirty="0"/>
              <a:t> (Shows moisture level and system status)</a:t>
            </a:r>
          </a:p>
          <a:p>
            <a:pPr>
              <a:lnSpc>
                <a:spcPct val="150000"/>
              </a:lnSpc>
              <a:buFont typeface="Arial" panose="020B0604020202020204" pitchFamily="34" charset="0"/>
              <a:buChar char="•"/>
            </a:pPr>
            <a:r>
              <a:rPr lang="en-IN" sz="2000" b="1" dirty="0"/>
              <a:t>Breadboard &amp; Jumper Wires</a:t>
            </a:r>
            <a:r>
              <a:rPr lang="en-IN" sz="2000" dirty="0"/>
              <a:t> (For connections)</a:t>
            </a:r>
          </a:p>
          <a:p>
            <a:pPr>
              <a:lnSpc>
                <a:spcPct val="150000"/>
              </a:lnSpc>
              <a:buFont typeface="Arial" panose="020B0604020202020204" pitchFamily="34" charset="0"/>
              <a:buChar char="•"/>
            </a:pPr>
            <a:r>
              <a:rPr lang="en-IN" sz="2000" b="1" dirty="0"/>
              <a:t>Power Supply</a:t>
            </a:r>
            <a:endParaRPr lang="en-IN" sz="2000" dirty="0"/>
          </a:p>
        </p:txBody>
      </p:sp>
    </p:spTree>
    <p:extLst>
      <p:ext uri="{BB962C8B-B14F-4D97-AF65-F5344CB8AC3E}">
        <p14:creationId xmlns:p14="http://schemas.microsoft.com/office/powerpoint/2010/main" val="373733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4AACA-3160-E330-B6A3-2EF36EB73D76}"/>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F323A77-D0F0-F8EC-7023-512B2F93C2EF}"/>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0" y="0"/>
            <a:ext cx="12192000" cy="6915807"/>
          </a:xfrm>
        </p:spPr>
      </p:pic>
      <p:sp>
        <p:nvSpPr>
          <p:cNvPr id="2" name="Title 1">
            <a:extLst>
              <a:ext uri="{FF2B5EF4-FFF2-40B4-BE49-F238E27FC236}">
                <a16:creationId xmlns:a16="http://schemas.microsoft.com/office/drawing/2014/main" id="{53482706-7F46-EAA0-5EC2-C457C44A2733}"/>
              </a:ext>
            </a:extLst>
          </p:cNvPr>
          <p:cNvSpPr>
            <a:spLocks noGrp="1"/>
          </p:cNvSpPr>
          <p:nvPr>
            <p:ph type="title"/>
          </p:nvPr>
        </p:nvSpPr>
        <p:spPr>
          <a:xfrm>
            <a:off x="-2409498" y="136635"/>
            <a:ext cx="10523483" cy="922912"/>
          </a:xfrm>
        </p:spPr>
        <p:txBody>
          <a:bodyPr>
            <a:normAutofit fontScale="90000"/>
          </a:bodyPr>
          <a:lstStyle/>
          <a:p>
            <a:pPr algn="ctr"/>
            <a:br>
              <a:rPr lang="en-IN" sz="4400" dirty="0"/>
            </a:br>
            <a:endParaRPr lang="en-IN" dirty="0"/>
          </a:p>
        </p:txBody>
      </p:sp>
      <p:sp>
        <p:nvSpPr>
          <p:cNvPr id="10" name="TextBox 9">
            <a:extLst>
              <a:ext uri="{FF2B5EF4-FFF2-40B4-BE49-F238E27FC236}">
                <a16:creationId xmlns:a16="http://schemas.microsoft.com/office/drawing/2014/main" id="{0581AE04-4679-FBB4-E7D1-D5A02AD14161}"/>
              </a:ext>
            </a:extLst>
          </p:cNvPr>
          <p:cNvSpPr txBox="1"/>
          <p:nvPr/>
        </p:nvSpPr>
        <p:spPr>
          <a:xfrm>
            <a:off x="4473286" y="2753591"/>
            <a:ext cx="914400" cy="914400"/>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034B58CF-0319-3C78-BA57-8A739547C2D9}"/>
              </a:ext>
            </a:extLst>
          </p:cNvPr>
          <p:cNvSpPr txBox="1"/>
          <p:nvPr/>
        </p:nvSpPr>
        <p:spPr>
          <a:xfrm>
            <a:off x="4218077" y="298416"/>
            <a:ext cx="5848767" cy="707886"/>
          </a:xfrm>
          <a:prstGeom prst="rect">
            <a:avLst/>
          </a:prstGeom>
          <a:noFill/>
        </p:spPr>
        <p:txBody>
          <a:bodyPr wrap="square" rtlCol="0">
            <a:spAutoFit/>
          </a:bodyPr>
          <a:lstStyle/>
          <a:p>
            <a:r>
              <a:rPr lang="en-IN" sz="4000" b="1" dirty="0">
                <a:solidFill>
                  <a:schemeClr val="bg1"/>
                </a:solidFill>
              </a:rPr>
              <a:t>Connections</a:t>
            </a:r>
          </a:p>
        </p:txBody>
      </p:sp>
      <p:graphicFrame>
        <p:nvGraphicFramePr>
          <p:cNvPr id="6" name="Table 5">
            <a:extLst>
              <a:ext uri="{FF2B5EF4-FFF2-40B4-BE49-F238E27FC236}">
                <a16:creationId xmlns:a16="http://schemas.microsoft.com/office/drawing/2014/main" id="{BF02C9FB-7B4F-E52E-3793-E5337529B172}"/>
              </a:ext>
            </a:extLst>
          </p:cNvPr>
          <p:cNvGraphicFramePr>
            <a:graphicFrameLocks noGrp="1"/>
          </p:cNvGraphicFramePr>
          <p:nvPr>
            <p:extLst>
              <p:ext uri="{D42A27DB-BD31-4B8C-83A1-F6EECF244321}">
                <p14:modId xmlns:p14="http://schemas.microsoft.com/office/powerpoint/2010/main" val="2827917302"/>
              </p:ext>
            </p:extLst>
          </p:nvPr>
        </p:nvGraphicFramePr>
        <p:xfrm>
          <a:off x="1524000" y="1221328"/>
          <a:ext cx="8780380" cy="5140666"/>
        </p:xfrm>
        <a:graphic>
          <a:graphicData uri="http://schemas.openxmlformats.org/drawingml/2006/table">
            <a:tbl>
              <a:tblPr firstRow="1" bandRow="1">
                <a:tableStyleId>{93296810-A885-4BE3-A3E7-6D5BEEA58F35}</a:tableStyleId>
              </a:tblPr>
              <a:tblGrid>
                <a:gridCol w="2195095">
                  <a:extLst>
                    <a:ext uri="{9D8B030D-6E8A-4147-A177-3AD203B41FA5}">
                      <a16:colId xmlns:a16="http://schemas.microsoft.com/office/drawing/2014/main" val="921331909"/>
                    </a:ext>
                  </a:extLst>
                </a:gridCol>
                <a:gridCol w="1462505">
                  <a:extLst>
                    <a:ext uri="{9D8B030D-6E8A-4147-A177-3AD203B41FA5}">
                      <a16:colId xmlns:a16="http://schemas.microsoft.com/office/drawing/2014/main" val="254165965"/>
                    </a:ext>
                  </a:extLst>
                </a:gridCol>
                <a:gridCol w="2037347">
                  <a:extLst>
                    <a:ext uri="{9D8B030D-6E8A-4147-A177-3AD203B41FA5}">
                      <a16:colId xmlns:a16="http://schemas.microsoft.com/office/drawing/2014/main" val="2385393167"/>
                    </a:ext>
                  </a:extLst>
                </a:gridCol>
                <a:gridCol w="3085433">
                  <a:extLst>
                    <a:ext uri="{9D8B030D-6E8A-4147-A177-3AD203B41FA5}">
                      <a16:colId xmlns:a16="http://schemas.microsoft.com/office/drawing/2014/main" val="14053180"/>
                    </a:ext>
                  </a:extLst>
                </a:gridCol>
              </a:tblGrid>
              <a:tr h="592581">
                <a:tc>
                  <a:txBody>
                    <a:bodyPr/>
                    <a:lstStyle/>
                    <a:p>
                      <a:r>
                        <a:rPr lang="en-US" b="1" dirty="0"/>
                        <a:t>Component</a:t>
                      </a:r>
                      <a:endParaRPr lang="en-US" dirty="0"/>
                    </a:p>
                  </a:txBody>
                  <a:tcPr anchor="ctr"/>
                </a:tc>
                <a:tc>
                  <a:txBody>
                    <a:bodyPr/>
                    <a:lstStyle/>
                    <a:p>
                      <a:r>
                        <a:rPr lang="en-US" dirty="0"/>
                        <a:t>Pin</a:t>
                      </a:r>
                    </a:p>
                  </a:txBody>
                  <a:tcPr/>
                </a:tc>
                <a:tc>
                  <a:txBody>
                    <a:bodyPr/>
                    <a:lstStyle/>
                    <a:p>
                      <a:r>
                        <a:rPr lang="en-US" dirty="0"/>
                        <a:t>Connected To (Arduino/Others)</a:t>
                      </a:r>
                    </a:p>
                  </a:txBody>
                  <a:tcPr/>
                </a:tc>
                <a:tc>
                  <a:txBody>
                    <a:bodyPr/>
                    <a:lstStyle/>
                    <a:p>
                      <a:r>
                        <a:rPr lang="en-US" dirty="0"/>
                        <a:t>Why this connection?</a:t>
                      </a:r>
                    </a:p>
                  </a:txBody>
                  <a:tcPr/>
                </a:tc>
                <a:extLst>
                  <a:ext uri="{0D108BD9-81ED-4DB2-BD59-A6C34878D82A}">
                    <a16:rowId xmlns:a16="http://schemas.microsoft.com/office/drawing/2014/main" val="2552390643"/>
                  </a:ext>
                </a:extLst>
              </a:tr>
              <a:tr h="592581">
                <a:tc rowSpan="2">
                  <a: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Power Rails</a:t>
                      </a:r>
                    </a:p>
                    <a:p>
                      <a:endParaRPr lang="en-US" dirty="0"/>
                    </a:p>
                  </a:txBody>
                  <a:tcPr/>
                </a:tc>
                <a:tc>
                  <a:txBody>
                    <a:bodyPr/>
                    <a:lstStyle/>
                    <a:p>
                      <a:r>
                        <a:rPr lang="en-US" dirty="0"/>
                        <a:t>+ (Positive)</a:t>
                      </a:r>
                    </a:p>
                  </a:txBody>
                  <a:tcPr anchor="ctr"/>
                </a:tc>
                <a:tc>
                  <a:txBody>
                    <a:bodyPr/>
                    <a:lstStyle/>
                    <a:p>
                      <a:r>
                        <a:rPr lang="en-US" dirty="0"/>
                        <a:t>5V (Arduino)</a:t>
                      </a:r>
                    </a:p>
                  </a:txBody>
                  <a:tcPr/>
                </a:tc>
                <a:tc>
                  <a:txBody>
                    <a:bodyPr/>
                    <a:lstStyle/>
                    <a:p>
                      <a:r>
                        <a:rPr lang="en-US" dirty="0"/>
                        <a:t>Provides power to all components</a:t>
                      </a:r>
                    </a:p>
                  </a:txBody>
                  <a:tcPr/>
                </a:tc>
                <a:extLst>
                  <a:ext uri="{0D108BD9-81ED-4DB2-BD59-A6C34878D82A}">
                    <a16:rowId xmlns:a16="http://schemas.microsoft.com/office/drawing/2014/main" val="2446377125"/>
                  </a:ext>
                </a:extLst>
              </a:tr>
              <a:tr h="592581">
                <a:tc vMerge="1">
                  <a:txBody>
                    <a:bodyPr/>
                    <a:lstStyle/>
                    <a:p>
                      <a:endParaRPr lang="en-US" dirty="0"/>
                    </a:p>
                  </a:txBody>
                  <a:tcPr/>
                </a:tc>
                <a:tc>
                  <a:txBody>
                    <a:bodyPr/>
                    <a:lstStyle/>
                    <a:p>
                      <a:r>
                        <a:rPr lang="en-US" dirty="0"/>
                        <a:t>- (Negative)</a:t>
                      </a:r>
                    </a:p>
                  </a:txBody>
                  <a:tcPr/>
                </a:tc>
                <a:tc>
                  <a:txBody>
                    <a:bodyPr/>
                    <a:lstStyle/>
                    <a:p>
                      <a:r>
                        <a:rPr lang="en-US" dirty="0"/>
                        <a:t>GND (Arduino)</a:t>
                      </a:r>
                    </a:p>
                  </a:txBody>
                  <a:tcPr/>
                </a:tc>
                <a:tc>
                  <a:txBody>
                    <a:bodyPr/>
                    <a:lstStyle/>
                    <a:p>
                      <a:r>
                        <a:rPr lang="en-US" dirty="0"/>
                        <a:t>Completes the circuit ground</a:t>
                      </a:r>
                    </a:p>
                  </a:txBody>
                  <a:tcPr/>
                </a:tc>
                <a:extLst>
                  <a:ext uri="{0D108BD9-81ED-4DB2-BD59-A6C34878D82A}">
                    <a16:rowId xmlns:a16="http://schemas.microsoft.com/office/drawing/2014/main" val="2072828079"/>
                  </a:ext>
                </a:extLst>
              </a:tr>
              <a:tr h="338618">
                <a:tc rowSpan="3">
                  <a: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DHT Sensor</a:t>
                      </a:r>
                    </a:p>
                    <a:p>
                      <a:endParaRPr lang="en-US" dirty="0"/>
                    </a:p>
                  </a:txBody>
                  <a:tcPr/>
                </a:tc>
                <a:tc>
                  <a:txBody>
                    <a:bodyPr/>
                    <a:lstStyle/>
                    <a:p>
                      <a:r>
                        <a:rPr lang="en-US" dirty="0"/>
                        <a:t>VCC</a:t>
                      </a:r>
                    </a:p>
                  </a:txBody>
                  <a:tcPr/>
                </a:tc>
                <a:tc>
                  <a:txBody>
                    <a:bodyPr/>
                    <a:lstStyle/>
                    <a:p>
                      <a:r>
                        <a:rPr lang="en-US" dirty="0"/>
                        <a:t>5V (Arduino)</a:t>
                      </a:r>
                    </a:p>
                  </a:txBody>
                  <a:tcPr/>
                </a:tc>
                <a:tc>
                  <a:txBody>
                    <a:bodyPr/>
                    <a:lstStyle/>
                    <a:p>
                      <a:r>
                        <a:rPr lang="en-US" dirty="0"/>
                        <a:t>Powers the sensor</a:t>
                      </a:r>
                    </a:p>
                  </a:txBody>
                  <a:tcPr/>
                </a:tc>
                <a:extLst>
                  <a:ext uri="{0D108BD9-81ED-4DB2-BD59-A6C34878D82A}">
                    <a16:rowId xmlns:a16="http://schemas.microsoft.com/office/drawing/2014/main" val="581326602"/>
                  </a:ext>
                </a:extLst>
              </a:tr>
              <a:tr h="592581">
                <a:tc vMerge="1">
                  <a:txBody>
                    <a:bodyPr/>
                    <a:lstStyle/>
                    <a:p>
                      <a:endParaRPr lang="en-US" dirty="0"/>
                    </a:p>
                  </a:txBody>
                  <a:tcPr/>
                </a:tc>
                <a:tc>
                  <a:txBody>
                    <a:bodyPr/>
                    <a:lstStyle/>
                    <a:p>
                      <a:r>
                        <a:rPr lang="en-US" dirty="0"/>
                        <a:t>GND</a:t>
                      </a:r>
                    </a:p>
                  </a:txBody>
                  <a:tcPr/>
                </a:tc>
                <a:tc>
                  <a:txBody>
                    <a:bodyPr/>
                    <a:lstStyle/>
                    <a:p>
                      <a:r>
                        <a:rPr lang="en-US" dirty="0"/>
                        <a:t>GND (Arduino)</a:t>
                      </a:r>
                    </a:p>
                  </a:txBody>
                  <a:tcPr/>
                </a:tc>
                <a:tc>
                  <a:txBody>
                    <a:bodyPr/>
                    <a:lstStyle/>
                    <a:p>
                      <a:r>
                        <a:rPr lang="en-US" dirty="0"/>
                        <a:t>Completes the circuit ground</a:t>
                      </a:r>
                    </a:p>
                  </a:txBody>
                  <a:tcPr/>
                </a:tc>
                <a:extLst>
                  <a:ext uri="{0D108BD9-81ED-4DB2-BD59-A6C34878D82A}">
                    <a16:rowId xmlns:a16="http://schemas.microsoft.com/office/drawing/2014/main" val="3002163217"/>
                  </a:ext>
                </a:extLst>
              </a:tr>
              <a:tr h="846544">
                <a:tc vMerge="1">
                  <a:txBody>
                    <a:bodyPr/>
                    <a:lstStyle/>
                    <a:p>
                      <a:endParaRPr lang="en-US" dirty="0"/>
                    </a:p>
                  </a:txBody>
                  <a:tcPr/>
                </a:tc>
                <a:tc>
                  <a:txBody>
                    <a:bodyPr/>
                    <a:lstStyle/>
                    <a:p>
                      <a:r>
                        <a:rPr lang="en-US" dirty="0"/>
                        <a:t>A0</a:t>
                      </a:r>
                    </a:p>
                  </a:txBody>
                  <a:tcPr/>
                </a:tc>
                <a:tc>
                  <a:txBody>
                    <a:bodyPr/>
                    <a:lstStyle/>
                    <a:p>
                      <a:r>
                        <a:rPr lang="en-US" dirty="0"/>
                        <a:t>A0 (Arduino)</a:t>
                      </a:r>
                    </a:p>
                  </a:txBody>
                  <a:tcPr/>
                </a:tc>
                <a:tc>
                  <a:txBody>
                    <a:bodyPr/>
                    <a:lstStyle/>
                    <a:p>
                      <a:r>
                        <a:rPr lang="en-US" dirty="0"/>
                        <a:t>Sends temperature &amp; humidity data to Arduino</a:t>
                      </a:r>
                    </a:p>
                  </a:txBody>
                  <a:tcPr/>
                </a:tc>
                <a:extLst>
                  <a:ext uri="{0D108BD9-81ED-4DB2-BD59-A6C34878D82A}">
                    <a16:rowId xmlns:a16="http://schemas.microsoft.com/office/drawing/2014/main" val="1304616125"/>
                  </a:ext>
                </a:extLst>
              </a:tr>
              <a:tr h="0">
                <a:tc rowSpan="4">
                  <a:txBody>
                    <a:bodyPr/>
                    <a:lstStyle/>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LCD Display</a:t>
                      </a:r>
                    </a:p>
                    <a:p>
                      <a:endParaRPr lang="en-US" dirty="0"/>
                    </a:p>
                  </a:txBody>
                  <a:tcPr/>
                </a:tc>
                <a:tc>
                  <a:txBody>
                    <a:bodyPr/>
                    <a:lstStyle/>
                    <a:p>
                      <a:r>
                        <a:rPr lang="en-US" dirty="0"/>
                        <a:t>VCC</a:t>
                      </a:r>
                    </a:p>
                  </a:txBody>
                  <a:tcPr/>
                </a:tc>
                <a:tc>
                  <a:txBody>
                    <a:bodyPr/>
                    <a:lstStyle/>
                    <a:p>
                      <a:r>
                        <a:rPr lang="en-US" dirty="0"/>
                        <a:t>5V (Arduino)</a:t>
                      </a:r>
                    </a:p>
                  </a:txBody>
                  <a:tcPr/>
                </a:tc>
                <a:tc>
                  <a:txBody>
                    <a:bodyPr/>
                    <a:lstStyle/>
                    <a:p>
                      <a:r>
                        <a:rPr lang="en-US" dirty="0"/>
                        <a:t>Powers the display</a:t>
                      </a:r>
                    </a:p>
                  </a:txBody>
                  <a:tcPr/>
                </a:tc>
                <a:extLst>
                  <a:ext uri="{0D108BD9-81ED-4DB2-BD59-A6C34878D82A}">
                    <a16:rowId xmlns:a16="http://schemas.microsoft.com/office/drawing/2014/main" val="689104657"/>
                  </a:ext>
                </a:extLst>
              </a:tr>
              <a:tr h="338618">
                <a:tc vMerge="1">
                  <a:txBody>
                    <a:bodyPr/>
                    <a:lstStyle/>
                    <a:p>
                      <a:endParaRPr lang="en-US" dirty="0"/>
                    </a:p>
                  </a:txBody>
                  <a:tcPr/>
                </a:tc>
                <a:tc>
                  <a:txBody>
                    <a:bodyPr/>
                    <a:lstStyle/>
                    <a:p>
                      <a:r>
                        <a:rPr lang="en-US" dirty="0"/>
                        <a:t>GND</a:t>
                      </a:r>
                    </a:p>
                  </a:txBody>
                  <a:tcPr/>
                </a:tc>
                <a:tc>
                  <a:txBody>
                    <a:bodyPr/>
                    <a:lstStyle/>
                    <a:p>
                      <a:r>
                        <a:rPr lang="en-US" dirty="0"/>
                        <a:t>GND (Arduino)</a:t>
                      </a:r>
                    </a:p>
                  </a:txBody>
                  <a:tcPr/>
                </a:tc>
                <a:tc>
                  <a:txBody>
                    <a:bodyPr/>
                    <a:lstStyle/>
                    <a:p>
                      <a:r>
                        <a:rPr lang="en-US" dirty="0"/>
                        <a:t>Completes the circuit ground</a:t>
                      </a:r>
                    </a:p>
                  </a:txBody>
                  <a:tcPr/>
                </a:tc>
                <a:extLst>
                  <a:ext uri="{0D108BD9-81ED-4DB2-BD59-A6C34878D82A}">
                    <a16:rowId xmlns:a16="http://schemas.microsoft.com/office/drawing/2014/main" val="3451730766"/>
                  </a:ext>
                </a:extLst>
              </a:tr>
              <a:tr h="338618">
                <a:tc vMerge="1">
                  <a:txBody>
                    <a:bodyPr/>
                    <a:lstStyle/>
                    <a:p>
                      <a:endParaRPr lang="en-US" dirty="0"/>
                    </a:p>
                  </a:txBody>
                  <a:tcPr/>
                </a:tc>
                <a:tc>
                  <a:txBody>
                    <a:bodyPr/>
                    <a:lstStyle/>
                    <a:p>
                      <a:r>
                        <a:rPr lang="en-US" dirty="0"/>
                        <a:t>SDA</a:t>
                      </a:r>
                    </a:p>
                  </a:txBody>
                  <a:tcPr/>
                </a:tc>
                <a:tc>
                  <a:txBody>
                    <a:bodyPr/>
                    <a:lstStyle/>
                    <a:p>
                      <a:r>
                        <a:rPr lang="en-US" dirty="0"/>
                        <a:t>A4 (Arduino)</a:t>
                      </a:r>
                    </a:p>
                  </a:txBody>
                  <a:tcPr/>
                </a:tc>
                <a:tc>
                  <a:txBody>
                    <a:bodyPr/>
                    <a:lstStyle/>
                    <a:p>
                      <a:r>
                        <a:rPr lang="en-US" dirty="0"/>
                        <a:t>Sends data to display</a:t>
                      </a:r>
                    </a:p>
                  </a:txBody>
                  <a:tcPr/>
                </a:tc>
                <a:extLst>
                  <a:ext uri="{0D108BD9-81ED-4DB2-BD59-A6C34878D82A}">
                    <a16:rowId xmlns:a16="http://schemas.microsoft.com/office/drawing/2014/main" val="20159190"/>
                  </a:ext>
                </a:extLst>
              </a:tr>
              <a:tr h="338618">
                <a:tc vMerge="1">
                  <a:txBody>
                    <a:bodyPr/>
                    <a:lstStyle/>
                    <a:p>
                      <a:endParaRPr lang="en-US" dirty="0"/>
                    </a:p>
                  </a:txBody>
                  <a:tcPr/>
                </a:tc>
                <a:tc>
                  <a:txBody>
                    <a:bodyPr/>
                    <a:lstStyle/>
                    <a:p>
                      <a:r>
                        <a:rPr lang="en-US" dirty="0"/>
                        <a:t>SCL</a:t>
                      </a:r>
                    </a:p>
                  </a:txBody>
                  <a:tcPr/>
                </a:tc>
                <a:tc>
                  <a:txBody>
                    <a:bodyPr/>
                    <a:lstStyle/>
                    <a:p>
                      <a:r>
                        <a:rPr lang="en-US" dirty="0"/>
                        <a:t>A5 (Arduino)</a:t>
                      </a:r>
                    </a:p>
                  </a:txBody>
                  <a:tcPr/>
                </a:tc>
                <a:tc>
                  <a:txBody>
                    <a:bodyPr/>
                    <a:lstStyle/>
                    <a:p>
                      <a:r>
                        <a:rPr lang="en-US" dirty="0"/>
                        <a:t>Sends clock signal to display</a:t>
                      </a:r>
                    </a:p>
                  </a:txBody>
                  <a:tcPr/>
                </a:tc>
                <a:extLst>
                  <a:ext uri="{0D108BD9-81ED-4DB2-BD59-A6C34878D82A}">
                    <a16:rowId xmlns:a16="http://schemas.microsoft.com/office/drawing/2014/main" val="4227959266"/>
                  </a:ext>
                </a:extLst>
              </a:tr>
            </a:tbl>
          </a:graphicData>
        </a:graphic>
      </p:graphicFrame>
    </p:spTree>
    <p:extLst>
      <p:ext uri="{BB962C8B-B14F-4D97-AF65-F5344CB8AC3E}">
        <p14:creationId xmlns:p14="http://schemas.microsoft.com/office/powerpoint/2010/main" val="2152273934"/>
      </p:ext>
    </p:extLst>
  </p:cSld>
  <p:clrMapOvr>
    <a:masterClrMapping/>
  </p:clrMapOvr>
  <mc:AlternateContent xmlns:mc="http://schemas.openxmlformats.org/markup-compatibility/2006" xmlns:p14="http://schemas.microsoft.com/office/powerpoint/2010/main">
    <mc:Choice Requires="p14">
      <p:transition p14:dur="25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B3E76-9FF5-5D0C-33BF-D344556ECAA0}"/>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943455-CA61-2B75-38BC-87A6AB26FB91}"/>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0" y="0"/>
            <a:ext cx="12192000" cy="6915807"/>
          </a:xfrm>
        </p:spPr>
      </p:pic>
      <p:sp>
        <p:nvSpPr>
          <p:cNvPr id="2" name="Title 1">
            <a:extLst>
              <a:ext uri="{FF2B5EF4-FFF2-40B4-BE49-F238E27FC236}">
                <a16:creationId xmlns:a16="http://schemas.microsoft.com/office/drawing/2014/main" id="{4AFE8804-9284-D5FB-33CA-5D2D05A7C4D8}"/>
              </a:ext>
            </a:extLst>
          </p:cNvPr>
          <p:cNvSpPr>
            <a:spLocks noGrp="1"/>
          </p:cNvSpPr>
          <p:nvPr>
            <p:ph type="title"/>
          </p:nvPr>
        </p:nvSpPr>
        <p:spPr>
          <a:xfrm>
            <a:off x="-2409498" y="136635"/>
            <a:ext cx="10523483" cy="922912"/>
          </a:xfrm>
        </p:spPr>
        <p:txBody>
          <a:bodyPr>
            <a:normAutofit fontScale="90000"/>
          </a:bodyPr>
          <a:lstStyle/>
          <a:p>
            <a:pPr algn="ctr"/>
            <a:br>
              <a:rPr lang="en-IN" sz="4400" dirty="0"/>
            </a:br>
            <a:endParaRPr lang="en-IN" dirty="0"/>
          </a:p>
        </p:txBody>
      </p:sp>
      <p:sp>
        <p:nvSpPr>
          <p:cNvPr id="10" name="TextBox 9">
            <a:extLst>
              <a:ext uri="{FF2B5EF4-FFF2-40B4-BE49-F238E27FC236}">
                <a16:creationId xmlns:a16="http://schemas.microsoft.com/office/drawing/2014/main" id="{B1A8A906-1488-46ED-5A7A-711C13EC12BE}"/>
              </a:ext>
            </a:extLst>
          </p:cNvPr>
          <p:cNvSpPr txBox="1"/>
          <p:nvPr/>
        </p:nvSpPr>
        <p:spPr>
          <a:xfrm>
            <a:off x="4473286" y="2753591"/>
            <a:ext cx="914400" cy="914400"/>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7747BFAD-9154-60E1-D9BD-04BD9FFBD62D}"/>
              </a:ext>
            </a:extLst>
          </p:cNvPr>
          <p:cNvSpPr txBox="1"/>
          <p:nvPr/>
        </p:nvSpPr>
        <p:spPr>
          <a:xfrm>
            <a:off x="3987168" y="244148"/>
            <a:ext cx="5848767" cy="707886"/>
          </a:xfrm>
          <a:prstGeom prst="rect">
            <a:avLst/>
          </a:prstGeom>
          <a:noFill/>
        </p:spPr>
        <p:txBody>
          <a:bodyPr wrap="square" rtlCol="0">
            <a:spAutoFit/>
          </a:bodyPr>
          <a:lstStyle/>
          <a:p>
            <a:endParaRPr lang="en-IN" sz="4000" b="1" dirty="0">
              <a:solidFill>
                <a:schemeClr val="bg1"/>
              </a:solidFill>
            </a:endParaRPr>
          </a:p>
        </p:txBody>
      </p:sp>
      <p:graphicFrame>
        <p:nvGraphicFramePr>
          <p:cNvPr id="6" name="Table 5">
            <a:extLst>
              <a:ext uri="{FF2B5EF4-FFF2-40B4-BE49-F238E27FC236}">
                <a16:creationId xmlns:a16="http://schemas.microsoft.com/office/drawing/2014/main" id="{54D390AF-4C45-9C43-0ADA-1F9CBE164484}"/>
              </a:ext>
            </a:extLst>
          </p:cNvPr>
          <p:cNvGraphicFramePr>
            <a:graphicFrameLocks noGrp="1"/>
          </p:cNvGraphicFramePr>
          <p:nvPr>
            <p:extLst>
              <p:ext uri="{D42A27DB-BD31-4B8C-83A1-F6EECF244321}">
                <p14:modId xmlns:p14="http://schemas.microsoft.com/office/powerpoint/2010/main" val="3232460831"/>
              </p:ext>
            </p:extLst>
          </p:nvPr>
        </p:nvGraphicFramePr>
        <p:xfrm>
          <a:off x="2032000" y="719665"/>
          <a:ext cx="8363284" cy="4969812"/>
        </p:xfrm>
        <a:graphic>
          <a:graphicData uri="http://schemas.openxmlformats.org/drawingml/2006/table">
            <a:tbl>
              <a:tblPr firstRow="1" bandRow="1">
                <a:tableStyleId>{93296810-A885-4BE3-A3E7-6D5BEEA58F35}</a:tableStyleId>
              </a:tblPr>
              <a:tblGrid>
                <a:gridCol w="2090821">
                  <a:extLst>
                    <a:ext uri="{9D8B030D-6E8A-4147-A177-3AD203B41FA5}">
                      <a16:colId xmlns:a16="http://schemas.microsoft.com/office/drawing/2014/main" val="921331909"/>
                    </a:ext>
                  </a:extLst>
                </a:gridCol>
                <a:gridCol w="2090821">
                  <a:extLst>
                    <a:ext uri="{9D8B030D-6E8A-4147-A177-3AD203B41FA5}">
                      <a16:colId xmlns:a16="http://schemas.microsoft.com/office/drawing/2014/main" val="254165965"/>
                    </a:ext>
                  </a:extLst>
                </a:gridCol>
                <a:gridCol w="2048042">
                  <a:extLst>
                    <a:ext uri="{9D8B030D-6E8A-4147-A177-3AD203B41FA5}">
                      <a16:colId xmlns:a16="http://schemas.microsoft.com/office/drawing/2014/main" val="2385393167"/>
                    </a:ext>
                  </a:extLst>
                </a:gridCol>
                <a:gridCol w="2133600">
                  <a:extLst>
                    <a:ext uri="{9D8B030D-6E8A-4147-A177-3AD203B41FA5}">
                      <a16:colId xmlns:a16="http://schemas.microsoft.com/office/drawing/2014/main" val="1640327227"/>
                    </a:ext>
                  </a:extLst>
                </a:gridCol>
              </a:tblGrid>
              <a:tr h="946641">
                <a:tc>
                  <a:txBody>
                    <a:bodyPr/>
                    <a:lstStyle/>
                    <a:p>
                      <a:r>
                        <a:rPr lang="en-US" b="1" dirty="0"/>
                        <a:t>Component</a:t>
                      </a:r>
                      <a:endParaRPr lang="en-US" dirty="0"/>
                    </a:p>
                  </a:txBody>
                  <a:tcPr anchor="ctr"/>
                </a:tc>
                <a:tc>
                  <a: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Pin</a:t>
                      </a:r>
                    </a:p>
                    <a:p>
                      <a:endParaRPr lang="en-US" dirty="0"/>
                    </a:p>
                  </a:txBody>
                  <a:tcPr/>
                </a:tc>
                <a:tc>
                  <a:txBody>
                    <a:bodyPr/>
                    <a:lstStyle/>
                    <a:p>
                      <a:r>
                        <a:rPr lang="en-US" dirty="0"/>
                        <a:t>Connected To (Arduino/Others)</a:t>
                      </a:r>
                    </a:p>
                  </a:txBody>
                  <a:tcPr/>
                </a:tc>
                <a:tc>
                  <a:txBody>
                    <a:bodyPr/>
                    <a:lstStyle/>
                    <a:p>
                      <a:r>
                        <a:rPr lang="en-US" dirty="0"/>
                        <a:t>Why this connection?</a:t>
                      </a:r>
                    </a:p>
                  </a:txBody>
                  <a:tcPr/>
                </a:tc>
                <a:extLst>
                  <a:ext uri="{0D108BD9-81ED-4DB2-BD59-A6C34878D82A}">
                    <a16:rowId xmlns:a16="http://schemas.microsoft.com/office/drawing/2014/main" val="2552390643"/>
                  </a:ext>
                </a:extLst>
              </a:tr>
              <a:tr h="548451">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Battery</a:t>
                      </a:r>
                    </a:p>
                    <a:p>
                      <a:endParaRPr lang="en-US" dirty="0"/>
                    </a:p>
                  </a:txBody>
                  <a:tcPr/>
                </a:tc>
                <a:tc>
                  <a:txBody>
                    <a:bodyPr/>
                    <a:lstStyle/>
                    <a:p>
                      <a:r>
                        <a:rPr lang="en-US" dirty="0"/>
                        <a:t>+ (Positive)</a:t>
                      </a:r>
                    </a:p>
                  </a:txBody>
                  <a:tcPr anchor="ctr"/>
                </a:tc>
                <a:tc>
                  <a:txBody>
                    <a:bodyPr/>
                    <a:lstStyle/>
                    <a:p>
                      <a:r>
                        <a:rPr lang="en-US" dirty="0"/>
                        <a:t>Common Terminal of Relay</a:t>
                      </a:r>
                    </a:p>
                  </a:txBody>
                  <a:tcPr/>
                </a:tc>
                <a:tc>
                  <a:txBody>
                    <a:bodyPr/>
                    <a:lstStyle/>
                    <a:p>
                      <a:r>
                        <a:rPr lang="en-US" dirty="0"/>
                        <a:t>Provides power to the pump</a:t>
                      </a:r>
                    </a:p>
                  </a:txBody>
                  <a:tcPr/>
                </a:tc>
                <a:extLst>
                  <a:ext uri="{0D108BD9-81ED-4DB2-BD59-A6C34878D82A}">
                    <a16:rowId xmlns:a16="http://schemas.microsoft.com/office/drawing/2014/main" val="2446377125"/>
                  </a:ext>
                </a:extLst>
              </a:tr>
              <a:tr h="548451">
                <a:tc vMerge="1">
                  <a:txBody>
                    <a:bodyPr/>
                    <a:lstStyle/>
                    <a:p>
                      <a:endParaRPr lang="en-US" dirty="0"/>
                    </a:p>
                  </a:txBody>
                  <a:tcPr/>
                </a:tc>
                <a:tc>
                  <a:txBody>
                    <a:bodyPr/>
                    <a:lstStyle/>
                    <a:p>
                      <a:r>
                        <a:rPr lang="en-US" dirty="0"/>
                        <a:t>- (Negative)</a:t>
                      </a:r>
                    </a:p>
                  </a:txBody>
                  <a:tcPr/>
                </a:tc>
                <a:tc>
                  <a:txBody>
                    <a:bodyPr/>
                    <a:lstStyle/>
                    <a:p>
                      <a:r>
                        <a:rPr lang="en-US" dirty="0"/>
                        <a:t>Negative of Pump</a:t>
                      </a:r>
                    </a:p>
                  </a:txBody>
                  <a:tcPr/>
                </a:tc>
                <a:tc>
                  <a:txBody>
                    <a:bodyPr/>
                    <a:lstStyle/>
                    <a:p>
                      <a:r>
                        <a:rPr lang="en-US" dirty="0"/>
                        <a:t>Completes the pump circuit</a:t>
                      </a:r>
                    </a:p>
                  </a:txBody>
                  <a:tcPr/>
                </a:tc>
                <a:extLst>
                  <a:ext uri="{0D108BD9-81ED-4DB2-BD59-A6C34878D82A}">
                    <a16:rowId xmlns:a16="http://schemas.microsoft.com/office/drawing/2014/main" val="2072828079"/>
                  </a:ext>
                </a:extLst>
              </a:tr>
              <a:tr h="548451">
                <a:tc rowSpan="3">
                  <a:txBody>
                    <a:bodyPr/>
                    <a:lstStyle/>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Relay Module</a:t>
                      </a:r>
                    </a:p>
                    <a:p>
                      <a:endParaRPr lang="en-US" dirty="0"/>
                    </a:p>
                  </a:txBody>
                  <a:tcPr/>
                </a:tc>
                <a:tc>
                  <a:txBody>
                    <a:bodyPr/>
                    <a:lstStyle/>
                    <a:p>
                      <a:r>
                        <a:rPr lang="en-US" dirty="0"/>
                        <a:t>VCC</a:t>
                      </a:r>
                    </a:p>
                  </a:txBody>
                  <a:tcPr/>
                </a:tc>
                <a:tc>
                  <a:txBody>
                    <a:bodyPr/>
                    <a:lstStyle/>
                    <a:p>
                      <a:r>
                        <a:rPr lang="en-US" dirty="0"/>
                        <a:t>5V (Arduino)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Powers the relay</a:t>
                      </a:r>
                    </a:p>
                  </a:txBody>
                  <a:tcPr/>
                </a:tc>
                <a:extLst>
                  <a:ext uri="{0D108BD9-81ED-4DB2-BD59-A6C34878D82A}">
                    <a16:rowId xmlns:a16="http://schemas.microsoft.com/office/drawing/2014/main" val="581326602"/>
                  </a:ext>
                </a:extLst>
              </a:tr>
              <a:tr h="548451">
                <a:tc vMerge="1">
                  <a:txBody>
                    <a:bodyPr/>
                    <a:lstStyle/>
                    <a:p>
                      <a:endParaRPr lang="en-US" dirty="0"/>
                    </a:p>
                  </a:txBody>
                  <a:tcPr/>
                </a:tc>
                <a:tc>
                  <a:txBody>
                    <a:bodyPr/>
                    <a:lstStyle/>
                    <a:p>
                      <a:r>
                        <a:rPr lang="en-US" dirty="0"/>
                        <a:t>GND</a:t>
                      </a:r>
                    </a:p>
                  </a:txBody>
                  <a:tcPr/>
                </a:tc>
                <a:tc>
                  <a:txBody>
                    <a:bodyPr/>
                    <a:lstStyle/>
                    <a:p>
                      <a:r>
                        <a:rPr lang="en-US" dirty="0"/>
                        <a:t>GND (Arduino)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Completes the circuit ground</a:t>
                      </a:r>
                    </a:p>
                  </a:txBody>
                  <a:tcPr/>
                </a:tc>
                <a:extLst>
                  <a:ext uri="{0D108BD9-81ED-4DB2-BD59-A6C34878D82A}">
                    <a16:rowId xmlns:a16="http://schemas.microsoft.com/office/drawing/2014/main" val="3002163217"/>
                  </a:ext>
                </a:extLst>
              </a:tr>
              <a:tr h="548451">
                <a:tc vMerge="1">
                  <a:txBody>
                    <a:bodyPr/>
                    <a:lstStyle/>
                    <a:p>
                      <a:endParaRPr lang="en-US" dirty="0"/>
                    </a:p>
                  </a:txBody>
                  <a:tcPr/>
                </a:tc>
                <a:tc>
                  <a:txBody>
                    <a:bodyPr/>
                    <a:lstStyle/>
                    <a:p>
                      <a:r>
                        <a:rPr lang="en-US" dirty="0"/>
                        <a:t>IN</a:t>
                      </a:r>
                    </a:p>
                  </a:txBody>
                  <a:tcPr/>
                </a:tc>
                <a:tc>
                  <a:txBody>
                    <a:bodyPr/>
                    <a:lstStyle/>
                    <a:p>
                      <a:r>
                        <a:rPr lang="en-US" dirty="0"/>
                        <a:t>Digital Pin 7(Arduino)</a:t>
                      </a:r>
                    </a:p>
                  </a:txBody>
                  <a:tcPr/>
                </a:tc>
                <a:tc>
                  <a:txBody>
                    <a:bodyPr/>
                    <a:lstStyle/>
                    <a:p>
                      <a:r>
                        <a:rPr lang="en-US" dirty="0"/>
                        <a:t>Controls the relay switching</a:t>
                      </a:r>
                    </a:p>
                  </a:txBody>
                  <a:tcPr/>
                </a:tc>
                <a:extLst>
                  <a:ext uri="{0D108BD9-81ED-4DB2-BD59-A6C34878D82A}">
                    <a16:rowId xmlns:a16="http://schemas.microsoft.com/office/drawing/2014/main" val="1304616125"/>
                  </a:ext>
                </a:extLst>
              </a:tr>
              <a:tr h="548451">
                <a:tc>
                  <a:txBody>
                    <a:bodyPr/>
                    <a:lstStyle/>
                    <a:p>
                      <a:r>
                        <a:rPr lang="en-US" b="1" dirty="0"/>
                        <a:t>Pump</a:t>
                      </a:r>
                      <a:endParaRPr lang="en-US" dirty="0"/>
                    </a:p>
                  </a:txBody>
                  <a:tcPr anchor="ctr"/>
                </a:tc>
                <a:tc>
                  <a:txBody>
                    <a:bodyPr/>
                    <a:lstStyle/>
                    <a:p>
                      <a:r>
                        <a:rPr lang="en-US" dirty="0"/>
                        <a:t>Positive Wire</a:t>
                      </a:r>
                    </a:p>
                  </a:txBody>
                  <a:tcPr/>
                </a:tc>
                <a:tc>
                  <a:txBody>
                    <a:bodyPr/>
                    <a:lstStyle/>
                    <a:p>
                      <a:r>
                        <a:rPr lang="en-US" dirty="0"/>
                        <a:t>Open Terminal of Relay</a:t>
                      </a:r>
                    </a:p>
                  </a:txBody>
                  <a:tcPr/>
                </a:tc>
                <a:tc>
                  <a:txBody>
                    <a:bodyPr/>
                    <a:lstStyle/>
                    <a:p>
                      <a:r>
                        <a:rPr lang="en-US" dirty="0"/>
                        <a:t>Activates the pump when relay is switched</a:t>
                      </a:r>
                    </a:p>
                  </a:txBody>
                  <a:tcPr/>
                </a:tc>
                <a:extLst>
                  <a:ext uri="{0D108BD9-81ED-4DB2-BD59-A6C34878D82A}">
                    <a16:rowId xmlns:a16="http://schemas.microsoft.com/office/drawing/2014/main" val="2661575898"/>
                  </a:ext>
                </a:extLst>
              </a:tr>
            </a:tbl>
          </a:graphicData>
        </a:graphic>
      </p:graphicFrame>
    </p:spTree>
    <p:extLst>
      <p:ext uri="{BB962C8B-B14F-4D97-AF65-F5344CB8AC3E}">
        <p14:creationId xmlns:p14="http://schemas.microsoft.com/office/powerpoint/2010/main" val="294161930"/>
      </p:ext>
    </p:extLst>
  </p:cSld>
  <p:clrMapOvr>
    <a:masterClrMapping/>
  </p:clrMapOvr>
  <mc:AlternateContent xmlns:mc="http://schemas.openxmlformats.org/markup-compatibility/2006" xmlns:p14="http://schemas.microsoft.com/office/powerpoint/2010/main">
    <mc:Choice Requires="p14">
      <p:transition spd="slow" p14:dur="8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9642E-50D6-2ADF-193F-4028FDC6E56C}"/>
              </a:ext>
            </a:extLst>
          </p:cNvPr>
          <p:cNvSpPr>
            <a:spLocks noGrp="1"/>
          </p:cNvSpPr>
          <p:nvPr>
            <p:ph type="title"/>
          </p:nvPr>
        </p:nvSpPr>
        <p:spPr/>
        <p:txBody>
          <a:bodyPr/>
          <a:lstStyle/>
          <a:p>
            <a:pPr algn="ctr"/>
            <a:r>
              <a:rPr lang="en-IN" dirty="0"/>
              <a:t>CIRCUIT DIAGRAM</a:t>
            </a:r>
          </a:p>
        </p:txBody>
      </p:sp>
      <p:pic>
        <p:nvPicPr>
          <p:cNvPr id="5" name="Content Placeholder 4">
            <a:extLst>
              <a:ext uri="{FF2B5EF4-FFF2-40B4-BE49-F238E27FC236}">
                <a16:creationId xmlns:a16="http://schemas.microsoft.com/office/drawing/2014/main" id="{B9CFEEC0-C338-E38C-A9D0-CF722359E0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97572"/>
            <a:ext cx="12192000" cy="5260428"/>
          </a:xfrm>
        </p:spPr>
      </p:pic>
    </p:spTree>
    <p:extLst>
      <p:ext uri="{BB962C8B-B14F-4D97-AF65-F5344CB8AC3E}">
        <p14:creationId xmlns:p14="http://schemas.microsoft.com/office/powerpoint/2010/main" val="289728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D376F-121F-F24C-A0EF-DBF717039C47}"/>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C4D27A-B73E-A49F-C551-893097706630}"/>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0" y="0"/>
            <a:ext cx="12192000" cy="6915807"/>
          </a:xfrm>
        </p:spPr>
      </p:pic>
      <p:sp>
        <p:nvSpPr>
          <p:cNvPr id="2" name="Title 1">
            <a:extLst>
              <a:ext uri="{FF2B5EF4-FFF2-40B4-BE49-F238E27FC236}">
                <a16:creationId xmlns:a16="http://schemas.microsoft.com/office/drawing/2014/main" id="{B53DF8E2-A812-F20D-8CD1-F5D5DF6220A9}"/>
              </a:ext>
            </a:extLst>
          </p:cNvPr>
          <p:cNvSpPr>
            <a:spLocks noGrp="1"/>
          </p:cNvSpPr>
          <p:nvPr>
            <p:ph type="title"/>
          </p:nvPr>
        </p:nvSpPr>
        <p:spPr>
          <a:xfrm>
            <a:off x="-2409498" y="136635"/>
            <a:ext cx="10523483" cy="922912"/>
          </a:xfrm>
        </p:spPr>
        <p:txBody>
          <a:bodyPr>
            <a:normAutofit fontScale="90000"/>
          </a:bodyPr>
          <a:lstStyle/>
          <a:p>
            <a:pPr algn="ctr"/>
            <a:br>
              <a:rPr lang="en-IN" sz="4400" dirty="0"/>
            </a:br>
            <a:endParaRPr lang="en-IN" dirty="0"/>
          </a:p>
        </p:txBody>
      </p:sp>
      <p:sp>
        <p:nvSpPr>
          <p:cNvPr id="10" name="TextBox 9">
            <a:extLst>
              <a:ext uri="{FF2B5EF4-FFF2-40B4-BE49-F238E27FC236}">
                <a16:creationId xmlns:a16="http://schemas.microsoft.com/office/drawing/2014/main" id="{715342FE-DA66-F23C-FCDF-97FE961B3DC5}"/>
              </a:ext>
            </a:extLst>
          </p:cNvPr>
          <p:cNvSpPr txBox="1"/>
          <p:nvPr/>
        </p:nvSpPr>
        <p:spPr>
          <a:xfrm>
            <a:off x="4473286" y="2753591"/>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25B6DD62-D557-4A9C-61EE-9855C43295D6}"/>
              </a:ext>
            </a:extLst>
          </p:cNvPr>
          <p:cNvSpPr txBox="1"/>
          <p:nvPr/>
        </p:nvSpPr>
        <p:spPr>
          <a:xfrm>
            <a:off x="2896734" y="136635"/>
            <a:ext cx="5217251" cy="553998"/>
          </a:xfrm>
          <a:prstGeom prst="rect">
            <a:avLst/>
          </a:prstGeom>
          <a:noFill/>
        </p:spPr>
        <p:txBody>
          <a:bodyPr wrap="square" rtlCol="0">
            <a:spAutoFit/>
          </a:bodyPr>
          <a:lstStyle/>
          <a:p>
            <a:pPr algn="ctr"/>
            <a:r>
              <a:rPr lang="en-IN" sz="3000" dirty="0">
                <a:solidFill>
                  <a:schemeClr val="bg1"/>
                </a:solidFill>
              </a:rPr>
              <a:t>METHODOLOGY</a:t>
            </a:r>
          </a:p>
        </p:txBody>
      </p:sp>
      <p:sp>
        <p:nvSpPr>
          <p:cNvPr id="7" name="TextBox 6">
            <a:extLst>
              <a:ext uri="{FF2B5EF4-FFF2-40B4-BE49-F238E27FC236}">
                <a16:creationId xmlns:a16="http://schemas.microsoft.com/office/drawing/2014/main" id="{66B6EB83-739B-B331-087F-86CD4556952E}"/>
              </a:ext>
            </a:extLst>
          </p:cNvPr>
          <p:cNvSpPr txBox="1"/>
          <p:nvPr/>
        </p:nvSpPr>
        <p:spPr>
          <a:xfrm>
            <a:off x="296407" y="851835"/>
            <a:ext cx="5111672" cy="563231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r>
              <a:rPr lang="en-US" sz="2000" dirty="0"/>
              <a:t>The system uses a soil moisture sensor connected to an Arduino to monitor soil conditions. The sensor readings (0–1023) are averaged.</a:t>
            </a:r>
          </a:p>
          <a:p>
            <a:pPr marL="285750" indent="-285750">
              <a:buFont typeface="Arial" panose="020B0604020202020204" pitchFamily="34" charset="0"/>
              <a:buChar char="•"/>
            </a:pPr>
            <a:r>
              <a:rPr lang="en-US" sz="2000" dirty="0"/>
              <a:t>Based on threshold values, the system determines the soil status. If the reading is </a:t>
            </a:r>
            <a:r>
              <a:rPr lang="en-US" sz="2000" b="1" dirty="0"/>
              <a:t>above 950</a:t>
            </a:r>
            <a:r>
              <a:rPr lang="en-US" sz="2000" dirty="0"/>
              <a:t> (dry), the Arduino turns ON the water pump via a relay.</a:t>
            </a:r>
          </a:p>
          <a:p>
            <a:pPr marL="285750" indent="-285750">
              <a:buFont typeface="Arial" panose="020B0604020202020204" pitchFamily="34" charset="0"/>
              <a:buChar char="•"/>
            </a:pPr>
            <a:r>
              <a:rPr lang="en-US" sz="2000" dirty="0"/>
              <a:t> If it's </a:t>
            </a:r>
            <a:r>
              <a:rPr lang="en-US" sz="2000" b="1" dirty="0"/>
              <a:t>between 500 and 950</a:t>
            </a:r>
            <a:r>
              <a:rPr lang="en-US" sz="2000" dirty="0"/>
              <a:t> (medium), the pump runs for </a:t>
            </a:r>
            <a:r>
              <a:rPr lang="en-US" sz="2000" b="1" dirty="0"/>
              <a:t>2 seconds</a:t>
            </a:r>
            <a:r>
              <a:rPr lang="en-US" sz="2000" dirty="0"/>
              <a:t>.</a:t>
            </a:r>
          </a:p>
          <a:p>
            <a:pPr marL="285750" indent="-285750">
              <a:buFont typeface="Arial" panose="020B0604020202020204" pitchFamily="34" charset="0"/>
              <a:buChar char="•"/>
            </a:pPr>
            <a:r>
              <a:rPr lang="en-US" sz="2000" dirty="0"/>
              <a:t> If it's </a:t>
            </a:r>
            <a:r>
              <a:rPr lang="en-US" sz="2000" b="1" dirty="0"/>
              <a:t>below 500</a:t>
            </a:r>
            <a:r>
              <a:rPr lang="en-US" sz="2000" dirty="0"/>
              <a:t> (wet), the pump remains OFF.</a:t>
            </a:r>
          </a:p>
          <a:p>
            <a:pPr marL="285750" indent="-285750">
              <a:buFont typeface="Arial" panose="020B0604020202020204" pitchFamily="34" charset="0"/>
              <a:buChar char="•"/>
            </a:pPr>
            <a:r>
              <a:rPr lang="en-US" sz="2000" dirty="0"/>
              <a:t> An I2C LCD displays the moisture value and pump status in real time.</a:t>
            </a:r>
          </a:p>
          <a:p>
            <a:pPr marL="285750" indent="-285750">
              <a:buFont typeface="Arial" panose="020B0604020202020204" pitchFamily="34" charset="0"/>
              <a:buChar char="•"/>
            </a:pPr>
            <a:r>
              <a:rPr lang="en-US" sz="2000" dirty="0"/>
              <a:t> This cycle repeats every second to ensure consistent soil moisture.</a:t>
            </a:r>
          </a:p>
          <a:p>
            <a:pPr marL="285750" indent="-285750">
              <a:buFont typeface="Arial" panose="020B0604020202020204" pitchFamily="34" charset="0"/>
              <a:buChar char="•"/>
            </a:pPr>
            <a:endParaRPr lang="en-IN" sz="2000" dirty="0"/>
          </a:p>
          <a:p>
            <a:endParaRPr lang="en-IN" sz="2000" dirty="0"/>
          </a:p>
        </p:txBody>
      </p:sp>
    </p:spTree>
    <p:extLst>
      <p:ext uri="{BB962C8B-B14F-4D97-AF65-F5344CB8AC3E}">
        <p14:creationId xmlns:p14="http://schemas.microsoft.com/office/powerpoint/2010/main" val="27607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1105</Words>
  <Application>Microsoft Office PowerPoint</Application>
  <PresentationFormat>Widescreen</PresentationFormat>
  <Paragraphs>132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vt:lpstr>
      <vt:lpstr>TEAM MEMBERS</vt:lpstr>
      <vt:lpstr> </vt:lpstr>
      <vt:lpstr> </vt:lpstr>
      <vt:lpstr> </vt:lpstr>
      <vt:lpstr> </vt:lpstr>
      <vt:lpstr> </vt:lpstr>
      <vt:lpstr>CIRCUIT DIAGRAM</vt:lpstr>
      <vt:lpstr> </vt:lpstr>
      <vt:lpstr> </vt:lpstr>
      <vt:lpstr> </vt:lpstr>
      <vt:lpstr>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 SHANMATHI M K - [CB.SC.U4AIE24152]</dc:creator>
  <cp:lastModifiedBy>SRI SHANMATHI M K - [CB.SC.U4AIE24152]</cp:lastModifiedBy>
  <cp:revision>5</cp:revision>
  <dcterms:created xsi:type="dcterms:W3CDTF">2025-03-12T15:04:02Z</dcterms:created>
  <dcterms:modified xsi:type="dcterms:W3CDTF">2025-04-22T18:28:25Z</dcterms:modified>
</cp:coreProperties>
</file>