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92" r:id="rId3"/>
    <p:sldId id="265" r:id="rId4"/>
    <p:sldId id="289" r:id="rId5"/>
    <p:sldId id="276" r:id="rId6"/>
    <p:sldId id="277" r:id="rId7"/>
    <p:sldId id="281" r:id="rId8"/>
    <p:sldId id="279" r:id="rId9"/>
    <p:sldId id="283" r:id="rId10"/>
    <p:sldId id="284" r:id="rId11"/>
    <p:sldId id="285" r:id="rId12"/>
    <p:sldId id="286" r:id="rId13"/>
    <p:sldId id="287" r:id="rId14"/>
    <p:sldId id="288" r:id="rId15"/>
    <p:sldId id="291" r:id="rId16"/>
    <p:sldId id="294"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p:cViewPr varScale="1">
        <p:scale>
          <a:sx n="94" d="100"/>
          <a:sy n="94" d="100"/>
        </p:scale>
        <p:origin x="504" y="8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2/12/2025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2/12/2025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2/12/2025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2/12/2025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2/12/2025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2/12/2025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2/12/2025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2/12/2025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2/12/2025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vaibhao/handwritten-characters" TargetMode="External"/><Relationship Id="rId2" Type="http://schemas.openxmlformats.org/officeDocument/2006/relationships/hyperlink" Target="https://www.kaggle.com/datasets/tanay27/handwrittenni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iencedirect.com/science/article/pii/S1877050924034112" TargetMode="External"/><Relationship Id="rId2" Type="http://schemas.openxmlformats.org/officeDocument/2006/relationships/hyperlink" Target="https://ieeexplore.ieee.org/abstract/document/10389920/?casa_token=IHD41UH_eqYAAAAA:3U744vcMlYD0AEfGe3BYfwjSoyFbasOcKAa0oMMWI_nsn_w-Ugic1i18k1djhxtO-SI6pfyq0_q8fw"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52388162_Handwritten_character_recognition_using_convolutional_neural_network?enrichId=rgreq-7a78e510d0f661754fd5d6d2a474b1f7-XXX&amp;enrichSource=Y292ZXJQYWdlOzM1MjM4ODE2MjtBUzoxMDM0OTQ3NjUzNTQxODkwQDE2MjM3NjIxNTc2MDg%3D&amp;el=1_x_2&amp;_esc=publicationCover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t>HANDWRITTEN DOCUMENT CONVERSION</a:t>
            </a:r>
            <a:endParaRPr sz="4800" dirty="0"/>
          </a:p>
        </p:txBody>
      </p:sp>
      <p:sp>
        <p:nvSpPr>
          <p:cNvPr id="3" name="Subtitle 2"/>
          <p:cNvSpPr>
            <a:spLocks noGrp="1"/>
          </p:cNvSpPr>
          <p:nvPr>
            <p:ph type="subTitle" idx="1"/>
          </p:nvPr>
        </p:nvSpPr>
        <p:spPr/>
        <p:txBody>
          <a:bodyPr/>
          <a:lstStyle/>
          <a:p>
            <a:r>
              <a:rPr lang="en-US" dirty="0"/>
              <a:t>Using </a:t>
            </a:r>
            <a:r>
              <a:rPr lang="en-US" b="1" dirty="0"/>
              <a:t>OCR</a:t>
            </a:r>
            <a:r>
              <a:rPr lang="en-US" dirty="0"/>
              <a:t>(Optical Character Recognition)and </a:t>
            </a:r>
            <a:r>
              <a:rPr lang="en-US" b="1" dirty="0"/>
              <a:t>CNN</a:t>
            </a:r>
            <a:r>
              <a:rPr lang="en-US" dirty="0"/>
              <a:t>(Convolutional Neural Networks)</a:t>
            </a:r>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9F3D9F3-9DA8-0971-7643-CB1A9D115BA5}"/>
              </a:ext>
            </a:extLst>
          </p:cNvPr>
          <p:cNvSpPr>
            <a:spLocks noGrp="1"/>
          </p:cNvSpPr>
          <p:nvPr>
            <p:ph idx="4294967295"/>
          </p:nvPr>
        </p:nvSpPr>
        <p:spPr>
          <a:xfrm>
            <a:off x="762000" y="838200"/>
            <a:ext cx="9144000" cy="4267200"/>
          </a:xfrm>
        </p:spPr>
        <p:txBody>
          <a:bodyPr/>
          <a:lstStyle/>
          <a:p>
            <a:pPr marL="0" indent="0">
              <a:buNone/>
            </a:pPr>
            <a:r>
              <a:rPr lang="en-US" dirty="0"/>
              <a:t>2.Advantages:</a:t>
            </a:r>
          </a:p>
          <a:p>
            <a:pPr>
              <a:buFont typeface="Courier New" panose="02070309020205020404" pitchFamily="49" charset="0"/>
              <a:buChar char="o"/>
            </a:pPr>
            <a:r>
              <a:rPr lang="en-US" dirty="0"/>
              <a:t>This model predicted handwritten characters with a high accuracy of 92.91%</a:t>
            </a:r>
          </a:p>
          <a:p>
            <a:pPr marL="0" indent="0">
              <a:buNone/>
            </a:pPr>
            <a:r>
              <a:rPr lang="en-US" dirty="0"/>
              <a:t>3.Limitations :</a:t>
            </a:r>
          </a:p>
          <a:p>
            <a:pPr>
              <a:buFont typeface="Courier New" panose="02070309020205020404" pitchFamily="49" charset="0"/>
              <a:buChar char="o"/>
            </a:pPr>
            <a:r>
              <a:rPr lang="en-US" dirty="0"/>
              <a:t>further increment of training images will continue to enhance the accuracy towards to certain limit. </a:t>
            </a:r>
          </a:p>
          <a:p>
            <a:pPr marL="0" indent="0">
              <a:buNone/>
            </a:pPr>
            <a:r>
              <a:rPr lang="en-US" dirty="0"/>
              <a:t>4.Dataset used:</a:t>
            </a:r>
          </a:p>
          <a:p>
            <a:pPr>
              <a:buFont typeface="Courier New" panose="02070309020205020404" pitchFamily="49" charset="0"/>
              <a:buChar char="o"/>
            </a:pPr>
            <a:r>
              <a:rPr lang="en-US" dirty="0"/>
              <a:t>They have used the dataset of handwritten characters from NIST database</a:t>
            </a:r>
          </a:p>
          <a:p>
            <a:pPr>
              <a:buFont typeface="Courier New" panose="02070309020205020404" pitchFamily="49" charset="0"/>
              <a:buChar char="o"/>
            </a:pPr>
            <a:endParaRPr lang="en-US" dirty="0"/>
          </a:p>
          <a:p>
            <a:pPr marL="0" indent="0">
              <a:buNone/>
            </a:pPr>
            <a:endParaRPr lang="en-US" dirty="0"/>
          </a:p>
        </p:txBody>
      </p:sp>
    </p:spTree>
    <p:extLst>
      <p:ext uri="{BB962C8B-B14F-4D97-AF65-F5344CB8AC3E}">
        <p14:creationId xmlns:p14="http://schemas.microsoft.com/office/powerpoint/2010/main" val="108798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3ED-44C6-55B2-33EA-EA5712C81EAC}"/>
              </a:ext>
            </a:extLst>
          </p:cNvPr>
          <p:cNvSpPr>
            <a:spLocks noGrp="1"/>
          </p:cNvSpPr>
          <p:nvPr>
            <p:ph type="title"/>
          </p:nvPr>
        </p:nvSpPr>
        <p:spPr/>
        <p:txBody>
          <a:bodyPr/>
          <a:lstStyle/>
          <a:p>
            <a:r>
              <a:rPr lang="en-US" dirty="0"/>
              <a:t>Literature Review on </a:t>
            </a:r>
            <a:br>
              <a:rPr lang="en-US" dirty="0"/>
            </a:br>
            <a:r>
              <a:rPr lang="en-US" dirty="0"/>
              <a:t>paper 3</a:t>
            </a:r>
          </a:p>
        </p:txBody>
      </p:sp>
      <p:sp>
        <p:nvSpPr>
          <p:cNvPr id="3" name="Content Placeholder 2">
            <a:extLst>
              <a:ext uri="{FF2B5EF4-FFF2-40B4-BE49-F238E27FC236}">
                <a16:creationId xmlns:a16="http://schemas.microsoft.com/office/drawing/2014/main" id="{E0D34FD4-E5E2-12BA-F916-6856D748405F}"/>
              </a:ext>
            </a:extLst>
          </p:cNvPr>
          <p:cNvSpPr>
            <a:spLocks noGrp="1"/>
          </p:cNvSpPr>
          <p:nvPr>
            <p:ph idx="1"/>
          </p:nvPr>
        </p:nvSpPr>
        <p:spPr/>
        <p:txBody>
          <a:bodyPr>
            <a:normAutofit/>
          </a:bodyPr>
          <a:lstStyle/>
          <a:p>
            <a:pPr marL="0" indent="0">
              <a:buNone/>
            </a:pPr>
            <a:r>
              <a:rPr lang="en-US" dirty="0"/>
              <a:t>1.Methodology:</a:t>
            </a:r>
          </a:p>
          <a:p>
            <a:pPr>
              <a:buFont typeface="Courier New" panose="02070309020205020404" pitchFamily="49" charset="0"/>
              <a:buChar char="o"/>
            </a:pPr>
            <a:r>
              <a:rPr lang="en-US" dirty="0"/>
              <a:t>Load and pre-process the dataset</a:t>
            </a:r>
          </a:p>
          <a:p>
            <a:pPr>
              <a:buFont typeface="Courier New" panose="02070309020205020404" pitchFamily="49" charset="0"/>
              <a:buChar char="o"/>
            </a:pPr>
            <a:r>
              <a:rPr lang="en-US" dirty="0"/>
              <a:t>CNN model:</a:t>
            </a:r>
          </a:p>
        </p:txBody>
      </p:sp>
      <p:sp>
        <p:nvSpPr>
          <p:cNvPr id="6" name="TextBox 5">
            <a:extLst>
              <a:ext uri="{FF2B5EF4-FFF2-40B4-BE49-F238E27FC236}">
                <a16:creationId xmlns:a16="http://schemas.microsoft.com/office/drawing/2014/main" id="{8CA88C82-020B-57CB-7347-E0D4D11EC349}"/>
              </a:ext>
            </a:extLst>
          </p:cNvPr>
          <p:cNvSpPr txBox="1"/>
          <p:nvPr/>
        </p:nvSpPr>
        <p:spPr>
          <a:xfrm>
            <a:off x="1905000" y="3527006"/>
            <a:ext cx="6934200" cy="2585323"/>
          </a:xfrm>
          <a:prstGeom prst="rect">
            <a:avLst/>
          </a:prstGeom>
          <a:noFill/>
        </p:spPr>
        <p:txBody>
          <a:bodyPr wrap="square">
            <a:spAutoFit/>
          </a:bodyPr>
          <a:lstStyle/>
          <a:p>
            <a:pPr marL="285750" indent="-285750">
              <a:buFont typeface="Arial" panose="020B0604020202020204" pitchFamily="34" charset="0"/>
              <a:buChar char="•"/>
            </a:pPr>
            <a:r>
              <a:rPr lang="en-US" dirty="0"/>
              <a:t>Two convolutional layers, the first with 16 filters and the second with 32 filters, both with </a:t>
            </a:r>
            <a:r>
              <a:rPr lang="en-US" dirty="0" err="1"/>
              <a:t>ReLU</a:t>
            </a:r>
            <a:r>
              <a:rPr lang="en-US" dirty="0"/>
              <a:t> activation. </a:t>
            </a:r>
          </a:p>
          <a:p>
            <a:pPr marL="285750" indent="-285750">
              <a:buFont typeface="Arial" panose="020B0604020202020204" pitchFamily="34" charset="0"/>
              <a:buChar char="•"/>
            </a:pPr>
            <a:r>
              <a:rPr lang="en-US" dirty="0"/>
              <a:t> There will be 2 pooling layers, and Max pooling is used. </a:t>
            </a:r>
          </a:p>
          <a:p>
            <a:pPr marL="285750" indent="-285750">
              <a:buFont typeface="Arial" panose="020B0604020202020204" pitchFamily="34" charset="0"/>
              <a:buChar char="•"/>
            </a:pPr>
            <a:r>
              <a:rPr lang="en-US" dirty="0"/>
              <a:t> Flatten layer: situated between the first dense layer and the last pooling layer. </a:t>
            </a:r>
          </a:p>
          <a:p>
            <a:pPr marL="285750" indent="-285750">
              <a:buFont typeface="Arial" panose="020B0604020202020204" pitchFamily="34" charset="0"/>
              <a:buChar char="•"/>
            </a:pPr>
            <a:r>
              <a:rPr lang="en-US" dirty="0"/>
              <a:t> There are three dense levels, the first of which has a total of 64 units, the second of which has 32 units, and the third of which has 10 units. The first two layers are activated by </a:t>
            </a:r>
            <a:r>
              <a:rPr lang="en-US" dirty="0" err="1"/>
              <a:t>ReLU</a:t>
            </a:r>
            <a:r>
              <a:rPr lang="en-US" dirty="0"/>
              <a:t> while the final layer is activated by </a:t>
            </a:r>
            <a:r>
              <a:rPr lang="en-US" dirty="0" err="1"/>
              <a:t>Softmax</a:t>
            </a:r>
            <a:r>
              <a:rPr lang="en-US" dirty="0"/>
              <a:t>.</a:t>
            </a:r>
          </a:p>
        </p:txBody>
      </p:sp>
    </p:spTree>
    <p:extLst>
      <p:ext uri="{BB962C8B-B14F-4D97-AF65-F5344CB8AC3E}">
        <p14:creationId xmlns:p14="http://schemas.microsoft.com/office/powerpoint/2010/main" val="1397547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DCF00-32AB-92F2-49A1-85CDF7ABA257}"/>
              </a:ext>
            </a:extLst>
          </p:cNvPr>
          <p:cNvSpPr>
            <a:spLocks noGrp="1"/>
          </p:cNvSpPr>
          <p:nvPr>
            <p:ph idx="4294967295"/>
          </p:nvPr>
        </p:nvSpPr>
        <p:spPr>
          <a:xfrm>
            <a:off x="609600" y="381000"/>
            <a:ext cx="9906000" cy="5791200"/>
          </a:xfrm>
        </p:spPr>
        <p:txBody>
          <a:bodyPr/>
          <a:lstStyle/>
          <a:p>
            <a:pPr marL="0" indent="0">
              <a:buNone/>
            </a:pPr>
            <a:r>
              <a:rPr lang="en-US" dirty="0"/>
              <a:t>2.Advantages:</a:t>
            </a:r>
          </a:p>
          <a:p>
            <a:pPr>
              <a:buFont typeface="Courier New" panose="02070309020205020404" pitchFamily="49" charset="0"/>
              <a:buChar char="o"/>
            </a:pPr>
            <a:r>
              <a:rPr lang="en-US" dirty="0"/>
              <a:t>This  model has been tested with EMNIST and trained with MNIST ,SVHN datasets </a:t>
            </a:r>
          </a:p>
          <a:p>
            <a:pPr marL="0" indent="0">
              <a:buNone/>
            </a:pPr>
            <a:r>
              <a:rPr lang="en-US" dirty="0"/>
              <a:t>And achieved prominent results </a:t>
            </a:r>
          </a:p>
          <a:p>
            <a:pPr marL="0" indent="0">
              <a:buNone/>
            </a:pPr>
            <a:r>
              <a:rPr lang="en-US" dirty="0"/>
              <a:t>3.Limitations:</a:t>
            </a:r>
          </a:p>
          <a:p>
            <a:pPr>
              <a:buFont typeface="Courier New" panose="02070309020205020404" pitchFamily="49" charset="0"/>
              <a:buChar char="o"/>
            </a:pPr>
            <a:r>
              <a:rPr lang="en-US" dirty="0"/>
              <a:t>This model is limited to only predicting handwritten digits</a:t>
            </a:r>
          </a:p>
          <a:p>
            <a:pPr marL="0" indent="0">
              <a:buNone/>
            </a:pPr>
            <a:r>
              <a:rPr lang="en-US" dirty="0"/>
              <a:t>4.Datasets used:</a:t>
            </a:r>
          </a:p>
          <a:p>
            <a:pPr>
              <a:buFont typeface="Courier New" panose="02070309020205020404" pitchFamily="49" charset="0"/>
              <a:buChar char="o"/>
            </a:pPr>
            <a:r>
              <a:rPr lang="en-US" dirty="0"/>
              <a:t>They have used MNIST ,SVHN, EMNIST datasets to test and train the model ,the accuracies are 99.08% , 96.52% , 94.03% respectively</a:t>
            </a:r>
          </a:p>
          <a:p>
            <a:pPr marL="0" indent="0">
              <a:buNone/>
            </a:pPr>
            <a:endParaRPr lang="en-US" dirty="0"/>
          </a:p>
        </p:txBody>
      </p:sp>
    </p:spTree>
    <p:extLst>
      <p:ext uri="{BB962C8B-B14F-4D97-AF65-F5344CB8AC3E}">
        <p14:creationId xmlns:p14="http://schemas.microsoft.com/office/powerpoint/2010/main" val="2098125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D7E7-5010-9A92-7E26-DE1A20FEAA14}"/>
              </a:ext>
            </a:extLst>
          </p:cNvPr>
          <p:cNvSpPr>
            <a:spLocks noGrp="1"/>
          </p:cNvSpPr>
          <p:nvPr>
            <p:ph type="title"/>
          </p:nvPr>
        </p:nvSpPr>
        <p:spPr>
          <a:xfrm>
            <a:off x="1524000" y="-228600"/>
            <a:ext cx="9144000" cy="1143000"/>
          </a:xfrm>
        </p:spPr>
        <p:txBody>
          <a:bodyPr/>
          <a:lstStyle/>
          <a:p>
            <a:r>
              <a:rPr lang="en-US" dirty="0"/>
              <a:t>Why CNN?</a:t>
            </a:r>
          </a:p>
        </p:txBody>
      </p:sp>
      <p:sp>
        <p:nvSpPr>
          <p:cNvPr id="6" name="Content Placeholder 5">
            <a:extLst>
              <a:ext uri="{FF2B5EF4-FFF2-40B4-BE49-F238E27FC236}">
                <a16:creationId xmlns:a16="http://schemas.microsoft.com/office/drawing/2014/main" id="{9BE04793-0A3B-B070-086C-178D15AED25B}"/>
              </a:ext>
            </a:extLst>
          </p:cNvPr>
          <p:cNvSpPr>
            <a:spLocks noGrp="1"/>
          </p:cNvSpPr>
          <p:nvPr>
            <p:ph sz="half" idx="1"/>
          </p:nvPr>
        </p:nvSpPr>
        <p:spPr>
          <a:xfrm>
            <a:off x="1524000" y="1219200"/>
            <a:ext cx="6248400" cy="4270375"/>
          </a:xfrm>
        </p:spPr>
        <p:txBody>
          <a:bodyPr>
            <a:normAutofit fontScale="92500" lnSpcReduction="10000"/>
          </a:bodyPr>
          <a:lstStyle/>
          <a:p>
            <a:pPr>
              <a:buFont typeface="Courier New" panose="02070309020205020404" pitchFamily="49" charset="0"/>
              <a:buChar char="o"/>
            </a:pPr>
            <a:r>
              <a:rPr lang="en-US" sz="1800" b="1" dirty="0"/>
              <a:t>Highest accuracy</a:t>
            </a:r>
            <a:r>
              <a:rPr lang="en-US" sz="1800" dirty="0"/>
              <a:t> – Comparing the other models from the reference papers CNN achieved highest accura</a:t>
            </a:r>
            <a:r>
              <a:rPr lang="en-US" dirty="0"/>
              <a:t>cy</a:t>
            </a:r>
          </a:p>
          <a:p>
            <a:pPr>
              <a:buFont typeface="Courier New" panose="02070309020205020404" pitchFamily="49" charset="0"/>
              <a:buChar char="o"/>
            </a:pPr>
            <a:r>
              <a:rPr lang="en-US" sz="1800" b="1" dirty="0"/>
              <a:t>Automatic Feature Extraction</a:t>
            </a:r>
            <a:r>
              <a:rPr lang="en-US" sz="1800" dirty="0"/>
              <a:t> – Unlike traditional models like SVM and decision trees, CNNs learn and extract important image features without manual intervention.</a:t>
            </a:r>
          </a:p>
          <a:p>
            <a:pPr>
              <a:buFont typeface="Courier New" panose="02070309020205020404" pitchFamily="49" charset="0"/>
              <a:buChar char="o"/>
            </a:pPr>
            <a:r>
              <a:rPr lang="en-US" sz="1800" b="1" dirty="0"/>
              <a:t>Hierarchical Feature Learning </a:t>
            </a:r>
            <a:r>
              <a:rPr lang="en-US" sz="1800" dirty="0"/>
              <a:t>– CNNs capture low-level features (edges, textures) in early layers and high-level patterns (shapes, digits) in deeper layers, making them highly effective.</a:t>
            </a:r>
          </a:p>
          <a:p>
            <a:pPr>
              <a:buFont typeface="Courier New" panose="02070309020205020404" pitchFamily="49" charset="0"/>
              <a:buChar char="o"/>
            </a:pPr>
            <a:r>
              <a:rPr lang="en-US" sz="1900" b="1" dirty="0"/>
              <a:t>Uses Convolutional Layers for Pattern Recognition</a:t>
            </a:r>
            <a:r>
              <a:rPr lang="en-US" sz="1900" dirty="0"/>
              <a:t> </a:t>
            </a:r>
            <a:r>
              <a:rPr lang="en-US" sz="1600" dirty="0"/>
              <a:t>– </a:t>
            </a:r>
            <a:r>
              <a:rPr lang="en-US" sz="1900" dirty="0"/>
              <a:t>CNNs apply filters (kernels) that slide over images to detect important structures, such as curves, lines, and textures.</a:t>
            </a:r>
          </a:p>
          <a:p>
            <a:pPr>
              <a:buFont typeface="Courier New" panose="02070309020205020404" pitchFamily="49" charset="0"/>
              <a:buChar char="o"/>
            </a:pPr>
            <a:r>
              <a:rPr lang="en-US" sz="1800" b="1" dirty="0"/>
              <a:t>Pooling Layers for Feature Selection</a:t>
            </a:r>
            <a:r>
              <a:rPr lang="en-US" sz="1800" dirty="0"/>
              <a:t> </a:t>
            </a:r>
            <a:r>
              <a:rPr lang="en-US" sz="1600" dirty="0"/>
              <a:t>– </a:t>
            </a:r>
            <a:r>
              <a:rPr lang="en-US" sz="1900" dirty="0"/>
              <a:t>CNNs use max pooling to retain the most important features while reducing unnecessary details, improving efficiency.</a:t>
            </a:r>
          </a:p>
          <a:p>
            <a:pPr>
              <a:buFont typeface="Courier New" panose="02070309020205020404" pitchFamily="49" charset="0"/>
              <a:buChar char="o"/>
            </a:pPr>
            <a:endParaRPr lang="en-US" dirty="0"/>
          </a:p>
        </p:txBody>
      </p:sp>
      <p:pic>
        <p:nvPicPr>
          <p:cNvPr id="9" name="Content Placeholder 8">
            <a:extLst>
              <a:ext uri="{FF2B5EF4-FFF2-40B4-BE49-F238E27FC236}">
                <a16:creationId xmlns:a16="http://schemas.microsoft.com/office/drawing/2014/main" id="{2B509473-CB9D-49BE-55E0-0834B3338961}"/>
              </a:ext>
            </a:extLst>
          </p:cNvPr>
          <p:cNvPicPr>
            <a:picLocks noGrp="1" noChangeAspect="1"/>
          </p:cNvPicPr>
          <p:nvPr>
            <p:ph sz="half" idx="2"/>
          </p:nvPr>
        </p:nvPicPr>
        <p:blipFill>
          <a:blip r:embed="rId2"/>
          <a:stretch>
            <a:fillRect/>
          </a:stretch>
        </p:blipFill>
        <p:spPr>
          <a:xfrm>
            <a:off x="8001000" y="2057400"/>
            <a:ext cx="3714750" cy="2124075"/>
          </a:xfrm>
        </p:spPr>
      </p:pic>
    </p:spTree>
    <p:extLst>
      <p:ext uri="{BB962C8B-B14F-4D97-AF65-F5344CB8AC3E}">
        <p14:creationId xmlns:p14="http://schemas.microsoft.com/office/powerpoint/2010/main" val="4260871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2972-D0AC-35D9-52D5-BFC3E1494AE5}"/>
              </a:ext>
            </a:extLst>
          </p:cNvPr>
          <p:cNvSpPr>
            <a:spLocks noGrp="1"/>
          </p:cNvSpPr>
          <p:nvPr>
            <p:ph type="title"/>
          </p:nvPr>
        </p:nvSpPr>
        <p:spPr/>
        <p:txBody>
          <a:bodyPr/>
          <a:lstStyle/>
          <a:p>
            <a:r>
              <a:rPr lang="en-US" dirty="0"/>
              <a:t>Research Gap</a:t>
            </a:r>
          </a:p>
        </p:txBody>
      </p:sp>
      <p:sp>
        <p:nvSpPr>
          <p:cNvPr id="3" name="Content Placeholder 2">
            <a:extLst>
              <a:ext uri="{FF2B5EF4-FFF2-40B4-BE49-F238E27FC236}">
                <a16:creationId xmlns:a16="http://schemas.microsoft.com/office/drawing/2014/main" id="{F5F76F76-89DD-813D-4583-DB15E93169CC}"/>
              </a:ext>
            </a:extLst>
          </p:cNvPr>
          <p:cNvSpPr>
            <a:spLocks noGrp="1"/>
          </p:cNvSpPr>
          <p:nvPr>
            <p:ph idx="1"/>
          </p:nvPr>
        </p:nvSpPr>
        <p:spPr/>
        <p:txBody>
          <a:bodyPr/>
          <a:lstStyle/>
          <a:p>
            <a:pPr>
              <a:buFont typeface="Courier New" panose="02070309020205020404" pitchFamily="49" charset="0"/>
              <a:buChar char="o"/>
            </a:pPr>
            <a:r>
              <a:rPr lang="en-US" dirty="0"/>
              <a:t>These papers didn’t include the recognition of special characters like(@,#,&amp;,$..)in the handwritten documents.</a:t>
            </a:r>
          </a:p>
          <a:p>
            <a:pPr>
              <a:buFont typeface="Courier New" panose="02070309020205020404" pitchFamily="49" charset="0"/>
              <a:buChar char="o"/>
            </a:pPr>
            <a:r>
              <a:rPr lang="en-US" dirty="0"/>
              <a:t>Essential in financial records, coding notes, and mathematical documents. </a:t>
            </a:r>
          </a:p>
          <a:p>
            <a:pPr>
              <a:buFont typeface="Courier New" panose="02070309020205020404" pitchFamily="49" charset="0"/>
              <a:buChar char="o"/>
            </a:pPr>
            <a:r>
              <a:rPr lang="en-US" dirty="0"/>
              <a:t>Most of the studies  focus only on </a:t>
            </a:r>
            <a:r>
              <a:rPr lang="en-US" b="1" dirty="0"/>
              <a:t>recognizing handwritten text</a:t>
            </a:r>
            <a:r>
              <a:rPr lang="en-US" dirty="0"/>
              <a:t> but </a:t>
            </a:r>
            <a:r>
              <a:rPr lang="en-US" b="1" dirty="0"/>
              <a:t>fail to convert</a:t>
            </a:r>
            <a:r>
              <a:rPr lang="en-US" dirty="0"/>
              <a:t> it into a </a:t>
            </a:r>
            <a:r>
              <a:rPr lang="en-US" b="1" dirty="0"/>
              <a:t>fully editable and structured digital format</a:t>
            </a:r>
            <a:r>
              <a:rPr lang="en-US" dirty="0"/>
              <a:t> .</a:t>
            </a:r>
          </a:p>
        </p:txBody>
      </p:sp>
    </p:spTree>
    <p:extLst>
      <p:ext uri="{BB962C8B-B14F-4D97-AF65-F5344CB8AC3E}">
        <p14:creationId xmlns:p14="http://schemas.microsoft.com/office/powerpoint/2010/main" val="3572818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FF80-7E74-2FB9-BB88-91CD9D619467}"/>
              </a:ext>
            </a:extLst>
          </p:cNvPr>
          <p:cNvSpPr>
            <a:spLocks noGrp="1"/>
          </p:cNvSpPr>
          <p:nvPr>
            <p:ph type="title"/>
          </p:nvPr>
        </p:nvSpPr>
        <p:spPr>
          <a:xfrm>
            <a:off x="1524000" y="609600"/>
            <a:ext cx="9144000" cy="1143000"/>
          </a:xfrm>
        </p:spPr>
        <p:txBody>
          <a:bodyPr>
            <a:normAutofit fontScale="90000"/>
          </a:bodyPr>
          <a:lstStyle/>
          <a:p>
            <a:r>
              <a:rPr lang="en-US" dirty="0"/>
              <a:t>Overview of the proposed </a:t>
            </a:r>
            <a:br>
              <a:rPr lang="en-US" dirty="0"/>
            </a:br>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98B58116-79EB-6108-724E-654E71D9EC14}"/>
              </a:ext>
            </a:extLst>
          </p:cNvPr>
          <p:cNvSpPr>
            <a:spLocks noGrp="1"/>
          </p:cNvSpPr>
          <p:nvPr>
            <p:ph idx="1"/>
          </p:nvPr>
        </p:nvSpPr>
        <p:spPr/>
        <p:txBody>
          <a:bodyPr/>
          <a:lstStyle/>
          <a:p>
            <a:pPr>
              <a:buFont typeface="Courier New" panose="02070309020205020404" pitchFamily="49" charset="0"/>
              <a:buChar char="o"/>
            </a:pPr>
            <a:r>
              <a:rPr lang="en-US" dirty="0"/>
              <a:t>Collect data :we are collecting data from the NIST database</a:t>
            </a:r>
          </a:p>
          <a:p>
            <a:pPr>
              <a:buFont typeface="Courier New" panose="02070309020205020404" pitchFamily="49" charset="0"/>
              <a:buChar char="o"/>
            </a:pPr>
            <a:r>
              <a:rPr lang="en-US" dirty="0"/>
              <a:t>Pre-processing the data: the collected data is pre-processed (like noise removal , gray scale conversion) </a:t>
            </a:r>
          </a:p>
          <a:p>
            <a:pPr>
              <a:buFont typeface="Courier New" panose="02070309020205020404" pitchFamily="49" charset="0"/>
              <a:buChar char="o"/>
            </a:pPr>
            <a:r>
              <a:rPr lang="en-US" dirty="0"/>
              <a:t>CNN model : train the CNN(Convolutional Neural Networks) model in python to detect and classify the handwritten digits and characters</a:t>
            </a:r>
          </a:p>
          <a:p>
            <a:pPr>
              <a:buFont typeface="Courier New" panose="02070309020205020404" pitchFamily="49" charset="0"/>
              <a:buChar char="o"/>
            </a:pPr>
            <a:r>
              <a:rPr lang="en-US" dirty="0"/>
              <a:t>OCR : we will be using OCR(Optical Character Recognition) for converting the output into editable text format.</a:t>
            </a:r>
          </a:p>
        </p:txBody>
      </p:sp>
    </p:spTree>
    <p:extLst>
      <p:ext uri="{BB962C8B-B14F-4D97-AF65-F5344CB8AC3E}">
        <p14:creationId xmlns:p14="http://schemas.microsoft.com/office/powerpoint/2010/main" val="1989084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B8A7-4A0B-FD33-9C5F-DA31C161BF13}"/>
              </a:ext>
            </a:extLst>
          </p:cNvPr>
          <p:cNvSpPr>
            <a:spLocks noGrp="1"/>
          </p:cNvSpPr>
          <p:nvPr>
            <p:ph type="title"/>
          </p:nvPr>
        </p:nvSpPr>
        <p:spPr/>
        <p:txBody>
          <a:bodyPr/>
          <a:lstStyle/>
          <a:p>
            <a:r>
              <a:rPr lang="en-US" dirty="0"/>
              <a:t>Datasets for our model</a:t>
            </a:r>
          </a:p>
        </p:txBody>
      </p:sp>
      <p:sp>
        <p:nvSpPr>
          <p:cNvPr id="3" name="Content Placeholder 2">
            <a:extLst>
              <a:ext uri="{FF2B5EF4-FFF2-40B4-BE49-F238E27FC236}">
                <a16:creationId xmlns:a16="http://schemas.microsoft.com/office/drawing/2014/main" id="{06876649-29AF-9551-3789-1EFDC7E5F7BC}"/>
              </a:ext>
            </a:extLst>
          </p:cNvPr>
          <p:cNvSpPr>
            <a:spLocks noGrp="1"/>
          </p:cNvSpPr>
          <p:nvPr>
            <p:ph idx="1"/>
          </p:nvPr>
        </p:nvSpPr>
        <p:spPr/>
        <p:txBody>
          <a:bodyPr/>
          <a:lstStyle/>
          <a:p>
            <a:pPr>
              <a:buFont typeface="Courier New" panose="02070309020205020404" pitchFamily="49" charset="0"/>
              <a:buChar char="o"/>
            </a:pPr>
            <a:r>
              <a:rPr lang="en-US" dirty="0"/>
              <a:t>This is the dataset for character and digit recognition:</a:t>
            </a:r>
          </a:p>
          <a:p>
            <a:pPr>
              <a:buFont typeface="Courier New" panose="02070309020205020404" pitchFamily="49" charset="0"/>
              <a:buChar char="o"/>
            </a:pPr>
            <a:r>
              <a:rPr lang="en-US" dirty="0">
                <a:hlinkClick r:id="rId2"/>
              </a:rPr>
              <a:t>https://www.kaggle.com/datasets/tanay27/handwrittennist</a:t>
            </a:r>
            <a:endParaRPr lang="en-US" dirty="0"/>
          </a:p>
          <a:p>
            <a:pPr marL="0" indent="0">
              <a:buNone/>
            </a:pPr>
            <a:r>
              <a:rPr lang="en-US" dirty="0"/>
              <a:t> </a:t>
            </a:r>
          </a:p>
          <a:p>
            <a:pPr>
              <a:buFont typeface="Courier New" panose="02070309020205020404" pitchFamily="49" charset="0"/>
              <a:buChar char="o"/>
            </a:pPr>
            <a:r>
              <a:rPr lang="en-US" dirty="0"/>
              <a:t>This the dataset for special character recognition(@,#,$,&amp;):</a:t>
            </a:r>
          </a:p>
          <a:p>
            <a:pPr>
              <a:buFont typeface="Courier New" panose="02070309020205020404" pitchFamily="49" charset="0"/>
              <a:buChar char="o"/>
            </a:pPr>
            <a:r>
              <a:rPr lang="en-US" dirty="0">
                <a:hlinkClick r:id="rId3"/>
              </a:rPr>
              <a:t>https://www.kaggle.com/datasets/vaibhao/handwritten-characters</a:t>
            </a:r>
            <a:endParaRPr lang="en-US" dirty="0"/>
          </a:p>
        </p:txBody>
      </p:sp>
    </p:spTree>
    <p:extLst>
      <p:ext uri="{BB962C8B-B14F-4D97-AF65-F5344CB8AC3E}">
        <p14:creationId xmlns:p14="http://schemas.microsoft.com/office/powerpoint/2010/main" val="7399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99A1-7147-6793-5334-2D6430FB093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4AC97D01-5E56-C07E-3BA3-7A3E4E4507CD}"/>
              </a:ext>
            </a:extLst>
          </p:cNvPr>
          <p:cNvSpPr>
            <a:spLocks noGrp="1"/>
          </p:cNvSpPr>
          <p:nvPr>
            <p:ph idx="1"/>
          </p:nvPr>
        </p:nvSpPr>
        <p:spPr/>
        <p:txBody>
          <a:bodyPr/>
          <a:lstStyle/>
          <a:p>
            <a:pPr>
              <a:buFont typeface="Courier New" panose="02070309020205020404" pitchFamily="49" charset="0"/>
              <a:buChar char="o"/>
            </a:pPr>
            <a:r>
              <a:rPr lang="en-US" dirty="0">
                <a:hlinkClick r:id="rId2"/>
              </a:rPr>
              <a:t>[1] Dr. Mrinal Paliwal, Dr. Sunil Kumar Chawla, and Dr. Punit Soni , “ Digit Recognition by the Implementation of Supervised Learning Using a Convolutional  Neural Network</a:t>
            </a:r>
            <a:r>
              <a:rPr lang="en-US">
                <a:hlinkClick r:id="rId2"/>
              </a:rPr>
              <a:t>”,2023</a:t>
            </a:r>
            <a:endParaRPr lang="en-US" dirty="0"/>
          </a:p>
          <a:p>
            <a:pPr>
              <a:buFont typeface="Courier New" panose="02070309020205020404" pitchFamily="49" charset="0"/>
              <a:buChar char="o"/>
            </a:pPr>
            <a:r>
              <a:rPr lang="en-US" dirty="0">
                <a:hlinkClick r:id="rId3"/>
              </a:rPr>
              <a:t> [2] Khalil </a:t>
            </a:r>
            <a:r>
              <a:rPr lang="en-US" dirty="0" err="1">
                <a:hlinkClick r:id="rId3"/>
              </a:rPr>
              <a:t>Ladrhama</a:t>
            </a:r>
            <a:r>
              <a:rPr lang="en-US" dirty="0">
                <a:hlinkClick r:id="rId3"/>
              </a:rPr>
              <a:t> , Hicham </a:t>
            </a:r>
            <a:r>
              <a:rPr lang="en-US" dirty="0" err="1">
                <a:hlinkClick r:id="rId3"/>
              </a:rPr>
              <a:t>Gueddahb</a:t>
            </a:r>
            <a:r>
              <a:rPr lang="en-US" dirty="0">
                <a:hlinkClick r:id="rId3"/>
              </a:rPr>
              <a:t>, “Advanced OCR for Digits Exploring CNN for Optimal Performance”,2023</a:t>
            </a:r>
            <a:endParaRPr lang="en-US" dirty="0"/>
          </a:p>
          <a:p>
            <a:pPr>
              <a:buFont typeface="Courier New" panose="02070309020205020404" pitchFamily="49" charset="0"/>
              <a:buChar char="o"/>
            </a:pPr>
            <a:r>
              <a:rPr lang="en-US" dirty="0">
                <a:hlinkClick r:id="rId4"/>
              </a:rPr>
              <a:t>[3] I Khandokar, Md M Hasan, F </a:t>
            </a:r>
            <a:r>
              <a:rPr lang="en-US" dirty="0" err="1">
                <a:hlinkClick r:id="rId4"/>
              </a:rPr>
              <a:t>Ernawan</a:t>
            </a:r>
            <a:r>
              <a:rPr lang="en-US" dirty="0">
                <a:hlinkClick r:id="rId4"/>
              </a:rPr>
              <a:t>, Md S Islam, M N Kabir, “Handwritten character recognition using convolutional neural network”,2021</a:t>
            </a:r>
            <a:endParaRPr lang="en-US" dirty="0"/>
          </a:p>
        </p:txBody>
      </p:sp>
    </p:spTree>
    <p:extLst>
      <p:ext uri="{BB962C8B-B14F-4D97-AF65-F5344CB8AC3E}">
        <p14:creationId xmlns:p14="http://schemas.microsoft.com/office/powerpoint/2010/main" val="34289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0D917-CEB3-E277-3240-39CF6AFC3DD6}"/>
              </a:ext>
            </a:extLst>
          </p:cNvPr>
          <p:cNvSpPr>
            <a:spLocks noGrp="1"/>
          </p:cNvSpPr>
          <p:nvPr>
            <p:ph type="title"/>
          </p:nvPr>
        </p:nvSpPr>
        <p:spPr/>
        <p:txBody>
          <a:bodyPr/>
          <a:lstStyle/>
          <a:p>
            <a:r>
              <a:rPr lang="en-US" dirty="0"/>
              <a:t>TEAM MEMEBERS</a:t>
            </a:r>
          </a:p>
        </p:txBody>
      </p:sp>
      <p:sp>
        <p:nvSpPr>
          <p:cNvPr id="3" name="Content Placeholder 2">
            <a:extLst>
              <a:ext uri="{FF2B5EF4-FFF2-40B4-BE49-F238E27FC236}">
                <a16:creationId xmlns:a16="http://schemas.microsoft.com/office/drawing/2014/main" id="{9EA5E75E-33A5-6F8F-EB19-F6B9D42CD813}"/>
              </a:ext>
            </a:extLst>
          </p:cNvPr>
          <p:cNvSpPr>
            <a:spLocks noGrp="1"/>
          </p:cNvSpPr>
          <p:nvPr>
            <p:ph idx="1"/>
          </p:nvPr>
        </p:nvSpPr>
        <p:spPr/>
        <p:txBody>
          <a:bodyPr/>
          <a:lstStyle/>
          <a:p>
            <a:r>
              <a:rPr lang="en-US" dirty="0"/>
              <a:t>CB.SC.U4AIE24116-Lakshmi Tejaswi. J</a:t>
            </a:r>
          </a:p>
          <a:p>
            <a:r>
              <a:rPr lang="en-US" dirty="0"/>
              <a:t>CB.SC.U4AIE24140-Srinivas.N</a:t>
            </a:r>
          </a:p>
          <a:p>
            <a:r>
              <a:rPr lang="en-US" dirty="0"/>
              <a:t>CB.SC.U4AIE24143-Myagi </a:t>
            </a:r>
            <a:r>
              <a:rPr lang="en-US" dirty="0" err="1"/>
              <a:t>Ranganadh</a:t>
            </a:r>
            <a:r>
              <a:rPr lang="en-US" dirty="0"/>
              <a:t>. P</a:t>
            </a:r>
          </a:p>
          <a:p>
            <a:r>
              <a:rPr lang="en-US" dirty="0"/>
              <a:t>CB.SC.U4AIE24152-Shanmathi.M.K</a:t>
            </a:r>
          </a:p>
        </p:txBody>
      </p:sp>
    </p:spTree>
    <p:extLst>
      <p:ext uri="{BB962C8B-B14F-4D97-AF65-F5344CB8AC3E}">
        <p14:creationId xmlns:p14="http://schemas.microsoft.com/office/powerpoint/2010/main" val="399119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endParaRPr dirty="0"/>
          </a:p>
        </p:txBody>
      </p:sp>
      <p:sp>
        <p:nvSpPr>
          <p:cNvPr id="14" name="Content Placeholder 13"/>
          <p:cNvSpPr>
            <a:spLocks noGrp="1"/>
          </p:cNvSpPr>
          <p:nvPr>
            <p:ph idx="1"/>
          </p:nvPr>
        </p:nvSpPr>
        <p:spPr>
          <a:xfrm>
            <a:off x="1524000" y="1828800"/>
            <a:ext cx="9144000" cy="4267200"/>
          </a:xfrm>
        </p:spPr>
        <p:txBody>
          <a:bodyPr/>
          <a:lstStyle/>
          <a:p>
            <a:pPr>
              <a:buFont typeface="Courier New" panose="02070309020205020404" pitchFamily="49" charset="0"/>
              <a:buChar char="o"/>
            </a:pPr>
            <a:r>
              <a:rPr lang="en-US" dirty="0"/>
              <a:t>Handwritten documents hold valuable information, but they often face challenges in storage, retrieval, and editing</a:t>
            </a:r>
          </a:p>
          <a:p>
            <a:pPr>
              <a:buFont typeface="Courier New" panose="02070309020205020404" pitchFamily="49" charset="0"/>
              <a:buChar char="o"/>
            </a:pPr>
            <a:r>
              <a:rPr lang="en-US" dirty="0"/>
              <a:t>Traditional OCR (Optical Character Recognition) techniques struggle with handwriting variability, leading to low accuracy and misinterpretation</a:t>
            </a:r>
          </a:p>
          <a:p>
            <a:pPr>
              <a:buFont typeface="Courier New" panose="02070309020205020404" pitchFamily="49" charset="0"/>
              <a:buChar char="o"/>
            </a:pPr>
            <a:r>
              <a:rPr lang="en-US" dirty="0"/>
              <a:t>To solve this, we're building a model that combines OCR and Convolutional Neural Networks (CNNs) to accurately convert handwritten text into editable digital format.</a:t>
            </a:r>
          </a:p>
          <a:p>
            <a:pPr>
              <a:buFont typeface="Courier New" panose="02070309020205020404" pitchFamily="49" charset="0"/>
              <a:buChar char="o"/>
            </a:pPr>
            <a:r>
              <a:rPr lang="en-US" dirty="0"/>
              <a:t> This will make it easier to store, search, and edit handwritten documents, saving time and effort.</a:t>
            </a:r>
          </a:p>
          <a:p>
            <a:pPr marL="0" indent="0">
              <a:buNone/>
            </a:pPr>
            <a:endParaRPr lang="en-US" dirty="0"/>
          </a:p>
        </p:txBody>
      </p:sp>
    </p:spTree>
    <p:extLst>
      <p:ext uri="{BB962C8B-B14F-4D97-AF65-F5344CB8AC3E}">
        <p14:creationId xmlns:p14="http://schemas.microsoft.com/office/powerpoint/2010/main" val="304282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85F70-17AA-EBA1-E361-8DD1B003EB0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353FAF99-CD48-83F5-7DD5-351896A23251}"/>
              </a:ext>
            </a:extLst>
          </p:cNvPr>
          <p:cNvSpPr>
            <a:spLocks noGrp="1"/>
          </p:cNvSpPr>
          <p:nvPr>
            <p:ph sz="half" idx="1"/>
          </p:nvPr>
        </p:nvSpPr>
        <p:spPr/>
        <p:txBody>
          <a:bodyPr/>
          <a:lstStyle/>
          <a:p>
            <a:pPr>
              <a:buFont typeface="Courier New" panose="02070309020205020404" pitchFamily="49" charset="0"/>
              <a:buChar char="o"/>
            </a:pPr>
            <a:r>
              <a:rPr lang="en-US" dirty="0"/>
              <a:t>We aim to develop a smart AI model in Python that seamlessly integrates OCR and CNN to convert handwritten documents into editable text.</a:t>
            </a:r>
          </a:p>
          <a:p>
            <a:pPr>
              <a:buFont typeface="Courier New" panose="02070309020205020404" pitchFamily="49" charset="0"/>
              <a:buChar char="o"/>
            </a:pPr>
            <a:r>
              <a:rPr lang="en-US" dirty="0"/>
              <a:t> This model should accurately recognize and digitize handwritten content, making it easier to edit, search, and store.</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pic>
        <p:nvPicPr>
          <p:cNvPr id="3074" name="Picture 2" descr="handwriting-to-text-converter">
            <a:extLst>
              <a:ext uri="{FF2B5EF4-FFF2-40B4-BE49-F238E27FC236}">
                <a16:creationId xmlns:a16="http://schemas.microsoft.com/office/drawing/2014/main" id="{FF2CA642-F99D-E5D0-B765-7749F948512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53200" y="1447800"/>
            <a:ext cx="4495800" cy="2766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71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B814-9926-C9E0-5320-A2723086F073}"/>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936C4F3-C5FD-435A-AEE8-7EF09A81EA93}"/>
              </a:ext>
            </a:extLst>
          </p:cNvPr>
          <p:cNvSpPr>
            <a:spLocks noGrp="1"/>
          </p:cNvSpPr>
          <p:nvPr>
            <p:ph idx="1"/>
          </p:nvPr>
        </p:nvSpPr>
        <p:spPr/>
        <p:txBody>
          <a:bodyPr/>
          <a:lstStyle/>
          <a:p>
            <a:pPr>
              <a:buFont typeface="Courier New" panose="02070309020205020404" pitchFamily="49" charset="0"/>
              <a:buChar char="o"/>
            </a:pPr>
            <a:r>
              <a:rPr lang="en-US" dirty="0"/>
              <a:t>Enhanced Accessibility &amp; Searchability – Digitized text allows for easy searching, editing, and sharing, making information retrieval faster and more efficient.</a:t>
            </a:r>
          </a:p>
          <a:p>
            <a:pPr>
              <a:buFont typeface="Courier New" panose="02070309020205020404" pitchFamily="49" charset="0"/>
              <a:buChar char="o"/>
            </a:pPr>
            <a:r>
              <a:rPr lang="en-US" dirty="0"/>
              <a:t>Improved Storage &amp; Preservation – Digital formats prevent physical deterioration, save space, and enable secure cloud storage with backup options.</a:t>
            </a:r>
          </a:p>
          <a:p>
            <a:pPr>
              <a:buFont typeface="Courier New" panose="02070309020205020404" pitchFamily="49" charset="0"/>
              <a:buChar char="o"/>
            </a:pPr>
            <a:r>
              <a:rPr lang="en-US"/>
              <a:t>Enhances Productivity and Workflow Efficiency – Facilitates the conversion of handwritten content into editable digital text, enabling streamlined document processing, seamless collaboration, and improved automation across various applications.</a:t>
            </a:r>
            <a:endParaRPr lang="en-US" dirty="0"/>
          </a:p>
        </p:txBody>
      </p:sp>
    </p:spTree>
    <p:extLst>
      <p:ext uri="{BB962C8B-B14F-4D97-AF65-F5344CB8AC3E}">
        <p14:creationId xmlns:p14="http://schemas.microsoft.com/office/powerpoint/2010/main" val="427013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9ADA-D635-9C35-4713-B3E4ED8D3CA0}"/>
              </a:ext>
            </a:extLst>
          </p:cNvPr>
          <p:cNvSpPr>
            <a:spLocks noGrp="1"/>
          </p:cNvSpPr>
          <p:nvPr>
            <p:ph type="title"/>
          </p:nvPr>
        </p:nvSpPr>
        <p:spPr/>
        <p:txBody>
          <a:bodyPr/>
          <a:lstStyle/>
          <a:p>
            <a:r>
              <a:rPr lang="en-US" dirty="0"/>
              <a:t>Literature review on</a:t>
            </a:r>
            <a:br>
              <a:rPr lang="en-US" dirty="0"/>
            </a:br>
            <a:r>
              <a:rPr lang="en-US" dirty="0"/>
              <a:t>paper 1</a:t>
            </a:r>
          </a:p>
        </p:txBody>
      </p:sp>
      <p:sp>
        <p:nvSpPr>
          <p:cNvPr id="3" name="Content Placeholder 2">
            <a:extLst>
              <a:ext uri="{FF2B5EF4-FFF2-40B4-BE49-F238E27FC236}">
                <a16:creationId xmlns:a16="http://schemas.microsoft.com/office/drawing/2014/main" id="{C9D0DA04-AFB9-36F7-79C4-4661E8606E57}"/>
              </a:ext>
            </a:extLst>
          </p:cNvPr>
          <p:cNvSpPr>
            <a:spLocks noGrp="1"/>
          </p:cNvSpPr>
          <p:nvPr>
            <p:ph idx="1"/>
          </p:nvPr>
        </p:nvSpPr>
        <p:spPr/>
        <p:txBody>
          <a:bodyPr/>
          <a:lstStyle/>
          <a:p>
            <a:pPr marL="0" indent="0">
              <a:buNone/>
            </a:pPr>
            <a:r>
              <a:rPr lang="en-US" sz="2800" dirty="0"/>
              <a:t> 1</a:t>
            </a:r>
            <a:r>
              <a:rPr lang="en-US" sz="2400" dirty="0"/>
              <a:t>. Methodology:</a:t>
            </a:r>
          </a:p>
          <a:p>
            <a:pPr>
              <a:buFont typeface="Courier New" panose="02070309020205020404" pitchFamily="49" charset="0"/>
              <a:buChar char="o"/>
            </a:pPr>
            <a:r>
              <a:rPr lang="en-US" dirty="0"/>
              <a:t>Collecting data : this step includes collecting data from two groups of Moroccan primary school pupils having ages ranging from five to ten. The collection has 30,000 photos spread across 300 pages, each bearing a Latin digit from 0 to 9.</a:t>
            </a:r>
          </a:p>
          <a:p>
            <a:pPr>
              <a:buFont typeface="Courier New" panose="02070309020205020404" pitchFamily="49" charset="0"/>
              <a:buChar char="o"/>
            </a:pPr>
            <a:r>
              <a:rPr lang="en-US" dirty="0"/>
              <a:t>Preprocessing data: this step includes inspecting the data to spot any problems , removing the noise and contour from the images , finally normalizing and resizing the images .</a:t>
            </a:r>
          </a:p>
          <a:p>
            <a:pPr>
              <a:buFont typeface="Courier New" panose="02070309020205020404" pitchFamily="49" charset="0"/>
              <a:buChar char="o"/>
            </a:pPr>
            <a:r>
              <a:rPr lang="en-US" dirty="0"/>
              <a:t>CNN model: the step includes developing a CNN model consisting convolutional layers(8 and 16 filters) for feature extraction ,followed by max-</a:t>
            </a:r>
            <a:r>
              <a:rPr lang="en-US" dirty="0" err="1"/>
              <a:t>pooling,dropout</a:t>
            </a:r>
            <a:r>
              <a:rPr lang="en-US" dirty="0"/>
              <a:t> for regularization , a flatten layer ,and dense layers with a </a:t>
            </a:r>
            <a:r>
              <a:rPr lang="en-US" dirty="0" err="1"/>
              <a:t>softmax</a:t>
            </a:r>
            <a:r>
              <a:rPr lang="en-US" dirty="0"/>
              <a:t> output for digit classification(0-9).</a:t>
            </a:r>
          </a:p>
        </p:txBody>
      </p:sp>
    </p:spTree>
    <p:extLst>
      <p:ext uri="{BB962C8B-B14F-4D97-AF65-F5344CB8AC3E}">
        <p14:creationId xmlns:p14="http://schemas.microsoft.com/office/powerpoint/2010/main" val="137364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B9D2C-2E5E-B91B-3454-8607C108A9AA}"/>
              </a:ext>
            </a:extLst>
          </p:cNvPr>
          <p:cNvSpPr txBox="1">
            <a:spLocks/>
          </p:cNvSpPr>
          <p:nvPr/>
        </p:nvSpPr>
        <p:spPr>
          <a:xfrm>
            <a:off x="1066800" y="533400"/>
            <a:ext cx="9144000" cy="556260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dirty="0"/>
              <a:t>2. Advantages:</a:t>
            </a:r>
          </a:p>
          <a:p>
            <a:pPr>
              <a:buFont typeface="Courier New" panose="02070309020205020404" pitchFamily="49" charset="0"/>
              <a:buChar char="o"/>
            </a:pPr>
            <a:r>
              <a:rPr lang="en-US" dirty="0"/>
              <a:t> this model achieved a 80% accuracy ,0.5 loss with utilizing the real world data collected from pupils between the age 5-10</a:t>
            </a:r>
          </a:p>
          <a:p>
            <a:pPr>
              <a:buFont typeface="Courier New" panose="02070309020205020404" pitchFamily="49" charset="0"/>
              <a:buChar char="o"/>
            </a:pPr>
            <a:r>
              <a:rPr lang="en-US" dirty="0"/>
              <a:t>This model avoided overfitting using dropout layers  which eventually improved the accuracy</a:t>
            </a:r>
          </a:p>
          <a:p>
            <a:pPr marL="0" indent="0">
              <a:buFont typeface="Arial" pitchFamily="34" charset="0"/>
              <a:buNone/>
            </a:pPr>
            <a:r>
              <a:rPr lang="en-US" dirty="0"/>
              <a:t>3. Limitations :</a:t>
            </a:r>
          </a:p>
          <a:p>
            <a:pPr>
              <a:buFont typeface="Courier New" panose="02070309020205020404" pitchFamily="49" charset="0"/>
              <a:buChar char="o"/>
            </a:pPr>
            <a:r>
              <a:rPr lang="en-US" dirty="0"/>
              <a:t>Was only limited to handwritten digits</a:t>
            </a:r>
          </a:p>
          <a:p>
            <a:pPr>
              <a:buFont typeface="Courier New" panose="02070309020205020404" pitchFamily="49" charset="0"/>
              <a:buChar char="o"/>
            </a:pPr>
            <a:r>
              <a:rPr lang="en-US" dirty="0"/>
              <a:t>Scope to improve the accuracy </a:t>
            </a:r>
          </a:p>
          <a:p>
            <a:pPr marL="0" indent="0">
              <a:buNone/>
            </a:pPr>
            <a:r>
              <a:rPr lang="en-US" dirty="0"/>
              <a:t>4.Dataset used:</a:t>
            </a:r>
          </a:p>
          <a:p>
            <a:pPr>
              <a:buFont typeface="Courier New" panose="02070309020205020404" pitchFamily="49" charset="0"/>
              <a:buChar char="o"/>
            </a:pPr>
            <a:r>
              <a:rPr lang="en-US" dirty="0"/>
              <a:t> they have collected dataset of </a:t>
            </a:r>
            <a:r>
              <a:rPr lang="en-US" b="1" dirty="0"/>
              <a:t>30,000 handwritten digit images</a:t>
            </a:r>
            <a:r>
              <a:rPr lang="en-US" dirty="0"/>
              <a:t> from Moroccan primary school pupils </a:t>
            </a:r>
          </a:p>
          <a:p>
            <a:pPr>
              <a:buFont typeface="Courier New" panose="02070309020205020404" pitchFamily="49" charset="0"/>
              <a:buChar char="o"/>
            </a:pPr>
            <a:endParaRPr lang="en-US" dirty="0"/>
          </a:p>
          <a:p>
            <a:pPr marL="0" indent="0">
              <a:buNone/>
            </a:pPr>
            <a:endParaRPr lang="en-US" dirty="0"/>
          </a:p>
        </p:txBody>
      </p:sp>
    </p:spTree>
    <p:extLst>
      <p:ext uri="{BB962C8B-B14F-4D97-AF65-F5344CB8AC3E}">
        <p14:creationId xmlns:p14="http://schemas.microsoft.com/office/powerpoint/2010/main" val="157123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664B7-DF06-5137-ADE4-C193D45AD71C}"/>
              </a:ext>
            </a:extLst>
          </p:cNvPr>
          <p:cNvSpPr>
            <a:spLocks noGrp="1"/>
          </p:cNvSpPr>
          <p:nvPr>
            <p:ph type="title"/>
          </p:nvPr>
        </p:nvSpPr>
        <p:spPr/>
        <p:txBody>
          <a:bodyPr/>
          <a:lstStyle/>
          <a:p>
            <a:r>
              <a:rPr lang="en-US" dirty="0"/>
              <a:t>Literature Review on </a:t>
            </a:r>
            <a:br>
              <a:rPr lang="en-US" dirty="0"/>
            </a:br>
            <a:r>
              <a:rPr lang="en-US" dirty="0"/>
              <a:t>paper 2</a:t>
            </a:r>
          </a:p>
        </p:txBody>
      </p:sp>
      <p:sp>
        <p:nvSpPr>
          <p:cNvPr id="3" name="Content Placeholder 2">
            <a:extLst>
              <a:ext uri="{FF2B5EF4-FFF2-40B4-BE49-F238E27FC236}">
                <a16:creationId xmlns:a16="http://schemas.microsoft.com/office/drawing/2014/main" id="{1F7E338A-8FEB-12EB-A9C3-0BE558100265}"/>
              </a:ext>
            </a:extLst>
          </p:cNvPr>
          <p:cNvSpPr>
            <a:spLocks noGrp="1"/>
          </p:cNvSpPr>
          <p:nvPr>
            <p:ph sz="half" idx="1"/>
          </p:nvPr>
        </p:nvSpPr>
        <p:spPr>
          <a:xfrm>
            <a:off x="1524000" y="1825625"/>
            <a:ext cx="5638800" cy="4270375"/>
          </a:xfrm>
        </p:spPr>
        <p:txBody>
          <a:bodyPr/>
          <a:lstStyle/>
          <a:p>
            <a:pPr marL="0" indent="0">
              <a:buNone/>
            </a:pPr>
            <a:r>
              <a:rPr lang="en-US" dirty="0"/>
              <a:t>1.Methodology:</a:t>
            </a:r>
          </a:p>
          <a:p>
            <a:pPr>
              <a:buFont typeface="Courier New" panose="02070309020205020404" pitchFamily="49" charset="0"/>
              <a:buChar char="o"/>
            </a:pPr>
            <a:r>
              <a:rPr lang="en-US" dirty="0"/>
              <a:t>Collect data: they used NIST dataset for handwritten character recognition for the CNN model</a:t>
            </a:r>
          </a:p>
          <a:p>
            <a:pPr>
              <a:buFont typeface="Courier New" panose="02070309020205020404" pitchFamily="49" charset="0"/>
              <a:buChar char="o"/>
            </a:pPr>
            <a:r>
              <a:rPr lang="en-US" dirty="0"/>
              <a:t>Pre-processing: this step includes noise removal from the data</a:t>
            </a:r>
          </a:p>
          <a:p>
            <a:pPr>
              <a:buFont typeface="Courier New" panose="02070309020205020404" pitchFamily="49" charset="0"/>
              <a:buChar char="o"/>
            </a:pPr>
            <a:r>
              <a:rPr lang="en-US" dirty="0"/>
              <a:t>Segmentation: this step includes the separation of individual characters using segmentation technique</a:t>
            </a:r>
          </a:p>
          <a:p>
            <a:pPr>
              <a:buFont typeface="Courier New" panose="02070309020205020404" pitchFamily="49" charset="0"/>
              <a:buChar char="o"/>
            </a:pPr>
            <a:endParaRPr lang="en-US" dirty="0"/>
          </a:p>
          <a:p>
            <a:pPr marL="0" indent="0">
              <a:buNone/>
            </a:pPr>
            <a:endParaRPr lang="en-US" dirty="0"/>
          </a:p>
          <a:p>
            <a:pPr marL="0" indent="0">
              <a:buNone/>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pic>
        <p:nvPicPr>
          <p:cNvPr id="10" name="Content Placeholder 9">
            <a:extLst>
              <a:ext uri="{FF2B5EF4-FFF2-40B4-BE49-F238E27FC236}">
                <a16:creationId xmlns:a16="http://schemas.microsoft.com/office/drawing/2014/main" id="{29FA417A-19F4-9565-CC6B-19B16259F02E}"/>
              </a:ext>
            </a:extLst>
          </p:cNvPr>
          <p:cNvPicPr>
            <a:picLocks noGrp="1" noChangeAspect="1"/>
          </p:cNvPicPr>
          <p:nvPr>
            <p:ph sz="half" idx="2"/>
          </p:nvPr>
        </p:nvPicPr>
        <p:blipFill>
          <a:blip r:embed="rId2"/>
          <a:stretch>
            <a:fillRect/>
          </a:stretch>
        </p:blipFill>
        <p:spPr>
          <a:xfrm>
            <a:off x="7543800" y="2057400"/>
            <a:ext cx="4343400" cy="2286000"/>
          </a:xfrm>
        </p:spPr>
      </p:pic>
    </p:spTree>
    <p:extLst>
      <p:ext uri="{BB962C8B-B14F-4D97-AF65-F5344CB8AC3E}">
        <p14:creationId xmlns:p14="http://schemas.microsoft.com/office/powerpoint/2010/main" val="330915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8A522-4F41-ADF1-4F92-E3B4F2E7204C}"/>
              </a:ext>
            </a:extLst>
          </p:cNvPr>
          <p:cNvSpPr>
            <a:spLocks noGrp="1"/>
          </p:cNvSpPr>
          <p:nvPr>
            <p:ph sz="half" idx="1"/>
          </p:nvPr>
        </p:nvSpPr>
        <p:spPr>
          <a:xfrm>
            <a:off x="914400" y="533400"/>
            <a:ext cx="5867400" cy="5562601"/>
          </a:xfrm>
        </p:spPr>
        <p:txBody>
          <a:bodyPr>
            <a:normAutofit fontScale="92500"/>
          </a:bodyPr>
          <a:lstStyle/>
          <a:p>
            <a:pPr marL="0" indent="0">
              <a:buNone/>
            </a:pPr>
            <a:endParaRPr lang="en-US" dirty="0"/>
          </a:p>
          <a:p>
            <a:pPr>
              <a:buFont typeface="Courier New" panose="02070309020205020404" pitchFamily="49" charset="0"/>
              <a:buChar char="o"/>
            </a:pPr>
            <a:r>
              <a:rPr lang="en-US" b="1" dirty="0"/>
              <a:t>Working of CNN</a:t>
            </a:r>
            <a:r>
              <a:rPr lang="en-US" dirty="0"/>
              <a:t>:</a:t>
            </a:r>
          </a:p>
          <a:p>
            <a:pPr marL="0" indent="0">
              <a:buNone/>
            </a:pPr>
            <a:r>
              <a:rPr lang="en-US" sz="2400" dirty="0"/>
              <a:t> 1</a:t>
            </a:r>
            <a:r>
              <a:rPr lang="en-US" dirty="0"/>
              <a:t>.Convolutional layer: Applies filters to the input image to extract features (edges, textures), followed by </a:t>
            </a:r>
            <a:r>
              <a:rPr lang="en-US" dirty="0" err="1"/>
              <a:t>ReLU</a:t>
            </a:r>
            <a:r>
              <a:rPr lang="en-US" dirty="0"/>
              <a:t> activation for non-linearity.</a:t>
            </a:r>
          </a:p>
          <a:p>
            <a:pPr marL="0" indent="0">
              <a:buNone/>
            </a:pPr>
            <a:r>
              <a:rPr lang="en-US" sz="2400" dirty="0"/>
              <a:t> 2</a:t>
            </a:r>
            <a:r>
              <a:rPr lang="en-US" dirty="0"/>
              <a:t>.Max Pooling layer: Reduces the feature map's size    by selecting the maximum value from a small region, helping to down-sample and retain important features.</a:t>
            </a:r>
          </a:p>
          <a:p>
            <a:pPr marL="0" indent="0">
              <a:buNone/>
            </a:pPr>
            <a:r>
              <a:rPr lang="en-US" dirty="0"/>
              <a:t>3.Flattening layer : Converts the multi-dimensional feature map into a one-dimensional vector, preparing it for input into fully connected layers for classification.</a:t>
            </a:r>
          </a:p>
          <a:p>
            <a:pPr marL="0" indent="0">
              <a:buNone/>
            </a:pPr>
            <a:r>
              <a:rPr lang="en-US" dirty="0"/>
              <a:t>4.Fully connected layers : Connects every neuron in the layer to every neuron in the previous layer, enabling complex decision-making and final classification based on the features extracted by previous layers.</a:t>
            </a:r>
          </a:p>
          <a:p>
            <a:pPr marL="0" indent="0">
              <a:buNone/>
            </a:pPr>
            <a:endParaRPr lang="en-US" dirty="0"/>
          </a:p>
        </p:txBody>
      </p:sp>
      <p:pic>
        <p:nvPicPr>
          <p:cNvPr id="20" name="Content Placeholder 19">
            <a:extLst>
              <a:ext uri="{FF2B5EF4-FFF2-40B4-BE49-F238E27FC236}">
                <a16:creationId xmlns:a16="http://schemas.microsoft.com/office/drawing/2014/main" id="{16978E67-C34F-1D55-FBE4-0C9FC8746069}"/>
              </a:ext>
            </a:extLst>
          </p:cNvPr>
          <p:cNvPicPr>
            <a:picLocks noGrp="1" noChangeAspect="1"/>
          </p:cNvPicPr>
          <p:nvPr>
            <p:ph sz="half" idx="2"/>
          </p:nvPr>
        </p:nvPicPr>
        <p:blipFill>
          <a:blip r:embed="rId2"/>
          <a:stretch>
            <a:fillRect/>
          </a:stretch>
        </p:blipFill>
        <p:spPr>
          <a:xfrm>
            <a:off x="7315200" y="1905000"/>
            <a:ext cx="4343400" cy="2458866"/>
          </a:xfrm>
          <a:prstGeom prst="rect">
            <a:avLst/>
          </a:prstGeom>
        </p:spPr>
      </p:pic>
    </p:spTree>
    <p:extLst>
      <p:ext uri="{BB962C8B-B14F-4D97-AF65-F5344CB8AC3E}">
        <p14:creationId xmlns:p14="http://schemas.microsoft.com/office/powerpoint/2010/main" val="139765141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1696</TotalTime>
  <Words>1288</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Candara</vt:lpstr>
      <vt:lpstr>Consolas</vt:lpstr>
      <vt:lpstr>Courier New</vt:lpstr>
      <vt:lpstr>Tech Computer 16x9</vt:lpstr>
      <vt:lpstr>HANDWRITTEN DOCUMENT CONVERSION</vt:lpstr>
      <vt:lpstr>TEAM MEMEBERS</vt:lpstr>
      <vt:lpstr>Introduction</vt:lpstr>
      <vt:lpstr>Objectives</vt:lpstr>
      <vt:lpstr>Advantages</vt:lpstr>
      <vt:lpstr>Literature review on paper 1</vt:lpstr>
      <vt:lpstr>PowerPoint Presentation</vt:lpstr>
      <vt:lpstr>Literature Review on  paper 2</vt:lpstr>
      <vt:lpstr>PowerPoint Presentation</vt:lpstr>
      <vt:lpstr>PowerPoint Presentation</vt:lpstr>
      <vt:lpstr>Literature Review on  paper 3</vt:lpstr>
      <vt:lpstr>PowerPoint Presentation</vt:lpstr>
      <vt:lpstr>Why CNN?</vt:lpstr>
      <vt:lpstr>Research Gap</vt:lpstr>
      <vt:lpstr>Overview of the proposed  methodology </vt:lpstr>
      <vt:lpstr>Datasets for our model</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Lakshmi Tejaswi Jampana</dc:creator>
  <cp:lastModifiedBy>Lakshmi Tejaswi Jampana</cp:lastModifiedBy>
  <cp:revision>5</cp:revision>
  <dcterms:created xsi:type="dcterms:W3CDTF">2025-02-09T12:49:05Z</dcterms:created>
  <dcterms:modified xsi:type="dcterms:W3CDTF">2025-02-12T09:05:25Z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