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36" r:id="rId1"/>
  </p:sldMasterIdLst>
  <p:sldIdLst>
    <p:sldId id="256" r:id="rId2"/>
    <p:sldId id="257" r:id="rId3"/>
    <p:sldId id="258" r:id="rId4"/>
    <p:sldId id="259" r:id="rId5"/>
    <p:sldId id="260" r:id="rId6"/>
    <p:sldId id="261" r:id="rId7"/>
    <p:sldId id="265" r:id="rId8"/>
    <p:sldId id="266" r:id="rId9"/>
    <p:sldId id="267" r:id="rId10"/>
    <p:sldId id="268" r:id="rId11"/>
    <p:sldId id="270" r:id="rId12"/>
    <p:sldId id="271" r:id="rId13"/>
    <p:sldId id="272" r:id="rId14"/>
    <p:sldId id="273" r:id="rId15"/>
    <p:sldId id="274" r:id="rId16"/>
    <p:sldId id="275" r:id="rId17"/>
    <p:sldId id="27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67" d="100"/>
          <a:sy n="67" d="100"/>
        </p:scale>
        <p:origin x="64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83884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6/12/2023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66164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99553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052626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561430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6/12/2023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297937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6/12/2023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122869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519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05527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8A87A34-81AB-432B-8DAE-1953F412C126}" type="datetimeFigureOut">
              <a:rPr lang="en-US" smtClean="0"/>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25318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74309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78218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73677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6/12/2023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63415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6/12/2023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22256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t>6/12/2023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5621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5145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pPr/>
              <a:t>6/12/2023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00512992"/>
      </p:ext>
    </p:extLst>
  </p:cSld>
  <p:clrMap bg1="dk1" tx1="lt1" bg2="dk2" tx2="lt2" accent1="accent1" accent2="accent2" accent3="accent3" accent4="accent4" accent5="accent5" accent6="accent6" hlink="hlink" folHlink="folHlink"/>
  <p:sldLayoutIdLst>
    <p:sldLayoutId id="2147483837" r:id="rId1"/>
    <p:sldLayoutId id="2147483838" r:id="rId2"/>
    <p:sldLayoutId id="2147483839" r:id="rId3"/>
    <p:sldLayoutId id="2147483840" r:id="rId4"/>
    <p:sldLayoutId id="2147483841" r:id="rId5"/>
    <p:sldLayoutId id="2147483842" r:id="rId6"/>
    <p:sldLayoutId id="2147483843" r:id="rId7"/>
    <p:sldLayoutId id="2147483844" r:id="rId8"/>
    <p:sldLayoutId id="2147483845" r:id="rId9"/>
    <p:sldLayoutId id="2147483846" r:id="rId10"/>
    <p:sldLayoutId id="2147483847" r:id="rId11"/>
    <p:sldLayoutId id="2147483848" r:id="rId12"/>
    <p:sldLayoutId id="2147483849" r:id="rId13"/>
    <p:sldLayoutId id="2147483850" r:id="rId14"/>
    <p:sldLayoutId id="2147483851" r:id="rId15"/>
    <p:sldLayoutId id="2147483852" r:id="rId16"/>
    <p:sldLayoutId id="214748385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F70BF-98BF-47D0-81C8-12B104822612}"/>
              </a:ext>
            </a:extLst>
          </p:cNvPr>
          <p:cNvSpPr>
            <a:spLocks noGrp="1"/>
          </p:cNvSpPr>
          <p:nvPr>
            <p:ph type="ctrTitle"/>
          </p:nvPr>
        </p:nvSpPr>
        <p:spPr>
          <a:xfrm>
            <a:off x="188259" y="1803405"/>
            <a:ext cx="11362765" cy="1825096"/>
          </a:xfrm>
        </p:spPr>
        <p:txBody>
          <a:bodyPr/>
          <a:lstStyle/>
          <a:p>
            <a:r>
              <a:rPr lang="en-IN" dirty="0">
                <a:solidFill>
                  <a:schemeClr val="accent1"/>
                </a:solidFill>
              </a:rPr>
              <a:t>Global climatic change</a:t>
            </a:r>
          </a:p>
        </p:txBody>
      </p:sp>
      <p:sp>
        <p:nvSpPr>
          <p:cNvPr id="3" name="Subtitle 2">
            <a:extLst>
              <a:ext uri="{FF2B5EF4-FFF2-40B4-BE49-F238E27FC236}">
                <a16:creationId xmlns:a16="http://schemas.microsoft.com/office/drawing/2014/main" id="{C093A6EF-9A0D-408E-B700-4DD2FD5C8F80}"/>
              </a:ext>
            </a:extLst>
          </p:cNvPr>
          <p:cNvSpPr>
            <a:spLocks noGrp="1"/>
          </p:cNvSpPr>
          <p:nvPr>
            <p:ph type="subTitle" idx="1"/>
          </p:nvPr>
        </p:nvSpPr>
        <p:spPr/>
        <p:txBody>
          <a:bodyPr/>
          <a:lstStyle/>
          <a:p>
            <a:r>
              <a:rPr lang="en-IN" dirty="0"/>
              <a:t>							-Cloud destination </a:t>
            </a:r>
          </a:p>
        </p:txBody>
      </p:sp>
    </p:spTree>
    <p:extLst>
      <p:ext uri="{BB962C8B-B14F-4D97-AF65-F5344CB8AC3E}">
        <p14:creationId xmlns:p14="http://schemas.microsoft.com/office/powerpoint/2010/main" val="3421422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D5C0535-9412-42E2-A473-2243062FD3D3}"/>
              </a:ext>
            </a:extLst>
          </p:cNvPr>
          <p:cNvSpPr/>
          <p:nvPr/>
        </p:nvSpPr>
        <p:spPr>
          <a:xfrm>
            <a:off x="0" y="856146"/>
            <a:ext cx="12192000" cy="646331"/>
          </a:xfrm>
          <a:prstGeom prst="rect">
            <a:avLst/>
          </a:prstGeom>
        </p:spPr>
        <p:txBody>
          <a:bodyPr wrap="square">
            <a:spAutoFit/>
          </a:bodyPr>
          <a:lstStyle/>
          <a:p>
            <a:r>
              <a:rPr lang="en-GB" dirty="0"/>
              <a:t>To handle these missing values, pandas provide us with several techniques such as b-fill, f-fill or just dropping the entire row</a:t>
            </a:r>
            <a:endParaRPr lang="en-IN" dirty="0"/>
          </a:p>
        </p:txBody>
      </p:sp>
      <p:pic>
        <p:nvPicPr>
          <p:cNvPr id="5" name="Picture 4">
            <a:extLst>
              <a:ext uri="{FF2B5EF4-FFF2-40B4-BE49-F238E27FC236}">
                <a16:creationId xmlns:a16="http://schemas.microsoft.com/office/drawing/2014/main" id="{4215609E-4999-4270-B766-0517ECB7D423}"/>
              </a:ext>
            </a:extLst>
          </p:cNvPr>
          <p:cNvPicPr>
            <a:picLocks noChangeAspect="1"/>
          </p:cNvPicPr>
          <p:nvPr/>
        </p:nvPicPr>
        <p:blipFill>
          <a:blip r:embed="rId2"/>
          <a:stretch>
            <a:fillRect/>
          </a:stretch>
        </p:blipFill>
        <p:spPr>
          <a:xfrm>
            <a:off x="2781300" y="2225962"/>
            <a:ext cx="4895969" cy="1667409"/>
          </a:xfrm>
          <a:prstGeom prst="rect">
            <a:avLst/>
          </a:prstGeom>
        </p:spPr>
      </p:pic>
    </p:spTree>
    <p:extLst>
      <p:ext uri="{BB962C8B-B14F-4D97-AF65-F5344CB8AC3E}">
        <p14:creationId xmlns:p14="http://schemas.microsoft.com/office/powerpoint/2010/main" val="1561152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42E84-2D70-41D9-9E9F-C0CE162B670B}"/>
              </a:ext>
            </a:extLst>
          </p:cNvPr>
          <p:cNvSpPr>
            <a:spLocks noGrp="1"/>
          </p:cNvSpPr>
          <p:nvPr>
            <p:ph type="title"/>
          </p:nvPr>
        </p:nvSpPr>
        <p:spPr/>
        <p:txBody>
          <a:bodyPr/>
          <a:lstStyle/>
          <a:p>
            <a:r>
              <a:rPr lang="en-IN" dirty="0"/>
              <a:t>Exploratory data analysis</a:t>
            </a:r>
          </a:p>
        </p:txBody>
      </p:sp>
      <p:sp>
        <p:nvSpPr>
          <p:cNvPr id="3" name="Content Placeholder 2">
            <a:extLst>
              <a:ext uri="{FF2B5EF4-FFF2-40B4-BE49-F238E27FC236}">
                <a16:creationId xmlns:a16="http://schemas.microsoft.com/office/drawing/2014/main" id="{53C3F8BF-7825-44B7-951B-38327B02907C}"/>
              </a:ext>
            </a:extLst>
          </p:cNvPr>
          <p:cNvSpPr>
            <a:spLocks noGrp="1"/>
          </p:cNvSpPr>
          <p:nvPr>
            <p:ph idx="1"/>
          </p:nvPr>
        </p:nvSpPr>
        <p:spPr>
          <a:xfrm>
            <a:off x="685800" y="2240726"/>
            <a:ext cx="10820400" cy="4024125"/>
          </a:xfrm>
        </p:spPr>
        <p:txBody>
          <a:bodyPr/>
          <a:lstStyle/>
          <a:p>
            <a:pPr marL="0" indent="0">
              <a:buNone/>
            </a:pPr>
            <a:r>
              <a:rPr lang="en-IN" dirty="0"/>
              <a:t>.</a:t>
            </a:r>
          </a:p>
        </p:txBody>
      </p:sp>
      <p:sp>
        <p:nvSpPr>
          <p:cNvPr id="4" name="Rectangle 3">
            <a:extLst>
              <a:ext uri="{FF2B5EF4-FFF2-40B4-BE49-F238E27FC236}">
                <a16:creationId xmlns:a16="http://schemas.microsoft.com/office/drawing/2014/main" id="{8450A6F5-2064-4E4D-A348-FD29949332A0}"/>
              </a:ext>
            </a:extLst>
          </p:cNvPr>
          <p:cNvSpPr/>
          <p:nvPr/>
        </p:nvSpPr>
        <p:spPr>
          <a:xfrm>
            <a:off x="201706" y="1871394"/>
            <a:ext cx="10569388" cy="369332"/>
          </a:xfrm>
          <a:prstGeom prst="rect">
            <a:avLst/>
          </a:prstGeom>
        </p:spPr>
        <p:txBody>
          <a:bodyPr wrap="square">
            <a:spAutoFit/>
          </a:bodyPr>
          <a:lstStyle/>
          <a:p>
            <a:r>
              <a:rPr lang="en-GB" dirty="0"/>
              <a:t>Using the </a:t>
            </a:r>
            <a:r>
              <a:rPr lang="en-GB" dirty="0" err="1"/>
              <a:t>pairplot</a:t>
            </a:r>
            <a:r>
              <a:rPr lang="en-GB" dirty="0"/>
              <a:t>() function of the seaborn library, the following inferences were drawn: </a:t>
            </a:r>
            <a:endParaRPr lang="en-IN" dirty="0"/>
          </a:p>
        </p:txBody>
      </p:sp>
      <p:pic>
        <p:nvPicPr>
          <p:cNvPr id="5" name="Picture 4">
            <a:extLst>
              <a:ext uri="{FF2B5EF4-FFF2-40B4-BE49-F238E27FC236}">
                <a16:creationId xmlns:a16="http://schemas.microsoft.com/office/drawing/2014/main" id="{BDF18AB3-A2F3-424E-97D8-D02060FD5DB2}"/>
              </a:ext>
            </a:extLst>
          </p:cNvPr>
          <p:cNvPicPr>
            <a:picLocks noChangeAspect="1"/>
          </p:cNvPicPr>
          <p:nvPr/>
        </p:nvPicPr>
        <p:blipFill>
          <a:blip r:embed="rId2"/>
          <a:stretch>
            <a:fillRect/>
          </a:stretch>
        </p:blipFill>
        <p:spPr>
          <a:xfrm>
            <a:off x="515751" y="2605212"/>
            <a:ext cx="7929002" cy="4024125"/>
          </a:xfrm>
          <a:prstGeom prst="rect">
            <a:avLst/>
          </a:prstGeom>
        </p:spPr>
      </p:pic>
    </p:spTree>
    <p:extLst>
      <p:ext uri="{BB962C8B-B14F-4D97-AF65-F5344CB8AC3E}">
        <p14:creationId xmlns:p14="http://schemas.microsoft.com/office/powerpoint/2010/main" val="1185741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534A085-9B4A-406D-A61B-9A1F6FA6BF8D}"/>
              </a:ext>
            </a:extLst>
          </p:cNvPr>
          <p:cNvSpPr/>
          <p:nvPr/>
        </p:nvSpPr>
        <p:spPr>
          <a:xfrm>
            <a:off x="0" y="896488"/>
            <a:ext cx="12192000" cy="646331"/>
          </a:xfrm>
          <a:prstGeom prst="rect">
            <a:avLst/>
          </a:prstGeom>
        </p:spPr>
        <p:txBody>
          <a:bodyPr wrap="square">
            <a:spAutoFit/>
          </a:bodyPr>
          <a:lstStyle/>
          <a:p>
            <a:r>
              <a:rPr lang="en-GB" dirty="0"/>
              <a:t>Graph showing the variance of the changes in the mean surface temperature with the changing months in a year:</a:t>
            </a:r>
            <a:endParaRPr lang="en-IN" dirty="0"/>
          </a:p>
        </p:txBody>
      </p:sp>
      <p:pic>
        <p:nvPicPr>
          <p:cNvPr id="3" name="Picture 2">
            <a:extLst>
              <a:ext uri="{FF2B5EF4-FFF2-40B4-BE49-F238E27FC236}">
                <a16:creationId xmlns:a16="http://schemas.microsoft.com/office/drawing/2014/main" id="{C878E616-67F9-4DFC-86FC-3CC9E9FE195E}"/>
              </a:ext>
            </a:extLst>
          </p:cNvPr>
          <p:cNvPicPr>
            <a:picLocks noChangeAspect="1"/>
          </p:cNvPicPr>
          <p:nvPr/>
        </p:nvPicPr>
        <p:blipFill>
          <a:blip r:embed="rId2"/>
          <a:stretch>
            <a:fillRect/>
          </a:stretch>
        </p:blipFill>
        <p:spPr>
          <a:xfrm>
            <a:off x="266700" y="1657911"/>
            <a:ext cx="6362700" cy="2577913"/>
          </a:xfrm>
          <a:prstGeom prst="rect">
            <a:avLst/>
          </a:prstGeom>
        </p:spPr>
      </p:pic>
      <p:sp>
        <p:nvSpPr>
          <p:cNvPr id="4" name="Rectangle 3">
            <a:extLst>
              <a:ext uri="{FF2B5EF4-FFF2-40B4-BE49-F238E27FC236}">
                <a16:creationId xmlns:a16="http://schemas.microsoft.com/office/drawing/2014/main" id="{735FB87A-6E76-4D0B-BEC5-A4DB6EF2C731}"/>
              </a:ext>
            </a:extLst>
          </p:cNvPr>
          <p:cNvSpPr/>
          <p:nvPr/>
        </p:nvSpPr>
        <p:spPr>
          <a:xfrm>
            <a:off x="266700" y="4482824"/>
            <a:ext cx="11795312" cy="646331"/>
          </a:xfrm>
          <a:prstGeom prst="rect">
            <a:avLst/>
          </a:prstGeom>
        </p:spPr>
        <p:txBody>
          <a:bodyPr wrap="square">
            <a:spAutoFit/>
          </a:bodyPr>
          <a:lstStyle/>
          <a:p>
            <a:r>
              <a:rPr lang="en-GB" dirty="0"/>
              <a:t>Some areas experienced higher changes in the mean surface temperature over the years than others.</a:t>
            </a:r>
          </a:p>
          <a:p>
            <a:r>
              <a:rPr lang="en-GB" dirty="0"/>
              <a:t>Some months showed a higher rise in the mean surface temperature than the rest.</a:t>
            </a:r>
            <a:endParaRPr lang="en-IN" dirty="0"/>
          </a:p>
        </p:txBody>
      </p:sp>
      <p:sp>
        <p:nvSpPr>
          <p:cNvPr id="5" name="Rectangle 4">
            <a:extLst>
              <a:ext uri="{FF2B5EF4-FFF2-40B4-BE49-F238E27FC236}">
                <a16:creationId xmlns:a16="http://schemas.microsoft.com/office/drawing/2014/main" id="{5B7C55D1-AF88-48C5-8479-611C4001A0DA}"/>
              </a:ext>
            </a:extLst>
          </p:cNvPr>
          <p:cNvSpPr/>
          <p:nvPr/>
        </p:nvSpPr>
        <p:spPr>
          <a:xfrm>
            <a:off x="266700" y="5200089"/>
            <a:ext cx="11674288" cy="646331"/>
          </a:xfrm>
          <a:prstGeom prst="rect">
            <a:avLst/>
          </a:prstGeom>
        </p:spPr>
        <p:txBody>
          <a:bodyPr wrap="square">
            <a:spAutoFit/>
          </a:bodyPr>
          <a:lstStyle/>
          <a:p>
            <a:r>
              <a:rPr lang="en-GB" dirty="0"/>
              <a:t>Thus, it was concluded that the changes in the surface temperature varied and depended on the time of the year and the area</a:t>
            </a:r>
            <a:endParaRPr lang="en-IN" dirty="0"/>
          </a:p>
        </p:txBody>
      </p:sp>
    </p:spTree>
    <p:extLst>
      <p:ext uri="{BB962C8B-B14F-4D97-AF65-F5344CB8AC3E}">
        <p14:creationId xmlns:p14="http://schemas.microsoft.com/office/powerpoint/2010/main" val="1030470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4CFF4-FBA3-4896-B319-DBF7B9EFC4D6}"/>
              </a:ext>
            </a:extLst>
          </p:cNvPr>
          <p:cNvSpPr>
            <a:spLocks noGrp="1"/>
          </p:cNvSpPr>
          <p:nvPr>
            <p:ph type="title"/>
          </p:nvPr>
        </p:nvSpPr>
        <p:spPr>
          <a:xfrm>
            <a:off x="2895600" y="764373"/>
            <a:ext cx="7821706" cy="634121"/>
          </a:xfrm>
        </p:spPr>
        <p:txBody>
          <a:bodyPr>
            <a:normAutofit fontScale="90000"/>
          </a:bodyPr>
          <a:lstStyle/>
          <a:p>
            <a:r>
              <a:rPr lang="en-IN" u="sng" dirty="0">
                <a:solidFill>
                  <a:schemeClr val="accent1"/>
                </a:solidFill>
              </a:rPr>
              <a:t>Model selection</a:t>
            </a:r>
          </a:p>
        </p:txBody>
      </p:sp>
      <p:sp>
        <p:nvSpPr>
          <p:cNvPr id="3" name="Content Placeholder 2">
            <a:extLst>
              <a:ext uri="{FF2B5EF4-FFF2-40B4-BE49-F238E27FC236}">
                <a16:creationId xmlns:a16="http://schemas.microsoft.com/office/drawing/2014/main" id="{07B20758-8147-4FA3-A10E-EC41CEA514EC}"/>
              </a:ext>
            </a:extLst>
          </p:cNvPr>
          <p:cNvSpPr>
            <a:spLocks noGrp="1"/>
          </p:cNvSpPr>
          <p:nvPr>
            <p:ph idx="1"/>
          </p:nvPr>
        </p:nvSpPr>
        <p:spPr>
          <a:xfrm>
            <a:off x="685800" y="1398494"/>
            <a:ext cx="10820400" cy="4820191"/>
          </a:xfrm>
        </p:spPr>
        <p:txBody>
          <a:bodyPr>
            <a:normAutofit fontScale="85000" lnSpcReduction="20000"/>
          </a:bodyPr>
          <a:lstStyle/>
          <a:p>
            <a:r>
              <a:rPr lang="en-GB" dirty="0"/>
              <a:t>It determines the algorithm or combination of algorithms that will be used to build the predictive model. </a:t>
            </a:r>
          </a:p>
          <a:p>
            <a:r>
              <a:rPr lang="en-GB" dirty="0"/>
              <a:t>Common model selection techniques that are often employed in data analysis and predictive modelling tasks. </a:t>
            </a:r>
          </a:p>
          <a:p>
            <a:r>
              <a:rPr lang="en-GB" dirty="0"/>
              <a:t>1. Linear Regression </a:t>
            </a:r>
          </a:p>
          <a:p>
            <a:r>
              <a:rPr lang="en-GB" dirty="0"/>
              <a:t>2. Sine Regression </a:t>
            </a:r>
          </a:p>
          <a:p>
            <a:r>
              <a:rPr lang="en-GB" dirty="0"/>
              <a:t>3. Decision Trees </a:t>
            </a:r>
          </a:p>
          <a:p>
            <a:r>
              <a:rPr lang="en-GB" dirty="0"/>
              <a:t>4. Random Forests </a:t>
            </a:r>
          </a:p>
          <a:p>
            <a:r>
              <a:rPr lang="en-GB" dirty="0"/>
              <a:t>5. Support Vector Machines (SVM) </a:t>
            </a:r>
          </a:p>
          <a:p>
            <a:r>
              <a:rPr lang="en-GB" dirty="0"/>
              <a:t>6. K-Nearest </a:t>
            </a:r>
            <a:r>
              <a:rPr lang="en-GB" dirty="0" err="1"/>
              <a:t>Neighbors</a:t>
            </a:r>
            <a:r>
              <a:rPr lang="en-GB" dirty="0"/>
              <a:t> (KNN) </a:t>
            </a:r>
          </a:p>
          <a:p>
            <a:r>
              <a:rPr lang="en-GB" dirty="0"/>
              <a:t>7. </a:t>
            </a:r>
            <a:r>
              <a:rPr lang="en-GB" dirty="0" err="1"/>
              <a:t>XGBoost</a:t>
            </a:r>
            <a:r>
              <a:rPr lang="en-GB" dirty="0"/>
              <a:t> </a:t>
            </a:r>
          </a:p>
          <a:p>
            <a:r>
              <a:rPr lang="en-GB" dirty="0"/>
              <a:t>8. Deep Neural Networks </a:t>
            </a:r>
          </a:p>
          <a:p>
            <a:pPr marL="0" indent="0">
              <a:buNone/>
            </a:pPr>
            <a:r>
              <a:rPr lang="en-GB" dirty="0"/>
              <a:t>The choice of models depends on several factors, including the problem requirements, the available data, computational resources.</a:t>
            </a:r>
          </a:p>
          <a:p>
            <a:pPr marL="0" indent="0">
              <a:buNone/>
            </a:pPr>
            <a:r>
              <a:rPr lang="en-GB" dirty="0"/>
              <a:t> </a:t>
            </a:r>
            <a:endParaRPr lang="en-IN" dirty="0"/>
          </a:p>
        </p:txBody>
      </p:sp>
    </p:spTree>
    <p:extLst>
      <p:ext uri="{BB962C8B-B14F-4D97-AF65-F5344CB8AC3E}">
        <p14:creationId xmlns:p14="http://schemas.microsoft.com/office/powerpoint/2010/main" val="364730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A6DF4B-2F0D-4173-8EB4-A7EC2F30704F}"/>
              </a:ext>
            </a:extLst>
          </p:cNvPr>
          <p:cNvSpPr/>
          <p:nvPr/>
        </p:nvSpPr>
        <p:spPr>
          <a:xfrm>
            <a:off x="0" y="1166842"/>
            <a:ext cx="12192000" cy="4339650"/>
          </a:xfrm>
          <a:prstGeom prst="rect">
            <a:avLst/>
          </a:prstGeom>
        </p:spPr>
        <p:txBody>
          <a:bodyPr wrap="square">
            <a:spAutoFit/>
          </a:bodyPr>
          <a:lstStyle/>
          <a:p>
            <a:r>
              <a:rPr lang="en-GB" sz="2400" u="sng" dirty="0">
                <a:solidFill>
                  <a:schemeClr val="accent1"/>
                </a:solidFill>
              </a:rPr>
              <a:t>MODEL TRAINING AND EVALUATION:</a:t>
            </a:r>
          </a:p>
          <a:p>
            <a:r>
              <a:rPr lang="en-GB" dirty="0"/>
              <a:t>	 </a:t>
            </a:r>
          </a:p>
          <a:p>
            <a:r>
              <a:rPr lang="en-GB" dirty="0"/>
              <a:t>	During the model training and evaluation phase, the selected models were trained using the prepared dataset. The dataset was likely divided into two subsets: a training set and a testing set. The training set was used to train the models, while the testing set was held back to evaluate the models' performance on unseen data. </a:t>
            </a:r>
          </a:p>
          <a:p>
            <a:r>
              <a:rPr lang="en-GB" dirty="0"/>
              <a:t>	To train the models, the input features from the dataset were used to predict the target variable.</a:t>
            </a:r>
          </a:p>
          <a:p>
            <a:r>
              <a:rPr lang="en-GB" dirty="0"/>
              <a:t>The models were trained to learn the underlying patterns and relationships between the input features and the target variable.</a:t>
            </a:r>
          </a:p>
          <a:p>
            <a:r>
              <a:rPr lang="en-GB" dirty="0"/>
              <a:t>	 After the models were trained, they were evaluated using performance evaluation metrics. </a:t>
            </a:r>
          </a:p>
          <a:p>
            <a:r>
              <a:rPr lang="en-GB" dirty="0"/>
              <a:t>        Commonly used metrics for regression tasks include: </a:t>
            </a:r>
          </a:p>
          <a:p>
            <a:pPr marL="342900" indent="-342900">
              <a:buAutoNum type="arabicPeriod"/>
            </a:pPr>
            <a:r>
              <a:rPr lang="en-GB" dirty="0"/>
              <a:t>Mean Absolute Error (MAE)</a:t>
            </a:r>
          </a:p>
          <a:p>
            <a:pPr marL="342900" indent="-342900">
              <a:buAutoNum type="arabicPeriod"/>
            </a:pPr>
            <a:r>
              <a:rPr lang="en-GB" dirty="0"/>
              <a:t>Mean Squared Error (MSE) </a:t>
            </a:r>
          </a:p>
          <a:p>
            <a:pPr marL="342900" indent="-342900">
              <a:buAutoNum type="arabicPeriod"/>
            </a:pPr>
            <a:r>
              <a:rPr lang="en-GB" dirty="0"/>
              <a:t>R2 Score </a:t>
            </a:r>
          </a:p>
          <a:p>
            <a:r>
              <a:rPr lang="en-GB" dirty="0"/>
              <a:t>	</a:t>
            </a:r>
            <a:endParaRPr lang="en-IN" dirty="0"/>
          </a:p>
        </p:txBody>
      </p:sp>
    </p:spTree>
    <p:extLst>
      <p:ext uri="{BB962C8B-B14F-4D97-AF65-F5344CB8AC3E}">
        <p14:creationId xmlns:p14="http://schemas.microsoft.com/office/powerpoint/2010/main" val="1435424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94C2639-FFFB-4F0D-A789-180B1AA2BA0A}"/>
              </a:ext>
            </a:extLst>
          </p:cNvPr>
          <p:cNvSpPr/>
          <p:nvPr/>
        </p:nvSpPr>
        <p:spPr>
          <a:xfrm>
            <a:off x="219075" y="870697"/>
            <a:ext cx="12192000" cy="2031325"/>
          </a:xfrm>
          <a:prstGeom prst="rect">
            <a:avLst/>
          </a:prstGeom>
        </p:spPr>
        <p:txBody>
          <a:bodyPr wrap="square">
            <a:spAutoFit/>
          </a:bodyPr>
          <a:lstStyle/>
          <a:p>
            <a:r>
              <a:rPr lang="en-GB" dirty="0"/>
              <a:t>	</a:t>
            </a:r>
          </a:p>
          <a:p>
            <a:r>
              <a:rPr lang="en-GB" dirty="0"/>
              <a:t>	By evaluating the models using appropriate metrics, the project team can assess the models' effectiveness in predicting future changes in mean surface temperature and make informed decisions about which model to select for deployment.</a:t>
            </a:r>
          </a:p>
          <a:p>
            <a:r>
              <a:rPr lang="en-GB" dirty="0"/>
              <a:t>	Here is a comparison chart depicting the various metrics for each model that are used for evaluating and choosing the one with the best results:</a:t>
            </a:r>
          </a:p>
          <a:p>
            <a:endParaRPr lang="en-IN" dirty="0"/>
          </a:p>
        </p:txBody>
      </p:sp>
      <p:pic>
        <p:nvPicPr>
          <p:cNvPr id="3" name="Picture 2">
            <a:extLst>
              <a:ext uri="{FF2B5EF4-FFF2-40B4-BE49-F238E27FC236}">
                <a16:creationId xmlns:a16="http://schemas.microsoft.com/office/drawing/2014/main" id="{4BDF3682-95C9-4C2B-9BE2-EE6DF404229C}"/>
              </a:ext>
            </a:extLst>
          </p:cNvPr>
          <p:cNvPicPr>
            <a:picLocks noChangeAspect="1"/>
          </p:cNvPicPr>
          <p:nvPr/>
        </p:nvPicPr>
        <p:blipFill>
          <a:blip r:embed="rId2"/>
          <a:stretch>
            <a:fillRect/>
          </a:stretch>
        </p:blipFill>
        <p:spPr>
          <a:xfrm>
            <a:off x="3094506" y="2859440"/>
            <a:ext cx="5458384" cy="3025588"/>
          </a:xfrm>
          <a:prstGeom prst="rect">
            <a:avLst/>
          </a:prstGeom>
        </p:spPr>
      </p:pic>
    </p:spTree>
    <p:extLst>
      <p:ext uri="{BB962C8B-B14F-4D97-AF65-F5344CB8AC3E}">
        <p14:creationId xmlns:p14="http://schemas.microsoft.com/office/powerpoint/2010/main" val="3889710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7D9B57-E037-455E-8FCD-5EC13DA98077}"/>
              </a:ext>
            </a:extLst>
          </p:cNvPr>
          <p:cNvSpPr/>
          <p:nvPr/>
        </p:nvSpPr>
        <p:spPr>
          <a:xfrm>
            <a:off x="188259" y="1600200"/>
            <a:ext cx="12003741" cy="646331"/>
          </a:xfrm>
          <a:prstGeom prst="rect">
            <a:avLst/>
          </a:prstGeom>
        </p:spPr>
        <p:txBody>
          <a:bodyPr wrap="square">
            <a:spAutoFit/>
          </a:bodyPr>
          <a:lstStyle/>
          <a:p>
            <a:r>
              <a:rPr lang="en-GB" dirty="0"/>
              <a:t>   The sine regression model showed the best results relative to the other </a:t>
            </a:r>
            <a:r>
              <a:rPr lang="en-GB" dirty="0" err="1"/>
              <a:t>models.Hence</a:t>
            </a:r>
            <a:r>
              <a:rPr lang="en-GB" dirty="0"/>
              <a:t>, the </a:t>
            </a:r>
            <a:r>
              <a:rPr lang="en-GB" dirty="0">
                <a:solidFill>
                  <a:srgbClr val="FFFF00"/>
                </a:solidFill>
              </a:rPr>
              <a:t>sine-regression model has been selected for the project.</a:t>
            </a:r>
            <a:endParaRPr lang="en-IN" dirty="0">
              <a:solidFill>
                <a:srgbClr val="FFFF00"/>
              </a:solidFill>
            </a:endParaRPr>
          </a:p>
        </p:txBody>
      </p:sp>
    </p:spTree>
    <p:extLst>
      <p:ext uri="{BB962C8B-B14F-4D97-AF65-F5344CB8AC3E}">
        <p14:creationId xmlns:p14="http://schemas.microsoft.com/office/powerpoint/2010/main" val="3714457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0FD5962-B9C0-4F8F-8916-9BCA948DA32F}"/>
              </a:ext>
            </a:extLst>
          </p:cNvPr>
          <p:cNvSpPr/>
          <p:nvPr/>
        </p:nvSpPr>
        <p:spPr>
          <a:xfrm>
            <a:off x="3872753" y="2541494"/>
            <a:ext cx="7812740" cy="1015663"/>
          </a:xfrm>
          <a:prstGeom prst="rect">
            <a:avLst/>
          </a:prstGeom>
        </p:spPr>
        <p:txBody>
          <a:bodyPr wrap="square">
            <a:spAutoFit/>
          </a:bodyPr>
          <a:lstStyle/>
          <a:p>
            <a:r>
              <a:rPr lang="en-IN" sz="6000" b="1" i="1" dirty="0">
                <a:solidFill>
                  <a:schemeClr val="accent1"/>
                </a:solidFill>
              </a:rPr>
              <a:t>THANK YOU</a:t>
            </a:r>
          </a:p>
        </p:txBody>
      </p:sp>
    </p:spTree>
    <p:extLst>
      <p:ext uri="{BB962C8B-B14F-4D97-AF65-F5344CB8AC3E}">
        <p14:creationId xmlns:p14="http://schemas.microsoft.com/office/powerpoint/2010/main" val="3776156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8F9F8-2CC9-4689-86F4-AAA29EBA92EF}"/>
              </a:ext>
            </a:extLst>
          </p:cNvPr>
          <p:cNvSpPr>
            <a:spLocks noGrp="1"/>
          </p:cNvSpPr>
          <p:nvPr>
            <p:ph type="title"/>
          </p:nvPr>
        </p:nvSpPr>
        <p:spPr/>
        <p:txBody>
          <a:bodyPr/>
          <a:lstStyle/>
          <a:p>
            <a:r>
              <a:rPr lang="en-IN" dirty="0">
                <a:solidFill>
                  <a:schemeClr val="accent1"/>
                </a:solidFill>
              </a:rPr>
              <a:t>Team members </a:t>
            </a:r>
          </a:p>
        </p:txBody>
      </p:sp>
      <p:sp>
        <p:nvSpPr>
          <p:cNvPr id="3" name="Content Placeholder 2">
            <a:extLst>
              <a:ext uri="{FF2B5EF4-FFF2-40B4-BE49-F238E27FC236}">
                <a16:creationId xmlns:a16="http://schemas.microsoft.com/office/drawing/2014/main" id="{A8C02C0C-E894-4BA0-916E-0B64928B7028}"/>
              </a:ext>
            </a:extLst>
          </p:cNvPr>
          <p:cNvSpPr>
            <a:spLocks noGrp="1"/>
          </p:cNvSpPr>
          <p:nvPr>
            <p:ph idx="1"/>
          </p:nvPr>
        </p:nvSpPr>
        <p:spPr/>
        <p:txBody>
          <a:bodyPr/>
          <a:lstStyle/>
          <a:p>
            <a:pPr marL="0" indent="0">
              <a:buNone/>
            </a:pPr>
            <a:r>
              <a:rPr lang="en-IN" dirty="0"/>
              <a:t>SHOBIKA			-2YR  - CSE</a:t>
            </a:r>
          </a:p>
          <a:p>
            <a:pPr marL="0" indent="0">
              <a:buNone/>
            </a:pPr>
            <a:r>
              <a:rPr lang="en-IN" dirty="0"/>
              <a:t>KARTHICK SHANMUGAM     -2YR  -CSE</a:t>
            </a:r>
          </a:p>
          <a:p>
            <a:pPr marL="0" indent="0">
              <a:buNone/>
            </a:pPr>
            <a:r>
              <a:rPr lang="en-IN" dirty="0"/>
              <a:t>AHAMED ISMAIL		-2YR  -CSE</a:t>
            </a:r>
          </a:p>
          <a:p>
            <a:pPr marL="0" indent="0">
              <a:buNone/>
            </a:pPr>
            <a:r>
              <a:rPr lang="en-IN" dirty="0"/>
              <a:t>VIJAYA LAKSHMI		-2YR  -CSE</a:t>
            </a:r>
          </a:p>
        </p:txBody>
      </p:sp>
    </p:spTree>
    <p:extLst>
      <p:ext uri="{BB962C8B-B14F-4D97-AF65-F5344CB8AC3E}">
        <p14:creationId xmlns:p14="http://schemas.microsoft.com/office/powerpoint/2010/main" val="607862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083C5-0C4D-4668-9A49-080ED20FEB69}"/>
              </a:ext>
            </a:extLst>
          </p:cNvPr>
          <p:cNvSpPr>
            <a:spLocks noGrp="1"/>
          </p:cNvSpPr>
          <p:nvPr>
            <p:ph type="title"/>
          </p:nvPr>
        </p:nvSpPr>
        <p:spPr/>
        <p:txBody>
          <a:bodyPr/>
          <a:lstStyle/>
          <a:p>
            <a:r>
              <a:rPr lang="en-IN" dirty="0">
                <a:solidFill>
                  <a:schemeClr val="accent1"/>
                </a:solidFill>
              </a:rPr>
              <a:t>TOPICS COVERED</a:t>
            </a:r>
          </a:p>
        </p:txBody>
      </p:sp>
      <p:sp>
        <p:nvSpPr>
          <p:cNvPr id="3" name="Content Placeholder 2">
            <a:extLst>
              <a:ext uri="{FF2B5EF4-FFF2-40B4-BE49-F238E27FC236}">
                <a16:creationId xmlns:a16="http://schemas.microsoft.com/office/drawing/2014/main" id="{A3D9928E-EE0C-41CD-B644-3210AF092834}"/>
              </a:ext>
            </a:extLst>
          </p:cNvPr>
          <p:cNvSpPr>
            <a:spLocks noGrp="1"/>
          </p:cNvSpPr>
          <p:nvPr>
            <p:ph idx="1"/>
          </p:nvPr>
        </p:nvSpPr>
        <p:spPr/>
        <p:txBody>
          <a:bodyPr/>
          <a:lstStyle/>
          <a:p>
            <a:r>
              <a:rPr lang="en-IN" dirty="0"/>
              <a:t>INTRODUCTION</a:t>
            </a:r>
          </a:p>
          <a:p>
            <a:r>
              <a:rPr lang="en-IN" dirty="0"/>
              <a:t>SCOPE OF THE PROJECT</a:t>
            </a:r>
          </a:p>
          <a:p>
            <a:r>
              <a:rPr lang="en-IN" dirty="0"/>
              <a:t>DATA COLLECTION</a:t>
            </a:r>
          </a:p>
          <a:p>
            <a:r>
              <a:rPr lang="en-IN" dirty="0"/>
              <a:t>DATA PREPROCESSING</a:t>
            </a:r>
          </a:p>
          <a:p>
            <a:r>
              <a:rPr lang="en-IN" dirty="0"/>
              <a:t>MODEL AND PARAMETERS SELECTION</a:t>
            </a:r>
          </a:p>
          <a:p>
            <a:r>
              <a:rPr lang="en-IN" dirty="0"/>
              <a:t>ACCURACY</a:t>
            </a:r>
          </a:p>
        </p:txBody>
      </p:sp>
    </p:spTree>
    <p:extLst>
      <p:ext uri="{BB962C8B-B14F-4D97-AF65-F5344CB8AC3E}">
        <p14:creationId xmlns:p14="http://schemas.microsoft.com/office/powerpoint/2010/main" val="2114550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0032E-A4E1-42EA-AB40-9748EB0279EA}"/>
              </a:ext>
            </a:extLst>
          </p:cNvPr>
          <p:cNvSpPr>
            <a:spLocks noGrp="1"/>
          </p:cNvSpPr>
          <p:nvPr>
            <p:ph type="title"/>
          </p:nvPr>
        </p:nvSpPr>
        <p:spPr/>
        <p:txBody>
          <a:bodyPr/>
          <a:lstStyle/>
          <a:p>
            <a:r>
              <a:rPr lang="en-IN" u="sng" dirty="0">
                <a:solidFill>
                  <a:schemeClr val="accent1"/>
                </a:solidFill>
              </a:rPr>
              <a:t>INTRODUCTION</a:t>
            </a:r>
          </a:p>
        </p:txBody>
      </p:sp>
      <p:sp>
        <p:nvSpPr>
          <p:cNvPr id="3" name="Content Placeholder 2">
            <a:extLst>
              <a:ext uri="{FF2B5EF4-FFF2-40B4-BE49-F238E27FC236}">
                <a16:creationId xmlns:a16="http://schemas.microsoft.com/office/drawing/2014/main" id="{5F84AEE3-9F56-46CF-B33A-0ABFB2B5A712}"/>
              </a:ext>
            </a:extLst>
          </p:cNvPr>
          <p:cNvSpPr>
            <a:spLocks noGrp="1"/>
          </p:cNvSpPr>
          <p:nvPr>
            <p:ph idx="1"/>
          </p:nvPr>
        </p:nvSpPr>
        <p:spPr>
          <a:xfrm>
            <a:off x="551330" y="2052918"/>
            <a:ext cx="11120718" cy="4195481"/>
          </a:xfrm>
        </p:spPr>
        <p:txBody>
          <a:bodyPr>
            <a:normAutofit/>
          </a:bodyPr>
          <a:lstStyle/>
          <a:p>
            <a:pPr marL="0" indent="0">
              <a:buNone/>
            </a:pPr>
            <a:r>
              <a:rPr lang="en-GB" dirty="0"/>
              <a:t>Climate change is a major problem in the modern world and there are still some people around the world who do not believe in climate change or global warming and presenting definite proof can help spread more awareness around.</a:t>
            </a:r>
          </a:p>
          <a:p>
            <a:pPr marL="0" indent="0">
              <a:buNone/>
            </a:pPr>
            <a:r>
              <a:rPr lang="en-GB" dirty="0"/>
              <a:t> The main motivation for this project is to automate the climate change data for the machine to understand the pattern in the phenomenon and be able to predict future changes in the mean surface temperature of the earth with the pattern in the data. </a:t>
            </a:r>
            <a:endParaRPr lang="en-IN" dirty="0"/>
          </a:p>
        </p:txBody>
      </p:sp>
    </p:spTree>
    <p:extLst>
      <p:ext uri="{BB962C8B-B14F-4D97-AF65-F5344CB8AC3E}">
        <p14:creationId xmlns:p14="http://schemas.microsoft.com/office/powerpoint/2010/main" val="2384371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10BC6-8878-43D5-8B46-D3B55B135C01}"/>
              </a:ext>
            </a:extLst>
          </p:cNvPr>
          <p:cNvSpPr>
            <a:spLocks noGrp="1"/>
          </p:cNvSpPr>
          <p:nvPr>
            <p:ph type="title"/>
          </p:nvPr>
        </p:nvSpPr>
        <p:spPr/>
        <p:txBody>
          <a:bodyPr/>
          <a:lstStyle/>
          <a:p>
            <a:r>
              <a:rPr lang="en-IN" dirty="0">
                <a:solidFill>
                  <a:srgbClr val="FFFF00"/>
                </a:solidFill>
              </a:rPr>
              <a:t>SCOPE OF THE PROJECT </a:t>
            </a:r>
          </a:p>
        </p:txBody>
      </p:sp>
      <p:sp>
        <p:nvSpPr>
          <p:cNvPr id="3" name="Content Placeholder 2">
            <a:extLst>
              <a:ext uri="{FF2B5EF4-FFF2-40B4-BE49-F238E27FC236}">
                <a16:creationId xmlns:a16="http://schemas.microsoft.com/office/drawing/2014/main" id="{7052A7B7-EC9A-4564-9738-2F0A3F6340A4}"/>
              </a:ext>
            </a:extLst>
          </p:cNvPr>
          <p:cNvSpPr>
            <a:spLocks noGrp="1"/>
          </p:cNvSpPr>
          <p:nvPr>
            <p:ph idx="1"/>
          </p:nvPr>
        </p:nvSpPr>
        <p:spPr/>
        <p:txBody>
          <a:bodyPr/>
          <a:lstStyle/>
          <a:p>
            <a:r>
              <a:rPr lang="en-US" dirty="0"/>
              <a:t>Climate change prediction is a highly important and complex field with vast scope for research and development. </a:t>
            </a:r>
          </a:p>
          <a:p>
            <a:r>
              <a:rPr lang="en-US" dirty="0"/>
              <a:t>There is a wide range of opportunities for scientists, researchers, policymakers, and technologists to contribute to climate change prediction efforts. </a:t>
            </a:r>
            <a:endParaRPr lang="en-IN" dirty="0"/>
          </a:p>
        </p:txBody>
      </p:sp>
    </p:spTree>
    <p:extLst>
      <p:ext uri="{BB962C8B-B14F-4D97-AF65-F5344CB8AC3E}">
        <p14:creationId xmlns:p14="http://schemas.microsoft.com/office/powerpoint/2010/main" val="1666235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4CECD-18D5-44CA-993C-AB5A06CF89FE}"/>
              </a:ext>
            </a:extLst>
          </p:cNvPr>
          <p:cNvSpPr>
            <a:spLocks noGrp="1"/>
          </p:cNvSpPr>
          <p:nvPr>
            <p:ph type="title"/>
          </p:nvPr>
        </p:nvSpPr>
        <p:spPr>
          <a:xfrm>
            <a:off x="484746" y="508952"/>
            <a:ext cx="9404723" cy="1400530"/>
          </a:xfrm>
        </p:spPr>
        <p:txBody>
          <a:bodyPr/>
          <a:lstStyle/>
          <a:p>
            <a:r>
              <a:rPr lang="en-IN" u="sng" dirty="0">
                <a:solidFill>
                  <a:schemeClr val="accent1"/>
                </a:solidFill>
              </a:rPr>
              <a:t>DATA COLLECTION</a:t>
            </a:r>
          </a:p>
        </p:txBody>
      </p:sp>
      <p:sp>
        <p:nvSpPr>
          <p:cNvPr id="3" name="Content Placeholder 2">
            <a:extLst>
              <a:ext uri="{FF2B5EF4-FFF2-40B4-BE49-F238E27FC236}">
                <a16:creationId xmlns:a16="http://schemas.microsoft.com/office/drawing/2014/main" id="{FA9C2425-47AA-4C03-80D2-5EDCEF98E48B}"/>
              </a:ext>
            </a:extLst>
          </p:cNvPr>
          <p:cNvSpPr>
            <a:spLocks noGrp="1"/>
          </p:cNvSpPr>
          <p:nvPr>
            <p:ph idx="1"/>
          </p:nvPr>
        </p:nvSpPr>
        <p:spPr>
          <a:xfrm>
            <a:off x="685800" y="1909482"/>
            <a:ext cx="10820400" cy="4309203"/>
          </a:xfrm>
        </p:spPr>
        <p:txBody>
          <a:bodyPr>
            <a:normAutofit/>
          </a:bodyPr>
          <a:lstStyle/>
          <a:p>
            <a:pPr marL="0" indent="0">
              <a:buNone/>
            </a:pPr>
            <a:r>
              <a:rPr lang="en-GB" dirty="0"/>
              <a:t>	The dataset used for this project was acquired from Kaggle and uploaded by the user SEVGI SY This dataset consists of 229926 rows and 14 columns. Here is some information about the dataset provided by the publisher</a:t>
            </a:r>
          </a:p>
        </p:txBody>
      </p:sp>
    </p:spTree>
    <p:extLst>
      <p:ext uri="{BB962C8B-B14F-4D97-AF65-F5344CB8AC3E}">
        <p14:creationId xmlns:p14="http://schemas.microsoft.com/office/powerpoint/2010/main" val="1361337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1C085-4E17-4CFF-8B9D-945F472CA0FD}"/>
              </a:ext>
            </a:extLst>
          </p:cNvPr>
          <p:cNvSpPr>
            <a:spLocks noGrp="1"/>
          </p:cNvSpPr>
          <p:nvPr>
            <p:ph type="title"/>
          </p:nvPr>
        </p:nvSpPr>
        <p:spPr/>
        <p:txBody>
          <a:bodyPr/>
          <a:lstStyle/>
          <a:p>
            <a:r>
              <a:rPr lang="en-IN" dirty="0" err="1">
                <a:solidFill>
                  <a:schemeClr val="accent1"/>
                </a:solidFill>
              </a:rPr>
              <a:t>preprocessing</a:t>
            </a:r>
            <a:endParaRPr lang="en-IN" dirty="0">
              <a:solidFill>
                <a:schemeClr val="accent1"/>
              </a:solidFill>
            </a:endParaRPr>
          </a:p>
        </p:txBody>
      </p:sp>
      <p:sp>
        <p:nvSpPr>
          <p:cNvPr id="3" name="Content Placeholder 2">
            <a:extLst>
              <a:ext uri="{FF2B5EF4-FFF2-40B4-BE49-F238E27FC236}">
                <a16:creationId xmlns:a16="http://schemas.microsoft.com/office/drawing/2014/main" id="{3BCE4E57-DC09-4EF4-8FCA-245807EA4A79}"/>
              </a:ext>
            </a:extLst>
          </p:cNvPr>
          <p:cNvSpPr>
            <a:spLocks noGrp="1"/>
          </p:cNvSpPr>
          <p:nvPr>
            <p:ph idx="1"/>
          </p:nvPr>
        </p:nvSpPr>
        <p:spPr>
          <a:xfrm>
            <a:off x="685800" y="1788460"/>
            <a:ext cx="10820400" cy="4430226"/>
          </a:xfrm>
        </p:spPr>
        <p:txBody>
          <a:bodyPr>
            <a:normAutofit/>
          </a:bodyPr>
          <a:lstStyle/>
          <a:p>
            <a:pPr marL="0" indent="0">
              <a:buNone/>
            </a:pPr>
            <a:r>
              <a:rPr lang="en-GB" sz="1400" dirty="0"/>
              <a:t>	</a:t>
            </a:r>
            <a:r>
              <a:rPr lang="en-GB" sz="1800" dirty="0"/>
              <a:t>Before the patterns in the data were visualized, the dataset was evaluated to check and remove any irrelevant data.</a:t>
            </a:r>
          </a:p>
          <a:p>
            <a:pPr marL="0" indent="0">
              <a:buNone/>
            </a:pPr>
            <a:r>
              <a:rPr lang="en-GB" sz="1800" dirty="0"/>
              <a:t>After careful evaluation, it was inferred that for this regression model, the only data that are required are from these columns:</a:t>
            </a:r>
          </a:p>
          <a:p>
            <a:pPr marL="0" indent="0">
              <a:buNone/>
            </a:pPr>
            <a:r>
              <a:rPr lang="en-IN" sz="1800" dirty="0"/>
              <a:t>o Area </a:t>
            </a:r>
          </a:p>
          <a:p>
            <a:pPr marL="0" indent="0">
              <a:buNone/>
            </a:pPr>
            <a:r>
              <a:rPr lang="en-IN" sz="1800" dirty="0"/>
              <a:t>o Year </a:t>
            </a:r>
          </a:p>
          <a:p>
            <a:pPr marL="0" indent="0">
              <a:buNone/>
            </a:pPr>
            <a:r>
              <a:rPr lang="en-IN" sz="1800" dirty="0"/>
              <a:t>o Months </a:t>
            </a:r>
          </a:p>
          <a:p>
            <a:pPr marL="0" indent="0">
              <a:buNone/>
            </a:pPr>
            <a:r>
              <a:rPr lang="en-IN" sz="1800" dirty="0"/>
              <a:t>o Value</a:t>
            </a:r>
          </a:p>
        </p:txBody>
      </p:sp>
    </p:spTree>
    <p:extLst>
      <p:ext uri="{BB962C8B-B14F-4D97-AF65-F5344CB8AC3E}">
        <p14:creationId xmlns:p14="http://schemas.microsoft.com/office/powerpoint/2010/main" val="2654857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BF2F5EE-42D4-40D4-94B5-1150364C1651}"/>
              </a:ext>
            </a:extLst>
          </p:cNvPr>
          <p:cNvPicPr>
            <a:picLocks noChangeAspect="1"/>
          </p:cNvPicPr>
          <p:nvPr/>
        </p:nvPicPr>
        <p:blipFill>
          <a:blip r:embed="rId2"/>
          <a:stretch>
            <a:fillRect/>
          </a:stretch>
        </p:blipFill>
        <p:spPr>
          <a:xfrm>
            <a:off x="2900643" y="1702174"/>
            <a:ext cx="4558553" cy="2654488"/>
          </a:xfrm>
          <a:prstGeom prst="rect">
            <a:avLst/>
          </a:prstGeom>
        </p:spPr>
      </p:pic>
    </p:spTree>
    <p:extLst>
      <p:ext uri="{BB962C8B-B14F-4D97-AF65-F5344CB8AC3E}">
        <p14:creationId xmlns:p14="http://schemas.microsoft.com/office/powerpoint/2010/main" val="1907086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F8F968-EE9A-46C5-9DA5-23CAA58A83D9}"/>
              </a:ext>
            </a:extLst>
          </p:cNvPr>
          <p:cNvSpPr/>
          <p:nvPr/>
        </p:nvSpPr>
        <p:spPr>
          <a:xfrm>
            <a:off x="-1" y="762017"/>
            <a:ext cx="12021671" cy="646331"/>
          </a:xfrm>
          <a:prstGeom prst="rect">
            <a:avLst/>
          </a:prstGeom>
        </p:spPr>
        <p:txBody>
          <a:bodyPr wrap="square">
            <a:spAutoFit/>
          </a:bodyPr>
          <a:lstStyle/>
          <a:p>
            <a:r>
              <a:rPr lang="en-GB" dirty="0"/>
              <a:t>Then, using the heatmap from the seaborn library and the </a:t>
            </a:r>
            <a:r>
              <a:rPr lang="en-GB" dirty="0" err="1"/>
              <a:t>isnull</a:t>
            </a:r>
            <a:r>
              <a:rPr lang="en-GB" dirty="0"/>
              <a:t>() function from the </a:t>
            </a:r>
            <a:r>
              <a:rPr lang="en-GB" dirty="0" err="1"/>
              <a:t>numpy</a:t>
            </a:r>
            <a:r>
              <a:rPr lang="en-GB" dirty="0"/>
              <a:t> library, missing values were discovered in the dataset</a:t>
            </a:r>
            <a:endParaRPr lang="en-IN" dirty="0"/>
          </a:p>
        </p:txBody>
      </p:sp>
      <p:pic>
        <p:nvPicPr>
          <p:cNvPr id="3" name="Picture 2">
            <a:extLst>
              <a:ext uri="{FF2B5EF4-FFF2-40B4-BE49-F238E27FC236}">
                <a16:creationId xmlns:a16="http://schemas.microsoft.com/office/drawing/2014/main" id="{415E7C1C-C17A-4E75-AE96-D8334A533396}"/>
              </a:ext>
            </a:extLst>
          </p:cNvPr>
          <p:cNvPicPr>
            <a:picLocks noChangeAspect="1"/>
          </p:cNvPicPr>
          <p:nvPr/>
        </p:nvPicPr>
        <p:blipFill>
          <a:blip r:embed="rId2"/>
          <a:stretch>
            <a:fillRect/>
          </a:stretch>
        </p:blipFill>
        <p:spPr>
          <a:xfrm>
            <a:off x="3057525" y="1972235"/>
            <a:ext cx="5665694" cy="4355166"/>
          </a:xfrm>
          <a:prstGeom prst="rect">
            <a:avLst/>
          </a:prstGeom>
        </p:spPr>
      </p:pic>
    </p:spTree>
    <p:extLst>
      <p:ext uri="{BB962C8B-B14F-4D97-AF65-F5344CB8AC3E}">
        <p14:creationId xmlns:p14="http://schemas.microsoft.com/office/powerpoint/2010/main" val="13470165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152</TotalTime>
  <Words>776</Words>
  <Application>Microsoft Office PowerPoint</Application>
  <PresentationFormat>Widescreen</PresentationFormat>
  <Paragraphs>67</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Wingdings 3</vt:lpstr>
      <vt:lpstr>Ion</vt:lpstr>
      <vt:lpstr>Global climatic change</vt:lpstr>
      <vt:lpstr>Team members </vt:lpstr>
      <vt:lpstr>TOPICS COVERED</vt:lpstr>
      <vt:lpstr>INTRODUCTION</vt:lpstr>
      <vt:lpstr>SCOPE OF THE PROJECT </vt:lpstr>
      <vt:lpstr>DATA COLLECTION</vt:lpstr>
      <vt:lpstr>preprocessing</vt:lpstr>
      <vt:lpstr>PowerPoint Presentation</vt:lpstr>
      <vt:lpstr>PowerPoint Presentation</vt:lpstr>
      <vt:lpstr>PowerPoint Presentation</vt:lpstr>
      <vt:lpstr>Exploratory data analysis</vt:lpstr>
      <vt:lpstr>PowerPoint Presentation</vt:lpstr>
      <vt:lpstr>Model selection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climatic change</dc:title>
  <dc:creator>Admin</dc:creator>
  <cp:lastModifiedBy>VIJAYALAKSHMI R</cp:lastModifiedBy>
  <cp:revision>11</cp:revision>
  <dcterms:created xsi:type="dcterms:W3CDTF">2023-06-11T03:25:50Z</dcterms:created>
  <dcterms:modified xsi:type="dcterms:W3CDTF">2023-06-12T06:41:51Z</dcterms:modified>
</cp:coreProperties>
</file>