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7432000" cy="38404800"/>
  <p:notesSz cx="6797675" cy="9928225"/>
  <p:defaultTextStyle>
    <a:defPPr>
      <a:defRPr lang="en-US"/>
    </a:defPPr>
    <a:lvl1pPr marL="0" algn="l" defTabSz="3761359" rtl="0" eaLnBrk="1" latinLnBrk="0" hangingPunct="1">
      <a:defRPr sz="7428" kern="1200">
        <a:solidFill>
          <a:schemeClr val="tx1"/>
        </a:solidFill>
        <a:latin typeface="+mn-lt"/>
        <a:ea typeface="+mn-ea"/>
        <a:cs typeface="+mn-cs"/>
      </a:defRPr>
    </a:lvl1pPr>
    <a:lvl2pPr marL="1880679" algn="l" defTabSz="3761359" rtl="0" eaLnBrk="1" latinLnBrk="0" hangingPunct="1">
      <a:defRPr sz="7428" kern="1200">
        <a:solidFill>
          <a:schemeClr val="tx1"/>
        </a:solidFill>
        <a:latin typeface="+mn-lt"/>
        <a:ea typeface="+mn-ea"/>
        <a:cs typeface="+mn-cs"/>
      </a:defRPr>
    </a:lvl2pPr>
    <a:lvl3pPr marL="3761359" algn="l" defTabSz="3761359" rtl="0" eaLnBrk="1" latinLnBrk="0" hangingPunct="1">
      <a:defRPr sz="7428" kern="1200">
        <a:solidFill>
          <a:schemeClr val="tx1"/>
        </a:solidFill>
        <a:latin typeface="+mn-lt"/>
        <a:ea typeface="+mn-ea"/>
        <a:cs typeface="+mn-cs"/>
      </a:defRPr>
    </a:lvl3pPr>
    <a:lvl4pPr marL="5642038" algn="l" defTabSz="3761359" rtl="0" eaLnBrk="1" latinLnBrk="0" hangingPunct="1">
      <a:defRPr sz="7428" kern="1200">
        <a:solidFill>
          <a:schemeClr val="tx1"/>
        </a:solidFill>
        <a:latin typeface="+mn-lt"/>
        <a:ea typeface="+mn-ea"/>
        <a:cs typeface="+mn-cs"/>
      </a:defRPr>
    </a:lvl4pPr>
    <a:lvl5pPr marL="7522717" algn="l" defTabSz="3761359" rtl="0" eaLnBrk="1" latinLnBrk="0" hangingPunct="1">
      <a:defRPr sz="7428" kern="1200">
        <a:solidFill>
          <a:schemeClr val="tx1"/>
        </a:solidFill>
        <a:latin typeface="+mn-lt"/>
        <a:ea typeface="+mn-ea"/>
        <a:cs typeface="+mn-cs"/>
      </a:defRPr>
    </a:lvl5pPr>
    <a:lvl6pPr marL="9403395" algn="l" defTabSz="3761359" rtl="0" eaLnBrk="1" latinLnBrk="0" hangingPunct="1">
      <a:defRPr sz="7428" kern="1200">
        <a:solidFill>
          <a:schemeClr val="tx1"/>
        </a:solidFill>
        <a:latin typeface="+mn-lt"/>
        <a:ea typeface="+mn-ea"/>
        <a:cs typeface="+mn-cs"/>
      </a:defRPr>
    </a:lvl6pPr>
    <a:lvl7pPr marL="11284075" algn="l" defTabSz="3761359" rtl="0" eaLnBrk="1" latinLnBrk="0" hangingPunct="1">
      <a:defRPr sz="7428" kern="1200">
        <a:solidFill>
          <a:schemeClr val="tx1"/>
        </a:solidFill>
        <a:latin typeface="+mn-lt"/>
        <a:ea typeface="+mn-ea"/>
        <a:cs typeface="+mn-cs"/>
      </a:defRPr>
    </a:lvl7pPr>
    <a:lvl8pPr marL="13164756" algn="l" defTabSz="3761359" rtl="0" eaLnBrk="1" latinLnBrk="0" hangingPunct="1">
      <a:defRPr sz="7428" kern="1200">
        <a:solidFill>
          <a:schemeClr val="tx1"/>
        </a:solidFill>
        <a:latin typeface="+mn-lt"/>
        <a:ea typeface="+mn-ea"/>
        <a:cs typeface="+mn-cs"/>
      </a:defRPr>
    </a:lvl8pPr>
    <a:lvl9pPr marL="15045435" algn="l" defTabSz="3761359" rtl="0" eaLnBrk="1" latinLnBrk="0" hangingPunct="1">
      <a:defRPr sz="74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50"/>
    <a:srgbClr val="110E4E"/>
    <a:srgbClr val="170B4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3957" autoAdjust="0"/>
  </p:normalViewPr>
  <p:slideViewPr>
    <p:cSldViewPr>
      <p:cViewPr>
        <p:scale>
          <a:sx n="46" d="100"/>
          <a:sy n="46" d="100"/>
        </p:scale>
        <p:origin x="24" y="24"/>
      </p:cViewPr>
      <p:guideLst>
        <p:guide orient="horz" pos="12096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01A8B-35E5-408C-963D-05865A77F51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744538"/>
            <a:ext cx="26606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4A322-D60B-444F-86AB-000C3157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0257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1pPr>
    <a:lvl2pPr marL="350128" algn="l" defTabSz="700257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2pPr>
    <a:lvl3pPr marL="700257" algn="l" defTabSz="700257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3pPr>
    <a:lvl4pPr marL="1050384" algn="l" defTabSz="700257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4pPr>
    <a:lvl5pPr marL="1400513" algn="l" defTabSz="700257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5pPr>
    <a:lvl6pPr marL="1750641" algn="l" defTabSz="700257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6pPr>
    <a:lvl7pPr marL="2100770" algn="l" defTabSz="700257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7pPr>
    <a:lvl8pPr marL="2450898" algn="l" defTabSz="700257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8pPr>
    <a:lvl9pPr marL="2801027" algn="l" defTabSz="700257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8513" y="744538"/>
            <a:ext cx="266065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A322-D60B-444F-86AB-000C3157AC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930382"/>
            <a:ext cx="23317200" cy="8232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1762720"/>
            <a:ext cx="1920240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1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6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40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53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67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8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93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0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537976"/>
            <a:ext cx="6172200" cy="327685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537976"/>
            <a:ext cx="18059400" cy="327685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4678642"/>
            <a:ext cx="23317200" cy="7627620"/>
          </a:xfrm>
        </p:spPr>
        <p:txBody>
          <a:bodyPr anchor="t"/>
          <a:lstStyle>
            <a:lvl1pPr algn="l">
              <a:defRPr sz="15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6277596"/>
            <a:ext cx="23317200" cy="8401048"/>
          </a:xfrm>
        </p:spPr>
        <p:txBody>
          <a:bodyPr anchor="b"/>
          <a:lstStyle>
            <a:lvl1pPr marL="0" indent="0">
              <a:buNone/>
              <a:defRPr sz="7465">
                <a:solidFill>
                  <a:schemeClr val="tx1">
                    <a:tint val="75000"/>
                  </a:schemeClr>
                </a:solidFill>
              </a:defRPr>
            </a:lvl1pPr>
            <a:lvl2pPr marL="1713414" indent="0">
              <a:buNone/>
              <a:defRPr sz="6768">
                <a:solidFill>
                  <a:schemeClr val="tx1">
                    <a:tint val="75000"/>
                  </a:schemeClr>
                </a:solidFill>
              </a:defRPr>
            </a:lvl2pPr>
            <a:lvl3pPr marL="3426829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40243" indent="0">
              <a:buNone/>
              <a:defRPr sz="5233">
                <a:solidFill>
                  <a:schemeClr val="tx1">
                    <a:tint val="75000"/>
                  </a:schemeClr>
                </a:solidFill>
              </a:defRPr>
            </a:lvl4pPr>
            <a:lvl5pPr marL="6853658" indent="0">
              <a:buNone/>
              <a:defRPr sz="5233">
                <a:solidFill>
                  <a:schemeClr val="tx1">
                    <a:tint val="75000"/>
                  </a:schemeClr>
                </a:solidFill>
              </a:defRPr>
            </a:lvl5pPr>
            <a:lvl6pPr marL="8567072" indent="0">
              <a:buNone/>
              <a:defRPr sz="5233">
                <a:solidFill>
                  <a:schemeClr val="tx1">
                    <a:tint val="75000"/>
                  </a:schemeClr>
                </a:solidFill>
              </a:defRPr>
            </a:lvl6pPr>
            <a:lvl7pPr marL="10280487" indent="0">
              <a:buNone/>
              <a:defRPr sz="5233">
                <a:solidFill>
                  <a:schemeClr val="tx1">
                    <a:tint val="75000"/>
                  </a:schemeClr>
                </a:solidFill>
              </a:defRPr>
            </a:lvl7pPr>
            <a:lvl8pPr marL="11993902" indent="0">
              <a:buNone/>
              <a:defRPr sz="5233">
                <a:solidFill>
                  <a:schemeClr val="tx1">
                    <a:tint val="75000"/>
                  </a:schemeClr>
                </a:solidFill>
              </a:defRPr>
            </a:lvl8pPr>
            <a:lvl9pPr marL="13707316" indent="0">
              <a:buNone/>
              <a:defRPr sz="52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961124"/>
            <a:ext cx="12115800" cy="25345392"/>
          </a:xfrm>
        </p:spPr>
        <p:txBody>
          <a:bodyPr/>
          <a:lstStyle>
            <a:lvl1pPr>
              <a:defRPr sz="10466"/>
            </a:lvl1pPr>
            <a:lvl2pPr>
              <a:defRPr sz="9000"/>
            </a:lvl2pPr>
            <a:lvl3pPr>
              <a:defRPr sz="7465"/>
            </a:lvl3pPr>
            <a:lvl4pPr>
              <a:defRPr sz="6768"/>
            </a:lvl4pPr>
            <a:lvl5pPr>
              <a:defRPr sz="6768"/>
            </a:lvl5pPr>
            <a:lvl6pPr>
              <a:defRPr sz="6768"/>
            </a:lvl6pPr>
            <a:lvl7pPr>
              <a:defRPr sz="6768"/>
            </a:lvl7pPr>
            <a:lvl8pPr>
              <a:defRPr sz="6768"/>
            </a:lvl8pPr>
            <a:lvl9pPr>
              <a:defRPr sz="67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961124"/>
            <a:ext cx="12115800" cy="25345392"/>
          </a:xfrm>
        </p:spPr>
        <p:txBody>
          <a:bodyPr/>
          <a:lstStyle>
            <a:lvl1pPr>
              <a:defRPr sz="10466"/>
            </a:lvl1pPr>
            <a:lvl2pPr>
              <a:defRPr sz="9000"/>
            </a:lvl2pPr>
            <a:lvl3pPr>
              <a:defRPr sz="7465"/>
            </a:lvl3pPr>
            <a:lvl4pPr>
              <a:defRPr sz="6768"/>
            </a:lvl4pPr>
            <a:lvl5pPr>
              <a:defRPr sz="6768"/>
            </a:lvl5pPr>
            <a:lvl6pPr>
              <a:defRPr sz="6768"/>
            </a:lvl6pPr>
            <a:lvl7pPr>
              <a:defRPr sz="6768"/>
            </a:lvl7pPr>
            <a:lvl8pPr>
              <a:defRPr sz="6768"/>
            </a:lvl8pPr>
            <a:lvl9pPr>
              <a:defRPr sz="67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96632"/>
            <a:ext cx="12120564" cy="358266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3414" indent="0">
              <a:buNone/>
              <a:defRPr sz="7465" b="1"/>
            </a:lvl2pPr>
            <a:lvl3pPr marL="3426829" indent="0">
              <a:buNone/>
              <a:defRPr sz="6768" b="1"/>
            </a:lvl3pPr>
            <a:lvl4pPr marL="5140243" indent="0">
              <a:buNone/>
              <a:defRPr sz="6000" b="1"/>
            </a:lvl4pPr>
            <a:lvl5pPr marL="6853658" indent="0">
              <a:buNone/>
              <a:defRPr sz="6000" b="1"/>
            </a:lvl5pPr>
            <a:lvl6pPr marL="8567072" indent="0">
              <a:buNone/>
              <a:defRPr sz="6000" b="1"/>
            </a:lvl6pPr>
            <a:lvl7pPr marL="10280487" indent="0">
              <a:buNone/>
              <a:defRPr sz="6000" b="1"/>
            </a:lvl7pPr>
            <a:lvl8pPr marL="11993902" indent="0">
              <a:buNone/>
              <a:defRPr sz="6000" b="1"/>
            </a:lvl8pPr>
            <a:lvl9pPr marL="13707316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2179300"/>
            <a:ext cx="12120564" cy="22127212"/>
          </a:xfrm>
        </p:spPr>
        <p:txBody>
          <a:bodyPr/>
          <a:lstStyle>
            <a:lvl1pPr>
              <a:defRPr sz="9000"/>
            </a:lvl1pPr>
            <a:lvl2pPr>
              <a:defRPr sz="7465"/>
            </a:lvl2pPr>
            <a:lvl3pPr>
              <a:defRPr sz="6768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8596632"/>
            <a:ext cx="12125325" cy="358266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3414" indent="0">
              <a:buNone/>
              <a:defRPr sz="7465" b="1"/>
            </a:lvl2pPr>
            <a:lvl3pPr marL="3426829" indent="0">
              <a:buNone/>
              <a:defRPr sz="6768" b="1"/>
            </a:lvl3pPr>
            <a:lvl4pPr marL="5140243" indent="0">
              <a:buNone/>
              <a:defRPr sz="6000" b="1"/>
            </a:lvl4pPr>
            <a:lvl5pPr marL="6853658" indent="0">
              <a:buNone/>
              <a:defRPr sz="6000" b="1"/>
            </a:lvl5pPr>
            <a:lvl6pPr marL="8567072" indent="0">
              <a:buNone/>
              <a:defRPr sz="6000" b="1"/>
            </a:lvl6pPr>
            <a:lvl7pPr marL="10280487" indent="0">
              <a:buNone/>
              <a:defRPr sz="6000" b="1"/>
            </a:lvl7pPr>
            <a:lvl8pPr marL="11993902" indent="0">
              <a:buNone/>
              <a:defRPr sz="6000" b="1"/>
            </a:lvl8pPr>
            <a:lvl9pPr marL="13707316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12179300"/>
            <a:ext cx="12125325" cy="22127212"/>
          </a:xfrm>
        </p:spPr>
        <p:txBody>
          <a:bodyPr/>
          <a:lstStyle>
            <a:lvl1pPr>
              <a:defRPr sz="9000"/>
            </a:lvl1pPr>
            <a:lvl2pPr>
              <a:defRPr sz="7465"/>
            </a:lvl2pPr>
            <a:lvl3pPr>
              <a:defRPr sz="6768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8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529080"/>
            <a:ext cx="9024939" cy="6507480"/>
          </a:xfrm>
        </p:spPr>
        <p:txBody>
          <a:bodyPr anchor="b"/>
          <a:lstStyle>
            <a:lvl1pPr algn="l">
              <a:defRPr sz="7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529084"/>
            <a:ext cx="15335250" cy="32777432"/>
          </a:xfrm>
        </p:spPr>
        <p:txBody>
          <a:bodyPr/>
          <a:lstStyle>
            <a:lvl1pPr>
              <a:defRPr sz="12000"/>
            </a:lvl1pPr>
            <a:lvl2pPr>
              <a:defRPr sz="10466"/>
            </a:lvl2pPr>
            <a:lvl3pPr>
              <a:defRPr sz="9000"/>
            </a:lvl3pPr>
            <a:lvl4pPr>
              <a:defRPr sz="7465"/>
            </a:lvl4pPr>
            <a:lvl5pPr>
              <a:defRPr sz="7465"/>
            </a:lvl5pPr>
            <a:lvl6pPr>
              <a:defRPr sz="7465"/>
            </a:lvl6pPr>
            <a:lvl7pPr>
              <a:defRPr sz="7465"/>
            </a:lvl7pPr>
            <a:lvl8pPr>
              <a:defRPr sz="7465"/>
            </a:lvl8pPr>
            <a:lvl9pPr>
              <a:defRPr sz="7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8036564"/>
            <a:ext cx="9024939" cy="26269952"/>
          </a:xfrm>
        </p:spPr>
        <p:txBody>
          <a:bodyPr/>
          <a:lstStyle>
            <a:lvl1pPr marL="0" indent="0">
              <a:buNone/>
              <a:defRPr sz="5233"/>
            </a:lvl1pPr>
            <a:lvl2pPr marL="1713414" indent="0">
              <a:buNone/>
              <a:defRPr sz="4465"/>
            </a:lvl2pPr>
            <a:lvl3pPr marL="3426829" indent="0">
              <a:buNone/>
              <a:defRPr sz="3768"/>
            </a:lvl3pPr>
            <a:lvl4pPr marL="5140243" indent="0">
              <a:buNone/>
              <a:defRPr sz="3349"/>
            </a:lvl4pPr>
            <a:lvl5pPr marL="6853658" indent="0">
              <a:buNone/>
              <a:defRPr sz="3349"/>
            </a:lvl5pPr>
            <a:lvl6pPr marL="8567072" indent="0">
              <a:buNone/>
              <a:defRPr sz="3349"/>
            </a:lvl6pPr>
            <a:lvl7pPr marL="10280487" indent="0">
              <a:buNone/>
              <a:defRPr sz="3349"/>
            </a:lvl7pPr>
            <a:lvl8pPr marL="11993902" indent="0">
              <a:buNone/>
              <a:defRPr sz="3349"/>
            </a:lvl8pPr>
            <a:lvl9pPr marL="13707316" indent="0">
              <a:buNone/>
              <a:defRPr sz="33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6883360"/>
            <a:ext cx="16459200" cy="3173732"/>
          </a:xfrm>
        </p:spPr>
        <p:txBody>
          <a:bodyPr anchor="b"/>
          <a:lstStyle>
            <a:lvl1pPr algn="l">
              <a:defRPr sz="7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431540"/>
            <a:ext cx="16459200" cy="23042880"/>
          </a:xfrm>
        </p:spPr>
        <p:txBody>
          <a:bodyPr/>
          <a:lstStyle>
            <a:lvl1pPr marL="0" indent="0">
              <a:buNone/>
              <a:defRPr sz="12000"/>
            </a:lvl1pPr>
            <a:lvl2pPr marL="1713414" indent="0">
              <a:buNone/>
              <a:defRPr sz="10466"/>
            </a:lvl2pPr>
            <a:lvl3pPr marL="3426829" indent="0">
              <a:buNone/>
              <a:defRPr sz="9000"/>
            </a:lvl3pPr>
            <a:lvl4pPr marL="5140243" indent="0">
              <a:buNone/>
              <a:defRPr sz="7465"/>
            </a:lvl4pPr>
            <a:lvl5pPr marL="6853658" indent="0">
              <a:buNone/>
              <a:defRPr sz="7465"/>
            </a:lvl5pPr>
            <a:lvl6pPr marL="8567072" indent="0">
              <a:buNone/>
              <a:defRPr sz="7465"/>
            </a:lvl6pPr>
            <a:lvl7pPr marL="10280487" indent="0">
              <a:buNone/>
              <a:defRPr sz="7465"/>
            </a:lvl7pPr>
            <a:lvl8pPr marL="11993902" indent="0">
              <a:buNone/>
              <a:defRPr sz="7465"/>
            </a:lvl8pPr>
            <a:lvl9pPr marL="13707316" indent="0">
              <a:buNone/>
              <a:defRPr sz="74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30057092"/>
            <a:ext cx="16459200" cy="4507228"/>
          </a:xfrm>
        </p:spPr>
        <p:txBody>
          <a:bodyPr/>
          <a:lstStyle>
            <a:lvl1pPr marL="0" indent="0">
              <a:buNone/>
              <a:defRPr sz="5233"/>
            </a:lvl1pPr>
            <a:lvl2pPr marL="1713414" indent="0">
              <a:buNone/>
              <a:defRPr sz="4465"/>
            </a:lvl2pPr>
            <a:lvl3pPr marL="3426829" indent="0">
              <a:buNone/>
              <a:defRPr sz="3768"/>
            </a:lvl3pPr>
            <a:lvl4pPr marL="5140243" indent="0">
              <a:buNone/>
              <a:defRPr sz="3349"/>
            </a:lvl4pPr>
            <a:lvl5pPr marL="6853658" indent="0">
              <a:buNone/>
              <a:defRPr sz="3349"/>
            </a:lvl5pPr>
            <a:lvl6pPr marL="8567072" indent="0">
              <a:buNone/>
              <a:defRPr sz="3349"/>
            </a:lvl6pPr>
            <a:lvl7pPr marL="10280487" indent="0">
              <a:buNone/>
              <a:defRPr sz="3349"/>
            </a:lvl7pPr>
            <a:lvl8pPr marL="11993902" indent="0">
              <a:buNone/>
              <a:defRPr sz="3349"/>
            </a:lvl8pPr>
            <a:lvl9pPr marL="13707316" indent="0">
              <a:buNone/>
              <a:defRPr sz="33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537972"/>
            <a:ext cx="24688800" cy="6400800"/>
          </a:xfrm>
          <a:prstGeom prst="rect">
            <a:avLst/>
          </a:prstGeom>
        </p:spPr>
        <p:txBody>
          <a:bodyPr vert="horz" lIns="491161" tIns="245580" rIns="491161" bIns="2455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961124"/>
            <a:ext cx="24688800" cy="25345392"/>
          </a:xfrm>
          <a:prstGeom prst="rect">
            <a:avLst/>
          </a:prstGeom>
        </p:spPr>
        <p:txBody>
          <a:bodyPr vert="horz" lIns="491161" tIns="245580" rIns="491161" bIns="245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5595562"/>
            <a:ext cx="6400800" cy="2044700"/>
          </a:xfrm>
          <a:prstGeom prst="rect">
            <a:avLst/>
          </a:prstGeom>
        </p:spPr>
        <p:txBody>
          <a:bodyPr vert="horz" lIns="491161" tIns="245580" rIns="491161" bIns="245580" rtlCol="0" anchor="ctr"/>
          <a:lstStyle>
            <a:lvl1pPr algn="l">
              <a:defRPr sz="4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B921-9DD7-4B6F-A14A-79CA21AF578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5595562"/>
            <a:ext cx="8686800" cy="2044700"/>
          </a:xfrm>
          <a:prstGeom prst="rect">
            <a:avLst/>
          </a:prstGeom>
        </p:spPr>
        <p:txBody>
          <a:bodyPr vert="horz" lIns="491161" tIns="245580" rIns="491161" bIns="245580" rtlCol="0" anchor="ctr"/>
          <a:lstStyle>
            <a:lvl1pPr algn="ctr">
              <a:defRPr sz="4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5595562"/>
            <a:ext cx="6400800" cy="2044700"/>
          </a:xfrm>
          <a:prstGeom prst="rect">
            <a:avLst/>
          </a:prstGeom>
        </p:spPr>
        <p:txBody>
          <a:bodyPr vert="horz" lIns="491161" tIns="245580" rIns="491161" bIns="245580" rtlCol="0" anchor="ctr"/>
          <a:lstStyle>
            <a:lvl1pPr algn="r">
              <a:defRPr sz="4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4E86-ADC0-485E-9716-B078C97B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0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6829" rtl="0" eaLnBrk="1" latinLnBrk="0" hangingPunct="1">
        <a:spcBef>
          <a:spcPct val="0"/>
        </a:spcBef>
        <a:buNone/>
        <a:defRPr sz="164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061" indent="-1285061" algn="l" defTabSz="34268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84299" indent="-1070884" algn="l" defTabSz="34268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0466" kern="1200">
          <a:solidFill>
            <a:schemeClr val="tx1"/>
          </a:solidFill>
          <a:latin typeface="+mn-lt"/>
          <a:ea typeface="+mn-ea"/>
          <a:cs typeface="+mn-cs"/>
        </a:defRPr>
      </a:lvl2pPr>
      <a:lvl3pPr marL="4283536" indent="-856707" algn="l" defTabSz="3426829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5996951" indent="-856707" algn="l" defTabSz="3426829" rtl="0" eaLnBrk="1" latinLnBrk="0" hangingPunct="1">
        <a:spcBef>
          <a:spcPct val="20000"/>
        </a:spcBef>
        <a:buFont typeface="Arial" panose="020B0604020202020204" pitchFamily="34" charset="0"/>
        <a:buChar char="–"/>
        <a:defRPr sz="7465" kern="1200">
          <a:solidFill>
            <a:schemeClr val="tx1"/>
          </a:solidFill>
          <a:latin typeface="+mn-lt"/>
          <a:ea typeface="+mn-ea"/>
          <a:cs typeface="+mn-cs"/>
        </a:defRPr>
      </a:lvl4pPr>
      <a:lvl5pPr marL="7710365" indent="-856707" algn="l" defTabSz="3426829" rtl="0" eaLnBrk="1" latinLnBrk="0" hangingPunct="1">
        <a:spcBef>
          <a:spcPct val="20000"/>
        </a:spcBef>
        <a:buFont typeface="Arial" panose="020B0604020202020204" pitchFamily="34" charset="0"/>
        <a:buChar char="»"/>
        <a:defRPr sz="7465" kern="1200">
          <a:solidFill>
            <a:schemeClr val="tx1"/>
          </a:solidFill>
          <a:latin typeface="+mn-lt"/>
          <a:ea typeface="+mn-ea"/>
          <a:cs typeface="+mn-cs"/>
        </a:defRPr>
      </a:lvl5pPr>
      <a:lvl6pPr marL="9423779" indent="-856707" algn="l" defTabSz="34268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465" kern="1200">
          <a:solidFill>
            <a:schemeClr val="tx1"/>
          </a:solidFill>
          <a:latin typeface="+mn-lt"/>
          <a:ea typeface="+mn-ea"/>
          <a:cs typeface="+mn-cs"/>
        </a:defRPr>
      </a:lvl6pPr>
      <a:lvl7pPr marL="11137195" indent="-856707" algn="l" defTabSz="34268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465" kern="1200">
          <a:solidFill>
            <a:schemeClr val="tx1"/>
          </a:solidFill>
          <a:latin typeface="+mn-lt"/>
          <a:ea typeface="+mn-ea"/>
          <a:cs typeface="+mn-cs"/>
        </a:defRPr>
      </a:lvl7pPr>
      <a:lvl8pPr marL="12850609" indent="-856707" algn="l" defTabSz="34268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465" kern="1200">
          <a:solidFill>
            <a:schemeClr val="tx1"/>
          </a:solidFill>
          <a:latin typeface="+mn-lt"/>
          <a:ea typeface="+mn-ea"/>
          <a:cs typeface="+mn-cs"/>
        </a:defRPr>
      </a:lvl8pPr>
      <a:lvl9pPr marL="14564024" indent="-856707" algn="l" defTabSz="34268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6829" rtl="0" eaLnBrk="1" latinLnBrk="0" hangingPunct="1">
        <a:defRPr sz="6768" kern="1200">
          <a:solidFill>
            <a:schemeClr val="tx1"/>
          </a:solidFill>
          <a:latin typeface="+mn-lt"/>
          <a:ea typeface="+mn-ea"/>
          <a:cs typeface="+mn-cs"/>
        </a:defRPr>
      </a:lvl1pPr>
      <a:lvl2pPr marL="1713414" algn="l" defTabSz="3426829" rtl="0" eaLnBrk="1" latinLnBrk="0" hangingPunct="1">
        <a:defRPr sz="6768" kern="1200">
          <a:solidFill>
            <a:schemeClr val="tx1"/>
          </a:solidFill>
          <a:latin typeface="+mn-lt"/>
          <a:ea typeface="+mn-ea"/>
          <a:cs typeface="+mn-cs"/>
        </a:defRPr>
      </a:lvl2pPr>
      <a:lvl3pPr marL="3426829" algn="l" defTabSz="3426829" rtl="0" eaLnBrk="1" latinLnBrk="0" hangingPunct="1">
        <a:defRPr sz="6768" kern="1200">
          <a:solidFill>
            <a:schemeClr val="tx1"/>
          </a:solidFill>
          <a:latin typeface="+mn-lt"/>
          <a:ea typeface="+mn-ea"/>
          <a:cs typeface="+mn-cs"/>
        </a:defRPr>
      </a:lvl3pPr>
      <a:lvl4pPr marL="5140243" algn="l" defTabSz="3426829" rtl="0" eaLnBrk="1" latinLnBrk="0" hangingPunct="1">
        <a:defRPr sz="6768" kern="1200">
          <a:solidFill>
            <a:schemeClr val="tx1"/>
          </a:solidFill>
          <a:latin typeface="+mn-lt"/>
          <a:ea typeface="+mn-ea"/>
          <a:cs typeface="+mn-cs"/>
        </a:defRPr>
      </a:lvl4pPr>
      <a:lvl5pPr marL="6853658" algn="l" defTabSz="3426829" rtl="0" eaLnBrk="1" latinLnBrk="0" hangingPunct="1">
        <a:defRPr sz="6768" kern="1200">
          <a:solidFill>
            <a:schemeClr val="tx1"/>
          </a:solidFill>
          <a:latin typeface="+mn-lt"/>
          <a:ea typeface="+mn-ea"/>
          <a:cs typeface="+mn-cs"/>
        </a:defRPr>
      </a:lvl5pPr>
      <a:lvl6pPr marL="8567072" algn="l" defTabSz="3426829" rtl="0" eaLnBrk="1" latinLnBrk="0" hangingPunct="1">
        <a:defRPr sz="6768" kern="1200">
          <a:solidFill>
            <a:schemeClr val="tx1"/>
          </a:solidFill>
          <a:latin typeface="+mn-lt"/>
          <a:ea typeface="+mn-ea"/>
          <a:cs typeface="+mn-cs"/>
        </a:defRPr>
      </a:lvl6pPr>
      <a:lvl7pPr marL="10280487" algn="l" defTabSz="3426829" rtl="0" eaLnBrk="1" latinLnBrk="0" hangingPunct="1">
        <a:defRPr sz="6768" kern="1200">
          <a:solidFill>
            <a:schemeClr val="tx1"/>
          </a:solidFill>
          <a:latin typeface="+mn-lt"/>
          <a:ea typeface="+mn-ea"/>
          <a:cs typeface="+mn-cs"/>
        </a:defRPr>
      </a:lvl7pPr>
      <a:lvl8pPr marL="11993902" algn="l" defTabSz="3426829" rtl="0" eaLnBrk="1" latinLnBrk="0" hangingPunct="1">
        <a:defRPr sz="6768" kern="1200">
          <a:solidFill>
            <a:schemeClr val="tx1"/>
          </a:solidFill>
          <a:latin typeface="+mn-lt"/>
          <a:ea typeface="+mn-ea"/>
          <a:cs typeface="+mn-cs"/>
        </a:defRPr>
      </a:lvl8pPr>
      <a:lvl9pPr marL="13707316" algn="l" defTabSz="3426829" rtl="0" eaLnBrk="1" latinLnBrk="0" hangingPunct="1">
        <a:defRPr sz="6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39"/>
          <p:cNvSpPr>
            <a:spLocks noChangeArrowheads="1"/>
          </p:cNvSpPr>
          <p:nvPr/>
        </p:nvSpPr>
        <p:spPr bwMode="auto">
          <a:xfrm>
            <a:off x="193581" y="201217"/>
            <a:ext cx="27003129" cy="4210494"/>
          </a:xfrm>
          <a:prstGeom prst="roundRect">
            <a:avLst>
              <a:gd name="adj" fmla="val 3157"/>
            </a:avLst>
          </a:prstGeom>
          <a:solidFill>
            <a:srgbClr val="001B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3771" tIns="31884" rIns="63771" bIns="31884" anchor="ctr"/>
          <a:lstStyle/>
          <a:p>
            <a:endParaRPr lang="ko-KR" altLang="ko-KR" sz="518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9382" y="2963083"/>
            <a:ext cx="19500900" cy="1110831"/>
          </a:xfrm>
          <a:prstGeom prst="rect">
            <a:avLst/>
          </a:prstGeom>
        </p:spPr>
        <p:txBody>
          <a:bodyPr wrap="square" lIns="63771" tIns="31884" rIns="63771" bIns="31884">
            <a:spAutoFit/>
          </a:bodyPr>
          <a:lstStyle/>
          <a:p>
            <a:pPr algn="ctr" latinLnBrk="1"/>
            <a:endParaRPr lang="en-US" sz="3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1"/>
            <a:r>
              <a:rPr lang="en-US" sz="3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Supervised by: Dr. Muhammad Ahsan Ansari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2020" y="714932"/>
            <a:ext cx="18592221" cy="2188049"/>
          </a:xfrm>
          <a:prstGeom prst="rect">
            <a:avLst/>
          </a:prstGeom>
        </p:spPr>
        <p:txBody>
          <a:bodyPr wrap="square" lIns="63771" tIns="31884" rIns="63771" bIns="31884">
            <a:spAutoFit/>
          </a:bodyPr>
          <a:lstStyle/>
          <a:p>
            <a:pPr algn="ctr"/>
            <a:r>
              <a:rPr lang="en-US" sz="7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Glasses For Visually Impaired People</a:t>
            </a:r>
            <a:endParaRPr lang="en-US" sz="6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2298" y="2288608"/>
            <a:ext cx="18769907" cy="587611"/>
          </a:xfrm>
          <a:prstGeom prst="rect">
            <a:avLst/>
          </a:prstGeom>
        </p:spPr>
        <p:txBody>
          <a:bodyPr wrap="square" lIns="63771" tIns="31884" rIns="63771" bIns="31884">
            <a:spAutoFit/>
          </a:bodyPr>
          <a:lstStyle/>
          <a:p>
            <a:pPr algn="ctr"/>
            <a:r>
              <a:rPr lang="en-US" sz="3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Uzaif Talpur (F16CS49),  </a:t>
            </a:r>
            <a:r>
              <a:rPr lang="en-US" sz="3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Iqra</a:t>
            </a:r>
            <a:r>
              <a:rPr lang="en-US" sz="3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Asghar</a:t>
            </a:r>
            <a:r>
              <a:rPr lang="en-US" sz="3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Ansari (F16CS15) and </a:t>
            </a:r>
            <a:r>
              <a:rPr lang="en-US" sz="3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Syeda</a:t>
            </a:r>
            <a:r>
              <a:rPr lang="en-US" sz="3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Hamna</a:t>
            </a:r>
            <a:r>
              <a:rPr lang="en-US" sz="3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Kazmi</a:t>
            </a:r>
            <a:r>
              <a:rPr lang="en-US" sz="3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(F16CS169)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98598" y="4727392"/>
            <a:ext cx="6592186" cy="637953"/>
          </a:xfrm>
          <a:prstGeom prst="roundRect">
            <a:avLst/>
          </a:prstGeom>
          <a:solidFill>
            <a:srgbClr val="001B50"/>
          </a:soli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8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81707" y="4668004"/>
            <a:ext cx="8793238" cy="11610753"/>
          </a:xfrm>
          <a:prstGeom prst="roundRect">
            <a:avLst/>
          </a:prstGeom>
          <a:noFill/>
          <a:ln w="889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303490" y="4639464"/>
            <a:ext cx="8793238" cy="14915642"/>
          </a:xfrm>
          <a:prstGeom prst="roundRect">
            <a:avLst/>
          </a:prstGeom>
          <a:noFill/>
          <a:ln w="889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393213" y="19741386"/>
            <a:ext cx="8793238" cy="17828389"/>
          </a:xfrm>
          <a:prstGeom prst="roundRect">
            <a:avLst/>
          </a:prstGeom>
          <a:noFill/>
          <a:ln w="889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358451" y="4639463"/>
            <a:ext cx="8793238" cy="19780772"/>
          </a:xfrm>
          <a:prstGeom prst="roundRect">
            <a:avLst/>
          </a:prstGeom>
          <a:noFill/>
          <a:ln w="889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98072" y="16550697"/>
            <a:ext cx="8793238" cy="3868985"/>
          </a:xfrm>
          <a:prstGeom prst="roundRect">
            <a:avLst/>
          </a:prstGeom>
          <a:noFill/>
          <a:ln w="889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76177" y="20615808"/>
            <a:ext cx="8793238" cy="16953967"/>
          </a:xfrm>
          <a:prstGeom prst="roundRect">
            <a:avLst/>
          </a:prstGeom>
          <a:noFill/>
          <a:ln w="889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87527" y="16550698"/>
            <a:ext cx="6592186" cy="637953"/>
          </a:xfrm>
          <a:prstGeom prst="roundRect">
            <a:avLst/>
          </a:prstGeom>
          <a:solidFill>
            <a:srgbClr val="170B45"/>
          </a:soli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8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399052" y="19741386"/>
            <a:ext cx="6592186" cy="637953"/>
          </a:xfrm>
          <a:prstGeom prst="roundRect">
            <a:avLst/>
          </a:prstGeom>
          <a:solidFill>
            <a:srgbClr val="170B45"/>
          </a:soli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8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339703" y="20635350"/>
            <a:ext cx="6634716" cy="637953"/>
          </a:xfrm>
          <a:prstGeom prst="roundRect">
            <a:avLst/>
          </a:prstGeom>
          <a:solidFill>
            <a:srgbClr val="170B45"/>
          </a:soli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8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8358451" y="24593962"/>
            <a:ext cx="8793238" cy="6218631"/>
          </a:xfrm>
          <a:prstGeom prst="roundRect">
            <a:avLst/>
          </a:prstGeom>
          <a:noFill/>
          <a:ln w="889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468101" y="24689943"/>
            <a:ext cx="6592186" cy="637953"/>
          </a:xfrm>
          <a:prstGeom prst="roundRect">
            <a:avLst/>
          </a:prstGeom>
          <a:solidFill>
            <a:srgbClr val="170B45"/>
          </a:soli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8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8381349" y="30986320"/>
            <a:ext cx="8793238" cy="6523353"/>
          </a:xfrm>
          <a:prstGeom prst="roundRect">
            <a:avLst/>
          </a:prstGeom>
          <a:noFill/>
          <a:ln w="889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9578148" y="31026143"/>
            <a:ext cx="6592186" cy="701749"/>
          </a:xfrm>
          <a:prstGeom prst="roundRect">
            <a:avLst/>
          </a:prstGeom>
          <a:solidFill>
            <a:srgbClr val="170B45"/>
          </a:soli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8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0" y="37761380"/>
            <a:ext cx="27433290" cy="420781"/>
          </a:xfrm>
          <a:prstGeom prst="roundRect">
            <a:avLst/>
          </a:prstGeom>
          <a:solidFill>
            <a:srgbClr val="110E4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512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6741" y="37742557"/>
            <a:ext cx="9948418" cy="47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12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Mehran University of Engineering and Technology, Jamshoro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31200" y="37732313"/>
            <a:ext cx="6220047" cy="47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12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Systems Engineering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9617261" y="20965626"/>
            <a:ext cx="8479467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achieved in different environmental conditions are given below, here object detection  occurred in different variants of light condition, which also affects the inference percentage.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0530708" y="22362205"/>
            <a:ext cx="545342" cy="382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698"/>
              </a:spcAft>
            </a:pPr>
            <a:r>
              <a:rPr lang="en-US" sz="1256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23.55</a:t>
            </a:r>
            <a:endParaRPr lang="en-US" sz="1256" b="1" dirty="0">
              <a:solidFill>
                <a:schemeClr val="bg1"/>
              </a:solidFill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151463" y="22043229"/>
            <a:ext cx="545342" cy="382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698"/>
              </a:spcAft>
            </a:pPr>
            <a:r>
              <a:rPr lang="en-US" sz="1256" b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31.66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21148" y="17346302"/>
            <a:ext cx="85470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8988" indent="-318988" algn="just"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 real-time low-cost, effective, AI-powered mobile guide for blind/visually impaired people </a:t>
            </a:r>
          </a:p>
          <a:p>
            <a:pPr marL="318988" indent="-318988" algn="just"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image processing techniques with the audio description as a gadget for visually impaired people so that they can easily interact with the environment. </a:t>
            </a:r>
          </a:p>
          <a:p>
            <a:pPr marL="318988" indent="-318988" algn="just"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to design and implement a type of smart glasses,</a:t>
            </a:r>
          </a:p>
          <a:p>
            <a:pPr marL="318988" indent="-318988" algn="just"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assists to detect the surrounding objects and acknowledges the blind person can easily make decisions independently</a:t>
            </a:r>
          </a:p>
          <a:p>
            <a:pPr marL="318988" indent="-318988" algn="just">
              <a:buSzPct val="150000"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988" indent="-318988" algn="just">
              <a:buSzPct val="150000"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24580" y="26272278"/>
            <a:ext cx="839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8988" indent="-31898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implemented design is based on two sections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</a:p>
          <a:p>
            <a:pPr marL="318988" indent="-31898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section includes the Raspberry Pi 3 Model B, Raspberry Pi-Camera and earphones. </a:t>
            </a:r>
          </a:p>
          <a:p>
            <a:pPr marL="318988" indent="-31898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section is based on Tensor Flow Lite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implemented through Python Language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96793" y="33724021"/>
            <a:ext cx="81073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8988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starts from the configuration of Raspberry Pi 3 B and Pi-Camera (rev 2.0).</a:t>
            </a:r>
          </a:p>
          <a:p>
            <a:pPr marL="318988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run the TFLite_detection_webcam.py in the Linux LX-Terminal under Pi OS. </a:t>
            </a:r>
          </a:p>
          <a:p>
            <a:pPr marL="318988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Python script file will start the object detection model by fetching frames from Raspberry Pi-Camera in real-time live streaming.</a:t>
            </a:r>
          </a:p>
          <a:p>
            <a:pPr marL="318988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is responsible for the Pre-processing of frames.</a:t>
            </a:r>
          </a:p>
          <a:p>
            <a:pPr marL="318988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process happens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this includes a detection graph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labels.</a:t>
            </a:r>
          </a:p>
          <a:p>
            <a:pPr marL="318988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quantized sample model for object detection “coco-ssd-mobilenet-v1-1.0-quant-2018-06-29” is used here</a:t>
            </a:r>
          </a:p>
          <a:p>
            <a:pPr marL="318988" indent="-318988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8448172" y="25706612"/>
            <a:ext cx="8547086" cy="4394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2786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intends to help visually impaired people by detecting objects in their surroundings and giving them a description of those objects.</a:t>
            </a:r>
          </a:p>
          <a:p>
            <a:pPr marL="382786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description of objects is delivered in an audio format using an earphone. </a:t>
            </a:r>
          </a:p>
          <a:p>
            <a:pPr marL="382786" indent="-318988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 Object Detection Model is used which is dedicated to embedded and mobile devices. </a:t>
            </a:r>
          </a:p>
          <a:p>
            <a:pPr marL="382786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 Model which is used in this project is coco_ssd_mobilenet_v1_1.0_quant_2018_06_29 model.</a:t>
            </a:r>
          </a:p>
          <a:p>
            <a:pPr marL="382786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levels are quite satisfactory to reach 83% overall in mobile devices. </a:t>
            </a:r>
          </a:p>
          <a:p>
            <a:pPr marL="382786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different object detection models can be used, and more features should be added. </a:t>
            </a:r>
          </a:p>
          <a:p>
            <a:pPr marL="382786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improvements in the quality of hardware should be made. A Coral USB Accelerator can be used to accelerate the inferencing of the model.</a:t>
            </a:r>
          </a:p>
          <a:p>
            <a:pPr marL="382786" indent="-318988" algn="just">
              <a:buSzPct val="150000"/>
              <a:buFont typeface="Wingdings" panose="05000000000000000000" pitchFamily="2" charset="2"/>
              <a:buChar char="§"/>
            </a:pPr>
            <a:endParaRPr lang="en-US" sz="19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21619" y="22797203"/>
            <a:ext cx="7450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8988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a total of 15 different and multiple objects detected.</a:t>
            </a:r>
          </a:p>
          <a:p>
            <a:pPr marL="318988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a maximum 83% accuracy is achieved.</a:t>
            </a:r>
          </a:p>
          <a:p>
            <a:pPr marL="318988" indent="-3189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detected object label will be converted to speech in a loop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18435475" y="32384987"/>
            <a:ext cx="857247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862" indent="-358862" algn="justLow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Jain, H. Jain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"Real Time Object Detection and Tracking Using Deep Learning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2018 International Conference on Inventive Research in Computing Applications (ICIRCA), Coimbatore, 2018, pp. 1305-1308,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10.1109/ICIRCA.2018.8597266.</a:t>
            </a:r>
          </a:p>
          <a:p>
            <a:pPr marL="358862" indent="-358862" algn="justLow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Pehlivan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Akan, "Designing an Obstacle Detection and Alerting System for Visually Impaired People on Sidewalks," 2019 Medical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TechnologiesCongress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(TIPTEKNO), Izmir, Turkey, 2019, pp. 1-4,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10.1109/TIPTEKNO.2019.8895181</a:t>
            </a:r>
          </a:p>
          <a:p>
            <a:pPr marL="358862" indent="-358862" algn="justLow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Chang, L. Chen, C. Hsu, J. Chen, T.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Yang,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C. Lin,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MedGlasses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Wearable Smart-Glasses-Based Drug Pill Recognition System Using Deep Learning for Visually Impaired Chronic Patients," in IEEE Access, vol. 8, pp. 17013-17024, 2020,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10.1109/ACCESS.2020.2967400.</a:t>
            </a:r>
          </a:p>
          <a:p>
            <a:pPr marL="358862" indent="-358862" algn="justLow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G. Howard,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Hartwig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Adam,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Convolutional Neural Networks for Mobile Vision Applications”, Google Inc., 17 Apr 2017INcarXiv: 1704.04861v1</a:t>
            </a:r>
          </a:p>
        </p:txBody>
      </p:sp>
      <p:sp>
        <p:nvSpPr>
          <p:cNvPr id="411" name="Rectangle 410"/>
          <p:cNvSpPr/>
          <p:nvPr/>
        </p:nvSpPr>
        <p:spPr>
          <a:xfrm>
            <a:off x="10816535" y="18869956"/>
            <a:ext cx="6873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Figure.4.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connected interfaces in Raspberry Pi 3B  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9870144" y="7951753"/>
            <a:ext cx="7719237" cy="39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9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072" y="5795007"/>
            <a:ext cx="8506047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Smart Glasses for Visually Impaired People is specifically dedicated to blind people, as this can help them, be independent in life.</a:t>
            </a:r>
          </a:p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a study by “WHO” there are about 285 million people in the world who are subjected to visual impairments.</a:t>
            </a:r>
          </a:p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246 million people are having decreased vision perception and 39 million are blind.</a:t>
            </a:r>
          </a:p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people with poor vision are mostly people over the age of 50.</a:t>
            </a:r>
          </a:p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growing population and the number of visually impaired people a prominent solution was required.</a:t>
            </a:r>
          </a:p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day these visually impaired people face various problems and difficulties in understanding and interacting with their surroundings.</a:t>
            </a:r>
          </a:p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targeted vision category is medium distance vision as in daily life activities to perceive environment objects </a:t>
            </a:r>
          </a:p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detects objects from the environment and acknowledges the blind person through an audio guide message via earphone</a:t>
            </a:r>
          </a:p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prototype is based on Raspberry Pi, Pi camera, earphones, OpenCV, and Tensor flow Lite framework.</a:t>
            </a:r>
          </a:p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will help visually impaired people to gain increased independence and freedom</a:t>
            </a:r>
          </a:p>
          <a:p>
            <a:pPr marL="318988" indent="-318988" algn="just">
              <a:spcBef>
                <a:spcPts val="419"/>
              </a:spcBef>
              <a:spcAft>
                <a:spcPts val="41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in daily life can they easily interact with the indoor and outdoor environments.</a:t>
            </a:r>
          </a:p>
          <a:p>
            <a:pPr marL="318988" indent="-318988" algn="just">
              <a:buSzPct val="150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5" name="Picture 284" descr="E:\MUET approved monogram WHIT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7" y="545073"/>
            <a:ext cx="3677718" cy="3585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399"/>
          <p:cNvSpPr>
            <a:spLocks noChangeArrowheads="1"/>
          </p:cNvSpPr>
          <p:nvPr/>
        </p:nvSpPr>
        <p:spPr bwMode="auto">
          <a:xfrm>
            <a:off x="19660" y="2422367"/>
            <a:ext cx="128901" cy="86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795" tIns="31898" rIns="63795" bIns="3189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183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9657" y="1032015"/>
            <a:ext cx="4211130" cy="2614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72" y="13465517"/>
            <a:ext cx="2765996" cy="2969939"/>
          </a:xfrm>
          <a:prstGeom prst="rect">
            <a:avLst/>
          </a:prstGeom>
        </p:spPr>
      </p:pic>
      <p:sp>
        <p:nvSpPr>
          <p:cNvPr id="289" name="TextBox 288"/>
          <p:cNvSpPr txBox="1"/>
          <p:nvPr/>
        </p:nvSpPr>
        <p:spPr>
          <a:xfrm>
            <a:off x="1324249" y="33151583"/>
            <a:ext cx="6975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Figure.2.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Smart Glasses System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8" y="28079562"/>
            <a:ext cx="8344755" cy="4900467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sq">
            <a:solidFill>
              <a:schemeClr val="bg1">
                <a:lumMod val="50000"/>
              </a:schemeClr>
            </a:solidFill>
            <a:miter lim="800000"/>
          </a:ln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387" y="14166046"/>
            <a:ext cx="7277619" cy="45542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574" y="22426650"/>
            <a:ext cx="3998598" cy="571671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23" y="22417525"/>
            <a:ext cx="4238930" cy="5883403"/>
          </a:xfrm>
          <a:prstGeom prst="rect">
            <a:avLst/>
          </a:prstGeom>
        </p:spPr>
      </p:pic>
      <p:sp>
        <p:nvSpPr>
          <p:cNvPr id="297" name="Rectangle 296"/>
          <p:cNvSpPr/>
          <p:nvPr/>
        </p:nvSpPr>
        <p:spPr>
          <a:xfrm>
            <a:off x="14362339" y="28957352"/>
            <a:ext cx="3491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Figure.6.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 a person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618885" y="28950095"/>
            <a:ext cx="4348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Figure.5.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person and refrigerator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449" y="30225149"/>
            <a:ext cx="3977279" cy="571424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25" y="30225148"/>
            <a:ext cx="4204240" cy="5668817"/>
          </a:xfrm>
          <a:prstGeom prst="rect">
            <a:avLst/>
          </a:prstGeom>
        </p:spPr>
      </p:pic>
      <p:sp>
        <p:nvSpPr>
          <p:cNvPr id="302" name="Rectangle 301"/>
          <p:cNvSpPr/>
          <p:nvPr/>
        </p:nvSpPr>
        <p:spPr>
          <a:xfrm>
            <a:off x="9642619" y="36085571"/>
            <a:ext cx="38617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Figure.7.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refrigerator and 3 Cups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14010959" y="36112177"/>
            <a:ext cx="3928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Figure.8.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refrigerator &amp; bottle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053" y="16289003"/>
            <a:ext cx="6899275" cy="5260460"/>
          </a:xfrm>
          <a:prstGeom prst="rect">
            <a:avLst/>
          </a:prstGeom>
        </p:spPr>
      </p:pic>
      <p:sp>
        <p:nvSpPr>
          <p:cNvPr id="308" name="Rectangle 307"/>
          <p:cNvSpPr/>
          <p:nvPr/>
        </p:nvSpPr>
        <p:spPr>
          <a:xfrm>
            <a:off x="19436607" y="21758596"/>
            <a:ext cx="6820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Figure.11.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Laptop, apple, bottle, wine glass and a cup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159" y="5318104"/>
            <a:ext cx="7279846" cy="78125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69" name="Rectangle 68"/>
          <p:cNvSpPr/>
          <p:nvPr/>
        </p:nvSpPr>
        <p:spPr>
          <a:xfrm>
            <a:off x="11051236" y="13448310"/>
            <a:ext cx="5899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Figure.3.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Methodology Working Diagram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517" y="5053734"/>
            <a:ext cx="6812282" cy="509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053" y="10948064"/>
            <a:ext cx="6812281" cy="4569432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20617958" y="10309647"/>
            <a:ext cx="4123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Figure.9.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Multiple Chairs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9805338" y="15715582"/>
            <a:ext cx="5899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Figure.10.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Laptop, Keyboard and a Book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40" y="21391681"/>
            <a:ext cx="6977560" cy="40767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sq">
            <a:solidFill>
              <a:schemeClr val="bg1">
                <a:lumMod val="50000"/>
              </a:schemeClr>
            </a:solidFill>
            <a:miter lim="800000"/>
          </a:ln>
          <a:effectLst/>
        </p:spPr>
      </p:pic>
      <p:sp>
        <p:nvSpPr>
          <p:cNvPr id="59" name="TextBox 58"/>
          <p:cNvSpPr txBox="1"/>
          <p:nvPr/>
        </p:nvSpPr>
        <p:spPr>
          <a:xfrm>
            <a:off x="696793" y="25667728"/>
            <a:ext cx="79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Figure.1.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of Smart Glasses for Visually Impaired People</a:t>
            </a:r>
          </a:p>
        </p:txBody>
      </p:sp>
    </p:spTree>
    <p:extLst>
      <p:ext uri="{BB962C8B-B14F-4D97-AF65-F5344CB8AC3E}">
        <p14:creationId xmlns:p14="http://schemas.microsoft.com/office/powerpoint/2010/main" val="428121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996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FBNM</dc:creator>
  <cp:lastModifiedBy>Uzaif Talpur</cp:lastModifiedBy>
  <cp:revision>137</cp:revision>
  <cp:lastPrinted>2016-04-05T01:47:50Z</cp:lastPrinted>
  <dcterms:created xsi:type="dcterms:W3CDTF">2016-03-21T13:32:27Z</dcterms:created>
  <dcterms:modified xsi:type="dcterms:W3CDTF">2024-11-10T11:31:38Z</dcterms:modified>
</cp:coreProperties>
</file>