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Playfair Display"/>
      <p:regular r:id="rId39"/>
      <p:bold r:id="rId40"/>
      <p:italic r:id="rId41"/>
      <p:boldItalic r:id="rId42"/>
    </p:embeddedFont>
    <p:embeddedFont>
      <p:font typeface="Montserrat"/>
      <p:regular r:id="rId43"/>
      <p:bold r:id="rId44"/>
      <p:italic r:id="rId45"/>
      <p:boldItalic r:id="rId46"/>
    </p:embeddedFont>
    <p:embeddedFont>
      <p:font typeface="Lato"/>
      <p:regular r:id="rId47"/>
      <p:bold r:id="rId48"/>
      <p:italic r:id="rId49"/>
      <p:boldItalic r:id="rId50"/>
    </p:embeddedFont>
    <p:embeddedFont>
      <p:font typeface="Oswald"/>
      <p:regular r:id="rId51"/>
      <p:bold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layfairDisplay-bold.fntdata"/><Relationship Id="rId42" Type="http://schemas.openxmlformats.org/officeDocument/2006/relationships/font" Target="fonts/PlayfairDisplay-boldItalic.fntdata"/><Relationship Id="rId41" Type="http://schemas.openxmlformats.org/officeDocument/2006/relationships/font" Target="fonts/PlayfairDisplay-italic.fntdata"/><Relationship Id="rId44" Type="http://schemas.openxmlformats.org/officeDocument/2006/relationships/font" Target="fonts/Montserrat-bold.fntdata"/><Relationship Id="rId43" Type="http://schemas.openxmlformats.org/officeDocument/2006/relationships/font" Target="fonts/Montserrat-regular.fntdata"/><Relationship Id="rId46" Type="http://schemas.openxmlformats.org/officeDocument/2006/relationships/font" Target="fonts/Montserrat-boldItalic.fntdata"/><Relationship Id="rId45"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Lato-bold.fntdata"/><Relationship Id="rId47" Type="http://schemas.openxmlformats.org/officeDocument/2006/relationships/font" Target="fonts/Lato-regular.fntdata"/><Relationship Id="rId49" Type="http://schemas.openxmlformats.org/officeDocument/2006/relationships/font" Target="fonts/Lat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font" Target="fonts/PlayfairDisplay-regular.fntdata"/><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Oswald-regular.fntdata"/><Relationship Id="rId50" Type="http://schemas.openxmlformats.org/officeDocument/2006/relationships/font" Target="fonts/Lato-boldItalic.fntdata"/><Relationship Id="rId52" Type="http://schemas.openxmlformats.org/officeDocument/2006/relationships/font" Target="fonts/Oswald-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cc79feaea_3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cc79feaea_3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d4b9d8966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ad4b9d8966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acc79feaea_3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acc79feaea_3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ad4b9a2cd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ad4b9a2cd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ad4b9a2cd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ad4b9a2cd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ad67a678e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ad67a678e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ad4b9d8966_0_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ad4b9d8966_0_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ad6777562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ad6777562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d6777562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ad6777562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ad4b9d8966_8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ad4b9d8966_8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acc79feaea_3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acc79feaea_3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ad67a678ec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ad67a678ec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acc79feaea_3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acc79feaea_3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acc79feaea_3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acc79feaea_3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ad41e7c626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ad41e7c626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ad41e7c626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ad41e7c626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ad41e7c626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ad41e7c626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ad41e7c626_2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ad41e7c626_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ad41e7c626_2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ad41e7c626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acc79feaea_3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acc79feaea_3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ad67a678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ad67a678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cc79feaea_3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cc79feaea_3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acc79feaea_3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acc79feaea_3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acc79feaea_3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acc79feaea_3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ad67a678e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ad67a678e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cc79feaea_3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cc79feaea_3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cc79feaea_3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cc79feaea_3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d4b9d8966_0_7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d4b9d8966_0_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cc79feaea_3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cc79feaea_3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d67a678ec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d67a678ec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cc79feaea_3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acc79feaea_3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1600"/>
              </a:spcBef>
              <a:spcAft>
                <a:spcPts val="0"/>
              </a:spcAft>
              <a:buSzPts val="1400"/>
              <a:buChar char="○"/>
              <a:defRPr>
                <a:highlight>
                  <a:schemeClr val="dk1"/>
                </a:highlight>
              </a:defRPr>
            </a:lvl2pPr>
            <a:lvl3pPr indent="-317500" lvl="2" marL="1371600" algn="ctr">
              <a:spcBef>
                <a:spcPts val="1600"/>
              </a:spcBef>
              <a:spcAft>
                <a:spcPts val="0"/>
              </a:spcAft>
              <a:buSzPts val="1400"/>
              <a:buChar char="■"/>
              <a:defRPr>
                <a:highlight>
                  <a:schemeClr val="dk1"/>
                </a:highlight>
              </a:defRPr>
            </a:lvl3pPr>
            <a:lvl4pPr indent="-317500" lvl="3" marL="1828800" algn="ctr">
              <a:spcBef>
                <a:spcPts val="1600"/>
              </a:spcBef>
              <a:spcAft>
                <a:spcPts val="0"/>
              </a:spcAft>
              <a:buSzPts val="1400"/>
              <a:buChar char="●"/>
              <a:defRPr>
                <a:highlight>
                  <a:schemeClr val="dk1"/>
                </a:highlight>
              </a:defRPr>
            </a:lvl4pPr>
            <a:lvl5pPr indent="-317500" lvl="4" marL="2286000" algn="ctr">
              <a:spcBef>
                <a:spcPts val="1600"/>
              </a:spcBef>
              <a:spcAft>
                <a:spcPts val="0"/>
              </a:spcAft>
              <a:buSzPts val="1400"/>
              <a:buChar char="○"/>
              <a:defRPr>
                <a:highlight>
                  <a:schemeClr val="dk1"/>
                </a:highlight>
              </a:defRPr>
            </a:lvl5pPr>
            <a:lvl6pPr indent="-317500" lvl="5" marL="2743200" algn="ctr">
              <a:spcBef>
                <a:spcPts val="1600"/>
              </a:spcBef>
              <a:spcAft>
                <a:spcPts val="0"/>
              </a:spcAft>
              <a:buSzPts val="1400"/>
              <a:buChar char="■"/>
              <a:defRPr>
                <a:highlight>
                  <a:schemeClr val="dk1"/>
                </a:highlight>
              </a:defRPr>
            </a:lvl6pPr>
            <a:lvl7pPr indent="-317500" lvl="6" marL="3200400" algn="ctr">
              <a:spcBef>
                <a:spcPts val="1600"/>
              </a:spcBef>
              <a:spcAft>
                <a:spcPts val="0"/>
              </a:spcAft>
              <a:buSzPts val="1400"/>
              <a:buChar char="●"/>
              <a:defRPr>
                <a:highlight>
                  <a:schemeClr val="dk1"/>
                </a:highlight>
              </a:defRPr>
            </a:lvl7pPr>
            <a:lvl8pPr indent="-317500" lvl="7" marL="3657600" algn="ctr">
              <a:spcBef>
                <a:spcPts val="1600"/>
              </a:spcBef>
              <a:spcAft>
                <a:spcPts val="0"/>
              </a:spcAft>
              <a:buSzPts val="1400"/>
              <a:buChar char="○"/>
              <a:defRPr>
                <a:highlight>
                  <a:schemeClr val="dk1"/>
                </a:highlight>
              </a:defRPr>
            </a:lvl8pPr>
            <a:lvl9pPr indent="-317500" lvl="8" marL="4114800" algn="ctr">
              <a:spcBef>
                <a:spcPts val="1600"/>
              </a:spcBef>
              <a:spcAft>
                <a:spcPts val="160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2" name="Google Shape;62;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3" name="Google Shape;63;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8" name="Google Shape;68;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9" name="Google Shape;69;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4" name="Google Shape;74;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5" name="Google Shape;75;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0" name="Google Shape;80;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 name="Google Shape;81;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2" name="Google Shape;82;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7" name="Google Shape;87;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8" name="Google Shape;88;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9" name="Google Shape;89;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0" name="Google Shape;90;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1" name="Google Shape;91;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6" name="Google Shape;96;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9" name="Shape 99"/>
        <p:cNvGrpSpPr/>
        <p:nvPr/>
      </p:nvGrpSpPr>
      <p:grpSpPr>
        <a:xfrm>
          <a:off x="0" y="0"/>
          <a:ext cx="0" cy="0"/>
          <a:chOff x="0" y="0"/>
          <a:chExt cx="0" cy="0"/>
        </a:xfrm>
      </p:grpSpPr>
      <p:sp>
        <p:nvSpPr>
          <p:cNvPr id="100" name="Google Shape;100;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3" name="Shape 103"/>
        <p:cNvGrpSpPr/>
        <p:nvPr/>
      </p:nvGrpSpPr>
      <p:grpSpPr>
        <a:xfrm>
          <a:off x="0" y="0"/>
          <a:ext cx="0" cy="0"/>
          <a:chOff x="0" y="0"/>
          <a:chExt cx="0" cy="0"/>
        </a:xfrm>
      </p:grpSpPr>
      <p:sp>
        <p:nvSpPr>
          <p:cNvPr id="104" name="Google Shape;104;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5" name="Google Shape;105;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6" name="Google Shape;106;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7" name="Google Shape;107;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9" name="Google Shape;109;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5"/>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0" name="Shape 110"/>
        <p:cNvGrpSpPr/>
        <p:nvPr/>
      </p:nvGrpSpPr>
      <p:grpSpPr>
        <a:xfrm>
          <a:off x="0" y="0"/>
          <a:ext cx="0" cy="0"/>
          <a:chOff x="0" y="0"/>
          <a:chExt cx="0" cy="0"/>
        </a:xfrm>
      </p:grpSpPr>
      <p:sp>
        <p:nvSpPr>
          <p:cNvPr id="111" name="Google Shape;111;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2" name="Google Shape;112;p22"/>
          <p:cNvSpPr/>
          <p:nvPr>
            <p:ph idx="2" type="pic"/>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13" name="Google Shape;113;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4" name="Google Shape;114;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5" name="Google Shape;115;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6" name="Google Shape;116;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7" name="Shape 117"/>
        <p:cNvGrpSpPr/>
        <p:nvPr/>
      </p:nvGrpSpPr>
      <p:grpSpPr>
        <a:xfrm>
          <a:off x="0" y="0"/>
          <a:ext cx="0" cy="0"/>
          <a:chOff x="0" y="0"/>
          <a:chExt cx="0" cy="0"/>
        </a:xfrm>
      </p:grpSpPr>
      <p:sp>
        <p:nvSpPr>
          <p:cNvPr id="118" name="Google Shape;118;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9" name="Google Shape;119;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0" name="Google Shape;120;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1" name="Google Shape;121;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2" name="Google Shape;122;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3" name="Shape 123"/>
        <p:cNvGrpSpPr/>
        <p:nvPr/>
      </p:nvGrpSpPr>
      <p:grpSpPr>
        <a:xfrm>
          <a:off x="0" y="0"/>
          <a:ext cx="0" cy="0"/>
          <a:chOff x="0" y="0"/>
          <a:chExt cx="0" cy="0"/>
        </a:xfrm>
      </p:grpSpPr>
      <p:sp>
        <p:nvSpPr>
          <p:cNvPr id="124" name="Google Shape;124;p24"/>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5" name="Google Shape;125;p24"/>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6" name="Google Shape;126;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7" name="Google Shape;127;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8" name="Google Shape;128;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highlight>
                  <a:schemeClr val="lt1"/>
                </a:highlight>
              </a:defRPr>
            </a:lvl1pPr>
            <a:lvl2pPr indent="-317500" lvl="1" marL="914400">
              <a:spcBef>
                <a:spcPts val="1600"/>
              </a:spcBef>
              <a:spcAft>
                <a:spcPts val="0"/>
              </a:spcAft>
              <a:buSzPts val="1400"/>
              <a:buChar char="○"/>
              <a:defRPr>
                <a:highlight>
                  <a:schemeClr val="lt1"/>
                </a:highlight>
              </a:defRPr>
            </a:lvl2pPr>
            <a:lvl3pPr indent="-317500" lvl="2" marL="1371600">
              <a:spcBef>
                <a:spcPts val="1600"/>
              </a:spcBef>
              <a:spcAft>
                <a:spcPts val="0"/>
              </a:spcAft>
              <a:buSzPts val="1400"/>
              <a:buChar char="■"/>
              <a:defRPr>
                <a:highlight>
                  <a:schemeClr val="lt1"/>
                </a:highlight>
              </a:defRPr>
            </a:lvl3pPr>
            <a:lvl4pPr indent="-317500" lvl="3" marL="1828800">
              <a:spcBef>
                <a:spcPts val="1600"/>
              </a:spcBef>
              <a:spcAft>
                <a:spcPts val="0"/>
              </a:spcAft>
              <a:buSzPts val="1400"/>
              <a:buChar char="●"/>
              <a:defRPr>
                <a:highlight>
                  <a:schemeClr val="lt1"/>
                </a:highlight>
              </a:defRPr>
            </a:lvl4pPr>
            <a:lvl5pPr indent="-317500" lvl="4" marL="2286000">
              <a:spcBef>
                <a:spcPts val="1600"/>
              </a:spcBef>
              <a:spcAft>
                <a:spcPts val="0"/>
              </a:spcAft>
              <a:buSzPts val="1400"/>
              <a:buChar char="○"/>
              <a:defRPr>
                <a:highlight>
                  <a:schemeClr val="lt1"/>
                </a:highlight>
              </a:defRPr>
            </a:lvl5pPr>
            <a:lvl6pPr indent="-317500" lvl="5" marL="2743200">
              <a:spcBef>
                <a:spcPts val="1600"/>
              </a:spcBef>
              <a:spcAft>
                <a:spcPts val="0"/>
              </a:spcAft>
              <a:buSzPts val="1400"/>
              <a:buChar char="■"/>
              <a:defRPr>
                <a:highlight>
                  <a:schemeClr val="lt1"/>
                </a:highlight>
              </a:defRPr>
            </a:lvl6pPr>
            <a:lvl7pPr indent="-317500" lvl="6" marL="3200400">
              <a:spcBef>
                <a:spcPts val="1600"/>
              </a:spcBef>
              <a:spcAft>
                <a:spcPts val="0"/>
              </a:spcAft>
              <a:buSzPts val="1400"/>
              <a:buChar char="●"/>
              <a:defRPr>
                <a:highlight>
                  <a:schemeClr val="lt1"/>
                </a:highlight>
              </a:defRPr>
            </a:lvl7pPr>
            <a:lvl8pPr indent="-317500" lvl="7" marL="3657600">
              <a:spcBef>
                <a:spcPts val="1600"/>
              </a:spcBef>
              <a:spcAft>
                <a:spcPts val="0"/>
              </a:spcAft>
              <a:buSzPts val="1400"/>
              <a:buChar char="○"/>
              <a:defRPr>
                <a:highlight>
                  <a:schemeClr val="lt1"/>
                </a:highlight>
              </a:defRPr>
            </a:lvl8pPr>
            <a:lvl9pPr indent="-317500" lvl="8" marL="4114800">
              <a:spcBef>
                <a:spcPts val="1600"/>
              </a:spcBef>
              <a:spcAft>
                <a:spcPts val="160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 name="Shape 54"/>
        <p:cNvGrpSpPr/>
        <p:nvPr/>
      </p:nvGrpSpPr>
      <p:grpSpPr>
        <a:xfrm>
          <a:off x="0" y="0"/>
          <a:ext cx="0" cy="0"/>
          <a:chOff x="0" y="0"/>
          <a:chExt cx="0" cy="0"/>
        </a:xfrm>
      </p:grpSpPr>
      <p:sp>
        <p:nvSpPr>
          <p:cNvPr id="55" name="Google Shape;55;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6" name="Google Shape;56;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7" name="Google Shape;57;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8" name="Google Shape;58;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9" name="Google Shape;59;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 Id="rId4" Type="http://schemas.openxmlformats.org/officeDocument/2006/relationships/image" Target="../media/image17.png"/><Relationship Id="rId5"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28.png"/><Relationship Id="rId5"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26.png"/><Relationship Id="rId5"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5.png"/><Relationship Id="rId4" Type="http://schemas.openxmlformats.org/officeDocument/2006/relationships/image" Target="../media/image20.png"/><Relationship Id="rId5"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6.png"/><Relationship Id="rId4" Type="http://schemas.openxmlformats.org/officeDocument/2006/relationships/image" Target="../media/image32.png"/><Relationship Id="rId5"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3.png"/><Relationship Id="rId4" Type="http://schemas.openxmlformats.org/officeDocument/2006/relationships/image" Target="../media/image31.png"/><Relationship Id="rId5"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0.png"/><Relationship Id="rId4" Type="http://schemas.openxmlformats.org/officeDocument/2006/relationships/image" Target="../media/image37.png"/><Relationship Id="rId5" Type="http://schemas.openxmlformats.org/officeDocument/2006/relationships/image" Target="../media/image3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9.png"/><Relationship Id="rId4" Type="http://schemas.openxmlformats.org/officeDocument/2006/relationships/image" Target="../media/image41.png"/><Relationship Id="rId5" Type="http://schemas.openxmlformats.org/officeDocument/2006/relationships/image" Target="../media/image3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ctrTitle"/>
          </p:nvPr>
        </p:nvSpPr>
        <p:spPr>
          <a:xfrm>
            <a:off x="530400" y="2046675"/>
            <a:ext cx="8083200" cy="17430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2000" u="sng">
                <a:solidFill>
                  <a:srgbClr val="000000"/>
                </a:solidFill>
              </a:rPr>
              <a:t>MEMBER NAME</a:t>
            </a:r>
            <a:r>
              <a:rPr lang="en" sz="2000">
                <a:solidFill>
                  <a:srgbClr val="000000"/>
                </a:solidFill>
              </a:rPr>
              <a:t>			 		</a:t>
            </a:r>
            <a:r>
              <a:rPr lang="en" sz="2000" u="sng">
                <a:solidFill>
                  <a:srgbClr val="000000"/>
                </a:solidFill>
              </a:rPr>
              <a:t>BITS ID</a:t>
            </a:r>
            <a:endParaRPr sz="2000" u="sng">
              <a:solidFill>
                <a:srgbClr val="000000"/>
              </a:solidFill>
            </a:endParaRPr>
          </a:p>
          <a:p>
            <a:pPr indent="457200" lvl="0" marL="457200" rtl="0" algn="l">
              <a:lnSpc>
                <a:spcPct val="100000"/>
              </a:lnSpc>
              <a:spcBef>
                <a:spcPts val="1600"/>
              </a:spcBef>
              <a:spcAft>
                <a:spcPts val="0"/>
              </a:spcAft>
              <a:buNone/>
            </a:pPr>
            <a:r>
              <a:rPr lang="en" sz="2000">
                <a:solidFill>
                  <a:srgbClr val="000000"/>
                </a:solidFill>
              </a:rPr>
              <a:t>LAKSHYA AGARWAL             	          </a:t>
            </a:r>
            <a:r>
              <a:rPr lang="en" sz="2000">
                <a:solidFill>
                  <a:srgbClr val="000000"/>
                </a:solidFill>
                <a:latin typeface="Times New Roman"/>
                <a:ea typeface="Times New Roman"/>
                <a:cs typeface="Times New Roman"/>
                <a:sym typeface="Times New Roman"/>
              </a:rPr>
              <a:t>2017B5A70904P</a:t>
            </a:r>
            <a:endParaRPr sz="2000">
              <a:solidFill>
                <a:srgbClr val="000000"/>
              </a:solidFill>
              <a:latin typeface="Times New Roman"/>
              <a:ea typeface="Times New Roman"/>
              <a:cs typeface="Times New Roman"/>
              <a:sym typeface="Times New Roman"/>
            </a:endParaRPr>
          </a:p>
          <a:p>
            <a:pPr indent="457200" lvl="0" marL="457200" rtl="0" algn="l">
              <a:lnSpc>
                <a:spcPct val="50000"/>
              </a:lnSpc>
              <a:spcBef>
                <a:spcPts val="1600"/>
              </a:spcBef>
              <a:spcAft>
                <a:spcPts val="0"/>
              </a:spcAft>
              <a:buNone/>
            </a:pPr>
            <a:r>
              <a:rPr lang="en" sz="2000">
                <a:solidFill>
                  <a:srgbClr val="000000"/>
                </a:solidFill>
              </a:rPr>
              <a:t>NAGA SIVA SAI REDDY           		   </a:t>
            </a:r>
            <a:r>
              <a:rPr lang="en" sz="2000">
                <a:solidFill>
                  <a:srgbClr val="000000"/>
                </a:solidFill>
                <a:latin typeface="Times New Roman"/>
                <a:ea typeface="Times New Roman"/>
                <a:cs typeface="Times New Roman"/>
                <a:sym typeface="Times New Roman"/>
              </a:rPr>
              <a:t>2017B3A70779P</a:t>
            </a:r>
            <a:endParaRPr sz="2000">
              <a:solidFill>
                <a:srgbClr val="000000"/>
              </a:solidFill>
              <a:latin typeface="Times New Roman"/>
              <a:ea typeface="Times New Roman"/>
              <a:cs typeface="Times New Roman"/>
              <a:sym typeface="Times New Roman"/>
            </a:endParaRPr>
          </a:p>
          <a:p>
            <a:pPr indent="457200" lvl="0" marL="457200" rtl="0" algn="l">
              <a:lnSpc>
                <a:spcPct val="50000"/>
              </a:lnSpc>
              <a:spcBef>
                <a:spcPts val="1600"/>
              </a:spcBef>
              <a:spcAft>
                <a:spcPts val="1600"/>
              </a:spcAft>
              <a:buNone/>
            </a:pPr>
            <a:r>
              <a:rPr lang="en" sz="2000">
                <a:solidFill>
                  <a:srgbClr val="000000"/>
                </a:solidFill>
              </a:rPr>
              <a:t>RAHUL PODDAR                    		   </a:t>
            </a:r>
            <a:r>
              <a:rPr lang="en" sz="2000">
                <a:solidFill>
                  <a:srgbClr val="000000"/>
                </a:solidFill>
                <a:latin typeface="Times New Roman"/>
                <a:ea typeface="Times New Roman"/>
                <a:cs typeface="Times New Roman"/>
                <a:sym typeface="Times New Roman"/>
              </a:rPr>
              <a:t>2017B3A70746P</a:t>
            </a:r>
            <a:endParaRPr sz="6600">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of Read-out phase</a:t>
            </a:r>
            <a:endParaRPr/>
          </a:p>
        </p:txBody>
      </p:sp>
      <p:sp>
        <p:nvSpPr>
          <p:cNvPr id="200" name="Google Shape;200;p34"/>
          <p:cNvSpPr txBox="1"/>
          <p:nvPr>
            <p:ph idx="1" type="body"/>
          </p:nvPr>
        </p:nvSpPr>
        <p:spPr>
          <a:xfrm>
            <a:off x="239575" y="122262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 of message passing phase: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Graph representation:</a:t>
            </a:r>
            <a:endParaRPr/>
          </a:p>
          <a:p>
            <a:pPr indent="0" lvl="0" marL="0" rtl="0" algn="l">
              <a:spcBef>
                <a:spcPts val="1600"/>
              </a:spcBef>
              <a:spcAft>
                <a:spcPts val="1600"/>
              </a:spcAft>
              <a:buNone/>
            </a:pPr>
            <a:r>
              <a:t/>
            </a:r>
            <a:endParaRPr/>
          </a:p>
        </p:txBody>
      </p:sp>
      <p:pic>
        <p:nvPicPr>
          <p:cNvPr id="201" name="Google Shape;201;p34"/>
          <p:cNvPicPr preferRelativeResize="0"/>
          <p:nvPr/>
        </p:nvPicPr>
        <p:blipFill>
          <a:blip r:embed="rId3">
            <a:alphaModFix/>
          </a:blip>
          <a:stretch>
            <a:fillRect/>
          </a:stretch>
        </p:blipFill>
        <p:spPr>
          <a:xfrm>
            <a:off x="5632800" y="1309534"/>
            <a:ext cx="3127375" cy="2524425"/>
          </a:xfrm>
          <a:prstGeom prst="rect">
            <a:avLst/>
          </a:prstGeom>
          <a:noFill/>
          <a:ln>
            <a:noFill/>
          </a:ln>
        </p:spPr>
      </p:pic>
      <p:pic>
        <p:nvPicPr>
          <p:cNvPr id="202" name="Google Shape;202;p34"/>
          <p:cNvPicPr preferRelativeResize="0"/>
          <p:nvPr/>
        </p:nvPicPr>
        <p:blipFill>
          <a:blip r:embed="rId4">
            <a:alphaModFix/>
          </a:blip>
          <a:stretch>
            <a:fillRect/>
          </a:stretch>
        </p:blipFill>
        <p:spPr>
          <a:xfrm>
            <a:off x="1319400" y="1852947"/>
            <a:ext cx="4062225" cy="620025"/>
          </a:xfrm>
          <a:prstGeom prst="rect">
            <a:avLst/>
          </a:prstGeom>
          <a:noFill/>
          <a:ln>
            <a:noFill/>
          </a:ln>
        </p:spPr>
      </p:pic>
      <p:pic>
        <p:nvPicPr>
          <p:cNvPr id="203" name="Google Shape;203;p34"/>
          <p:cNvPicPr preferRelativeResize="0"/>
          <p:nvPr/>
        </p:nvPicPr>
        <p:blipFill>
          <a:blip r:embed="rId5">
            <a:alphaModFix/>
          </a:blip>
          <a:stretch>
            <a:fillRect/>
          </a:stretch>
        </p:blipFill>
        <p:spPr>
          <a:xfrm>
            <a:off x="1385448" y="3404688"/>
            <a:ext cx="4360250" cy="4818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Details</a:t>
            </a:r>
            <a:endParaRPr/>
          </a:p>
        </p:txBody>
      </p:sp>
      <p:sp>
        <p:nvSpPr>
          <p:cNvPr id="209" name="Google Shape;209;p35"/>
          <p:cNvSpPr txBox="1"/>
          <p:nvPr>
            <p:ph idx="1" type="body"/>
          </p:nvPr>
        </p:nvSpPr>
        <p:spPr>
          <a:xfrm>
            <a:off x="455575" y="1276875"/>
            <a:ext cx="84900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t>The datasets used in the original study are:</a:t>
            </a:r>
            <a:endParaRPr sz="1300"/>
          </a:p>
          <a:p>
            <a:pPr indent="-311150" lvl="0" marL="457200" rtl="0" algn="l">
              <a:lnSpc>
                <a:spcPct val="100000"/>
              </a:lnSpc>
              <a:spcBef>
                <a:spcPts val="1600"/>
              </a:spcBef>
              <a:spcAft>
                <a:spcPts val="0"/>
              </a:spcAft>
              <a:buSzPts val="1300"/>
              <a:buChar char="➢"/>
            </a:pPr>
            <a:r>
              <a:rPr lang="en" sz="1300"/>
              <a:t>Reuters- contains stories from the Reuters news agency. </a:t>
            </a:r>
            <a:endParaRPr sz="1300"/>
          </a:p>
          <a:p>
            <a:pPr indent="-311150" lvl="0" marL="457200" rtl="0" algn="l">
              <a:lnSpc>
                <a:spcPct val="100000"/>
              </a:lnSpc>
              <a:spcBef>
                <a:spcPts val="0"/>
              </a:spcBef>
              <a:spcAft>
                <a:spcPts val="0"/>
              </a:spcAft>
              <a:buSzPts val="1300"/>
              <a:buChar char="➢"/>
            </a:pPr>
            <a:r>
              <a:rPr lang="en" sz="1300"/>
              <a:t>BBC Sport contains sports news articles from the BBC Sport website.</a:t>
            </a:r>
            <a:endParaRPr sz="1300"/>
          </a:p>
          <a:p>
            <a:pPr indent="-311150" lvl="0" marL="457200" rtl="0" algn="l">
              <a:lnSpc>
                <a:spcPct val="100000"/>
              </a:lnSpc>
              <a:spcBef>
                <a:spcPts val="0"/>
              </a:spcBef>
              <a:spcAft>
                <a:spcPts val="0"/>
              </a:spcAft>
              <a:buSzPts val="1300"/>
              <a:buChar char="➢"/>
            </a:pPr>
            <a:r>
              <a:rPr lang="en" sz="1300"/>
              <a:t>Polarity features positive and negative labeled snippets from Rotten Tomatoes.</a:t>
            </a:r>
            <a:endParaRPr sz="1300"/>
          </a:p>
          <a:p>
            <a:pPr indent="-311150" lvl="0" marL="457200" rtl="0" algn="l">
              <a:lnSpc>
                <a:spcPct val="100000"/>
              </a:lnSpc>
              <a:spcBef>
                <a:spcPts val="0"/>
              </a:spcBef>
              <a:spcAft>
                <a:spcPts val="0"/>
              </a:spcAft>
              <a:buSzPts val="1300"/>
              <a:buChar char="➢"/>
            </a:pPr>
            <a:r>
              <a:rPr lang="en" sz="1300"/>
              <a:t>Subjectivity contains movie review snippets from Rotten Tomatoes (subjective sentences), and IMDB plot summaries.</a:t>
            </a:r>
            <a:endParaRPr sz="1300"/>
          </a:p>
          <a:p>
            <a:pPr indent="-311150" lvl="0" marL="457200" rtl="0" algn="l">
              <a:lnSpc>
                <a:spcPct val="100000"/>
              </a:lnSpc>
              <a:spcBef>
                <a:spcPts val="0"/>
              </a:spcBef>
              <a:spcAft>
                <a:spcPts val="0"/>
              </a:spcAft>
              <a:buSzPts val="1300"/>
              <a:buChar char="➢"/>
            </a:pPr>
            <a:r>
              <a:rPr lang="en" sz="1300"/>
              <a:t>MPQA is made of positive and negative phrases, annotated as part of the summer 2002 NRRC Workshop on Multi-Perspective Question Answering.</a:t>
            </a:r>
            <a:endParaRPr sz="1300"/>
          </a:p>
          <a:p>
            <a:pPr indent="-311150" lvl="0" marL="457200" rtl="0" algn="l">
              <a:lnSpc>
                <a:spcPct val="100000"/>
              </a:lnSpc>
              <a:spcBef>
                <a:spcPts val="0"/>
              </a:spcBef>
              <a:spcAft>
                <a:spcPts val="0"/>
              </a:spcAft>
              <a:buSzPts val="1300"/>
              <a:buChar char="➢"/>
            </a:pPr>
            <a:r>
              <a:rPr lang="en" sz="1300"/>
              <a:t>IMDB is a collection of highly polarized movie reviews (positive/negative).</a:t>
            </a:r>
            <a:endParaRPr sz="1300"/>
          </a:p>
          <a:p>
            <a:pPr indent="-311150" lvl="0" marL="457200" rtl="0" algn="l">
              <a:lnSpc>
                <a:spcPct val="100000"/>
              </a:lnSpc>
              <a:spcBef>
                <a:spcPts val="0"/>
              </a:spcBef>
              <a:spcAft>
                <a:spcPts val="0"/>
              </a:spcAft>
              <a:buSzPts val="1300"/>
              <a:buChar char="➢"/>
            </a:pPr>
            <a:r>
              <a:rPr lang="en" sz="1300"/>
              <a:t>TREC consists of questions that are classified into 6 different categories.</a:t>
            </a:r>
            <a:endParaRPr sz="1300"/>
          </a:p>
          <a:p>
            <a:pPr indent="-311150" lvl="0" marL="457200" rtl="0" algn="l">
              <a:lnSpc>
                <a:spcPct val="100000"/>
              </a:lnSpc>
              <a:spcBef>
                <a:spcPts val="0"/>
              </a:spcBef>
              <a:spcAft>
                <a:spcPts val="0"/>
              </a:spcAft>
              <a:buSzPts val="1300"/>
              <a:buChar char="➢"/>
            </a:pPr>
            <a:r>
              <a:rPr lang="en" sz="1300"/>
              <a:t>SST-1 contains the same snippets as Polarity, split into multiple sentences and annotated with fine-grained polarity (from very negative to very positive).</a:t>
            </a:r>
            <a:endParaRPr sz="1300"/>
          </a:p>
          <a:p>
            <a:pPr indent="-311150" lvl="0" marL="457200" rtl="0" algn="l">
              <a:lnSpc>
                <a:spcPct val="100000"/>
              </a:lnSpc>
              <a:spcBef>
                <a:spcPts val="0"/>
              </a:spcBef>
              <a:spcAft>
                <a:spcPts val="0"/>
              </a:spcAft>
              <a:buSzPts val="1300"/>
              <a:buChar char="➢"/>
            </a:pPr>
            <a:r>
              <a:rPr lang="en" sz="1300"/>
              <a:t>SST-2 is the same as SST-1 but with neutral reviews removed and snippets classified as positive or negative.</a:t>
            </a:r>
            <a:endParaRPr sz="1300"/>
          </a:p>
          <a:p>
            <a:pPr indent="-311150" lvl="0" marL="457200" rtl="0" algn="l">
              <a:lnSpc>
                <a:spcPct val="100000"/>
              </a:lnSpc>
              <a:spcBef>
                <a:spcPts val="0"/>
              </a:spcBef>
              <a:spcAft>
                <a:spcPts val="0"/>
              </a:spcAft>
              <a:buSzPts val="1300"/>
              <a:buChar char="➢"/>
            </a:pPr>
            <a:r>
              <a:rPr lang="en" sz="1300"/>
              <a:t>Yelp2013 features reviews obtained from the 2013 Yelp Dataset Challenge.</a:t>
            </a:r>
            <a:endParaRPr sz="1300"/>
          </a:p>
          <a:p>
            <a:pPr indent="0" lvl="0" marL="0" rtl="0" algn="l">
              <a:lnSpc>
                <a:spcPct val="100000"/>
              </a:lnSpc>
              <a:spcBef>
                <a:spcPts val="1600"/>
              </a:spcBef>
              <a:spcAft>
                <a:spcPts val="1600"/>
              </a:spcAft>
              <a:buNone/>
            </a:pPr>
            <a:r>
              <a:t/>
            </a: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Dataset Details</a:t>
            </a:r>
            <a:endParaRPr/>
          </a:p>
          <a:p>
            <a:pPr indent="0" lvl="0" marL="0" rtl="0" algn="l">
              <a:spcBef>
                <a:spcPts val="0"/>
              </a:spcBef>
              <a:spcAft>
                <a:spcPts val="0"/>
              </a:spcAft>
              <a:buNone/>
            </a:pPr>
            <a:r>
              <a:t/>
            </a:r>
            <a:endParaRPr/>
          </a:p>
        </p:txBody>
      </p:sp>
      <p:pic>
        <p:nvPicPr>
          <p:cNvPr id="215" name="Google Shape;215;p36"/>
          <p:cNvPicPr preferRelativeResize="0"/>
          <p:nvPr/>
        </p:nvPicPr>
        <p:blipFill>
          <a:blip r:embed="rId3">
            <a:alphaModFix/>
          </a:blip>
          <a:stretch>
            <a:fillRect/>
          </a:stretch>
        </p:blipFill>
        <p:spPr>
          <a:xfrm>
            <a:off x="152400" y="1252625"/>
            <a:ext cx="8839197" cy="342407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Details of selected datasets used by us</a:t>
            </a:r>
            <a:endParaRPr/>
          </a:p>
        </p:txBody>
      </p:sp>
      <p:sp>
        <p:nvSpPr>
          <p:cNvPr id="221" name="Google Shape;221;p37"/>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Polarity features positive and negative labeled snippets from Rotten Tomatoes - Binary sentiment analysis dataset.</a:t>
            </a:r>
            <a:endParaRPr/>
          </a:p>
          <a:p>
            <a:pPr indent="-342900" lvl="0" marL="457200" rtl="0" algn="l">
              <a:spcBef>
                <a:spcPts val="0"/>
              </a:spcBef>
              <a:spcAft>
                <a:spcPts val="0"/>
              </a:spcAft>
              <a:buSzPts val="1800"/>
              <a:buChar char="●"/>
            </a:pPr>
            <a:r>
              <a:rPr lang="en"/>
              <a:t>TREC consists of questions that are classified into 6 different categories - Topic Modelling</a:t>
            </a:r>
            <a:r>
              <a:rPr lang="en"/>
              <a:t> dataset.</a:t>
            </a:r>
            <a:endParaRPr/>
          </a:p>
          <a:p>
            <a:pPr indent="-342900" lvl="0" marL="457200" rtl="0" algn="l">
              <a:spcBef>
                <a:spcPts val="0"/>
              </a:spcBef>
              <a:spcAft>
                <a:spcPts val="0"/>
              </a:spcAft>
              <a:buSzPts val="1800"/>
              <a:buChar char="●"/>
            </a:pPr>
            <a:r>
              <a:rPr lang="en"/>
              <a:t>SST-1 contains the same snippets as Polarity, split into multiple sentences and annotated with fine-grained polarity (from very negative to very positive) - Multi-class </a:t>
            </a:r>
            <a:r>
              <a:rPr lang="en"/>
              <a:t>sentiment analysis dataset.</a:t>
            </a:r>
            <a:endParaRPr/>
          </a:p>
          <a:p>
            <a:pPr indent="-342900" lvl="0" marL="457200" rtl="0" algn="l">
              <a:spcBef>
                <a:spcPts val="0"/>
              </a:spcBef>
              <a:spcAft>
                <a:spcPts val="0"/>
              </a:spcAft>
              <a:buSzPts val="1800"/>
              <a:buChar char="●"/>
            </a:pPr>
            <a:r>
              <a:rPr lang="en"/>
              <a:t>DRIVE LINK: https://drive.google.com/drive/folders/1x8ZKWl3JQl687d5Zg3Lf4Kfi-IRgkaPA?usp=sharing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ph type="title"/>
          </p:nvPr>
        </p:nvSpPr>
        <p:spPr>
          <a:xfrm>
            <a:off x="344250" y="1403850"/>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t>Implementation details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Representation of text as </a:t>
            </a:r>
            <a:r>
              <a:rPr lang="en"/>
              <a:t>Word Co-occurrence Networks</a:t>
            </a:r>
            <a:endParaRPr/>
          </a:p>
        </p:txBody>
      </p:sp>
      <p:sp>
        <p:nvSpPr>
          <p:cNvPr id="232" name="Google Shape;232;p39"/>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document is represented as a graph G = (V; E) consisting of a set V of vertices and a set E of edges between them</a:t>
            </a:r>
            <a:endParaRPr/>
          </a:p>
          <a:p>
            <a:pPr indent="-323850" lvl="0" marL="457200" rtl="0" algn="l">
              <a:spcBef>
                <a:spcPts val="1600"/>
              </a:spcBef>
              <a:spcAft>
                <a:spcPts val="0"/>
              </a:spcAft>
              <a:buSzPts val="1500"/>
              <a:buChar char="●"/>
            </a:pPr>
            <a:r>
              <a:rPr lang="en" sz="1500"/>
              <a:t>vertices -&gt; unique terms</a:t>
            </a:r>
            <a:endParaRPr sz="1500"/>
          </a:p>
          <a:p>
            <a:pPr indent="-323850" lvl="0" marL="457200" rtl="0" algn="l">
              <a:spcBef>
                <a:spcPts val="0"/>
              </a:spcBef>
              <a:spcAft>
                <a:spcPts val="0"/>
              </a:spcAft>
              <a:buSzPts val="1500"/>
              <a:buChar char="●"/>
            </a:pPr>
            <a:r>
              <a:rPr lang="en" sz="1500"/>
              <a:t>edges -&gt; co-occurrences within a											fixed-size sliding window</a:t>
            </a:r>
            <a:endParaRPr sz="1500"/>
          </a:p>
          <a:p>
            <a:pPr indent="-323850" lvl="0" marL="457200" rtl="0" algn="l">
              <a:spcBef>
                <a:spcPts val="0"/>
              </a:spcBef>
              <a:spcAft>
                <a:spcPts val="0"/>
              </a:spcAft>
              <a:buSzPts val="1500"/>
              <a:buChar char="●"/>
            </a:pPr>
            <a:r>
              <a:rPr lang="en" sz="1500"/>
              <a:t>vertex attributes -&gt; embeddings of terms</a:t>
            </a:r>
            <a:endParaRPr sz="1500"/>
          </a:p>
          <a:p>
            <a:pPr indent="0" lvl="0" marL="0" rtl="0" algn="l">
              <a:spcBef>
                <a:spcPts val="1600"/>
              </a:spcBef>
              <a:spcAft>
                <a:spcPts val="0"/>
              </a:spcAft>
              <a:buClr>
                <a:schemeClr val="dk2"/>
              </a:buClr>
              <a:buSzPts val="1100"/>
              <a:buFont typeface="Arial"/>
              <a:buNone/>
            </a:pPr>
            <a:r>
              <a:rPr lang="en" sz="1500"/>
              <a:t>G is directed and weighted: edge directions and 									weights respectively capture text flow and 									co-occurrence counts. </a:t>
            </a:r>
            <a:endParaRPr sz="1500"/>
          </a:p>
          <a:p>
            <a:pPr indent="0" lvl="0" marL="0" rtl="0" algn="l">
              <a:spcBef>
                <a:spcPts val="1600"/>
              </a:spcBef>
              <a:spcAft>
                <a:spcPts val="0"/>
              </a:spcAft>
              <a:buClr>
                <a:schemeClr val="dk2"/>
              </a:buClr>
              <a:buSzPts val="1100"/>
              <a:buFont typeface="Arial"/>
              <a:buNone/>
            </a:pPr>
            <a:r>
              <a:rPr lang="en" sz="1500"/>
              <a:t>Graph representation more flexible than n-grams</a:t>
            </a:r>
            <a:endParaRPr sz="1500"/>
          </a:p>
          <a:p>
            <a:pPr indent="0" lvl="0" marL="0" rtl="0" algn="l">
              <a:spcBef>
                <a:spcPts val="1600"/>
              </a:spcBef>
              <a:spcAft>
                <a:spcPts val="0"/>
              </a:spcAft>
              <a:buClr>
                <a:schemeClr val="dk2"/>
              </a:buClr>
              <a:buSzPts val="1100"/>
              <a:buFont typeface="Arial"/>
              <a:buNone/>
            </a:pPr>
            <a:r>
              <a:t/>
            </a:r>
            <a:endParaRPr/>
          </a:p>
          <a:p>
            <a:pPr indent="0" lvl="0" marL="0" rtl="0" algn="l">
              <a:spcBef>
                <a:spcPts val="1600"/>
              </a:spcBef>
              <a:spcAft>
                <a:spcPts val="0"/>
              </a:spcAft>
              <a:buClr>
                <a:schemeClr val="dk2"/>
              </a:buClr>
              <a:buSzPts val="1100"/>
              <a:buFont typeface="Arial"/>
              <a:buNone/>
            </a:pPr>
            <a:r>
              <a:t/>
            </a:r>
            <a:endParaRPr/>
          </a:p>
          <a:p>
            <a:pPr indent="0" lvl="0" marL="0" rtl="0" algn="l">
              <a:spcBef>
                <a:spcPts val="1600"/>
              </a:spcBef>
              <a:spcAft>
                <a:spcPts val="0"/>
              </a:spcAft>
              <a:buClr>
                <a:schemeClr val="dk2"/>
              </a:buClr>
              <a:buSzPts val="1100"/>
              <a:buFont typeface="Arial"/>
              <a:buNone/>
            </a:pPr>
            <a:r>
              <a:t/>
            </a:r>
            <a:endParaRPr/>
          </a:p>
          <a:p>
            <a:pPr indent="0" lvl="0" marL="0" rtl="0" algn="l">
              <a:spcBef>
                <a:spcPts val="1600"/>
              </a:spcBef>
              <a:spcAft>
                <a:spcPts val="0"/>
              </a:spcAft>
              <a:buClr>
                <a:schemeClr val="dk2"/>
              </a:buClr>
              <a:buSzPts val="1100"/>
              <a:buFont typeface="Arial"/>
              <a:buNone/>
            </a:pPr>
            <a:r>
              <a:t/>
            </a:r>
            <a:endParaRPr/>
          </a:p>
          <a:p>
            <a:pPr indent="0" lvl="0" marL="0" rtl="0" algn="l">
              <a:spcBef>
                <a:spcPts val="1600"/>
              </a:spcBef>
              <a:spcAft>
                <a:spcPts val="1600"/>
              </a:spcAft>
              <a:buNone/>
            </a:pPr>
            <a:r>
              <a:t/>
            </a:r>
            <a:endParaRPr/>
          </a:p>
        </p:txBody>
      </p:sp>
      <p:sp>
        <p:nvSpPr>
          <p:cNvPr id="233" name="Google Shape;233;p39"/>
          <p:cNvSpPr txBox="1"/>
          <p:nvPr>
            <p:ph idx="1" type="body"/>
          </p:nvPr>
        </p:nvSpPr>
        <p:spPr>
          <a:xfrm>
            <a:off x="5446900" y="4191000"/>
            <a:ext cx="3385500" cy="95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Figure:</a:t>
            </a:r>
            <a:r>
              <a:rPr lang="en" sz="1400"/>
              <a:t> Graph representation of doc: </a:t>
            </a:r>
            <a:r>
              <a:rPr b="1" lang="en" sz="1400"/>
              <a:t>“</a:t>
            </a:r>
            <a:r>
              <a:rPr lang="en" sz="1400"/>
              <a:t>to be or not to be: that is the question</a:t>
            </a:r>
            <a:r>
              <a:rPr b="1" lang="en" sz="1400"/>
              <a:t>” </a:t>
            </a:r>
            <a:r>
              <a:rPr lang="en" sz="1150"/>
              <a:t>The black node corresponds to the master node</a:t>
            </a:r>
            <a:endParaRPr sz="1150"/>
          </a:p>
          <a:p>
            <a:pPr indent="0" lvl="0" marL="0" rtl="0" algn="l">
              <a:spcBef>
                <a:spcPts val="1600"/>
              </a:spcBef>
              <a:spcAft>
                <a:spcPts val="1600"/>
              </a:spcAft>
              <a:buClr>
                <a:schemeClr val="dk2"/>
              </a:buClr>
              <a:buSzPts val="1100"/>
              <a:buFont typeface="Arial"/>
              <a:buNone/>
            </a:pPr>
            <a:r>
              <a:t/>
            </a:r>
            <a:endParaRPr b="1" sz="1400"/>
          </a:p>
        </p:txBody>
      </p:sp>
      <p:pic>
        <p:nvPicPr>
          <p:cNvPr id="234" name="Google Shape;234;p39"/>
          <p:cNvPicPr preferRelativeResize="0"/>
          <p:nvPr/>
        </p:nvPicPr>
        <p:blipFill>
          <a:blip r:embed="rId3">
            <a:alphaModFix/>
          </a:blip>
          <a:stretch>
            <a:fillRect/>
          </a:stretch>
        </p:blipFill>
        <p:spPr>
          <a:xfrm>
            <a:off x="5672375" y="1705587"/>
            <a:ext cx="2512075" cy="2391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Message passing</a:t>
            </a:r>
            <a:endParaRPr/>
          </a:p>
        </p:txBody>
      </p:sp>
      <p:sp>
        <p:nvSpPr>
          <p:cNvPr id="240" name="Google Shape;240;p40"/>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Our Aggregate function is:</a:t>
            </a:r>
            <a:endParaRPr/>
          </a:p>
          <a:p>
            <a:pPr indent="0" lvl="0" marL="0" rtl="0" algn="l">
              <a:spcBef>
                <a:spcPts val="1600"/>
              </a:spcBef>
              <a:spcAft>
                <a:spcPts val="0"/>
              </a:spcAft>
              <a:buClr>
                <a:schemeClr val="dk2"/>
              </a:buClr>
              <a:buSzPts val="1100"/>
              <a:buFont typeface="Arial"/>
              <a:buNone/>
            </a:pPr>
            <a:r>
              <a:rPr lang="en"/>
              <a:t>where H</a:t>
            </a:r>
            <a:r>
              <a:rPr baseline="30000" lang="en"/>
              <a:t>t</a:t>
            </a:r>
            <a:r>
              <a:rPr lang="en"/>
              <a:t> 𝞊  R</a:t>
            </a:r>
            <a:r>
              <a:rPr baseline="30000" lang="en"/>
              <a:t>n x d</a:t>
            </a:r>
            <a:r>
              <a:rPr lang="en"/>
              <a:t> contains node features (d is a hyperparameter) &amp; A 𝞊  R</a:t>
            </a:r>
            <a:r>
              <a:rPr baseline="30000" lang="en"/>
              <a:t>n x n</a:t>
            </a:r>
            <a:r>
              <a:rPr lang="en"/>
              <a:t> is the adjacency matrix of G having zero as diagonal.</a:t>
            </a:r>
            <a:endParaRPr/>
          </a:p>
          <a:p>
            <a:pPr indent="-342900" lvl="0" marL="457200" rtl="0" algn="l">
              <a:spcBef>
                <a:spcPts val="1600"/>
              </a:spcBef>
              <a:spcAft>
                <a:spcPts val="0"/>
              </a:spcAft>
              <a:buSzPts val="1800"/>
              <a:buChar char="➢"/>
            </a:pPr>
            <a:r>
              <a:rPr lang="en"/>
              <a:t>G is weighted, the i</a:t>
            </a:r>
            <a:r>
              <a:rPr baseline="30000" lang="en"/>
              <a:t>th</a:t>
            </a:r>
            <a:r>
              <a:rPr lang="en"/>
              <a:t> row of A contains the weights of the edges incoming on node v</a:t>
            </a:r>
            <a:r>
              <a:rPr baseline="-25000" lang="en"/>
              <a:t>i</a:t>
            </a:r>
            <a:r>
              <a:rPr lang="en"/>
              <a:t>. D ∈ R</a:t>
            </a:r>
            <a:r>
              <a:rPr baseline="30000" lang="en"/>
              <a:t>nxn</a:t>
            </a:r>
            <a:r>
              <a:rPr lang="en"/>
              <a:t> is the diagonal in-degree matrix of G. MLP denotes a multi-layer perceptron, and M</a:t>
            </a:r>
            <a:r>
              <a:rPr baseline="30000" lang="en"/>
              <a:t>t+1</a:t>
            </a:r>
            <a:r>
              <a:rPr lang="en"/>
              <a:t> ∈ R </a:t>
            </a:r>
            <a:r>
              <a:rPr baseline="30000" lang="en"/>
              <a:t>nxd</a:t>
            </a:r>
            <a:r>
              <a:rPr lang="en"/>
              <a:t> is the message matrix.</a:t>
            </a:r>
            <a:endParaRPr/>
          </a:p>
          <a:p>
            <a:pPr indent="0" lvl="0" marL="457200" rtl="0" algn="l">
              <a:spcBef>
                <a:spcPts val="1600"/>
              </a:spcBef>
              <a:spcAft>
                <a:spcPts val="0"/>
              </a:spcAft>
              <a:buNone/>
            </a:pPr>
            <a:r>
              <a:t/>
            </a:r>
            <a:endParaRPr sz="100"/>
          </a:p>
          <a:p>
            <a:pPr indent="-342900" lvl="0" marL="457200" rtl="0" algn="l">
              <a:spcBef>
                <a:spcPts val="1600"/>
              </a:spcBef>
              <a:spcAft>
                <a:spcPts val="0"/>
              </a:spcAft>
              <a:buSzPts val="1800"/>
              <a:buChar char="➢"/>
            </a:pPr>
            <a:r>
              <a:rPr lang="en"/>
              <a:t>Our Combine function is: </a:t>
            </a:r>
            <a:endParaRPr/>
          </a:p>
          <a:p>
            <a:pPr indent="0" lvl="0" marL="0" rtl="0" algn="l">
              <a:spcBef>
                <a:spcPts val="1600"/>
              </a:spcBef>
              <a:spcAft>
                <a:spcPts val="1600"/>
              </a:spcAft>
              <a:buNone/>
            </a:pPr>
            <a:r>
              <a:t/>
            </a:r>
            <a:endParaRPr/>
          </a:p>
        </p:txBody>
      </p:sp>
      <p:pic>
        <p:nvPicPr>
          <p:cNvPr id="241" name="Google Shape;241;p40"/>
          <p:cNvPicPr preferRelativeResize="0"/>
          <p:nvPr/>
        </p:nvPicPr>
        <p:blipFill>
          <a:blip r:embed="rId3">
            <a:alphaModFix/>
          </a:blip>
          <a:stretch>
            <a:fillRect/>
          </a:stretch>
        </p:blipFill>
        <p:spPr>
          <a:xfrm>
            <a:off x="3608659" y="1170125"/>
            <a:ext cx="4514968" cy="631125"/>
          </a:xfrm>
          <a:prstGeom prst="rect">
            <a:avLst/>
          </a:prstGeom>
          <a:noFill/>
          <a:ln>
            <a:noFill/>
          </a:ln>
          <a:effectLst>
            <a:outerShdw blurRad="271463" rotWithShape="0" algn="bl">
              <a:srgbClr val="FFFFFF">
                <a:alpha val="90000"/>
              </a:srgbClr>
            </a:outerShdw>
          </a:effectLst>
        </p:spPr>
      </p:pic>
      <p:pic>
        <p:nvPicPr>
          <p:cNvPr id="242" name="Google Shape;242;p40"/>
          <p:cNvPicPr preferRelativeResize="0"/>
          <p:nvPr/>
        </p:nvPicPr>
        <p:blipFill>
          <a:blip r:embed="rId4">
            <a:alphaModFix/>
          </a:blip>
          <a:stretch>
            <a:fillRect/>
          </a:stretch>
        </p:blipFill>
        <p:spPr>
          <a:xfrm>
            <a:off x="3532457" y="3870900"/>
            <a:ext cx="4000028" cy="631125"/>
          </a:xfrm>
          <a:prstGeom prst="rect">
            <a:avLst/>
          </a:prstGeom>
          <a:noFill/>
          <a:ln>
            <a:noFill/>
          </a:ln>
          <a:effectLst>
            <a:outerShdw blurRad="271463" rotWithShape="0" algn="bl">
              <a:srgbClr val="FFFFFF">
                <a:alpha val="9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Readout</a:t>
            </a:r>
            <a:endParaRPr/>
          </a:p>
        </p:txBody>
      </p:sp>
      <p:sp>
        <p:nvSpPr>
          <p:cNvPr id="248" name="Google Shape;248;p41"/>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After passing messages and performing updates for T iterations, we obtain a matrix H</a:t>
            </a:r>
            <a:r>
              <a:rPr baseline="30000" lang="en" sz="1400"/>
              <a:t>T</a:t>
            </a:r>
            <a:r>
              <a:rPr lang="en" sz="1400"/>
              <a:t> ∈ R</a:t>
            </a:r>
            <a:r>
              <a:rPr baseline="30000" lang="en" sz="1400"/>
              <a:t>n×d</a:t>
            </a:r>
            <a:r>
              <a:rPr lang="en" sz="1400"/>
              <a:t> containing the final vertex representations. Let Ĝ be graph G without the special document node and its adjacent edges, and matrix Ĥ</a:t>
            </a:r>
            <a:r>
              <a:rPr baseline="30000" lang="en" sz="1400"/>
              <a:t>T</a:t>
            </a:r>
            <a:r>
              <a:rPr lang="en" sz="1400"/>
              <a:t>∈R</a:t>
            </a:r>
            <a:r>
              <a:rPr baseline="30000" lang="en" sz="1400"/>
              <a:t>(n−1)×d</a:t>
            </a:r>
            <a:r>
              <a:rPr lang="en" sz="1400"/>
              <a:t> be the corresponding representation matrix.</a:t>
            </a:r>
            <a:endParaRPr sz="1400"/>
          </a:p>
          <a:p>
            <a:pPr indent="-317500" lvl="0" marL="457200" rtl="0" algn="l">
              <a:spcBef>
                <a:spcPts val="0"/>
              </a:spcBef>
              <a:spcAft>
                <a:spcPts val="0"/>
              </a:spcAft>
              <a:buSzPts val="1400"/>
              <a:buChar char="➢"/>
            </a:pPr>
            <a:r>
              <a:rPr lang="en" sz="1400"/>
              <a:t>We apply a global self-attention mechanism to the rows of Ĥ</a:t>
            </a:r>
            <a:r>
              <a:rPr baseline="30000" lang="en" sz="1400"/>
              <a:t>T</a:t>
            </a:r>
            <a:r>
              <a:rPr lang="en" sz="1400"/>
              <a:t>.</a:t>
            </a:r>
            <a:endParaRPr sz="1400"/>
          </a:p>
          <a:p>
            <a:pPr indent="-317500" lvl="0" marL="457200" rtl="0" algn="l">
              <a:spcBef>
                <a:spcPts val="0"/>
              </a:spcBef>
              <a:spcAft>
                <a:spcPts val="0"/>
              </a:spcAft>
              <a:buSzPts val="1400"/>
              <a:buChar char="➢"/>
            </a:pPr>
            <a:r>
              <a:rPr lang="en" sz="1400"/>
              <a:t>Ĥ</a:t>
            </a:r>
            <a:r>
              <a:rPr baseline="30000" lang="en" sz="1400"/>
              <a:t>T</a:t>
            </a:r>
            <a:r>
              <a:rPr lang="en" sz="1400"/>
              <a:t> is first passed to a dense layer parameterized by matrix W</a:t>
            </a:r>
            <a:r>
              <a:rPr baseline="30000" lang="en" sz="1400"/>
              <a:t>T</a:t>
            </a:r>
            <a:r>
              <a:rPr baseline="-25000" lang="en" sz="1400"/>
              <a:t>A</a:t>
            </a:r>
            <a:r>
              <a:rPr lang="en" sz="1400"/>
              <a:t>∈ R</a:t>
            </a:r>
            <a:r>
              <a:rPr baseline="30000" lang="en" sz="1400"/>
              <a:t>d×d</a:t>
            </a:r>
            <a:r>
              <a:rPr lang="en" sz="1400"/>
              <a:t>. An alignment vector α is then derived by comparing, via dot products, the rows of the output of the dense layer Y</a:t>
            </a:r>
            <a:r>
              <a:rPr baseline="30000" lang="en" sz="1400"/>
              <a:t>T</a:t>
            </a:r>
            <a:r>
              <a:rPr lang="en" sz="1400"/>
              <a:t> ∈ R</a:t>
            </a:r>
            <a:r>
              <a:rPr baseline="30000" lang="en" sz="1400"/>
              <a:t>(n−1)×d</a:t>
            </a:r>
            <a:r>
              <a:rPr lang="en" sz="1400"/>
              <a:t> with a trainable vector v</a:t>
            </a:r>
            <a:r>
              <a:rPr baseline="30000" lang="en" sz="1400"/>
              <a:t>T</a:t>
            </a:r>
            <a:r>
              <a:rPr lang="en" sz="1400"/>
              <a:t> ∈ R</a:t>
            </a:r>
            <a:r>
              <a:rPr baseline="30000" lang="en" sz="1400"/>
              <a:t>d</a:t>
            </a:r>
            <a:r>
              <a:rPr lang="en" sz="1400"/>
              <a:t> and normalizing with a softmax. The normalized alignment coefficients are finally used to compute the attentional vector u</a:t>
            </a:r>
            <a:r>
              <a:rPr baseline="30000" lang="en" sz="1400"/>
              <a:t>T</a:t>
            </a:r>
            <a:r>
              <a:rPr lang="en" sz="1400"/>
              <a:t> ∈ R</a:t>
            </a:r>
            <a:r>
              <a:rPr baseline="30000" lang="en" sz="1400"/>
              <a:t>d</a:t>
            </a:r>
            <a:r>
              <a:rPr lang="en" sz="1400"/>
              <a:t> as a weighted sum of the final representations Ĥ</a:t>
            </a:r>
            <a:r>
              <a:rPr baseline="30000" lang="en" sz="1400"/>
              <a:t>T</a:t>
            </a:r>
            <a:r>
              <a:rPr lang="en" sz="1400"/>
              <a:t>.</a:t>
            </a:r>
            <a:endParaRPr sz="1400"/>
          </a:p>
          <a:p>
            <a:pPr indent="0" lvl="0" marL="0" rtl="0" algn="l">
              <a:spcBef>
                <a:spcPts val="1600"/>
              </a:spcBef>
              <a:spcAft>
                <a:spcPts val="1600"/>
              </a:spcAft>
              <a:buNone/>
            </a:pPr>
            <a:r>
              <a:t/>
            </a:r>
            <a:endParaRPr sz="1400"/>
          </a:p>
        </p:txBody>
      </p:sp>
      <p:pic>
        <p:nvPicPr>
          <p:cNvPr id="249" name="Google Shape;249;p41"/>
          <p:cNvPicPr preferRelativeResize="0"/>
          <p:nvPr/>
        </p:nvPicPr>
        <p:blipFill>
          <a:blip r:embed="rId3">
            <a:alphaModFix/>
          </a:blip>
          <a:stretch>
            <a:fillRect/>
          </a:stretch>
        </p:blipFill>
        <p:spPr>
          <a:xfrm>
            <a:off x="3266272" y="3309747"/>
            <a:ext cx="2724625" cy="1833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grpSp>
        <p:nvGrpSpPr>
          <p:cNvPr id="254" name="Google Shape;254;p42"/>
          <p:cNvGrpSpPr/>
          <p:nvPr/>
        </p:nvGrpSpPr>
        <p:grpSpPr>
          <a:xfrm>
            <a:off x="673675" y="791175"/>
            <a:ext cx="6937246" cy="4063988"/>
            <a:chOff x="1" y="8"/>
            <a:chExt cx="8127998" cy="5418651"/>
          </a:xfrm>
        </p:grpSpPr>
        <p:sp>
          <p:nvSpPr>
            <p:cNvPr id="255" name="Google Shape;255;p42"/>
            <p:cNvSpPr/>
            <p:nvPr/>
          </p:nvSpPr>
          <p:spPr>
            <a:xfrm rot="5400000">
              <a:off x="-219471" y="219479"/>
              <a:ext cx="1463145" cy="1024202"/>
            </a:xfrm>
            <a:prstGeom prst="chevron">
              <a:avLst>
                <a:gd fmla="val 50000" name="adj"/>
              </a:avLst>
            </a:prstGeom>
            <a:gradFill>
              <a:gsLst>
                <a:gs pos="0">
                  <a:srgbClr val="6EA5DA">
                    <a:alpha val="89803"/>
                  </a:srgbClr>
                </a:gs>
                <a:gs pos="50000">
                  <a:srgbClr val="529BDA">
                    <a:alpha val="89803"/>
                  </a:srgbClr>
                </a:gs>
                <a:gs pos="100000">
                  <a:srgbClr val="4188C8">
                    <a:alpha val="89803"/>
                  </a:srgbClr>
                </a:gs>
              </a:gsLst>
              <a:lin ang="5400000" scaled="0"/>
            </a:gradFill>
            <a:ln cap="flat" cmpd="sng" w="9525">
              <a:solidFill>
                <a:srgbClr val="599BD5">
                  <a:alpha val="89803"/>
                </a:srgbClr>
              </a:solidFill>
              <a:prstDash val="solid"/>
              <a:miter lim="800000"/>
              <a:headEnd len="sm" w="sm" type="none"/>
              <a:tailEnd len="sm" w="sm" type="none"/>
            </a:ln>
            <a:effectLst>
              <a:outerShdw blurRad="57150" rotWithShape="0" algn="ctr" dir="5400000" dist="19050">
                <a:srgbClr val="000000">
                  <a:alpha val="6274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56" name="Google Shape;256;p42"/>
            <p:cNvSpPr txBox="1"/>
            <p:nvPr/>
          </p:nvSpPr>
          <p:spPr>
            <a:xfrm>
              <a:off x="1" y="512108"/>
              <a:ext cx="1024202" cy="438943"/>
            </a:xfrm>
            <a:prstGeom prst="rect">
              <a:avLst/>
            </a:prstGeom>
            <a:noFill/>
            <a:ln>
              <a:noFill/>
            </a:ln>
          </p:spPr>
          <p:txBody>
            <a:bodyPr anchorCtr="0" anchor="ctr" bIns="5700" lIns="5700" spcFirstLastPara="1" rIns="5700" wrap="square" tIns="5700">
              <a:noAutofit/>
            </a:bodyPr>
            <a:lstStyle/>
            <a:p>
              <a:pPr indent="0" lvl="0" marL="0" marR="0" rtl="0" algn="ctr">
                <a:lnSpc>
                  <a:spcPct val="90000"/>
                </a:lnSpc>
                <a:spcBef>
                  <a:spcPts val="0"/>
                </a:spcBef>
                <a:spcAft>
                  <a:spcPts val="0"/>
                </a:spcAft>
                <a:buNone/>
              </a:pPr>
              <a:r>
                <a:rPr i="0" lang="en" sz="900" u="none" cap="none" strike="noStrike">
                  <a:solidFill>
                    <a:schemeClr val="lt1"/>
                  </a:solidFill>
                  <a:latin typeface="Playfair Display"/>
                  <a:ea typeface="Playfair Display"/>
                  <a:cs typeface="Playfair Display"/>
                  <a:sym typeface="Playfair Display"/>
                </a:rPr>
                <a:t>Pre-processing</a:t>
              </a:r>
              <a:endParaRPr i="0" sz="900" u="none" cap="none" strike="noStrike">
                <a:solidFill>
                  <a:schemeClr val="lt1"/>
                </a:solidFill>
                <a:latin typeface="Playfair Display"/>
                <a:ea typeface="Playfair Display"/>
                <a:cs typeface="Playfair Display"/>
                <a:sym typeface="Playfair Display"/>
              </a:endParaRPr>
            </a:p>
          </p:txBody>
        </p:sp>
        <p:sp>
          <p:nvSpPr>
            <p:cNvPr id="257" name="Google Shape;257;p42"/>
            <p:cNvSpPr/>
            <p:nvPr/>
          </p:nvSpPr>
          <p:spPr>
            <a:xfrm rot="5400000">
              <a:off x="4100578" y="-3076368"/>
              <a:ext cx="951044" cy="7103797"/>
            </a:xfrm>
            <a:prstGeom prst="round2SameRect">
              <a:avLst>
                <a:gd fmla="val 16667" name="adj1"/>
                <a:gd fmla="val 0" name="adj2"/>
              </a:avLst>
            </a:prstGeom>
            <a:solidFill>
              <a:schemeClr val="lt1">
                <a:alpha val="89803"/>
              </a:schemeClr>
            </a:solidFill>
            <a:ln cap="flat" cmpd="sng" w="9525">
              <a:solidFill>
                <a:srgbClr val="599BD5">
                  <a:alpha val="89803"/>
                </a:srgbClr>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58" name="Google Shape;258;p42"/>
            <p:cNvSpPr txBox="1"/>
            <p:nvPr/>
          </p:nvSpPr>
          <p:spPr>
            <a:xfrm>
              <a:off x="1024202" y="46434"/>
              <a:ext cx="7057371" cy="858192"/>
            </a:xfrm>
            <a:prstGeom prst="rect">
              <a:avLst/>
            </a:prstGeom>
            <a:noFill/>
            <a:ln>
              <a:noFill/>
            </a:ln>
          </p:spPr>
          <p:txBody>
            <a:bodyPr anchorCtr="0" anchor="ctr" bIns="6200" lIns="69350" spcFirstLastPara="1" rIns="6200" wrap="square" tIns="6200">
              <a:noAutofit/>
            </a:bodyPr>
            <a:lstStyle/>
            <a:p>
              <a:pPr indent="-88900" lvl="1" marL="88900" marR="0" rtl="0" algn="l">
                <a:lnSpc>
                  <a:spcPct val="90000"/>
                </a:lnSpc>
                <a:spcBef>
                  <a:spcPts val="0"/>
                </a:spcBef>
                <a:spcAft>
                  <a:spcPts val="0"/>
                </a:spcAft>
                <a:buClr>
                  <a:schemeClr val="dk1"/>
                </a:buClr>
                <a:buSzPts val="1000"/>
                <a:buFont typeface="Playfair Display"/>
                <a:buChar char="•"/>
              </a:pPr>
              <a:r>
                <a:rPr i="0" lang="en" sz="1000" u="none" cap="none" strike="noStrike">
                  <a:solidFill>
                    <a:schemeClr val="dk1"/>
                  </a:solidFill>
                  <a:latin typeface="Playfair Display"/>
                  <a:ea typeface="Playfair Display"/>
                  <a:cs typeface="Playfair Display"/>
                  <a:sym typeface="Playfair Display"/>
                </a:rPr>
                <a:t>Remove non-alphabetical characters.</a:t>
              </a:r>
              <a:endParaRPr i="0" sz="1000" u="none" cap="none" strike="noStrike">
                <a:solidFill>
                  <a:schemeClr val="dk1"/>
                </a:solidFill>
                <a:latin typeface="Playfair Display"/>
                <a:ea typeface="Playfair Display"/>
                <a:cs typeface="Playfair Display"/>
                <a:sym typeface="Playfair Display"/>
              </a:endParaRPr>
            </a:p>
            <a:p>
              <a:pPr indent="-88900" lvl="1" marL="88900" marR="0" rtl="0" algn="l">
                <a:lnSpc>
                  <a:spcPct val="90000"/>
                </a:lnSpc>
                <a:spcBef>
                  <a:spcPts val="100"/>
                </a:spcBef>
                <a:spcAft>
                  <a:spcPts val="0"/>
                </a:spcAft>
                <a:buClr>
                  <a:schemeClr val="dk1"/>
                </a:buClr>
                <a:buSzPts val="1000"/>
                <a:buFont typeface="Playfair Display"/>
                <a:buChar char="•"/>
              </a:pPr>
              <a:r>
                <a:rPr i="0" lang="en" sz="1000" u="none" cap="none" strike="noStrike">
                  <a:solidFill>
                    <a:schemeClr val="dk1"/>
                  </a:solidFill>
                  <a:latin typeface="Playfair Display"/>
                  <a:ea typeface="Playfair Display"/>
                  <a:cs typeface="Playfair Display"/>
                  <a:sym typeface="Playfair Display"/>
                </a:rPr>
                <a:t>Transform sentences to lower case.</a:t>
              </a:r>
              <a:endParaRPr i="0" sz="1000" u="none" cap="none" strike="noStrike">
                <a:solidFill>
                  <a:schemeClr val="dk1"/>
                </a:solidFill>
                <a:latin typeface="Playfair Display"/>
                <a:ea typeface="Playfair Display"/>
                <a:cs typeface="Playfair Display"/>
                <a:sym typeface="Playfair Display"/>
              </a:endParaRPr>
            </a:p>
            <a:p>
              <a:pPr indent="-88900" lvl="1" marL="88900" marR="0" rtl="0" algn="l">
                <a:lnSpc>
                  <a:spcPct val="90000"/>
                </a:lnSpc>
                <a:spcBef>
                  <a:spcPts val="100"/>
                </a:spcBef>
                <a:spcAft>
                  <a:spcPts val="0"/>
                </a:spcAft>
                <a:buClr>
                  <a:schemeClr val="dk1"/>
                </a:buClr>
                <a:buSzPts val="1000"/>
                <a:buFont typeface="Playfair Display"/>
                <a:buChar char="•"/>
              </a:pPr>
              <a:r>
                <a:rPr i="0" lang="en" sz="1000" u="none" cap="none" strike="noStrike">
                  <a:solidFill>
                    <a:schemeClr val="dk1"/>
                  </a:solidFill>
                  <a:latin typeface="Playfair Display"/>
                  <a:ea typeface="Playfair Display"/>
                  <a:cs typeface="Playfair Display"/>
                  <a:sym typeface="Playfair Display"/>
                </a:rPr>
                <a:t>Separate sentences for hierarchical MPAD.</a:t>
              </a:r>
              <a:endParaRPr i="0" sz="1000" u="none" cap="none" strike="noStrike">
                <a:solidFill>
                  <a:schemeClr val="dk1"/>
                </a:solidFill>
                <a:latin typeface="Playfair Display"/>
                <a:ea typeface="Playfair Display"/>
                <a:cs typeface="Playfair Display"/>
                <a:sym typeface="Playfair Display"/>
              </a:endParaRPr>
            </a:p>
          </p:txBody>
        </p:sp>
        <p:sp>
          <p:nvSpPr>
            <p:cNvPr id="259" name="Google Shape;259;p42"/>
            <p:cNvSpPr/>
            <p:nvPr/>
          </p:nvSpPr>
          <p:spPr>
            <a:xfrm rot="5400000">
              <a:off x="-219471" y="1537981"/>
              <a:ext cx="1463145" cy="1024202"/>
            </a:xfrm>
            <a:prstGeom prst="chevron">
              <a:avLst>
                <a:gd fmla="val 50000" name="adj"/>
              </a:avLst>
            </a:prstGeom>
            <a:gradFill>
              <a:gsLst>
                <a:gs pos="0">
                  <a:srgbClr val="6EA5DA">
                    <a:alpha val="76862"/>
                  </a:srgbClr>
                </a:gs>
                <a:gs pos="50000">
                  <a:srgbClr val="529BDA">
                    <a:alpha val="76862"/>
                  </a:srgbClr>
                </a:gs>
                <a:gs pos="100000">
                  <a:srgbClr val="4188C8">
                    <a:alpha val="76862"/>
                  </a:srgbClr>
                </a:gs>
              </a:gsLst>
              <a:lin ang="5400000" scaled="0"/>
            </a:gradFill>
            <a:ln cap="flat" cmpd="sng" w="9525">
              <a:solidFill>
                <a:srgbClr val="599BD5">
                  <a:alpha val="76862"/>
                </a:srgbClr>
              </a:solidFill>
              <a:prstDash val="solid"/>
              <a:miter lim="800000"/>
              <a:headEnd len="sm" w="sm" type="none"/>
              <a:tailEnd len="sm" w="sm" type="none"/>
            </a:ln>
            <a:effectLst>
              <a:outerShdw blurRad="57150" rotWithShape="0" algn="ctr" dir="5400000" dist="19050">
                <a:srgbClr val="000000">
                  <a:alpha val="6274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60" name="Google Shape;260;p42"/>
            <p:cNvSpPr txBox="1"/>
            <p:nvPr/>
          </p:nvSpPr>
          <p:spPr>
            <a:xfrm>
              <a:off x="1" y="1830610"/>
              <a:ext cx="1024202" cy="438943"/>
            </a:xfrm>
            <a:prstGeom prst="rect">
              <a:avLst/>
            </a:prstGeom>
            <a:noFill/>
            <a:ln>
              <a:noFill/>
            </a:ln>
          </p:spPr>
          <p:txBody>
            <a:bodyPr anchorCtr="0" anchor="ctr" bIns="5700" lIns="5700" spcFirstLastPara="1" rIns="5700" wrap="square" tIns="5700">
              <a:noAutofit/>
            </a:bodyPr>
            <a:lstStyle/>
            <a:p>
              <a:pPr indent="0" lvl="0" marL="0" marR="0" rtl="0" algn="ctr">
                <a:lnSpc>
                  <a:spcPct val="90000"/>
                </a:lnSpc>
                <a:spcBef>
                  <a:spcPts val="0"/>
                </a:spcBef>
                <a:spcAft>
                  <a:spcPts val="0"/>
                </a:spcAft>
                <a:buNone/>
              </a:pPr>
              <a:r>
                <a:rPr i="0" lang="en" sz="900" u="none" cap="none" strike="noStrike">
                  <a:solidFill>
                    <a:schemeClr val="lt1"/>
                  </a:solidFill>
                  <a:latin typeface="Playfair Display"/>
                  <a:ea typeface="Playfair Display"/>
                  <a:cs typeface="Playfair Display"/>
                  <a:sym typeface="Playfair Display"/>
                </a:rPr>
                <a:t>Graphical Representation</a:t>
              </a:r>
              <a:endParaRPr i="0" sz="900" u="none" cap="none" strike="noStrike">
                <a:solidFill>
                  <a:schemeClr val="lt1"/>
                </a:solidFill>
                <a:latin typeface="Playfair Display"/>
                <a:ea typeface="Playfair Display"/>
                <a:cs typeface="Playfair Display"/>
                <a:sym typeface="Playfair Display"/>
              </a:endParaRPr>
            </a:p>
          </p:txBody>
        </p:sp>
        <p:sp>
          <p:nvSpPr>
            <p:cNvPr id="261" name="Google Shape;261;p42"/>
            <p:cNvSpPr/>
            <p:nvPr/>
          </p:nvSpPr>
          <p:spPr>
            <a:xfrm rot="5400000">
              <a:off x="4100578" y="-1757866"/>
              <a:ext cx="951044" cy="7103797"/>
            </a:xfrm>
            <a:prstGeom prst="round2SameRect">
              <a:avLst>
                <a:gd fmla="val 16667" name="adj1"/>
                <a:gd fmla="val 0" name="adj2"/>
              </a:avLst>
            </a:prstGeom>
            <a:solidFill>
              <a:schemeClr val="lt1">
                <a:alpha val="89803"/>
              </a:schemeClr>
            </a:solidFill>
            <a:ln cap="flat" cmpd="sng" w="9525">
              <a:solidFill>
                <a:srgbClr val="599BD5">
                  <a:alpha val="76862"/>
                </a:srgbClr>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62" name="Google Shape;262;p42"/>
            <p:cNvSpPr txBox="1"/>
            <p:nvPr/>
          </p:nvSpPr>
          <p:spPr>
            <a:xfrm>
              <a:off x="1024202" y="1364936"/>
              <a:ext cx="7057371" cy="858192"/>
            </a:xfrm>
            <a:prstGeom prst="rect">
              <a:avLst/>
            </a:prstGeom>
            <a:noFill/>
            <a:ln>
              <a:noFill/>
            </a:ln>
          </p:spPr>
          <p:txBody>
            <a:bodyPr anchorCtr="0" anchor="ctr" bIns="6200" lIns="69350" spcFirstLastPara="1" rIns="6200" wrap="square" tIns="6200">
              <a:noAutofit/>
            </a:bodyPr>
            <a:lstStyle/>
            <a:p>
              <a:pPr indent="-88900" lvl="1" marL="88900" marR="0" rtl="0" algn="l">
                <a:lnSpc>
                  <a:spcPct val="90000"/>
                </a:lnSpc>
                <a:spcBef>
                  <a:spcPts val="0"/>
                </a:spcBef>
                <a:spcAft>
                  <a:spcPts val="0"/>
                </a:spcAft>
                <a:buClr>
                  <a:schemeClr val="dk1"/>
                </a:buClr>
                <a:buSzPts val="1000"/>
                <a:buFont typeface="Playfair Display"/>
                <a:buChar char="•"/>
              </a:pPr>
              <a:r>
                <a:rPr i="0" lang="en" sz="1000" u="none" cap="none" strike="noStrike">
                  <a:solidFill>
                    <a:schemeClr val="dk1"/>
                  </a:solidFill>
                  <a:latin typeface="Playfair Display"/>
                  <a:ea typeface="Playfair Display"/>
                  <a:cs typeface="Playfair Display"/>
                  <a:sym typeface="Playfair Display"/>
                </a:rPr>
                <a:t>Assign word2vec embedding for each vertex(word).</a:t>
              </a:r>
              <a:endParaRPr i="0" sz="1000" u="none" cap="none" strike="noStrike">
                <a:solidFill>
                  <a:schemeClr val="dk1"/>
                </a:solidFill>
                <a:latin typeface="Playfair Display"/>
                <a:ea typeface="Playfair Display"/>
                <a:cs typeface="Playfair Display"/>
                <a:sym typeface="Playfair Display"/>
              </a:endParaRPr>
            </a:p>
            <a:p>
              <a:pPr indent="-88900" lvl="1" marL="88900" marR="0" rtl="0" algn="l">
                <a:lnSpc>
                  <a:spcPct val="90000"/>
                </a:lnSpc>
                <a:spcBef>
                  <a:spcPts val="100"/>
                </a:spcBef>
                <a:spcAft>
                  <a:spcPts val="0"/>
                </a:spcAft>
                <a:buClr>
                  <a:schemeClr val="dk1"/>
                </a:buClr>
                <a:buSzPts val="1000"/>
                <a:buFont typeface="Playfair Display"/>
                <a:buChar char="•"/>
              </a:pPr>
              <a:r>
                <a:rPr i="0" lang="en" sz="1000" u="none" cap="none" strike="noStrike">
                  <a:solidFill>
                    <a:schemeClr val="dk1"/>
                  </a:solidFill>
                  <a:latin typeface="Playfair Display"/>
                  <a:ea typeface="Playfair Display"/>
                  <a:cs typeface="Playfair Display"/>
                  <a:sym typeface="Playfair Display"/>
                </a:rPr>
                <a:t>Create graph of word embedding using unique words with edge weights as strength of co-occurrence.</a:t>
              </a:r>
              <a:endParaRPr i="0" sz="1000" u="none" cap="none" strike="noStrike">
                <a:solidFill>
                  <a:schemeClr val="dk1"/>
                </a:solidFill>
                <a:latin typeface="Playfair Display"/>
                <a:ea typeface="Playfair Display"/>
                <a:cs typeface="Playfair Display"/>
                <a:sym typeface="Playfair Display"/>
              </a:endParaRPr>
            </a:p>
          </p:txBody>
        </p:sp>
        <p:sp>
          <p:nvSpPr>
            <p:cNvPr id="263" name="Google Shape;263;p42"/>
            <p:cNvSpPr/>
            <p:nvPr/>
          </p:nvSpPr>
          <p:spPr>
            <a:xfrm rot="5400000">
              <a:off x="-219471" y="2856483"/>
              <a:ext cx="1463145" cy="1024202"/>
            </a:xfrm>
            <a:prstGeom prst="chevron">
              <a:avLst>
                <a:gd fmla="val 50000" name="adj"/>
              </a:avLst>
            </a:prstGeom>
            <a:gradFill>
              <a:gsLst>
                <a:gs pos="0">
                  <a:srgbClr val="6EA5DA">
                    <a:alpha val="63137"/>
                  </a:srgbClr>
                </a:gs>
                <a:gs pos="50000">
                  <a:srgbClr val="529BDA">
                    <a:alpha val="63137"/>
                  </a:srgbClr>
                </a:gs>
                <a:gs pos="100000">
                  <a:srgbClr val="4188C8">
                    <a:alpha val="63137"/>
                  </a:srgbClr>
                </a:gs>
              </a:gsLst>
              <a:lin ang="5400000" scaled="0"/>
            </a:gradFill>
            <a:ln cap="flat" cmpd="sng" w="9525">
              <a:solidFill>
                <a:srgbClr val="599BD5">
                  <a:alpha val="63137"/>
                </a:srgbClr>
              </a:solidFill>
              <a:prstDash val="solid"/>
              <a:miter lim="800000"/>
              <a:headEnd len="sm" w="sm" type="none"/>
              <a:tailEnd len="sm" w="sm" type="none"/>
            </a:ln>
            <a:effectLst>
              <a:outerShdw blurRad="57150" rotWithShape="0" algn="ctr" dir="5400000" dist="19050">
                <a:srgbClr val="000000">
                  <a:alpha val="6274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64" name="Google Shape;264;p42"/>
            <p:cNvSpPr txBox="1"/>
            <p:nvPr/>
          </p:nvSpPr>
          <p:spPr>
            <a:xfrm>
              <a:off x="1" y="3149112"/>
              <a:ext cx="1024202" cy="438943"/>
            </a:xfrm>
            <a:prstGeom prst="rect">
              <a:avLst/>
            </a:prstGeom>
            <a:noFill/>
            <a:ln>
              <a:noFill/>
            </a:ln>
          </p:spPr>
          <p:txBody>
            <a:bodyPr anchorCtr="0" anchor="ctr" bIns="5700" lIns="5700" spcFirstLastPara="1" rIns="5700" wrap="square" tIns="5700">
              <a:noAutofit/>
            </a:bodyPr>
            <a:lstStyle/>
            <a:p>
              <a:pPr indent="0" lvl="0" marL="0" marR="0" rtl="0" algn="ctr">
                <a:lnSpc>
                  <a:spcPct val="90000"/>
                </a:lnSpc>
                <a:spcBef>
                  <a:spcPts val="0"/>
                </a:spcBef>
                <a:spcAft>
                  <a:spcPts val="0"/>
                </a:spcAft>
                <a:buNone/>
              </a:pPr>
              <a:r>
                <a:rPr i="0" lang="en" sz="900" u="none" cap="none" strike="noStrike">
                  <a:solidFill>
                    <a:schemeClr val="lt1"/>
                  </a:solidFill>
                  <a:latin typeface="Playfair Display"/>
                  <a:ea typeface="Playfair Display"/>
                  <a:cs typeface="Playfair Display"/>
                  <a:sym typeface="Playfair Display"/>
                </a:rPr>
                <a:t>Build MPAD</a:t>
              </a:r>
              <a:endParaRPr i="0" sz="900" u="none" cap="none" strike="noStrike">
                <a:solidFill>
                  <a:schemeClr val="lt1"/>
                </a:solidFill>
                <a:latin typeface="Playfair Display"/>
                <a:ea typeface="Playfair Display"/>
                <a:cs typeface="Playfair Display"/>
                <a:sym typeface="Playfair Display"/>
              </a:endParaRPr>
            </a:p>
          </p:txBody>
        </p:sp>
        <p:sp>
          <p:nvSpPr>
            <p:cNvPr id="265" name="Google Shape;265;p42"/>
            <p:cNvSpPr/>
            <p:nvPr/>
          </p:nvSpPr>
          <p:spPr>
            <a:xfrm rot="5400000">
              <a:off x="4100578" y="-439365"/>
              <a:ext cx="951044" cy="7103797"/>
            </a:xfrm>
            <a:prstGeom prst="round2SameRect">
              <a:avLst>
                <a:gd fmla="val 16667" name="adj1"/>
                <a:gd fmla="val 0" name="adj2"/>
              </a:avLst>
            </a:prstGeom>
            <a:solidFill>
              <a:schemeClr val="lt1">
                <a:alpha val="89803"/>
              </a:schemeClr>
            </a:solidFill>
            <a:ln cap="flat" cmpd="sng" w="9525">
              <a:solidFill>
                <a:srgbClr val="599BD5">
                  <a:alpha val="63137"/>
                </a:srgbClr>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66" name="Google Shape;266;p42"/>
            <p:cNvSpPr txBox="1"/>
            <p:nvPr/>
          </p:nvSpPr>
          <p:spPr>
            <a:xfrm>
              <a:off x="1024202" y="2683437"/>
              <a:ext cx="7057371" cy="858192"/>
            </a:xfrm>
            <a:prstGeom prst="rect">
              <a:avLst/>
            </a:prstGeom>
            <a:noFill/>
            <a:ln>
              <a:noFill/>
            </a:ln>
          </p:spPr>
          <p:txBody>
            <a:bodyPr anchorCtr="0" anchor="ctr" bIns="6200" lIns="69350" spcFirstLastPara="1" rIns="6200" wrap="square" tIns="6200">
              <a:noAutofit/>
            </a:bodyPr>
            <a:lstStyle/>
            <a:p>
              <a:pPr indent="-88900" lvl="1" marL="88900" marR="0" rtl="0" algn="l">
                <a:lnSpc>
                  <a:spcPct val="90000"/>
                </a:lnSpc>
                <a:spcBef>
                  <a:spcPts val="0"/>
                </a:spcBef>
                <a:spcAft>
                  <a:spcPts val="0"/>
                </a:spcAft>
                <a:buClr>
                  <a:schemeClr val="dk1"/>
                </a:buClr>
                <a:buSzPts val="1000"/>
                <a:buFont typeface="Playfair Display"/>
                <a:buChar char="•"/>
              </a:pPr>
              <a:r>
                <a:rPr i="0" lang="en" sz="1000" u="none" cap="none" strike="noStrike">
                  <a:solidFill>
                    <a:schemeClr val="dk1"/>
                  </a:solidFill>
                  <a:latin typeface="Playfair Display"/>
                  <a:ea typeface="Playfair Display"/>
                  <a:cs typeface="Playfair Display"/>
                  <a:sym typeface="Playfair Display"/>
                </a:rPr>
                <a:t>Use AGGREGATION, COMBINATION and READOUT.</a:t>
              </a:r>
              <a:endParaRPr i="0" sz="1000" u="none" cap="none" strike="noStrike">
                <a:solidFill>
                  <a:schemeClr val="dk1"/>
                </a:solidFill>
                <a:latin typeface="Playfair Display"/>
                <a:ea typeface="Playfair Display"/>
                <a:cs typeface="Playfair Display"/>
                <a:sym typeface="Playfair Display"/>
              </a:endParaRPr>
            </a:p>
            <a:p>
              <a:pPr indent="-88900" lvl="1" marL="88900" marR="0" rtl="0" algn="l">
                <a:lnSpc>
                  <a:spcPct val="90000"/>
                </a:lnSpc>
                <a:spcBef>
                  <a:spcPts val="100"/>
                </a:spcBef>
                <a:spcAft>
                  <a:spcPts val="0"/>
                </a:spcAft>
                <a:buClr>
                  <a:schemeClr val="dk1"/>
                </a:buClr>
                <a:buSzPts val="1000"/>
                <a:buFont typeface="Playfair Display"/>
                <a:buChar char="•"/>
              </a:pPr>
              <a:r>
                <a:rPr i="0" lang="en" sz="1000" u="none" cap="none" strike="noStrike">
                  <a:solidFill>
                    <a:schemeClr val="dk1"/>
                  </a:solidFill>
                  <a:latin typeface="Playfair Display"/>
                  <a:ea typeface="Playfair Display"/>
                  <a:cs typeface="Playfair Display"/>
                  <a:sym typeface="Playfair Display"/>
                </a:rPr>
                <a:t>Build T layers of message passing networks with attention mechanism.</a:t>
              </a:r>
              <a:endParaRPr i="0" sz="1000" u="none" cap="none" strike="noStrike">
                <a:solidFill>
                  <a:schemeClr val="dk1"/>
                </a:solidFill>
                <a:latin typeface="Playfair Display"/>
                <a:ea typeface="Playfair Display"/>
                <a:cs typeface="Playfair Display"/>
                <a:sym typeface="Playfair Display"/>
              </a:endParaRPr>
            </a:p>
            <a:p>
              <a:pPr indent="-88900" lvl="1" marL="88900" marR="0" rtl="0" algn="l">
                <a:lnSpc>
                  <a:spcPct val="90000"/>
                </a:lnSpc>
                <a:spcBef>
                  <a:spcPts val="100"/>
                </a:spcBef>
                <a:spcAft>
                  <a:spcPts val="0"/>
                </a:spcAft>
                <a:buClr>
                  <a:schemeClr val="dk1"/>
                </a:buClr>
                <a:buSzPts val="1000"/>
                <a:buFont typeface="Playfair Display"/>
                <a:buChar char="•"/>
              </a:pPr>
              <a:r>
                <a:rPr i="0" lang="en" sz="1000" u="none" cap="none" strike="noStrike">
                  <a:solidFill>
                    <a:schemeClr val="dk1"/>
                  </a:solidFill>
                  <a:latin typeface="Playfair Display"/>
                  <a:ea typeface="Playfair Display"/>
                  <a:cs typeface="Playfair Display"/>
                  <a:sym typeface="Playfair Display"/>
                </a:rPr>
                <a:t>This uses normal fully connected layers with batch normalisation as fundamental blocks.</a:t>
              </a:r>
              <a:endParaRPr i="0" sz="1000" u="none" cap="none" strike="noStrike">
                <a:solidFill>
                  <a:schemeClr val="dk1"/>
                </a:solidFill>
                <a:latin typeface="Playfair Display"/>
                <a:ea typeface="Playfair Display"/>
                <a:cs typeface="Playfair Display"/>
                <a:sym typeface="Playfair Display"/>
              </a:endParaRPr>
            </a:p>
            <a:p>
              <a:pPr indent="-88900" lvl="1" marL="88900" marR="0" rtl="0" algn="l">
                <a:lnSpc>
                  <a:spcPct val="90000"/>
                </a:lnSpc>
                <a:spcBef>
                  <a:spcPts val="100"/>
                </a:spcBef>
                <a:spcAft>
                  <a:spcPts val="0"/>
                </a:spcAft>
                <a:buClr>
                  <a:schemeClr val="dk1"/>
                </a:buClr>
                <a:buSzPts val="1000"/>
                <a:buFont typeface="Playfair Display"/>
                <a:buChar char="•"/>
              </a:pPr>
              <a:r>
                <a:rPr i="0" lang="en" sz="1000" u="none" cap="none" strike="noStrike">
                  <a:solidFill>
                    <a:schemeClr val="dk1"/>
                  </a:solidFill>
                  <a:latin typeface="Playfair Display"/>
                  <a:ea typeface="Playfair Display"/>
                  <a:cs typeface="Playfair Display"/>
                  <a:sym typeface="Playfair Display"/>
                </a:rPr>
                <a:t>Use dropout to prevent </a:t>
              </a:r>
              <a:r>
                <a:rPr lang="en" sz="1000">
                  <a:solidFill>
                    <a:schemeClr val="dk1"/>
                  </a:solidFill>
                  <a:latin typeface="Playfair Display"/>
                  <a:ea typeface="Playfair Display"/>
                  <a:cs typeface="Playfair Display"/>
                  <a:sym typeface="Playfair Display"/>
                </a:rPr>
                <a:t>overfitting</a:t>
              </a:r>
              <a:r>
                <a:rPr i="0" lang="en" sz="1000" u="none" cap="none" strike="noStrike">
                  <a:solidFill>
                    <a:schemeClr val="dk1"/>
                  </a:solidFill>
                  <a:latin typeface="Playfair Display"/>
                  <a:ea typeface="Playfair Display"/>
                  <a:cs typeface="Playfair Display"/>
                  <a:sym typeface="Playfair Display"/>
                </a:rPr>
                <a:t>.</a:t>
              </a:r>
              <a:endParaRPr i="0" sz="1000" u="none" cap="none" strike="noStrike">
                <a:solidFill>
                  <a:schemeClr val="dk1"/>
                </a:solidFill>
                <a:latin typeface="Playfair Display"/>
                <a:ea typeface="Playfair Display"/>
                <a:cs typeface="Playfair Display"/>
                <a:sym typeface="Playfair Display"/>
              </a:endParaRPr>
            </a:p>
          </p:txBody>
        </p:sp>
        <p:sp>
          <p:nvSpPr>
            <p:cNvPr id="267" name="Google Shape;267;p42"/>
            <p:cNvSpPr/>
            <p:nvPr/>
          </p:nvSpPr>
          <p:spPr>
            <a:xfrm rot="5400000">
              <a:off x="-219471" y="4174985"/>
              <a:ext cx="1463145" cy="1024202"/>
            </a:xfrm>
            <a:prstGeom prst="chevron">
              <a:avLst>
                <a:gd fmla="val 50000" name="adj"/>
              </a:avLst>
            </a:prstGeom>
            <a:gradFill>
              <a:gsLst>
                <a:gs pos="0">
                  <a:srgbClr val="6EA5DA">
                    <a:alpha val="49803"/>
                  </a:srgbClr>
                </a:gs>
                <a:gs pos="50000">
                  <a:srgbClr val="529BDA">
                    <a:alpha val="49803"/>
                  </a:srgbClr>
                </a:gs>
                <a:gs pos="100000">
                  <a:srgbClr val="4188C8">
                    <a:alpha val="49803"/>
                  </a:srgbClr>
                </a:gs>
              </a:gsLst>
              <a:lin ang="5400000" scaled="0"/>
            </a:gradFill>
            <a:ln cap="flat" cmpd="sng" w="9525">
              <a:solidFill>
                <a:srgbClr val="599BD5">
                  <a:alpha val="49803"/>
                </a:srgbClr>
              </a:solidFill>
              <a:prstDash val="solid"/>
              <a:miter lim="800000"/>
              <a:headEnd len="sm" w="sm" type="none"/>
              <a:tailEnd len="sm" w="sm" type="none"/>
            </a:ln>
            <a:effectLst>
              <a:outerShdw blurRad="57150" rotWithShape="0" algn="ctr" dir="5400000" dist="19050">
                <a:srgbClr val="000000">
                  <a:alpha val="6274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68" name="Google Shape;268;p42"/>
            <p:cNvSpPr txBox="1"/>
            <p:nvPr/>
          </p:nvSpPr>
          <p:spPr>
            <a:xfrm>
              <a:off x="1" y="4467614"/>
              <a:ext cx="1024202" cy="438943"/>
            </a:xfrm>
            <a:prstGeom prst="rect">
              <a:avLst/>
            </a:prstGeom>
            <a:noFill/>
            <a:ln>
              <a:noFill/>
            </a:ln>
          </p:spPr>
          <p:txBody>
            <a:bodyPr anchorCtr="0" anchor="ctr" bIns="5700" lIns="5700" spcFirstLastPara="1" rIns="5700" wrap="square" tIns="5700">
              <a:noAutofit/>
            </a:bodyPr>
            <a:lstStyle/>
            <a:p>
              <a:pPr indent="0" lvl="0" marL="0" marR="0" rtl="0" algn="ctr">
                <a:lnSpc>
                  <a:spcPct val="90000"/>
                </a:lnSpc>
                <a:spcBef>
                  <a:spcPts val="0"/>
                </a:spcBef>
                <a:spcAft>
                  <a:spcPts val="0"/>
                </a:spcAft>
                <a:buNone/>
              </a:pPr>
              <a:r>
                <a:rPr i="0" lang="en" sz="900" u="none" cap="none" strike="noStrike">
                  <a:solidFill>
                    <a:schemeClr val="lt1"/>
                  </a:solidFill>
                  <a:latin typeface="Playfair Display"/>
                  <a:ea typeface="Playfair Display"/>
                  <a:cs typeface="Playfair Display"/>
                  <a:sym typeface="Playfair Display"/>
                </a:rPr>
                <a:t>Training and Testing</a:t>
              </a:r>
              <a:endParaRPr i="0" sz="900" u="none" cap="none" strike="noStrike">
                <a:solidFill>
                  <a:schemeClr val="lt1"/>
                </a:solidFill>
                <a:latin typeface="Playfair Display"/>
                <a:ea typeface="Playfair Display"/>
                <a:cs typeface="Playfair Display"/>
                <a:sym typeface="Playfair Display"/>
              </a:endParaRPr>
            </a:p>
          </p:txBody>
        </p:sp>
        <p:sp>
          <p:nvSpPr>
            <p:cNvPr id="269" name="Google Shape;269;p42"/>
            <p:cNvSpPr/>
            <p:nvPr/>
          </p:nvSpPr>
          <p:spPr>
            <a:xfrm rot="5400000">
              <a:off x="4100578" y="879136"/>
              <a:ext cx="951044" cy="7103797"/>
            </a:xfrm>
            <a:prstGeom prst="round2SameRect">
              <a:avLst>
                <a:gd fmla="val 16667" name="adj1"/>
                <a:gd fmla="val 0" name="adj2"/>
              </a:avLst>
            </a:prstGeom>
            <a:solidFill>
              <a:schemeClr val="lt1">
                <a:alpha val="89803"/>
              </a:schemeClr>
            </a:solidFill>
            <a:ln cap="flat" cmpd="sng" w="9525">
              <a:solidFill>
                <a:srgbClr val="599BD5">
                  <a:alpha val="49803"/>
                </a:srgbClr>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70" name="Google Shape;270;p42"/>
            <p:cNvSpPr txBox="1"/>
            <p:nvPr/>
          </p:nvSpPr>
          <p:spPr>
            <a:xfrm>
              <a:off x="1024202" y="4001938"/>
              <a:ext cx="7057371" cy="858192"/>
            </a:xfrm>
            <a:prstGeom prst="rect">
              <a:avLst/>
            </a:prstGeom>
            <a:noFill/>
            <a:ln>
              <a:noFill/>
            </a:ln>
          </p:spPr>
          <p:txBody>
            <a:bodyPr anchorCtr="0" anchor="ctr" bIns="6200" lIns="69350" spcFirstLastPara="1" rIns="6200" wrap="square" tIns="6200">
              <a:noAutofit/>
            </a:bodyPr>
            <a:lstStyle/>
            <a:p>
              <a:pPr indent="-88900" lvl="1" marL="88900" marR="0" rtl="0" algn="l">
                <a:lnSpc>
                  <a:spcPct val="90000"/>
                </a:lnSpc>
                <a:spcBef>
                  <a:spcPts val="0"/>
                </a:spcBef>
                <a:spcAft>
                  <a:spcPts val="0"/>
                </a:spcAft>
                <a:buClr>
                  <a:schemeClr val="dk1"/>
                </a:buClr>
                <a:buSzPts val="1000"/>
                <a:buFont typeface="Playfair Display"/>
                <a:buChar char="•"/>
              </a:pPr>
              <a:r>
                <a:rPr i="0" lang="en" sz="1000" u="none" cap="none" strike="noStrike">
                  <a:solidFill>
                    <a:schemeClr val="dk1"/>
                  </a:solidFill>
                  <a:latin typeface="Playfair Display"/>
                  <a:ea typeface="Playfair Display"/>
                  <a:cs typeface="Playfair Display"/>
                  <a:sym typeface="Playfair Display"/>
                </a:rPr>
                <a:t>Train the model for 200 epochs with a patience of 20 for early stopping.</a:t>
              </a:r>
              <a:endParaRPr i="0" sz="1000" u="none" cap="none" strike="noStrike">
                <a:solidFill>
                  <a:schemeClr val="dk1"/>
                </a:solidFill>
                <a:latin typeface="Playfair Display"/>
                <a:ea typeface="Playfair Display"/>
                <a:cs typeface="Playfair Display"/>
                <a:sym typeface="Playfair Display"/>
              </a:endParaRPr>
            </a:p>
            <a:p>
              <a:pPr indent="-88900" lvl="1" marL="88900" marR="0" rtl="0" algn="l">
                <a:lnSpc>
                  <a:spcPct val="90000"/>
                </a:lnSpc>
                <a:spcBef>
                  <a:spcPts val="100"/>
                </a:spcBef>
                <a:spcAft>
                  <a:spcPts val="0"/>
                </a:spcAft>
                <a:buClr>
                  <a:schemeClr val="dk1"/>
                </a:buClr>
                <a:buSzPts val="1000"/>
                <a:buFont typeface="Playfair Display"/>
                <a:buChar char="•"/>
              </a:pPr>
              <a:r>
                <a:rPr i="0" lang="en" sz="1000" u="none" cap="none" strike="noStrike">
                  <a:solidFill>
                    <a:schemeClr val="dk1"/>
                  </a:solidFill>
                  <a:latin typeface="Playfair Display"/>
                  <a:ea typeface="Playfair Display"/>
                  <a:cs typeface="Playfair Display"/>
                  <a:sym typeface="Playfair Display"/>
                </a:rPr>
                <a:t>Configuration: Adam optimizer, Step learning rate schedule with gamma as 0.5 and step size as 50</a:t>
              </a:r>
              <a:endParaRPr i="0" sz="1000" u="none" cap="none" strike="noStrike">
                <a:solidFill>
                  <a:schemeClr val="dk1"/>
                </a:solidFill>
                <a:latin typeface="Playfair Display"/>
                <a:ea typeface="Playfair Display"/>
                <a:cs typeface="Playfair Display"/>
                <a:sym typeface="Playfair Display"/>
              </a:endParaRPr>
            </a:p>
            <a:p>
              <a:pPr indent="-88900" lvl="1" marL="88900" marR="0" rtl="0" algn="l">
                <a:lnSpc>
                  <a:spcPct val="90000"/>
                </a:lnSpc>
                <a:spcBef>
                  <a:spcPts val="100"/>
                </a:spcBef>
                <a:spcAft>
                  <a:spcPts val="0"/>
                </a:spcAft>
                <a:buClr>
                  <a:schemeClr val="dk1"/>
                </a:buClr>
                <a:buSzPts val="1000"/>
                <a:buFont typeface="Playfair Display"/>
                <a:buChar char="•"/>
              </a:pPr>
              <a:r>
                <a:rPr i="0" lang="en" sz="1000" u="none" cap="none" strike="noStrike">
                  <a:solidFill>
                    <a:schemeClr val="dk1"/>
                  </a:solidFill>
                  <a:latin typeface="Playfair Display"/>
                  <a:ea typeface="Playfair Display"/>
                  <a:cs typeface="Playfair Display"/>
                  <a:sym typeface="Playfair Display"/>
                </a:rPr>
                <a:t>Plot accuracy, loss and F1 score during training.  </a:t>
              </a:r>
              <a:endParaRPr i="0" sz="1000" u="none" cap="none" strike="noStrike">
                <a:solidFill>
                  <a:schemeClr val="dk1"/>
                </a:solidFill>
                <a:latin typeface="Playfair Display"/>
                <a:ea typeface="Playfair Display"/>
                <a:cs typeface="Playfair Display"/>
                <a:sym typeface="Playfair Display"/>
              </a:endParaRPr>
            </a:p>
            <a:p>
              <a:pPr indent="-88900" lvl="1" marL="88900" marR="0" rtl="0" algn="l">
                <a:lnSpc>
                  <a:spcPct val="90000"/>
                </a:lnSpc>
                <a:spcBef>
                  <a:spcPts val="100"/>
                </a:spcBef>
                <a:spcAft>
                  <a:spcPts val="0"/>
                </a:spcAft>
                <a:buClr>
                  <a:schemeClr val="dk1"/>
                </a:buClr>
                <a:buSzPts val="1000"/>
                <a:buFont typeface="Playfair Display"/>
                <a:buChar char="•"/>
              </a:pPr>
              <a:r>
                <a:rPr i="0" lang="en" sz="1000" u="none" cap="none" strike="noStrike">
                  <a:solidFill>
                    <a:schemeClr val="dk1"/>
                  </a:solidFill>
                  <a:latin typeface="Playfair Display"/>
                  <a:ea typeface="Playfair Display"/>
                  <a:cs typeface="Playfair Display"/>
                  <a:sym typeface="Playfair Display"/>
                </a:rPr>
                <a:t>Perform testing or cross validation accordingly.</a:t>
              </a:r>
              <a:endParaRPr i="0" sz="1000" u="none" cap="none" strike="noStrike">
                <a:solidFill>
                  <a:schemeClr val="dk1"/>
                </a:solidFill>
                <a:latin typeface="Playfair Display"/>
                <a:ea typeface="Playfair Display"/>
                <a:cs typeface="Playfair Display"/>
                <a:sym typeface="Playfair Display"/>
              </a:endParaRPr>
            </a:p>
          </p:txBody>
        </p:sp>
      </p:grpSp>
      <p:sp>
        <p:nvSpPr>
          <p:cNvPr id="271" name="Google Shape;271;p42"/>
          <p:cNvSpPr txBox="1"/>
          <p:nvPr/>
        </p:nvSpPr>
        <p:spPr>
          <a:xfrm>
            <a:off x="673675" y="256650"/>
            <a:ext cx="5849400" cy="1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72" name="Google Shape;272;p42"/>
          <p:cNvSpPr txBox="1"/>
          <p:nvPr/>
        </p:nvSpPr>
        <p:spPr>
          <a:xfrm>
            <a:off x="609525" y="203175"/>
            <a:ext cx="5293200" cy="5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highlight>
                  <a:srgbClr val="F8E71E"/>
                </a:highlight>
                <a:latin typeface="Oswald"/>
                <a:ea typeface="Oswald"/>
                <a:cs typeface="Oswald"/>
                <a:sym typeface="Oswald"/>
              </a:rPr>
              <a:t>Execution </a:t>
            </a:r>
            <a:r>
              <a:rPr lang="en" sz="2600">
                <a:highlight>
                  <a:srgbClr val="F8E71E"/>
                </a:highlight>
                <a:latin typeface="Oswald"/>
                <a:ea typeface="Oswald"/>
                <a:cs typeface="Oswald"/>
                <a:sym typeface="Oswald"/>
              </a:rPr>
              <a:t>Flowchart</a:t>
            </a:r>
            <a:endParaRPr sz="2600">
              <a:highlight>
                <a:srgbClr val="F8E71E"/>
              </a:highlight>
              <a:latin typeface="Oswald"/>
              <a:ea typeface="Oswald"/>
              <a:cs typeface="Oswald"/>
              <a:sym typeface="Oswa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3"/>
          <p:cNvSpPr txBox="1"/>
          <p:nvPr>
            <p:ph type="title"/>
          </p:nvPr>
        </p:nvSpPr>
        <p:spPr>
          <a:xfrm>
            <a:off x="344250" y="1403850"/>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ctrTitle"/>
          </p:nvPr>
        </p:nvSpPr>
        <p:spPr>
          <a:xfrm>
            <a:off x="1542975" y="337625"/>
            <a:ext cx="5600700" cy="323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4000"/>
          </a:p>
          <a:p>
            <a:pPr indent="0" lvl="0" marL="0" rtl="0" algn="ctr">
              <a:spcBef>
                <a:spcPts val="0"/>
              </a:spcBef>
              <a:spcAft>
                <a:spcPts val="0"/>
              </a:spcAft>
              <a:buNone/>
            </a:pPr>
            <a:r>
              <a:rPr lang="en" sz="4000"/>
              <a:t>Message Passing Attention Networks for Document Understanding</a:t>
            </a:r>
            <a:endParaRPr sz="4000"/>
          </a:p>
          <a:p>
            <a:pPr indent="0" lvl="0" marL="0" rtl="0" algn="ctr">
              <a:spcBef>
                <a:spcPts val="0"/>
              </a:spcBef>
              <a:spcAft>
                <a:spcPts val="0"/>
              </a:spcAft>
              <a:buNone/>
            </a:pPr>
            <a:r>
              <a:t/>
            </a:r>
            <a:endParaRPr/>
          </a:p>
        </p:txBody>
      </p:sp>
      <p:sp>
        <p:nvSpPr>
          <p:cNvPr id="139" name="Google Shape;139;p26"/>
          <p:cNvSpPr txBox="1"/>
          <p:nvPr/>
        </p:nvSpPr>
        <p:spPr>
          <a:xfrm>
            <a:off x="289350" y="3750475"/>
            <a:ext cx="83928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Giannis Nikolentzos,</a:t>
            </a:r>
            <a:r>
              <a:rPr b="1" baseline="30000" lang="en">
                <a:latin typeface="Lato"/>
                <a:ea typeface="Lato"/>
                <a:cs typeface="Lato"/>
                <a:sym typeface="Lato"/>
              </a:rPr>
              <a:t>1</a:t>
            </a:r>
            <a:r>
              <a:rPr b="1" lang="en">
                <a:latin typeface="Lato"/>
                <a:ea typeface="Lato"/>
                <a:cs typeface="Lato"/>
                <a:sym typeface="Lato"/>
              </a:rPr>
              <a:t> Antoine J.-P. Tixier,</a:t>
            </a:r>
            <a:r>
              <a:rPr b="1" baseline="30000" lang="en">
                <a:latin typeface="Lato"/>
                <a:ea typeface="Lato"/>
                <a:cs typeface="Lato"/>
                <a:sym typeface="Lato"/>
              </a:rPr>
              <a:t>1</a:t>
            </a:r>
            <a:r>
              <a:rPr b="1" lang="en">
                <a:latin typeface="Lato"/>
                <a:ea typeface="Lato"/>
                <a:cs typeface="Lato"/>
                <a:sym typeface="Lato"/>
              </a:rPr>
              <a:t>                                                Michalis Vazirgiannis</a:t>
            </a:r>
            <a:r>
              <a:rPr b="1" baseline="30000" lang="en">
                <a:latin typeface="Lato"/>
                <a:ea typeface="Lato"/>
                <a:cs typeface="Lato"/>
                <a:sym typeface="Lato"/>
              </a:rPr>
              <a:t>1,2</a:t>
            </a:r>
            <a:endParaRPr b="1" baseline="30000">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a:p>
            <a:pPr indent="457200" lvl="0" marL="0" rtl="0" algn="l">
              <a:spcBef>
                <a:spcPts val="0"/>
              </a:spcBef>
              <a:spcAft>
                <a:spcPts val="0"/>
              </a:spcAft>
              <a:buNone/>
            </a:pPr>
            <a:r>
              <a:rPr b="1" baseline="30000" lang="en">
                <a:latin typeface="Lato"/>
                <a:ea typeface="Lato"/>
                <a:cs typeface="Lato"/>
                <a:sym typeface="Lato"/>
              </a:rPr>
              <a:t>1</a:t>
            </a:r>
            <a:r>
              <a:rPr b="1" lang="en">
                <a:latin typeface="Lato"/>
                <a:ea typeface="Lato"/>
                <a:cs typeface="Lato"/>
                <a:sym typeface="Lato"/>
              </a:rPr>
              <a:t>Ecole Polytechnique  ́					</a:t>
            </a:r>
            <a:r>
              <a:rPr b="1" baseline="30000" lang="en">
                <a:latin typeface="Lato"/>
                <a:ea typeface="Lato"/>
                <a:cs typeface="Lato"/>
                <a:sym typeface="Lato"/>
              </a:rPr>
              <a:t>2</a:t>
            </a:r>
            <a:r>
              <a:rPr b="1" lang="en">
                <a:latin typeface="Lato"/>
                <a:ea typeface="Lato"/>
                <a:cs typeface="Lato"/>
                <a:sym typeface="Lato"/>
              </a:rPr>
              <a:t>Athens University of Economics and Business</a:t>
            </a:r>
            <a:endParaRPr b="1">
              <a:latin typeface="Lato"/>
              <a:ea typeface="Lato"/>
              <a:cs typeface="Lato"/>
              <a:sym typeface="Lato"/>
            </a:endParaRPr>
          </a:p>
          <a:p>
            <a:pPr indent="0" lvl="0" marL="0" rtl="0" algn="l">
              <a:spcBef>
                <a:spcPts val="0"/>
              </a:spcBef>
              <a:spcAft>
                <a:spcPts val="0"/>
              </a:spcAft>
              <a:buNone/>
            </a:pPr>
            <a:r>
              <a:t/>
            </a:r>
            <a:endParaRPr b="1">
              <a:solidFill>
                <a:srgbClr val="FFFFFF"/>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4"/>
          <p:cNvSpPr txBox="1"/>
          <p:nvPr>
            <p:ph type="title"/>
          </p:nvPr>
        </p:nvSpPr>
        <p:spPr>
          <a:xfrm>
            <a:off x="225975" y="145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Vanilla MPAD - Polarity</a:t>
            </a:r>
            <a:endParaRPr sz="2400"/>
          </a:p>
        </p:txBody>
      </p:sp>
      <p:sp>
        <p:nvSpPr>
          <p:cNvPr id="283" name="Google Shape;283;p44"/>
          <p:cNvSpPr txBox="1"/>
          <p:nvPr/>
        </p:nvSpPr>
        <p:spPr>
          <a:xfrm>
            <a:off x="375000" y="867950"/>
            <a:ext cx="5348100" cy="9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Avg </a:t>
            </a:r>
            <a:r>
              <a:rPr lang="en">
                <a:latin typeface="Playfair Display"/>
                <a:ea typeface="Playfair Display"/>
                <a:cs typeface="Playfair Display"/>
                <a:sym typeface="Playfair Display"/>
              </a:rPr>
              <a:t>Accuracy:</a:t>
            </a:r>
            <a:r>
              <a:rPr lang="en">
                <a:latin typeface="Times New Roman"/>
                <a:ea typeface="Times New Roman"/>
                <a:cs typeface="Times New Roman"/>
                <a:sym typeface="Times New Roman"/>
              </a:rPr>
              <a:t> </a:t>
            </a:r>
            <a:r>
              <a:rPr lang="en">
                <a:solidFill>
                  <a:srgbClr val="212121"/>
                </a:solidFill>
                <a:highlight>
                  <a:srgbClr val="FFFFFF"/>
                </a:highlight>
                <a:latin typeface="Times New Roman"/>
                <a:ea typeface="Times New Roman"/>
                <a:cs typeface="Times New Roman"/>
                <a:sym typeface="Times New Roman"/>
              </a:rPr>
              <a:t>0.80107</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Playfair Display"/>
                <a:ea typeface="Playfair Display"/>
                <a:cs typeface="Playfair Display"/>
                <a:sym typeface="Playfair Display"/>
              </a:rPr>
              <a:t>Avg F1 score: </a:t>
            </a:r>
            <a:r>
              <a:rPr lang="en">
                <a:solidFill>
                  <a:srgbClr val="212121"/>
                </a:solidFill>
                <a:highlight>
                  <a:srgbClr val="FFFFFF"/>
                </a:highlight>
                <a:latin typeface="Times New Roman"/>
                <a:ea typeface="Times New Roman"/>
                <a:cs typeface="Times New Roman"/>
                <a:sym typeface="Times New Roman"/>
              </a:rPr>
              <a:t>0.88010</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Playfair Display"/>
                <a:ea typeface="Playfair Display"/>
                <a:cs typeface="Playfair Display"/>
                <a:sym typeface="Playfair Display"/>
              </a:rPr>
              <a:t>Avg Precision:</a:t>
            </a:r>
            <a:r>
              <a:rPr lang="en">
                <a:latin typeface="Times New Roman"/>
                <a:ea typeface="Times New Roman"/>
                <a:cs typeface="Times New Roman"/>
                <a:sym typeface="Times New Roman"/>
              </a:rPr>
              <a:t> </a:t>
            </a:r>
            <a:r>
              <a:rPr lang="en">
                <a:solidFill>
                  <a:srgbClr val="212121"/>
                </a:solidFill>
                <a:highlight>
                  <a:srgbClr val="FFFFFF"/>
                </a:highlight>
                <a:latin typeface="Times New Roman"/>
                <a:ea typeface="Times New Roman"/>
                <a:cs typeface="Times New Roman"/>
                <a:sym typeface="Times New Roman"/>
              </a:rPr>
              <a:t>0.98334</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Playfair Display"/>
                <a:ea typeface="Playfair Display"/>
                <a:cs typeface="Playfair Display"/>
                <a:sym typeface="Playfair Display"/>
              </a:rPr>
              <a:t>Avg Recall:</a:t>
            </a:r>
            <a:r>
              <a:rPr lang="en">
                <a:latin typeface="Times New Roman"/>
                <a:ea typeface="Times New Roman"/>
                <a:cs typeface="Times New Roman"/>
                <a:sym typeface="Times New Roman"/>
              </a:rPr>
              <a:t> </a:t>
            </a:r>
            <a:r>
              <a:rPr lang="en">
                <a:solidFill>
                  <a:srgbClr val="212121"/>
                </a:solidFill>
                <a:highlight>
                  <a:srgbClr val="FFFFFF"/>
                </a:highlight>
                <a:latin typeface="Times New Roman"/>
                <a:ea typeface="Times New Roman"/>
                <a:cs typeface="Times New Roman"/>
                <a:sym typeface="Times New Roman"/>
              </a:rPr>
              <a:t>0.80107</a:t>
            </a:r>
            <a:endParaRPr>
              <a:solidFill>
                <a:srgbClr val="21212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21212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a:solidFill>
                  <a:srgbClr val="212121"/>
                </a:solidFill>
                <a:highlight>
                  <a:srgbClr val="FFFFFF"/>
                </a:highlight>
                <a:latin typeface="Times New Roman"/>
                <a:ea typeface="Times New Roman"/>
                <a:cs typeface="Times New Roman"/>
                <a:sym typeface="Times New Roman"/>
              </a:rPr>
              <a:t>**Author’s Accuracy: 0.8024</a:t>
            </a:r>
            <a:endParaRPr>
              <a:solidFill>
                <a:srgbClr val="21212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000">
                <a:solidFill>
                  <a:srgbClr val="212121"/>
                </a:solidFill>
                <a:highlight>
                  <a:srgbClr val="FFFFFF"/>
                </a:highlight>
                <a:latin typeface="Times New Roman"/>
                <a:ea typeface="Times New Roman"/>
                <a:cs typeface="Times New Roman"/>
                <a:sym typeface="Times New Roman"/>
              </a:rPr>
              <a:t>***Note that multiple lines for Polarity loss,acc &amp; f1 due</a:t>
            </a:r>
            <a:endParaRPr sz="1000">
              <a:solidFill>
                <a:srgbClr val="21212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000">
                <a:solidFill>
                  <a:srgbClr val="212121"/>
                </a:solidFill>
                <a:highlight>
                  <a:srgbClr val="FFFFFF"/>
                </a:highlight>
                <a:latin typeface="Times New Roman"/>
                <a:ea typeface="Times New Roman"/>
                <a:cs typeface="Times New Roman"/>
                <a:sym typeface="Times New Roman"/>
              </a:rPr>
              <a:t>      to multiple testings happening during cross validation</a:t>
            </a:r>
            <a:endParaRPr sz="1000">
              <a:solidFill>
                <a:srgbClr val="212121"/>
              </a:solidFill>
              <a:highlight>
                <a:srgbClr val="FFFFFF"/>
              </a:highlight>
              <a:latin typeface="Times New Roman"/>
              <a:ea typeface="Times New Roman"/>
              <a:cs typeface="Times New Roman"/>
              <a:sym typeface="Times New Roman"/>
            </a:endParaRPr>
          </a:p>
        </p:txBody>
      </p:sp>
      <p:pic>
        <p:nvPicPr>
          <p:cNvPr id="284" name="Google Shape;284;p44"/>
          <p:cNvPicPr preferRelativeResize="0"/>
          <p:nvPr/>
        </p:nvPicPr>
        <p:blipFill>
          <a:blip r:embed="rId3">
            <a:alphaModFix/>
          </a:blip>
          <a:stretch>
            <a:fillRect/>
          </a:stretch>
        </p:blipFill>
        <p:spPr>
          <a:xfrm>
            <a:off x="4813300" y="6900"/>
            <a:ext cx="3483950" cy="2612975"/>
          </a:xfrm>
          <a:prstGeom prst="rect">
            <a:avLst/>
          </a:prstGeom>
          <a:noFill/>
          <a:ln>
            <a:noFill/>
          </a:ln>
        </p:spPr>
      </p:pic>
      <p:pic>
        <p:nvPicPr>
          <p:cNvPr id="285" name="Google Shape;285;p44"/>
          <p:cNvPicPr preferRelativeResize="0"/>
          <p:nvPr/>
        </p:nvPicPr>
        <p:blipFill>
          <a:blip r:embed="rId4">
            <a:alphaModFix/>
          </a:blip>
          <a:stretch>
            <a:fillRect/>
          </a:stretch>
        </p:blipFill>
        <p:spPr>
          <a:xfrm>
            <a:off x="808875" y="2571750"/>
            <a:ext cx="3419774" cy="2564831"/>
          </a:xfrm>
          <a:prstGeom prst="rect">
            <a:avLst/>
          </a:prstGeom>
          <a:noFill/>
          <a:ln>
            <a:noFill/>
          </a:ln>
        </p:spPr>
      </p:pic>
      <p:pic>
        <p:nvPicPr>
          <p:cNvPr id="286" name="Google Shape;286;p44"/>
          <p:cNvPicPr preferRelativeResize="0"/>
          <p:nvPr/>
        </p:nvPicPr>
        <p:blipFill>
          <a:blip r:embed="rId5">
            <a:alphaModFix/>
          </a:blip>
          <a:stretch>
            <a:fillRect/>
          </a:stretch>
        </p:blipFill>
        <p:spPr>
          <a:xfrm>
            <a:off x="4775900" y="2537119"/>
            <a:ext cx="3521350" cy="264101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2400"/>
              <a:t>Vanilla MPAD - TREC</a:t>
            </a:r>
            <a:endParaRPr/>
          </a:p>
        </p:txBody>
      </p:sp>
      <p:pic>
        <p:nvPicPr>
          <p:cNvPr id="292" name="Google Shape;292;p45"/>
          <p:cNvPicPr preferRelativeResize="0"/>
          <p:nvPr/>
        </p:nvPicPr>
        <p:blipFill>
          <a:blip r:embed="rId3">
            <a:alphaModFix/>
          </a:blip>
          <a:stretch>
            <a:fillRect/>
          </a:stretch>
        </p:blipFill>
        <p:spPr>
          <a:xfrm>
            <a:off x="4857525" y="2614432"/>
            <a:ext cx="3372075" cy="2529067"/>
          </a:xfrm>
          <a:prstGeom prst="rect">
            <a:avLst/>
          </a:prstGeom>
          <a:noFill/>
          <a:ln>
            <a:noFill/>
          </a:ln>
        </p:spPr>
      </p:pic>
      <p:pic>
        <p:nvPicPr>
          <p:cNvPr id="293" name="Google Shape;293;p45"/>
          <p:cNvPicPr preferRelativeResize="0"/>
          <p:nvPr/>
        </p:nvPicPr>
        <p:blipFill>
          <a:blip r:embed="rId4">
            <a:alphaModFix/>
          </a:blip>
          <a:stretch>
            <a:fillRect/>
          </a:stretch>
        </p:blipFill>
        <p:spPr>
          <a:xfrm>
            <a:off x="4800570" y="0"/>
            <a:ext cx="3429030" cy="2571750"/>
          </a:xfrm>
          <a:prstGeom prst="rect">
            <a:avLst/>
          </a:prstGeom>
          <a:noFill/>
          <a:ln>
            <a:noFill/>
          </a:ln>
        </p:spPr>
      </p:pic>
      <p:pic>
        <p:nvPicPr>
          <p:cNvPr id="294" name="Google Shape;294;p45"/>
          <p:cNvPicPr preferRelativeResize="0"/>
          <p:nvPr/>
        </p:nvPicPr>
        <p:blipFill>
          <a:blip r:embed="rId5">
            <a:alphaModFix/>
          </a:blip>
          <a:stretch>
            <a:fillRect/>
          </a:stretch>
        </p:blipFill>
        <p:spPr>
          <a:xfrm>
            <a:off x="686300" y="2614425"/>
            <a:ext cx="3372075" cy="2529067"/>
          </a:xfrm>
          <a:prstGeom prst="rect">
            <a:avLst/>
          </a:prstGeom>
          <a:noFill/>
          <a:ln>
            <a:noFill/>
          </a:ln>
        </p:spPr>
      </p:pic>
      <p:sp>
        <p:nvSpPr>
          <p:cNvPr id="295" name="Google Shape;295;p45"/>
          <p:cNvSpPr txBox="1"/>
          <p:nvPr/>
        </p:nvSpPr>
        <p:spPr>
          <a:xfrm>
            <a:off x="417900" y="1210875"/>
            <a:ext cx="5443500" cy="12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Accuracy= </a:t>
            </a:r>
            <a:r>
              <a:rPr lang="en">
                <a:latin typeface="Times New Roman"/>
                <a:ea typeface="Times New Roman"/>
                <a:cs typeface="Times New Roman"/>
                <a:sym typeface="Times New Roman"/>
              </a:rPr>
              <a:t>0.92800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Playfair Display"/>
                <a:ea typeface="Playfair Display"/>
                <a:cs typeface="Playfair Display"/>
                <a:sym typeface="Playfair Display"/>
              </a:rPr>
              <a:t>F1 score= </a:t>
            </a:r>
            <a:r>
              <a:rPr lang="en">
                <a:latin typeface="Times New Roman"/>
                <a:ea typeface="Times New Roman"/>
                <a:cs typeface="Times New Roman"/>
                <a:sym typeface="Times New Roman"/>
              </a:rPr>
              <a:t>0.92683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Playfair Display"/>
                <a:ea typeface="Playfair Display"/>
                <a:cs typeface="Playfair Display"/>
                <a:sym typeface="Playfair Display"/>
              </a:rPr>
              <a:t>Precision=</a:t>
            </a:r>
            <a:r>
              <a:rPr lang="en">
                <a:latin typeface="Times New Roman"/>
                <a:ea typeface="Times New Roman"/>
                <a:cs typeface="Times New Roman"/>
                <a:sym typeface="Times New Roman"/>
              </a:rPr>
              <a:t> 0.93004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Playfair Display"/>
                <a:ea typeface="Playfair Display"/>
                <a:cs typeface="Playfair Display"/>
                <a:sym typeface="Playfair Display"/>
              </a:rPr>
              <a:t>Recall=</a:t>
            </a:r>
            <a:r>
              <a:rPr lang="en">
                <a:latin typeface="Times New Roman"/>
                <a:ea typeface="Times New Roman"/>
                <a:cs typeface="Times New Roman"/>
                <a:sym typeface="Times New Roman"/>
              </a:rPr>
              <a:t> 0.92800</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Playfair Display"/>
                <a:ea typeface="Playfair Display"/>
                <a:cs typeface="Playfair Display"/>
                <a:sym typeface="Playfair Display"/>
              </a:rPr>
              <a:t>**</a:t>
            </a:r>
            <a:r>
              <a:rPr lang="en">
                <a:latin typeface="Playfair Display"/>
                <a:ea typeface="Playfair Display"/>
                <a:cs typeface="Playfair Display"/>
                <a:sym typeface="Playfair Display"/>
              </a:rPr>
              <a:t>Authors’ accuracy=</a:t>
            </a:r>
            <a:r>
              <a:rPr lang="en">
                <a:latin typeface="Times New Roman"/>
                <a:ea typeface="Times New Roman"/>
                <a:cs typeface="Times New Roman"/>
                <a:sym typeface="Times New Roman"/>
              </a:rPr>
              <a:t> 0.9560</a:t>
            </a:r>
            <a:endParaRPr>
              <a:latin typeface="Times New Roman"/>
              <a:ea typeface="Times New Roman"/>
              <a:cs typeface="Times New Roman"/>
              <a:sym typeface="Times New Roman"/>
            </a:endParaRPr>
          </a:p>
          <a:p>
            <a:pPr indent="0" lvl="0" marL="0" rtl="0" algn="l">
              <a:spcBef>
                <a:spcPts val="0"/>
              </a:spcBef>
              <a:spcAft>
                <a:spcPts val="0"/>
              </a:spcAft>
              <a:buNone/>
            </a:pPr>
            <a:r>
              <a:rPr lang="en" sz="1000">
                <a:latin typeface="Playfair Display"/>
                <a:ea typeface="Playfair Display"/>
                <a:cs typeface="Playfair Display"/>
                <a:sym typeface="Playfair Display"/>
              </a:rPr>
              <a:t>Note: Vocab size obtained: </a:t>
            </a:r>
            <a:r>
              <a:rPr lang="en" sz="1000">
                <a:latin typeface="Times New Roman"/>
                <a:ea typeface="Times New Roman"/>
                <a:cs typeface="Times New Roman"/>
                <a:sym typeface="Times New Roman"/>
              </a:rPr>
              <a:t>8764</a:t>
            </a:r>
            <a:r>
              <a:rPr lang="en" sz="1000">
                <a:latin typeface="Playfair Display"/>
                <a:ea typeface="Playfair Display"/>
                <a:cs typeface="Playfair Display"/>
                <a:sym typeface="Playfair Display"/>
              </a:rPr>
              <a:t> &amp; vocab size mentioned in paper: </a:t>
            </a:r>
            <a:r>
              <a:rPr lang="en" sz="1000">
                <a:latin typeface="Times New Roman"/>
                <a:ea typeface="Times New Roman"/>
                <a:cs typeface="Times New Roman"/>
                <a:sym typeface="Times New Roman"/>
              </a:rPr>
              <a:t>9593</a:t>
            </a:r>
            <a:endParaRPr sz="10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2400"/>
              <a:t>Vanilla MPAD - SST1</a:t>
            </a:r>
            <a:endParaRPr/>
          </a:p>
          <a:p>
            <a:pPr indent="0" lvl="0" marL="0" rtl="0" algn="l">
              <a:spcBef>
                <a:spcPts val="0"/>
              </a:spcBef>
              <a:spcAft>
                <a:spcPts val="0"/>
              </a:spcAft>
              <a:buNone/>
            </a:pPr>
            <a:r>
              <a:t/>
            </a:r>
            <a:endParaRPr/>
          </a:p>
        </p:txBody>
      </p:sp>
      <p:pic>
        <p:nvPicPr>
          <p:cNvPr id="301" name="Google Shape;301;p46"/>
          <p:cNvPicPr preferRelativeResize="0"/>
          <p:nvPr/>
        </p:nvPicPr>
        <p:blipFill>
          <a:blip r:embed="rId3">
            <a:alphaModFix/>
          </a:blip>
          <a:stretch>
            <a:fillRect/>
          </a:stretch>
        </p:blipFill>
        <p:spPr>
          <a:xfrm>
            <a:off x="695684" y="2571750"/>
            <a:ext cx="3428990" cy="2571750"/>
          </a:xfrm>
          <a:prstGeom prst="rect">
            <a:avLst/>
          </a:prstGeom>
          <a:noFill/>
          <a:ln>
            <a:noFill/>
          </a:ln>
        </p:spPr>
      </p:pic>
      <p:pic>
        <p:nvPicPr>
          <p:cNvPr id="302" name="Google Shape;302;p46"/>
          <p:cNvPicPr preferRelativeResize="0"/>
          <p:nvPr/>
        </p:nvPicPr>
        <p:blipFill>
          <a:blip r:embed="rId4">
            <a:alphaModFix/>
          </a:blip>
          <a:stretch>
            <a:fillRect/>
          </a:stretch>
        </p:blipFill>
        <p:spPr>
          <a:xfrm>
            <a:off x="4917734" y="0"/>
            <a:ext cx="3428990" cy="2571750"/>
          </a:xfrm>
          <a:prstGeom prst="rect">
            <a:avLst/>
          </a:prstGeom>
          <a:noFill/>
          <a:ln>
            <a:noFill/>
          </a:ln>
        </p:spPr>
      </p:pic>
      <p:pic>
        <p:nvPicPr>
          <p:cNvPr id="303" name="Google Shape;303;p46"/>
          <p:cNvPicPr preferRelativeResize="0"/>
          <p:nvPr/>
        </p:nvPicPr>
        <p:blipFill>
          <a:blip r:embed="rId5">
            <a:alphaModFix/>
          </a:blip>
          <a:stretch>
            <a:fillRect/>
          </a:stretch>
        </p:blipFill>
        <p:spPr>
          <a:xfrm>
            <a:off x="4929961" y="2571750"/>
            <a:ext cx="3428990" cy="2571750"/>
          </a:xfrm>
          <a:prstGeom prst="rect">
            <a:avLst/>
          </a:prstGeom>
          <a:noFill/>
          <a:ln>
            <a:noFill/>
          </a:ln>
        </p:spPr>
      </p:pic>
      <p:sp>
        <p:nvSpPr>
          <p:cNvPr id="304" name="Google Shape;304;p46"/>
          <p:cNvSpPr txBox="1"/>
          <p:nvPr/>
        </p:nvSpPr>
        <p:spPr>
          <a:xfrm>
            <a:off x="471500" y="1125150"/>
            <a:ext cx="5036400" cy="138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Accuracy = </a:t>
            </a:r>
            <a:r>
              <a:rPr lang="en">
                <a:latin typeface="Times New Roman"/>
                <a:ea typeface="Times New Roman"/>
                <a:cs typeface="Times New Roman"/>
                <a:sym typeface="Times New Roman"/>
              </a:rPr>
              <a:t>0.45747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Playfair Display"/>
                <a:ea typeface="Playfair Display"/>
                <a:cs typeface="Playfair Display"/>
                <a:sym typeface="Playfair Display"/>
              </a:rPr>
              <a:t>F1 Score = </a:t>
            </a:r>
            <a:r>
              <a:rPr lang="en">
                <a:latin typeface="Times New Roman"/>
                <a:ea typeface="Times New Roman"/>
                <a:cs typeface="Times New Roman"/>
                <a:sym typeface="Times New Roman"/>
              </a:rPr>
              <a:t>0.43694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Playfair Display"/>
                <a:ea typeface="Playfair Display"/>
                <a:cs typeface="Playfair Display"/>
                <a:sym typeface="Playfair Display"/>
              </a:rPr>
              <a:t>Precision =</a:t>
            </a:r>
            <a:r>
              <a:rPr lang="en">
                <a:latin typeface="Times New Roman"/>
                <a:ea typeface="Times New Roman"/>
                <a:cs typeface="Times New Roman"/>
                <a:sym typeface="Times New Roman"/>
              </a:rPr>
              <a:t> 0.52162 </a:t>
            </a:r>
            <a:endParaRPr>
              <a:latin typeface="Times New Roman"/>
              <a:ea typeface="Times New Roman"/>
              <a:cs typeface="Times New Roman"/>
              <a:sym typeface="Times New Roman"/>
            </a:endParaRPr>
          </a:p>
          <a:p>
            <a:pPr indent="0" lvl="0" marL="0" rtl="0" algn="l">
              <a:spcBef>
                <a:spcPts val="0"/>
              </a:spcBef>
              <a:spcAft>
                <a:spcPts val="0"/>
              </a:spcAft>
              <a:buClr>
                <a:schemeClr val="dk2"/>
              </a:buClr>
              <a:buSzPts val="1100"/>
              <a:buFont typeface="Arial"/>
              <a:buNone/>
            </a:pPr>
            <a:r>
              <a:rPr lang="en">
                <a:latin typeface="Playfair Display"/>
                <a:ea typeface="Playfair Display"/>
                <a:cs typeface="Playfair Display"/>
                <a:sym typeface="Playfair Display"/>
              </a:rPr>
              <a:t>Recall = </a:t>
            </a:r>
            <a:r>
              <a:rPr lang="en">
                <a:latin typeface="Times New Roman"/>
                <a:ea typeface="Times New Roman"/>
                <a:cs typeface="Times New Roman"/>
                <a:sym typeface="Times New Roman"/>
              </a:rPr>
              <a:t>0.45747</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Clr>
                <a:schemeClr val="dk2"/>
              </a:buClr>
              <a:buSzPts val="1100"/>
              <a:buFont typeface="Arial"/>
              <a:buNone/>
            </a:pPr>
            <a:r>
              <a:rPr lang="en">
                <a:latin typeface="Playfair Display"/>
                <a:ea typeface="Playfair Display"/>
                <a:cs typeface="Playfair Display"/>
                <a:sym typeface="Playfair Display"/>
              </a:rPr>
              <a:t>**Author’s Accuracy = </a:t>
            </a:r>
            <a:r>
              <a:rPr lang="en">
                <a:latin typeface="Times New Roman"/>
                <a:ea typeface="Times New Roman"/>
                <a:cs typeface="Times New Roman"/>
                <a:sym typeface="Times New Roman"/>
              </a:rPr>
              <a:t> 0.4909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7"/>
          <p:cNvSpPr txBox="1"/>
          <p:nvPr>
            <p:ph type="title"/>
          </p:nvPr>
        </p:nvSpPr>
        <p:spPr>
          <a:xfrm>
            <a:off x="202525" y="190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Hierarchical MPAD(Sentence Attenuation)- Polarity</a:t>
            </a:r>
            <a:endParaRPr sz="1900"/>
          </a:p>
        </p:txBody>
      </p:sp>
      <p:sp>
        <p:nvSpPr>
          <p:cNvPr id="310" name="Google Shape;310;p47"/>
          <p:cNvSpPr txBox="1"/>
          <p:nvPr/>
        </p:nvSpPr>
        <p:spPr>
          <a:xfrm>
            <a:off x="375050" y="932250"/>
            <a:ext cx="5348100" cy="9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Accuracy:</a:t>
            </a:r>
            <a:r>
              <a:rPr lang="en">
                <a:latin typeface="Times New Roman"/>
                <a:ea typeface="Times New Roman"/>
                <a:cs typeface="Times New Roman"/>
                <a:sym typeface="Times New Roman"/>
              </a:rPr>
              <a:t> 0.80491</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Playfair Display"/>
                <a:ea typeface="Playfair Display"/>
                <a:cs typeface="Playfair Display"/>
                <a:sym typeface="Playfair Display"/>
              </a:rPr>
              <a:t>F1 score: </a:t>
            </a:r>
            <a:r>
              <a:rPr lang="en">
                <a:solidFill>
                  <a:srgbClr val="212121"/>
                </a:solidFill>
                <a:highlight>
                  <a:srgbClr val="FFFFFF"/>
                </a:highlight>
                <a:latin typeface="Times New Roman"/>
                <a:ea typeface="Times New Roman"/>
                <a:cs typeface="Times New Roman"/>
                <a:sym typeface="Times New Roman"/>
              </a:rPr>
              <a:t>0.88368</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Playfair Display"/>
                <a:ea typeface="Playfair Display"/>
                <a:cs typeface="Playfair Display"/>
                <a:sym typeface="Playfair Display"/>
              </a:rPr>
              <a:t>Precision:</a:t>
            </a:r>
            <a:r>
              <a:rPr lang="en">
                <a:latin typeface="Times New Roman"/>
                <a:ea typeface="Times New Roman"/>
                <a:cs typeface="Times New Roman"/>
                <a:sym typeface="Times New Roman"/>
              </a:rPr>
              <a:t> 0.98484</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Playfair Display"/>
                <a:ea typeface="Playfair Display"/>
                <a:cs typeface="Playfair Display"/>
                <a:sym typeface="Playfair Display"/>
              </a:rPr>
              <a:t>Recall:</a:t>
            </a:r>
            <a:r>
              <a:rPr lang="en">
                <a:latin typeface="Times New Roman"/>
                <a:ea typeface="Times New Roman"/>
                <a:cs typeface="Times New Roman"/>
                <a:sym typeface="Times New Roman"/>
              </a:rPr>
              <a:t> 0.80491</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Playfair Display"/>
                <a:ea typeface="Playfair Display"/>
                <a:cs typeface="Playfair Display"/>
                <a:sym typeface="Playfair Display"/>
              </a:rPr>
              <a:t>**Author’s accuracy: 0.8044</a:t>
            </a:r>
            <a:endParaRPr>
              <a:latin typeface="Playfair Display"/>
              <a:ea typeface="Playfair Display"/>
              <a:cs typeface="Playfair Display"/>
              <a:sym typeface="Playfair Display"/>
            </a:endParaRPr>
          </a:p>
          <a:p>
            <a:pPr indent="0" lvl="0" marL="0" rtl="0" algn="l">
              <a:spcBef>
                <a:spcPts val="0"/>
              </a:spcBef>
              <a:spcAft>
                <a:spcPts val="0"/>
              </a:spcAft>
              <a:buClr>
                <a:schemeClr val="dk2"/>
              </a:buClr>
              <a:buSzPts val="1100"/>
              <a:buFont typeface="Arial"/>
              <a:buNone/>
            </a:pPr>
            <a:r>
              <a:rPr lang="en" sz="1000">
                <a:solidFill>
                  <a:srgbClr val="212121"/>
                </a:solidFill>
                <a:highlight>
                  <a:schemeClr val="lt1"/>
                </a:highlight>
                <a:latin typeface="Playfair Display"/>
                <a:ea typeface="Playfair Display"/>
                <a:cs typeface="Playfair Display"/>
                <a:sym typeface="Playfair Display"/>
              </a:rPr>
              <a:t>***Note that multiple lines for Polarity loss,acc &amp; f1 due</a:t>
            </a:r>
            <a:endParaRPr sz="1000">
              <a:solidFill>
                <a:srgbClr val="212121"/>
              </a:solidFill>
              <a:highlight>
                <a:schemeClr val="lt1"/>
              </a:highlight>
              <a:latin typeface="Playfair Display"/>
              <a:ea typeface="Playfair Display"/>
              <a:cs typeface="Playfair Display"/>
              <a:sym typeface="Playfair Display"/>
            </a:endParaRPr>
          </a:p>
          <a:p>
            <a:pPr indent="0" lvl="0" marL="0" rtl="0" algn="l">
              <a:spcBef>
                <a:spcPts val="0"/>
              </a:spcBef>
              <a:spcAft>
                <a:spcPts val="0"/>
              </a:spcAft>
              <a:buClr>
                <a:schemeClr val="dk2"/>
              </a:buClr>
              <a:buSzPts val="1100"/>
              <a:buFont typeface="Arial"/>
              <a:buNone/>
            </a:pPr>
            <a:r>
              <a:rPr lang="en" sz="1000">
                <a:solidFill>
                  <a:srgbClr val="212121"/>
                </a:solidFill>
                <a:highlight>
                  <a:schemeClr val="lt1"/>
                </a:highlight>
                <a:latin typeface="Playfair Display"/>
                <a:ea typeface="Playfair Display"/>
                <a:cs typeface="Playfair Display"/>
                <a:sym typeface="Playfair Display"/>
              </a:rPr>
              <a:t>      to multiple testings happening during cross validation</a:t>
            </a:r>
            <a:endParaRPr sz="1000">
              <a:latin typeface="Playfair Display"/>
              <a:ea typeface="Playfair Display"/>
              <a:cs typeface="Playfair Display"/>
              <a:sym typeface="Playfair Display"/>
            </a:endParaRPr>
          </a:p>
          <a:p>
            <a:pPr indent="0" lvl="0" marL="0" rtl="0" algn="l">
              <a:spcBef>
                <a:spcPts val="0"/>
              </a:spcBef>
              <a:spcAft>
                <a:spcPts val="0"/>
              </a:spcAft>
              <a:buNone/>
            </a:pPr>
            <a:r>
              <a:t/>
            </a:r>
            <a:endParaRPr>
              <a:solidFill>
                <a:srgbClr val="21212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212121"/>
              </a:solidFill>
              <a:highlight>
                <a:srgbClr val="FFFFFF"/>
              </a:highlight>
              <a:latin typeface="Times New Roman"/>
              <a:ea typeface="Times New Roman"/>
              <a:cs typeface="Times New Roman"/>
              <a:sym typeface="Times New Roman"/>
            </a:endParaRPr>
          </a:p>
        </p:txBody>
      </p:sp>
      <p:pic>
        <p:nvPicPr>
          <p:cNvPr id="311" name="Google Shape;311;p47"/>
          <p:cNvPicPr preferRelativeResize="0"/>
          <p:nvPr/>
        </p:nvPicPr>
        <p:blipFill>
          <a:blip r:embed="rId3">
            <a:alphaModFix/>
          </a:blip>
          <a:stretch>
            <a:fillRect/>
          </a:stretch>
        </p:blipFill>
        <p:spPr>
          <a:xfrm>
            <a:off x="631675" y="2588100"/>
            <a:ext cx="3377250" cy="2532950"/>
          </a:xfrm>
          <a:prstGeom prst="rect">
            <a:avLst/>
          </a:prstGeom>
          <a:noFill/>
          <a:ln>
            <a:noFill/>
          </a:ln>
        </p:spPr>
      </p:pic>
      <p:pic>
        <p:nvPicPr>
          <p:cNvPr id="312" name="Google Shape;312;p47"/>
          <p:cNvPicPr preferRelativeResize="0"/>
          <p:nvPr/>
        </p:nvPicPr>
        <p:blipFill>
          <a:blip r:embed="rId4">
            <a:alphaModFix/>
          </a:blip>
          <a:stretch>
            <a:fillRect/>
          </a:stretch>
        </p:blipFill>
        <p:spPr>
          <a:xfrm>
            <a:off x="5923750" y="0"/>
            <a:ext cx="3220250" cy="2610550"/>
          </a:xfrm>
          <a:prstGeom prst="rect">
            <a:avLst/>
          </a:prstGeom>
          <a:noFill/>
          <a:ln>
            <a:noFill/>
          </a:ln>
        </p:spPr>
      </p:pic>
      <p:pic>
        <p:nvPicPr>
          <p:cNvPr id="313" name="Google Shape;313;p47"/>
          <p:cNvPicPr preferRelativeResize="0"/>
          <p:nvPr/>
        </p:nvPicPr>
        <p:blipFill rotWithShape="1">
          <a:blip r:embed="rId5">
            <a:alphaModFix/>
          </a:blip>
          <a:srcRect b="0" l="-4700" r="4700" t="0"/>
          <a:stretch/>
        </p:blipFill>
        <p:spPr>
          <a:xfrm>
            <a:off x="5579075" y="2571749"/>
            <a:ext cx="3420850" cy="2565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8"/>
          <p:cNvSpPr txBox="1"/>
          <p:nvPr>
            <p:ph type="title"/>
          </p:nvPr>
        </p:nvSpPr>
        <p:spPr>
          <a:xfrm>
            <a:off x="2355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2400"/>
              <a:t>Hierarchical MPAD(Sentence Attenuation)- TREC</a:t>
            </a:r>
            <a:endParaRPr/>
          </a:p>
        </p:txBody>
      </p:sp>
      <p:pic>
        <p:nvPicPr>
          <p:cNvPr id="319" name="Google Shape;319;p48"/>
          <p:cNvPicPr preferRelativeResize="0"/>
          <p:nvPr/>
        </p:nvPicPr>
        <p:blipFill>
          <a:blip r:embed="rId3">
            <a:alphaModFix/>
          </a:blip>
          <a:stretch>
            <a:fillRect/>
          </a:stretch>
        </p:blipFill>
        <p:spPr>
          <a:xfrm>
            <a:off x="5611825" y="2571750"/>
            <a:ext cx="3478427" cy="2608825"/>
          </a:xfrm>
          <a:prstGeom prst="rect">
            <a:avLst/>
          </a:prstGeom>
          <a:noFill/>
          <a:ln>
            <a:noFill/>
          </a:ln>
        </p:spPr>
      </p:pic>
      <p:pic>
        <p:nvPicPr>
          <p:cNvPr id="320" name="Google Shape;320;p48"/>
          <p:cNvPicPr preferRelativeResize="0"/>
          <p:nvPr/>
        </p:nvPicPr>
        <p:blipFill>
          <a:blip r:embed="rId4">
            <a:alphaModFix/>
          </a:blip>
          <a:stretch>
            <a:fillRect/>
          </a:stretch>
        </p:blipFill>
        <p:spPr>
          <a:xfrm>
            <a:off x="5665575" y="0"/>
            <a:ext cx="3478426" cy="2608807"/>
          </a:xfrm>
          <a:prstGeom prst="rect">
            <a:avLst/>
          </a:prstGeom>
          <a:noFill/>
          <a:ln>
            <a:noFill/>
          </a:ln>
        </p:spPr>
      </p:pic>
      <p:pic>
        <p:nvPicPr>
          <p:cNvPr id="321" name="Google Shape;321;p48"/>
          <p:cNvPicPr preferRelativeResize="0"/>
          <p:nvPr/>
        </p:nvPicPr>
        <p:blipFill>
          <a:blip r:embed="rId5">
            <a:alphaModFix/>
          </a:blip>
          <a:stretch>
            <a:fillRect/>
          </a:stretch>
        </p:blipFill>
        <p:spPr>
          <a:xfrm>
            <a:off x="634939" y="2534682"/>
            <a:ext cx="3478435" cy="2608818"/>
          </a:xfrm>
          <a:prstGeom prst="rect">
            <a:avLst/>
          </a:prstGeom>
          <a:noFill/>
          <a:ln>
            <a:noFill/>
          </a:ln>
        </p:spPr>
      </p:pic>
      <p:sp>
        <p:nvSpPr>
          <p:cNvPr id="322" name="Google Shape;322;p48"/>
          <p:cNvSpPr txBox="1"/>
          <p:nvPr/>
        </p:nvSpPr>
        <p:spPr>
          <a:xfrm>
            <a:off x="375050" y="932250"/>
            <a:ext cx="5348100" cy="9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Accuracy: </a:t>
            </a:r>
            <a:r>
              <a:rPr lang="en">
                <a:latin typeface="Times New Roman"/>
                <a:ea typeface="Times New Roman"/>
                <a:cs typeface="Times New Roman"/>
                <a:sym typeface="Times New Roman"/>
              </a:rPr>
              <a:t>0.93200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Playfair Display"/>
                <a:ea typeface="Playfair Display"/>
                <a:cs typeface="Playfair Display"/>
                <a:sym typeface="Playfair Display"/>
              </a:rPr>
              <a:t>F1 score:</a:t>
            </a:r>
            <a:r>
              <a:rPr lang="en">
                <a:latin typeface="Times New Roman"/>
                <a:ea typeface="Times New Roman"/>
                <a:cs typeface="Times New Roman"/>
                <a:sym typeface="Times New Roman"/>
              </a:rPr>
              <a:t> </a:t>
            </a:r>
            <a:r>
              <a:rPr lang="en">
                <a:solidFill>
                  <a:schemeClr val="dk2"/>
                </a:solidFill>
                <a:latin typeface="Times New Roman"/>
                <a:ea typeface="Times New Roman"/>
                <a:cs typeface="Times New Roman"/>
                <a:sym typeface="Times New Roman"/>
              </a:rPr>
              <a:t>0.93151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Playfair Display"/>
                <a:ea typeface="Playfair Display"/>
                <a:cs typeface="Playfair Display"/>
                <a:sym typeface="Playfair Display"/>
              </a:rPr>
              <a:t>Precision:</a:t>
            </a:r>
            <a:r>
              <a:rPr lang="en">
                <a:latin typeface="Times New Roman"/>
                <a:ea typeface="Times New Roman"/>
                <a:cs typeface="Times New Roman"/>
                <a:sym typeface="Times New Roman"/>
              </a:rPr>
              <a:t> </a:t>
            </a:r>
            <a:r>
              <a:rPr lang="en">
                <a:solidFill>
                  <a:schemeClr val="dk2"/>
                </a:solidFill>
                <a:latin typeface="Times New Roman"/>
                <a:ea typeface="Times New Roman"/>
                <a:cs typeface="Times New Roman"/>
                <a:sym typeface="Times New Roman"/>
              </a:rPr>
              <a:t>0.93165</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Playfair Display"/>
                <a:ea typeface="Playfair Display"/>
                <a:cs typeface="Playfair Display"/>
                <a:sym typeface="Playfair Display"/>
              </a:rPr>
              <a:t>Recall: </a:t>
            </a:r>
            <a:r>
              <a:rPr lang="en">
                <a:solidFill>
                  <a:schemeClr val="dk2"/>
                </a:solidFill>
                <a:latin typeface="Times New Roman"/>
                <a:ea typeface="Times New Roman"/>
                <a:cs typeface="Times New Roman"/>
                <a:sym typeface="Times New Roman"/>
              </a:rPr>
              <a:t>0.93200</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Playfair Display"/>
                <a:ea typeface="Playfair Display"/>
                <a:cs typeface="Playfair Display"/>
                <a:sym typeface="Playfair Display"/>
              </a:rPr>
              <a:t>**Author’s accuracy:</a:t>
            </a:r>
            <a:r>
              <a:rPr lang="en">
                <a:latin typeface="Times New Roman"/>
                <a:ea typeface="Times New Roman"/>
                <a:cs typeface="Times New Roman"/>
                <a:sym typeface="Times New Roman"/>
              </a:rPr>
              <a:t> 0.9560</a:t>
            </a:r>
            <a:endParaRPr>
              <a:latin typeface="Times New Roman"/>
              <a:ea typeface="Times New Roman"/>
              <a:cs typeface="Times New Roman"/>
              <a:sym typeface="Times New Roman"/>
            </a:endParaRPr>
          </a:p>
          <a:p>
            <a:pPr indent="0" lvl="0" marL="0" rtl="0" algn="l">
              <a:spcBef>
                <a:spcPts val="0"/>
              </a:spcBef>
              <a:spcAft>
                <a:spcPts val="0"/>
              </a:spcAft>
              <a:buNone/>
            </a:pPr>
            <a:r>
              <a:t/>
            </a:r>
            <a:endParaRPr sz="1050">
              <a:solidFill>
                <a:srgbClr val="21212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050">
              <a:solidFill>
                <a:srgbClr val="21212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2400"/>
              <a:t>Hierarchical MPAD(Sentence Attenuation)- SST1</a:t>
            </a:r>
            <a:endParaRPr/>
          </a:p>
        </p:txBody>
      </p:sp>
      <p:pic>
        <p:nvPicPr>
          <p:cNvPr id="328" name="Google Shape;328;p49"/>
          <p:cNvPicPr preferRelativeResize="0"/>
          <p:nvPr/>
        </p:nvPicPr>
        <p:blipFill>
          <a:blip r:embed="rId3">
            <a:alphaModFix/>
          </a:blip>
          <a:stretch>
            <a:fillRect/>
          </a:stretch>
        </p:blipFill>
        <p:spPr>
          <a:xfrm>
            <a:off x="5710518" y="2571750"/>
            <a:ext cx="3428410" cy="2571299"/>
          </a:xfrm>
          <a:prstGeom prst="rect">
            <a:avLst/>
          </a:prstGeom>
          <a:noFill/>
          <a:ln>
            <a:noFill/>
          </a:ln>
        </p:spPr>
      </p:pic>
      <p:pic>
        <p:nvPicPr>
          <p:cNvPr id="329" name="Google Shape;329;p49"/>
          <p:cNvPicPr preferRelativeResize="0"/>
          <p:nvPr/>
        </p:nvPicPr>
        <p:blipFill>
          <a:blip r:embed="rId4">
            <a:alphaModFix/>
          </a:blip>
          <a:stretch>
            <a:fillRect/>
          </a:stretch>
        </p:blipFill>
        <p:spPr>
          <a:xfrm>
            <a:off x="5705458" y="0"/>
            <a:ext cx="3438542" cy="2578900"/>
          </a:xfrm>
          <a:prstGeom prst="rect">
            <a:avLst/>
          </a:prstGeom>
          <a:noFill/>
          <a:ln>
            <a:noFill/>
          </a:ln>
        </p:spPr>
      </p:pic>
      <p:pic>
        <p:nvPicPr>
          <p:cNvPr id="330" name="Google Shape;330;p49"/>
          <p:cNvPicPr preferRelativeResize="0"/>
          <p:nvPr/>
        </p:nvPicPr>
        <p:blipFill>
          <a:blip r:embed="rId5">
            <a:alphaModFix/>
          </a:blip>
          <a:stretch>
            <a:fillRect/>
          </a:stretch>
        </p:blipFill>
        <p:spPr>
          <a:xfrm>
            <a:off x="709191" y="2571750"/>
            <a:ext cx="3428410" cy="2571300"/>
          </a:xfrm>
          <a:prstGeom prst="rect">
            <a:avLst/>
          </a:prstGeom>
          <a:noFill/>
          <a:ln>
            <a:noFill/>
          </a:ln>
        </p:spPr>
      </p:pic>
      <p:sp>
        <p:nvSpPr>
          <p:cNvPr id="331" name="Google Shape;331;p49"/>
          <p:cNvSpPr txBox="1"/>
          <p:nvPr/>
        </p:nvSpPr>
        <p:spPr>
          <a:xfrm>
            <a:off x="375050" y="932250"/>
            <a:ext cx="5348100" cy="9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Accuracy:</a:t>
            </a:r>
            <a:r>
              <a:rPr lang="en">
                <a:latin typeface="Times New Roman"/>
                <a:ea typeface="Times New Roman"/>
                <a:cs typeface="Times New Roman"/>
                <a:sym typeface="Times New Roman"/>
              </a:rPr>
              <a:t> 0.38326</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Playfair Display"/>
                <a:ea typeface="Playfair Display"/>
                <a:cs typeface="Playfair Display"/>
                <a:sym typeface="Playfair Display"/>
              </a:rPr>
              <a:t>F1 score:</a:t>
            </a:r>
            <a:r>
              <a:rPr lang="en">
                <a:latin typeface="Times New Roman"/>
                <a:ea typeface="Times New Roman"/>
                <a:cs typeface="Times New Roman"/>
                <a:sym typeface="Times New Roman"/>
              </a:rPr>
              <a:t> 0.34690</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Playfair Display"/>
                <a:ea typeface="Playfair Display"/>
                <a:cs typeface="Playfair Display"/>
                <a:sym typeface="Playfair Display"/>
              </a:rPr>
              <a:t>Precision:</a:t>
            </a:r>
            <a:r>
              <a:rPr lang="en">
                <a:latin typeface="Times New Roman"/>
                <a:ea typeface="Times New Roman"/>
                <a:cs typeface="Times New Roman"/>
                <a:sym typeface="Times New Roman"/>
              </a:rPr>
              <a:t> 0.54263</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Playfair Display"/>
                <a:ea typeface="Playfair Display"/>
                <a:cs typeface="Playfair Display"/>
                <a:sym typeface="Playfair Display"/>
              </a:rPr>
              <a:t>Recall:</a:t>
            </a:r>
            <a:r>
              <a:rPr lang="en">
                <a:latin typeface="Times New Roman"/>
                <a:ea typeface="Times New Roman"/>
                <a:cs typeface="Times New Roman"/>
                <a:sym typeface="Times New Roman"/>
              </a:rPr>
              <a:t> 0.38326</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Playfair Display"/>
                <a:ea typeface="Playfair Display"/>
                <a:cs typeface="Playfair Display"/>
                <a:sym typeface="Playfair Display"/>
              </a:rPr>
              <a:t>**</a:t>
            </a:r>
            <a:r>
              <a:rPr lang="en">
                <a:latin typeface="Playfair Display"/>
                <a:ea typeface="Playfair Display"/>
                <a:cs typeface="Playfair Display"/>
                <a:sym typeface="Playfair Display"/>
              </a:rPr>
              <a:t>Author’s accuracy:</a:t>
            </a:r>
            <a:r>
              <a:rPr lang="en">
                <a:latin typeface="Times New Roman"/>
                <a:ea typeface="Times New Roman"/>
                <a:cs typeface="Times New Roman"/>
                <a:sym typeface="Times New Roman"/>
              </a:rPr>
              <a:t> 0.4995</a:t>
            </a:r>
            <a:endParaRPr>
              <a:latin typeface="Times New Roman"/>
              <a:ea typeface="Times New Roman"/>
              <a:cs typeface="Times New Roman"/>
              <a:sym typeface="Times New Roman"/>
            </a:endParaRPr>
          </a:p>
          <a:p>
            <a:pPr indent="0" lvl="0" marL="0" rtl="0" algn="l">
              <a:spcBef>
                <a:spcPts val="0"/>
              </a:spcBef>
              <a:spcAft>
                <a:spcPts val="0"/>
              </a:spcAft>
              <a:buNone/>
            </a:pPr>
            <a:r>
              <a:t/>
            </a:r>
            <a:endParaRPr sz="1050">
              <a:solidFill>
                <a:srgbClr val="21212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050">
              <a:solidFill>
                <a:srgbClr val="21212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0"/>
          <p:cNvSpPr txBox="1"/>
          <p:nvPr>
            <p:ph type="title"/>
          </p:nvPr>
        </p:nvSpPr>
        <p:spPr>
          <a:xfrm>
            <a:off x="190400" y="97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Ablation Studies : Polarity : No Master Node</a:t>
            </a:r>
            <a:endParaRPr sz="2400"/>
          </a:p>
        </p:txBody>
      </p:sp>
      <p:sp>
        <p:nvSpPr>
          <p:cNvPr id="337" name="Google Shape;337;p50"/>
          <p:cNvSpPr txBox="1"/>
          <p:nvPr/>
        </p:nvSpPr>
        <p:spPr>
          <a:xfrm>
            <a:off x="375050" y="932250"/>
            <a:ext cx="5348100" cy="9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Playfair Display"/>
                <a:ea typeface="Playfair Display"/>
                <a:cs typeface="Playfair Display"/>
                <a:sym typeface="Playfair Display"/>
              </a:rPr>
              <a:t>Avg </a:t>
            </a:r>
            <a:r>
              <a:rPr lang="en">
                <a:latin typeface="Playfair Display"/>
                <a:ea typeface="Playfair Display"/>
                <a:cs typeface="Playfair Display"/>
                <a:sym typeface="Playfair Display"/>
              </a:rPr>
              <a:t>Accuracy:</a:t>
            </a:r>
            <a:r>
              <a:rPr lang="en">
                <a:latin typeface="Times New Roman"/>
                <a:ea typeface="Times New Roman"/>
                <a:cs typeface="Times New Roman"/>
                <a:sym typeface="Times New Roman"/>
              </a:rPr>
              <a:t> 0.79234</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Playfair Display"/>
                <a:ea typeface="Playfair Display"/>
                <a:cs typeface="Playfair Display"/>
                <a:sym typeface="Playfair Display"/>
              </a:rPr>
              <a:t>Avg F</a:t>
            </a:r>
            <a:r>
              <a:rPr lang="en">
                <a:latin typeface="Playfair Display"/>
                <a:ea typeface="Playfair Display"/>
                <a:cs typeface="Playfair Display"/>
                <a:sym typeface="Playfair Display"/>
              </a:rPr>
              <a:t>1 score: </a:t>
            </a:r>
            <a:r>
              <a:rPr lang="en">
                <a:solidFill>
                  <a:srgbClr val="212121"/>
                </a:solidFill>
                <a:highlight>
                  <a:srgbClr val="FFFFFF"/>
                </a:highlight>
                <a:latin typeface="Times New Roman"/>
                <a:ea typeface="Times New Roman"/>
                <a:cs typeface="Times New Roman"/>
                <a:sym typeface="Times New Roman"/>
              </a:rPr>
              <a:t>0.87574</a:t>
            </a:r>
            <a:endParaRPr>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2"/>
                </a:solidFill>
                <a:latin typeface="Playfair Display"/>
                <a:ea typeface="Playfair Display"/>
                <a:cs typeface="Playfair Display"/>
                <a:sym typeface="Playfair Display"/>
              </a:rPr>
              <a:t>Avg </a:t>
            </a:r>
            <a:r>
              <a:rPr lang="en">
                <a:latin typeface="Playfair Display"/>
                <a:ea typeface="Playfair Display"/>
                <a:cs typeface="Playfair Display"/>
                <a:sym typeface="Playfair Display"/>
              </a:rPr>
              <a:t>Precision: </a:t>
            </a:r>
            <a:r>
              <a:rPr lang="en">
                <a:solidFill>
                  <a:srgbClr val="212121"/>
                </a:solidFill>
                <a:highlight>
                  <a:srgbClr val="FFFFFF"/>
                </a:highlight>
                <a:latin typeface="Times New Roman"/>
                <a:ea typeface="Times New Roman"/>
                <a:cs typeface="Times New Roman"/>
                <a:sym typeface="Times New Roman"/>
              </a:rPr>
              <a:t>0.98542</a:t>
            </a:r>
            <a:endParaRPr>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2"/>
                </a:solidFill>
                <a:latin typeface="Playfair Display"/>
                <a:ea typeface="Playfair Display"/>
                <a:cs typeface="Playfair Display"/>
                <a:sym typeface="Playfair Display"/>
              </a:rPr>
              <a:t>Avg </a:t>
            </a:r>
            <a:r>
              <a:rPr lang="en">
                <a:latin typeface="Playfair Display"/>
                <a:ea typeface="Playfair Display"/>
                <a:cs typeface="Playfair Display"/>
                <a:sym typeface="Playfair Display"/>
              </a:rPr>
              <a:t>Recall: </a:t>
            </a:r>
            <a:r>
              <a:rPr lang="en">
                <a:solidFill>
                  <a:srgbClr val="212121"/>
                </a:solidFill>
                <a:highlight>
                  <a:srgbClr val="FFFFFF"/>
                </a:highlight>
                <a:latin typeface="Times New Roman"/>
                <a:ea typeface="Times New Roman"/>
                <a:cs typeface="Times New Roman"/>
                <a:sym typeface="Times New Roman"/>
              </a:rPr>
              <a:t>0.79234</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a:p>
            <a:pPr indent="0" lvl="0" marL="0" rtl="0" algn="l">
              <a:spcBef>
                <a:spcPts val="0"/>
              </a:spcBef>
              <a:spcAft>
                <a:spcPts val="0"/>
              </a:spcAft>
              <a:buNone/>
            </a:pPr>
            <a:r>
              <a:rPr lang="en">
                <a:latin typeface="Playfair Display"/>
                <a:ea typeface="Playfair Display"/>
                <a:cs typeface="Playfair Display"/>
                <a:sym typeface="Playfair Display"/>
              </a:rPr>
              <a:t>Author’s accuracy: </a:t>
            </a:r>
            <a:r>
              <a:rPr lang="en">
                <a:latin typeface="Times New Roman"/>
                <a:ea typeface="Times New Roman"/>
                <a:cs typeface="Times New Roman"/>
                <a:sym typeface="Times New Roman"/>
              </a:rPr>
              <a:t>0.7915</a:t>
            </a:r>
            <a:endParaRPr>
              <a:latin typeface="Times New Roman"/>
              <a:ea typeface="Times New Roman"/>
              <a:cs typeface="Times New Roman"/>
              <a:sym typeface="Times New Roman"/>
            </a:endParaRPr>
          </a:p>
          <a:p>
            <a:pPr indent="0" lvl="0" marL="0" rtl="0" algn="l">
              <a:spcBef>
                <a:spcPts val="0"/>
              </a:spcBef>
              <a:spcAft>
                <a:spcPts val="0"/>
              </a:spcAft>
              <a:buClr>
                <a:schemeClr val="dk2"/>
              </a:buClr>
              <a:buSzPts val="1100"/>
              <a:buFont typeface="Arial"/>
              <a:buNone/>
            </a:pPr>
            <a:r>
              <a:rPr lang="en" sz="1000">
                <a:solidFill>
                  <a:srgbClr val="212121"/>
                </a:solidFill>
                <a:highlight>
                  <a:schemeClr val="lt1"/>
                </a:highlight>
                <a:latin typeface="Times New Roman"/>
                <a:ea typeface="Times New Roman"/>
                <a:cs typeface="Times New Roman"/>
                <a:sym typeface="Times New Roman"/>
              </a:rPr>
              <a:t>***Note that multiple lines for Polarity loss,acc &amp; f1 due</a:t>
            </a:r>
            <a:endParaRPr sz="1000">
              <a:solidFill>
                <a:srgbClr val="21212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Clr>
                <a:schemeClr val="dk2"/>
              </a:buClr>
              <a:buSzPts val="1100"/>
              <a:buFont typeface="Arial"/>
              <a:buNone/>
            </a:pPr>
            <a:r>
              <a:rPr lang="en" sz="1000">
                <a:solidFill>
                  <a:srgbClr val="212121"/>
                </a:solidFill>
                <a:highlight>
                  <a:schemeClr val="lt1"/>
                </a:highlight>
                <a:latin typeface="Times New Roman"/>
                <a:ea typeface="Times New Roman"/>
                <a:cs typeface="Times New Roman"/>
                <a:sym typeface="Times New Roman"/>
              </a:rPr>
              <a:t>      to multiple testings happening during cross validation</a:t>
            </a:r>
            <a:endParaRPr sz="1000">
              <a:latin typeface="Playfair Display"/>
              <a:ea typeface="Playfair Display"/>
              <a:cs typeface="Playfair Display"/>
              <a:sym typeface="Playfair Display"/>
            </a:endParaRPr>
          </a:p>
          <a:p>
            <a:pPr indent="0" lvl="0" marL="0" rtl="0" algn="l">
              <a:spcBef>
                <a:spcPts val="0"/>
              </a:spcBef>
              <a:spcAft>
                <a:spcPts val="0"/>
              </a:spcAft>
              <a:buNone/>
            </a:pPr>
            <a:r>
              <a:t/>
            </a:r>
            <a:endParaRPr sz="1050">
              <a:solidFill>
                <a:srgbClr val="212121"/>
              </a:solidFill>
              <a:highlight>
                <a:srgbClr val="FFFFFF"/>
              </a:highlight>
              <a:latin typeface="Playfair Display"/>
              <a:ea typeface="Playfair Display"/>
              <a:cs typeface="Playfair Display"/>
              <a:sym typeface="Playfair Display"/>
            </a:endParaRPr>
          </a:p>
          <a:p>
            <a:pPr indent="0" lvl="0" marL="0" rtl="0" algn="l">
              <a:spcBef>
                <a:spcPts val="0"/>
              </a:spcBef>
              <a:spcAft>
                <a:spcPts val="0"/>
              </a:spcAft>
              <a:buNone/>
            </a:pPr>
            <a:r>
              <a:t/>
            </a:r>
            <a:endParaRPr sz="1050">
              <a:solidFill>
                <a:srgbClr val="212121"/>
              </a:solidFill>
              <a:highlight>
                <a:srgbClr val="FFFFFF"/>
              </a:highlight>
              <a:latin typeface="Playfair Display"/>
              <a:ea typeface="Playfair Display"/>
              <a:cs typeface="Playfair Display"/>
              <a:sym typeface="Playfair Display"/>
            </a:endParaRPr>
          </a:p>
        </p:txBody>
      </p:sp>
      <p:pic>
        <p:nvPicPr>
          <p:cNvPr id="338" name="Google Shape;338;p50"/>
          <p:cNvPicPr preferRelativeResize="0"/>
          <p:nvPr/>
        </p:nvPicPr>
        <p:blipFill>
          <a:blip r:embed="rId3">
            <a:alphaModFix/>
          </a:blip>
          <a:stretch>
            <a:fillRect/>
          </a:stretch>
        </p:blipFill>
        <p:spPr>
          <a:xfrm>
            <a:off x="5078617" y="0"/>
            <a:ext cx="3428984" cy="2571750"/>
          </a:xfrm>
          <a:prstGeom prst="rect">
            <a:avLst/>
          </a:prstGeom>
          <a:noFill/>
          <a:ln>
            <a:noFill/>
          </a:ln>
        </p:spPr>
      </p:pic>
      <p:pic>
        <p:nvPicPr>
          <p:cNvPr id="339" name="Google Shape;339;p50"/>
          <p:cNvPicPr preferRelativeResize="0"/>
          <p:nvPr/>
        </p:nvPicPr>
        <p:blipFill>
          <a:blip r:embed="rId4">
            <a:alphaModFix/>
          </a:blip>
          <a:stretch>
            <a:fillRect/>
          </a:stretch>
        </p:blipFill>
        <p:spPr>
          <a:xfrm>
            <a:off x="620925" y="2629975"/>
            <a:ext cx="3351350" cy="2513500"/>
          </a:xfrm>
          <a:prstGeom prst="rect">
            <a:avLst/>
          </a:prstGeom>
          <a:noFill/>
          <a:ln>
            <a:noFill/>
          </a:ln>
        </p:spPr>
      </p:pic>
      <p:pic>
        <p:nvPicPr>
          <p:cNvPr id="340" name="Google Shape;340;p50"/>
          <p:cNvPicPr preferRelativeResize="0"/>
          <p:nvPr/>
        </p:nvPicPr>
        <p:blipFill>
          <a:blip r:embed="rId5">
            <a:alphaModFix/>
          </a:blip>
          <a:stretch>
            <a:fillRect/>
          </a:stretch>
        </p:blipFill>
        <p:spPr>
          <a:xfrm>
            <a:off x="4937750" y="2571744"/>
            <a:ext cx="3428974" cy="257173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1"/>
          <p:cNvSpPr txBox="1"/>
          <p:nvPr>
            <p:ph type="title"/>
          </p:nvPr>
        </p:nvSpPr>
        <p:spPr>
          <a:xfrm>
            <a:off x="2355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2400"/>
              <a:t>Ablation Studies : Polarity : Undirected Edges</a:t>
            </a:r>
            <a:endParaRPr sz="2400"/>
          </a:p>
          <a:p>
            <a:pPr indent="0" lvl="0" marL="0" rtl="0" algn="l">
              <a:spcBef>
                <a:spcPts val="0"/>
              </a:spcBef>
              <a:spcAft>
                <a:spcPts val="0"/>
              </a:spcAft>
              <a:buNone/>
            </a:pPr>
            <a:r>
              <a:t/>
            </a:r>
            <a:endParaRPr sz="2400"/>
          </a:p>
        </p:txBody>
      </p:sp>
      <p:sp>
        <p:nvSpPr>
          <p:cNvPr id="346" name="Google Shape;346;p51"/>
          <p:cNvSpPr txBox="1"/>
          <p:nvPr/>
        </p:nvSpPr>
        <p:spPr>
          <a:xfrm>
            <a:off x="298850" y="779850"/>
            <a:ext cx="5348100" cy="9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Avg </a:t>
            </a:r>
            <a:r>
              <a:rPr lang="en">
                <a:latin typeface="Playfair Display"/>
                <a:ea typeface="Playfair Display"/>
                <a:cs typeface="Playfair Display"/>
                <a:sym typeface="Playfair Display"/>
              </a:rPr>
              <a:t>Accuracy: </a:t>
            </a:r>
            <a:r>
              <a:rPr lang="en">
                <a:latin typeface="Times New Roman"/>
                <a:ea typeface="Times New Roman"/>
                <a:cs typeface="Times New Roman"/>
                <a:sym typeface="Times New Roman"/>
              </a:rPr>
              <a:t>0.80229</a:t>
            </a:r>
            <a:endParaRPr>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2"/>
                </a:solidFill>
                <a:latin typeface="Playfair Display"/>
                <a:ea typeface="Playfair Display"/>
                <a:cs typeface="Playfair Display"/>
                <a:sym typeface="Playfair Display"/>
              </a:rPr>
              <a:t>Avg </a:t>
            </a:r>
            <a:r>
              <a:rPr lang="en">
                <a:latin typeface="Playfair Display"/>
                <a:ea typeface="Playfair Display"/>
                <a:cs typeface="Playfair Display"/>
                <a:sym typeface="Playfair Display"/>
              </a:rPr>
              <a:t>F1 score: </a:t>
            </a:r>
            <a:r>
              <a:rPr lang="en">
                <a:latin typeface="Times New Roman"/>
                <a:ea typeface="Times New Roman"/>
                <a:cs typeface="Times New Roman"/>
                <a:sym typeface="Times New Roman"/>
              </a:rPr>
              <a:t>0.88238</a:t>
            </a:r>
            <a:endParaRPr>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2"/>
                </a:solidFill>
                <a:latin typeface="Playfair Display"/>
                <a:ea typeface="Playfair Display"/>
                <a:cs typeface="Playfair Display"/>
                <a:sym typeface="Playfair Display"/>
              </a:rPr>
              <a:t>Avg </a:t>
            </a:r>
            <a:r>
              <a:rPr lang="en">
                <a:latin typeface="Playfair Display"/>
                <a:ea typeface="Playfair Display"/>
                <a:cs typeface="Playfair Display"/>
                <a:sym typeface="Playfair Display"/>
              </a:rPr>
              <a:t>Precision: </a:t>
            </a:r>
            <a:r>
              <a:rPr lang="en">
                <a:latin typeface="Times New Roman"/>
                <a:ea typeface="Times New Roman"/>
                <a:cs typeface="Times New Roman"/>
                <a:sym typeface="Times New Roman"/>
              </a:rPr>
              <a:t>0.98672</a:t>
            </a:r>
            <a:endParaRPr>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2"/>
                </a:solidFill>
                <a:latin typeface="Playfair Display"/>
                <a:ea typeface="Playfair Display"/>
                <a:cs typeface="Playfair Display"/>
                <a:sym typeface="Playfair Display"/>
              </a:rPr>
              <a:t>Avg </a:t>
            </a:r>
            <a:r>
              <a:rPr lang="en">
                <a:latin typeface="Playfair Display"/>
                <a:ea typeface="Playfair Display"/>
                <a:cs typeface="Playfair Display"/>
                <a:sym typeface="Playfair Display"/>
              </a:rPr>
              <a:t>Recall: </a:t>
            </a:r>
            <a:r>
              <a:rPr lang="en">
                <a:latin typeface="Times New Roman"/>
                <a:ea typeface="Times New Roman"/>
                <a:cs typeface="Times New Roman"/>
                <a:sym typeface="Times New Roman"/>
              </a:rPr>
              <a:t>0.80229</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a:p>
            <a:pPr indent="0" lvl="0" marL="0" rtl="0" algn="l">
              <a:spcBef>
                <a:spcPts val="0"/>
              </a:spcBef>
              <a:spcAft>
                <a:spcPts val="0"/>
              </a:spcAft>
              <a:buNone/>
            </a:pPr>
            <a:r>
              <a:rPr lang="en">
                <a:latin typeface="Playfair Display"/>
                <a:ea typeface="Playfair Display"/>
                <a:cs typeface="Playfair Display"/>
                <a:sym typeface="Playfair Display"/>
              </a:rPr>
              <a:t>Author’s accuracy: </a:t>
            </a:r>
            <a:r>
              <a:rPr lang="en">
                <a:latin typeface="Times New Roman"/>
                <a:ea typeface="Times New Roman"/>
                <a:cs typeface="Times New Roman"/>
                <a:sym typeface="Times New Roman"/>
              </a:rPr>
              <a:t>0.8005</a:t>
            </a:r>
            <a:endParaRPr>
              <a:latin typeface="Times New Roman"/>
              <a:ea typeface="Times New Roman"/>
              <a:cs typeface="Times New Roman"/>
              <a:sym typeface="Times New Roman"/>
            </a:endParaRPr>
          </a:p>
          <a:p>
            <a:pPr indent="0" lvl="0" marL="0" rtl="0" algn="l">
              <a:spcBef>
                <a:spcPts val="0"/>
              </a:spcBef>
              <a:spcAft>
                <a:spcPts val="0"/>
              </a:spcAft>
              <a:buClr>
                <a:schemeClr val="dk2"/>
              </a:buClr>
              <a:buSzPts val="1100"/>
              <a:buFont typeface="Arial"/>
              <a:buNone/>
            </a:pPr>
            <a:r>
              <a:rPr lang="en" sz="1000">
                <a:solidFill>
                  <a:srgbClr val="212121"/>
                </a:solidFill>
                <a:highlight>
                  <a:schemeClr val="lt1"/>
                </a:highlight>
                <a:latin typeface="Times New Roman"/>
                <a:ea typeface="Times New Roman"/>
                <a:cs typeface="Times New Roman"/>
                <a:sym typeface="Times New Roman"/>
              </a:rPr>
              <a:t>***Note that multiple lines for Polarity loss,acc &amp; f1 due</a:t>
            </a:r>
            <a:endParaRPr sz="1000">
              <a:solidFill>
                <a:srgbClr val="21212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Clr>
                <a:schemeClr val="dk2"/>
              </a:buClr>
              <a:buSzPts val="1100"/>
              <a:buFont typeface="Arial"/>
              <a:buNone/>
            </a:pPr>
            <a:r>
              <a:rPr lang="en" sz="1000">
                <a:solidFill>
                  <a:srgbClr val="212121"/>
                </a:solidFill>
                <a:highlight>
                  <a:schemeClr val="lt1"/>
                </a:highlight>
                <a:latin typeface="Times New Roman"/>
                <a:ea typeface="Times New Roman"/>
                <a:cs typeface="Times New Roman"/>
                <a:sym typeface="Times New Roman"/>
              </a:rPr>
              <a:t>      to multiple testings happening during cross validation</a:t>
            </a:r>
            <a:endParaRPr sz="1000">
              <a:solidFill>
                <a:schemeClr val="dk2"/>
              </a:solidFill>
              <a:latin typeface="Playfair Display"/>
              <a:ea typeface="Playfair Display"/>
              <a:cs typeface="Playfair Display"/>
              <a:sym typeface="Playfair Display"/>
            </a:endParaRPr>
          </a:p>
          <a:p>
            <a:pPr indent="0" lvl="0" marL="0" rtl="0" algn="l">
              <a:spcBef>
                <a:spcPts val="0"/>
              </a:spcBef>
              <a:spcAft>
                <a:spcPts val="0"/>
              </a:spcAft>
              <a:buNone/>
            </a:pPr>
            <a:r>
              <a:t/>
            </a:r>
            <a:endParaRPr sz="1050">
              <a:solidFill>
                <a:srgbClr val="212121"/>
              </a:solidFill>
              <a:highlight>
                <a:srgbClr val="FFFFFF"/>
              </a:highlight>
              <a:latin typeface="Playfair Display"/>
              <a:ea typeface="Playfair Display"/>
              <a:cs typeface="Playfair Display"/>
              <a:sym typeface="Playfair Display"/>
            </a:endParaRPr>
          </a:p>
          <a:p>
            <a:pPr indent="0" lvl="0" marL="0" rtl="0" algn="l">
              <a:spcBef>
                <a:spcPts val="0"/>
              </a:spcBef>
              <a:spcAft>
                <a:spcPts val="0"/>
              </a:spcAft>
              <a:buNone/>
            </a:pPr>
            <a:r>
              <a:t/>
            </a:r>
            <a:endParaRPr sz="1050">
              <a:solidFill>
                <a:srgbClr val="212121"/>
              </a:solidFill>
              <a:highlight>
                <a:srgbClr val="FFFFFF"/>
              </a:highlight>
              <a:latin typeface="Playfair Display"/>
              <a:ea typeface="Playfair Display"/>
              <a:cs typeface="Playfair Display"/>
              <a:sym typeface="Playfair Display"/>
            </a:endParaRPr>
          </a:p>
        </p:txBody>
      </p:sp>
      <p:pic>
        <p:nvPicPr>
          <p:cNvPr id="347" name="Google Shape;347;p51"/>
          <p:cNvPicPr preferRelativeResize="0"/>
          <p:nvPr/>
        </p:nvPicPr>
        <p:blipFill>
          <a:blip r:embed="rId3">
            <a:alphaModFix/>
          </a:blip>
          <a:stretch>
            <a:fillRect/>
          </a:stretch>
        </p:blipFill>
        <p:spPr>
          <a:xfrm>
            <a:off x="152400" y="2571750"/>
            <a:ext cx="3431826" cy="2573875"/>
          </a:xfrm>
          <a:prstGeom prst="rect">
            <a:avLst/>
          </a:prstGeom>
          <a:noFill/>
          <a:ln>
            <a:noFill/>
          </a:ln>
        </p:spPr>
      </p:pic>
      <p:pic>
        <p:nvPicPr>
          <p:cNvPr id="348" name="Google Shape;348;p51"/>
          <p:cNvPicPr preferRelativeResize="0"/>
          <p:nvPr/>
        </p:nvPicPr>
        <p:blipFill>
          <a:blip r:embed="rId4">
            <a:alphaModFix/>
          </a:blip>
          <a:stretch>
            <a:fillRect/>
          </a:stretch>
        </p:blipFill>
        <p:spPr>
          <a:xfrm>
            <a:off x="5714988" y="2715300"/>
            <a:ext cx="3246574" cy="2434925"/>
          </a:xfrm>
          <a:prstGeom prst="rect">
            <a:avLst/>
          </a:prstGeom>
          <a:noFill/>
          <a:ln>
            <a:noFill/>
          </a:ln>
        </p:spPr>
      </p:pic>
      <p:pic>
        <p:nvPicPr>
          <p:cNvPr id="349" name="Google Shape;349;p51"/>
          <p:cNvPicPr preferRelativeResize="0"/>
          <p:nvPr/>
        </p:nvPicPr>
        <p:blipFill>
          <a:blip r:embed="rId5">
            <a:alphaModFix/>
          </a:blip>
          <a:stretch>
            <a:fillRect/>
          </a:stretch>
        </p:blipFill>
        <p:spPr>
          <a:xfrm>
            <a:off x="5532551" y="0"/>
            <a:ext cx="3611450" cy="27085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faced in implementation</a:t>
            </a:r>
            <a:endParaRPr/>
          </a:p>
        </p:txBody>
      </p:sp>
      <p:sp>
        <p:nvSpPr>
          <p:cNvPr id="355" name="Google Shape;355;p52"/>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Understanding the process of graphical-representation of sentences, which is the main aspect of the paper is challenging.</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The final results presented by authors are very sensitive to the random-seed (used by pytorch modules). So we had to run the code for multiple times to get nearby results.</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Finding &amp; formatting the datasets was also not simple, as there are multiple versions of the datasets available and it’s not clearly mentioned which version of datasets to be used.</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As  the application of GNNs to NLP is relatively new, there are less resources available to learn the concepts from.</a:t>
            </a:r>
            <a:endParaRPr>
              <a:latin typeface="Montserrat"/>
              <a:ea typeface="Montserrat"/>
              <a:cs typeface="Montserrat"/>
              <a:sym typeface="Montserrat"/>
            </a:endParaRPr>
          </a:p>
          <a:p>
            <a:pPr indent="0" lvl="0" marL="0" rtl="0" algn="l">
              <a:spcBef>
                <a:spcPts val="1600"/>
              </a:spcBef>
              <a:spcAft>
                <a:spcPts val="1600"/>
              </a:spcAft>
              <a:buNone/>
            </a:pPr>
            <a:r>
              <a:t/>
            </a:r>
            <a:endParaRPr>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3"/>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To modularize the code separately for two different types of final evaluations i.e., cross-validation(for Polarity) &amp; testing(for TREC &amp; SST1) was also challenging , as it requires major changes in the graph representation of sentences.</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Less computational power available is a severe limitation , particularly when training with larger datasets like SST1(which has more than 150K samples).</a:t>
            </a:r>
            <a:endParaRPr>
              <a:latin typeface="Montserrat"/>
              <a:ea typeface="Montserrat"/>
              <a:cs typeface="Montserrat"/>
              <a:sym typeface="Montserrat"/>
            </a:endParaRPr>
          </a:p>
          <a:p>
            <a:pPr indent="0" lvl="0" marL="0" rtl="0" algn="l">
              <a:spcBef>
                <a:spcPts val="1600"/>
              </a:spcBef>
              <a:spcAft>
                <a:spcPts val="1600"/>
              </a:spcAft>
              <a:buNone/>
            </a:pPr>
            <a:r>
              <a:t/>
            </a:r>
            <a:endParaRPr>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Aim</a:t>
            </a:r>
            <a:endParaRPr/>
          </a:p>
        </p:txBody>
      </p:sp>
      <p:sp>
        <p:nvSpPr>
          <p:cNvPr id="145" name="Google Shape;145;p27"/>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Graph Neural Networks(</a:t>
            </a:r>
            <a:r>
              <a:rPr lang="en"/>
              <a:t>GNNs </a:t>
            </a:r>
            <a:r>
              <a:rPr lang="en"/>
              <a:t>) are successfully applied in major fields of science and engineering like Biology, Chemistry and Computer Vision. </a:t>
            </a:r>
            <a:endParaRPr/>
          </a:p>
          <a:p>
            <a:pPr indent="-342900" lvl="0" marL="457200" rtl="0" algn="l">
              <a:lnSpc>
                <a:spcPct val="100000"/>
              </a:lnSpc>
              <a:spcBef>
                <a:spcPts val="0"/>
              </a:spcBef>
              <a:spcAft>
                <a:spcPts val="0"/>
              </a:spcAft>
              <a:buSzPts val="1800"/>
              <a:buChar char="➢"/>
            </a:pPr>
            <a:r>
              <a:rPr lang="en"/>
              <a:t>In this work, authors experimented with Message Passing Attention mechanism of GNNs on one of the most important task of NLP - </a:t>
            </a:r>
            <a:r>
              <a:rPr lang="en"/>
              <a:t>Document understanding</a:t>
            </a:r>
            <a:r>
              <a:rPr lang="en"/>
              <a:t>(text classification) with an aim to build State-of-the-Art networks using GNNs.</a:t>
            </a:r>
            <a:endParaRPr/>
          </a:p>
          <a:p>
            <a:pPr indent="-342900" lvl="0" marL="457200" rtl="0" algn="l">
              <a:lnSpc>
                <a:spcPct val="100000"/>
              </a:lnSpc>
              <a:spcBef>
                <a:spcPts val="0"/>
              </a:spcBef>
              <a:spcAft>
                <a:spcPts val="0"/>
              </a:spcAft>
              <a:buSzPts val="1800"/>
              <a:buChar char="➢"/>
            </a:pPr>
            <a:r>
              <a:rPr lang="en"/>
              <a:t>Paper </a:t>
            </a:r>
            <a:r>
              <a:rPr lang="en"/>
              <a:t>aims at</a:t>
            </a:r>
            <a:r>
              <a:rPr lang="en"/>
              <a:t> exploiting the strength of </a:t>
            </a:r>
            <a:r>
              <a:rPr lang="en"/>
              <a:t>co-occurrence networks as a form of representation of documents in context of GNNs</a:t>
            </a:r>
            <a:endParaRPr/>
          </a:p>
          <a:p>
            <a:pPr indent="-342900" lvl="0" marL="457200" rtl="0" algn="l">
              <a:lnSpc>
                <a:spcPct val="100000"/>
              </a:lnSpc>
              <a:spcBef>
                <a:spcPts val="0"/>
              </a:spcBef>
              <a:spcAft>
                <a:spcPts val="0"/>
              </a:spcAft>
              <a:buSzPts val="1800"/>
              <a:buChar char="➢"/>
            </a:pPr>
            <a:r>
              <a:rPr lang="en"/>
              <a:t>Authors also aim at studying the usefulness of a Attention mechanism in GNNS by proposing several hierarchical variants of Message Passing Attention Network for Documents (MPAD).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a:t>
            </a:r>
            <a:endParaRPr/>
          </a:p>
        </p:txBody>
      </p:sp>
      <p:sp>
        <p:nvSpPr>
          <p:cNvPr id="366" name="Google Shape;366;p5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Montserrat"/>
              <a:buChar char="➢"/>
            </a:pPr>
            <a:r>
              <a:rPr lang="en" sz="1600">
                <a:latin typeface="Montserrat"/>
                <a:ea typeface="Montserrat"/>
                <a:cs typeface="Montserrat"/>
                <a:sym typeface="Montserrat"/>
              </a:rPr>
              <a:t>The </a:t>
            </a:r>
            <a:r>
              <a:rPr lang="en" sz="1600">
                <a:latin typeface="Montserrat"/>
                <a:ea typeface="Montserrat"/>
                <a:cs typeface="Montserrat"/>
                <a:sym typeface="Montserrat"/>
              </a:rPr>
              <a:t>MPAD framework  </a:t>
            </a:r>
            <a:r>
              <a:rPr lang="en" sz="1600">
                <a:latin typeface="Montserrat"/>
                <a:ea typeface="Montserrat"/>
                <a:cs typeface="Montserrat"/>
                <a:sym typeface="Montserrat"/>
              </a:rPr>
              <a:t>has been used by authors for sentiment analysis and topic modelling. The framework can be extended to other important tasks of NLP like Question answering, Named entity recognition, Part-of-speech tagging as these tasks demand good understanding of word order and word-to-word relationship strength which MPAD is good at.</a:t>
            </a:r>
            <a:endParaRPr sz="1600">
              <a:latin typeface="Montserrat"/>
              <a:ea typeface="Montserrat"/>
              <a:cs typeface="Montserrat"/>
              <a:sym typeface="Montserrat"/>
            </a:endParaRPr>
          </a:p>
          <a:p>
            <a:pPr indent="-330200" lvl="0" marL="457200" rtl="0" algn="l">
              <a:spcBef>
                <a:spcPts val="0"/>
              </a:spcBef>
              <a:spcAft>
                <a:spcPts val="0"/>
              </a:spcAft>
              <a:buSzPts val="1600"/>
              <a:buFont typeface="Montserrat"/>
              <a:buChar char="➢"/>
            </a:pPr>
            <a:r>
              <a:rPr lang="en" sz="1600">
                <a:latin typeface="Montserrat"/>
                <a:ea typeface="Montserrat"/>
                <a:cs typeface="Montserrat"/>
                <a:sym typeface="Montserrat"/>
              </a:rPr>
              <a:t>Different types(&amp; variants) of functions can be experimented for AGGREGATION, COMBINE &amp; READ-OUT in-place of current functions.</a:t>
            </a:r>
            <a:endParaRPr sz="1600">
              <a:latin typeface="Montserrat"/>
              <a:ea typeface="Montserrat"/>
              <a:cs typeface="Montserrat"/>
              <a:sym typeface="Montserrat"/>
            </a:endParaRPr>
          </a:p>
          <a:p>
            <a:pPr indent="-330200" lvl="0" marL="457200" rtl="0" algn="l">
              <a:spcBef>
                <a:spcPts val="0"/>
              </a:spcBef>
              <a:spcAft>
                <a:spcPts val="0"/>
              </a:spcAft>
              <a:buSzPts val="1600"/>
              <a:buFont typeface="Montserrat"/>
              <a:buChar char="➢"/>
            </a:pPr>
            <a:r>
              <a:rPr lang="en" sz="1600">
                <a:latin typeface="Montserrat"/>
                <a:ea typeface="Montserrat"/>
                <a:cs typeface="Montserrat"/>
                <a:sym typeface="Montserrat"/>
              </a:rPr>
              <a:t>The mechanism of MPANN can be incorporated in retrieval of word-embeddings in an unsupervised manner. And these embeddings </a:t>
            </a:r>
            <a:r>
              <a:rPr lang="en" sz="1700">
                <a:latin typeface="Montserrat"/>
                <a:ea typeface="Montserrat"/>
                <a:cs typeface="Montserrat"/>
                <a:sym typeface="Montserrat"/>
              </a:rPr>
              <a:t>are best customized to the datasets separately than static word-embeddings like word2vec, fasttext etc., </a:t>
            </a:r>
            <a:endParaRPr sz="1600">
              <a:latin typeface="Montserrat"/>
              <a:ea typeface="Montserrat"/>
              <a:cs typeface="Montserrat"/>
              <a:sym typeface="Montserrat"/>
            </a:endParaRPr>
          </a:p>
          <a:p>
            <a:pPr indent="-330200" lvl="0" marL="457200" rtl="0" algn="l">
              <a:spcBef>
                <a:spcPts val="0"/>
              </a:spcBef>
              <a:spcAft>
                <a:spcPts val="0"/>
              </a:spcAft>
              <a:buSzPts val="1600"/>
              <a:buFont typeface="Montserrat"/>
              <a:buChar char="➢"/>
            </a:pPr>
            <a:r>
              <a:rPr lang="en" sz="1600">
                <a:latin typeface="Montserrat"/>
                <a:ea typeface="Montserrat"/>
                <a:cs typeface="Montserrat"/>
                <a:sym typeface="Montserrat"/>
              </a:rPr>
              <a:t>A combination of ablation of using a master node which has weights associated with its edges to individual nodes can be experimented with.</a:t>
            </a:r>
            <a:endParaRPr sz="1600">
              <a:latin typeface="Montserrat"/>
              <a:ea typeface="Montserrat"/>
              <a:cs typeface="Montserrat"/>
              <a:sym typeface="Montserrat"/>
            </a:endParaRPr>
          </a:p>
          <a:p>
            <a:pPr indent="0" lvl="0" marL="0" rtl="0" algn="l">
              <a:spcBef>
                <a:spcPts val="1600"/>
              </a:spcBef>
              <a:spcAft>
                <a:spcPts val="1600"/>
              </a:spcAft>
              <a:buNone/>
            </a:pPr>
            <a:r>
              <a:t/>
            </a:r>
            <a:endParaRPr sz="1600">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outcomes</a:t>
            </a:r>
            <a:endParaRPr/>
          </a:p>
        </p:txBody>
      </p:sp>
      <p:sp>
        <p:nvSpPr>
          <p:cNvPr id="372" name="Google Shape;372;p55"/>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We understood how GNNs acts like a higher level of relationship extractors between words of document, building upon word embeddings(word2vec) which are themselves extracted in an unsupervised way, preserving the semantics of text.</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We learned how GNNs can outperform standard techniques of neural networks in multiple subfields of ML like Computer Vision and NLP</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Our knowledge of Pytorch and SKLearn frameworks is enhanced.</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This assignment taught us how to implement classroom learning into real problem solving.</a:t>
            </a:r>
            <a:endParaRPr>
              <a:latin typeface="Montserrat"/>
              <a:ea typeface="Montserrat"/>
              <a:cs typeface="Montserrat"/>
              <a:sym typeface="Montserrat"/>
            </a:endParaRPr>
          </a:p>
          <a:p>
            <a:pPr indent="0" lvl="0" marL="0" rtl="0" algn="l">
              <a:spcBef>
                <a:spcPts val="1600"/>
              </a:spcBef>
              <a:spcAft>
                <a:spcPts val="1600"/>
              </a:spcAft>
              <a:buNone/>
            </a:pPr>
            <a:r>
              <a:t/>
            </a:r>
            <a:endParaRPr>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6"/>
          <p:cNvSpPr txBox="1"/>
          <p:nvPr>
            <p:ph type="title"/>
          </p:nvPr>
        </p:nvSpPr>
        <p:spPr>
          <a:xfrm>
            <a:off x="344250" y="1403850"/>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8900"/>
              <a:t>Thank You !!!</a:t>
            </a:r>
            <a:endParaRPr sz="8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51" name="Google Shape;151;p28"/>
          <p:cNvSpPr txBox="1"/>
          <p:nvPr>
            <p:ph idx="1" type="body"/>
          </p:nvPr>
        </p:nvSpPr>
        <p:spPr>
          <a:xfrm>
            <a:off x="311700" y="1062625"/>
            <a:ext cx="8520600" cy="333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Core idea of recursive neighborhood aggregation is employed. That is, at every iteration, the representation of each vertex is updated based on messages received from its neighbors.</a:t>
            </a:r>
            <a:endParaRPr/>
          </a:p>
          <a:p>
            <a:pPr indent="-342900" lvl="0" marL="457200" rtl="0" algn="l">
              <a:spcBef>
                <a:spcPts val="0"/>
              </a:spcBef>
              <a:spcAft>
                <a:spcPts val="0"/>
              </a:spcAft>
              <a:buSzPts val="1800"/>
              <a:buChar char="●"/>
            </a:pPr>
            <a:r>
              <a:rPr lang="en"/>
              <a:t>Message Passing(MP) consists of an aggregation phase followed by a combination phase.</a:t>
            </a:r>
            <a:endParaRPr/>
          </a:p>
          <a:p>
            <a:pPr indent="-342900" lvl="0" marL="457200" rtl="0" algn="l">
              <a:spcBef>
                <a:spcPts val="0"/>
              </a:spcBef>
              <a:spcAft>
                <a:spcPts val="0"/>
              </a:spcAft>
              <a:buSzPts val="1800"/>
              <a:buChar char="●"/>
            </a:pPr>
            <a:r>
              <a:rPr lang="en"/>
              <a:t>Messages are passed for T time steps. Each step is implemented by a different layer of the MP network. Hence, iterations correspond to network depth.</a:t>
            </a:r>
            <a:endParaRPr/>
          </a:p>
          <a:p>
            <a:pPr indent="-342900" lvl="0" marL="457200" rtl="0" algn="l">
              <a:spcBef>
                <a:spcPts val="0"/>
              </a:spcBef>
              <a:spcAft>
                <a:spcPts val="0"/>
              </a:spcAft>
              <a:buSzPts val="1800"/>
              <a:buChar char="●"/>
            </a:pPr>
            <a:r>
              <a:rPr lang="en"/>
              <a:t>For the final classification or regression, a readout pooling function, that is invariant to permutations, is applied.</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Outcomes</a:t>
            </a:r>
            <a:endParaRPr/>
          </a:p>
        </p:txBody>
      </p:sp>
      <p:sp>
        <p:nvSpPr>
          <p:cNvPr id="157" name="Google Shape;157;p29"/>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MPAD achieves best performance on 5 out of 10 text-classification datasets, and is close second elsewhere. </a:t>
            </a:r>
            <a:endParaRPr/>
          </a:p>
          <a:p>
            <a:pPr indent="-342900" lvl="0" marL="457200" rtl="0" algn="l">
              <a:lnSpc>
                <a:spcPct val="115000"/>
              </a:lnSpc>
              <a:spcBef>
                <a:spcPts val="0"/>
              </a:spcBef>
              <a:spcAft>
                <a:spcPts val="0"/>
              </a:spcAft>
              <a:buSzPts val="1800"/>
              <a:buChar char="➢"/>
            </a:pPr>
            <a:r>
              <a:rPr lang="en"/>
              <a:t>The 5 datasets on which MPAD ranks first widely differ in training set size, number of categories, and prediction task (topic, sentiment, etc.), which indicates that MPAD can perform well in different settings.</a:t>
            </a:r>
            <a:endParaRPr/>
          </a:p>
          <a:p>
            <a:pPr indent="-342900" lvl="0" marL="457200" rtl="0" algn="l">
              <a:lnSpc>
                <a:spcPct val="115000"/>
              </a:lnSpc>
              <a:spcBef>
                <a:spcPts val="0"/>
              </a:spcBef>
              <a:spcAft>
                <a:spcPts val="0"/>
              </a:spcAft>
              <a:buSzPts val="1800"/>
              <a:buChar char="➢"/>
            </a:pPr>
            <a:r>
              <a:rPr lang="en"/>
              <a:t>On 9 datasets out of 10, one or more of the hierarchical variants outperform the vanilla MPAD architecture.</a:t>
            </a:r>
            <a:endParaRPr/>
          </a:p>
          <a:p>
            <a:pPr indent="-342900" lvl="0" marL="457200" rtl="0" algn="l">
              <a:spcBef>
                <a:spcPts val="0"/>
              </a:spcBef>
              <a:spcAft>
                <a:spcPts val="0"/>
              </a:spcAft>
              <a:buSzPts val="1800"/>
              <a:buChar char="➢"/>
            </a:pPr>
            <a:r>
              <a:rPr lang="en"/>
              <a:t>MPAD is sensitive to word order and word-word relationship strength which is very essential for proper document classification. This is happening through </a:t>
            </a:r>
            <a:r>
              <a:rPr lang="en"/>
              <a:t>processing of  weighted, directed word co-occurrence networks.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Concepts: Why Learning Node Representation?</a:t>
            </a:r>
            <a:endParaRPr/>
          </a:p>
        </p:txBody>
      </p:sp>
      <p:sp>
        <p:nvSpPr>
          <p:cNvPr id="163" name="Google Shape;163;p30"/>
          <p:cNvSpPr txBox="1"/>
          <p:nvPr>
            <p:ph idx="1" type="body"/>
          </p:nvPr>
        </p:nvSpPr>
        <p:spPr>
          <a:xfrm>
            <a:off x="311700" y="1067100"/>
            <a:ext cx="8520600" cy="3009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													       Node Classification</a:t>
            </a:r>
            <a:endParaRPr/>
          </a:p>
          <a:p>
            <a:pPr indent="0" lvl="0" marL="0" rtl="0" algn="l">
              <a:lnSpc>
                <a:spcPct val="100000"/>
              </a:lnSpc>
              <a:spcBef>
                <a:spcPts val="1600"/>
              </a:spcBef>
              <a:spcAft>
                <a:spcPts val="0"/>
              </a:spcAft>
              <a:buNone/>
            </a:pPr>
            <a:r>
              <a:rPr lang="en"/>
              <a:t>														</a:t>
            </a:r>
            <a:r>
              <a:rPr lang="en"/>
              <a:t>Anomaly</a:t>
            </a:r>
            <a:endParaRPr/>
          </a:p>
          <a:p>
            <a:pPr indent="0" lvl="0" marL="0" rtl="0" algn="l">
              <a:lnSpc>
                <a:spcPct val="100000"/>
              </a:lnSpc>
              <a:spcBef>
                <a:spcPts val="1600"/>
              </a:spcBef>
              <a:spcAft>
                <a:spcPts val="0"/>
              </a:spcAft>
              <a:buNone/>
            </a:pPr>
            <a:r>
              <a:rPr lang="en"/>
              <a:t>														</a:t>
            </a:r>
            <a:r>
              <a:rPr lang="en"/>
              <a:t>Detection</a:t>
            </a:r>
            <a:endParaRPr/>
          </a:p>
          <a:p>
            <a:pPr indent="0" lvl="0" marL="0" rtl="0" algn="l">
              <a:lnSpc>
                <a:spcPct val="100000"/>
              </a:lnSpc>
              <a:spcBef>
                <a:spcPts val="1600"/>
              </a:spcBef>
              <a:spcAft>
                <a:spcPts val="0"/>
              </a:spcAft>
              <a:buNone/>
            </a:pPr>
            <a:r>
              <a:rPr lang="en"/>
              <a:t>														</a:t>
            </a:r>
            <a:r>
              <a:rPr lang="en"/>
              <a:t>Link Prediction</a:t>
            </a:r>
            <a:endParaRPr/>
          </a:p>
          <a:p>
            <a:pPr indent="0" lvl="0" marL="0" rtl="0" algn="l">
              <a:lnSpc>
                <a:spcPct val="100000"/>
              </a:lnSpc>
              <a:spcBef>
                <a:spcPts val="1600"/>
              </a:spcBef>
              <a:spcAft>
                <a:spcPts val="0"/>
              </a:spcAft>
              <a:buNone/>
            </a:pPr>
            <a:r>
              <a:rPr lang="en"/>
              <a:t>														</a:t>
            </a:r>
            <a:r>
              <a:rPr lang="en"/>
              <a:t>Clustering</a:t>
            </a:r>
            <a:endParaRPr/>
          </a:p>
          <a:p>
            <a:pPr indent="0" lvl="0" marL="0" rtl="0" algn="l">
              <a:lnSpc>
                <a:spcPct val="100000"/>
              </a:lnSpc>
              <a:spcBef>
                <a:spcPts val="1600"/>
              </a:spcBef>
              <a:spcAft>
                <a:spcPts val="0"/>
              </a:spcAft>
              <a:buNone/>
            </a:pPr>
            <a:r>
              <a:rPr lang="en"/>
              <a:t>														</a:t>
            </a:r>
            <a:r>
              <a:rPr lang="en"/>
              <a:t>Recommendation</a:t>
            </a:r>
            <a:endParaRPr/>
          </a:p>
          <a:p>
            <a:pPr indent="0" lvl="0" marL="0" rtl="0" algn="l">
              <a:lnSpc>
                <a:spcPct val="100000"/>
              </a:lnSpc>
              <a:spcBef>
                <a:spcPts val="1600"/>
              </a:spcBef>
              <a:spcAft>
                <a:spcPts val="0"/>
              </a:spcAft>
              <a:buClr>
                <a:schemeClr val="dk2"/>
              </a:buClr>
              <a:buSzPts val="1100"/>
              <a:buFont typeface="Arial"/>
              <a:buNone/>
            </a:pPr>
            <a:r>
              <a:rPr lang="en"/>
              <a:t>														&amp; so on….</a:t>
            </a:r>
            <a:endParaRPr/>
          </a:p>
          <a:p>
            <a:pPr indent="0" lvl="0" marL="0" rtl="0" algn="l">
              <a:spcBef>
                <a:spcPts val="1600"/>
              </a:spcBef>
              <a:spcAft>
                <a:spcPts val="1600"/>
              </a:spcAft>
              <a:buNone/>
            </a:pPr>
            <a:r>
              <a:rPr lang="en"/>
              <a:t>Better representation of text by extraction of word-to-word relationship is effective for many applications, as shown above.</a:t>
            </a:r>
            <a:endParaRPr/>
          </a:p>
        </p:txBody>
      </p:sp>
      <p:pic>
        <p:nvPicPr>
          <p:cNvPr id="164" name="Google Shape;164;p30"/>
          <p:cNvPicPr preferRelativeResize="0"/>
          <p:nvPr/>
        </p:nvPicPr>
        <p:blipFill>
          <a:blip r:embed="rId3">
            <a:alphaModFix/>
          </a:blip>
          <a:stretch>
            <a:fillRect/>
          </a:stretch>
        </p:blipFill>
        <p:spPr>
          <a:xfrm>
            <a:off x="438696" y="1322588"/>
            <a:ext cx="1457350" cy="2498325"/>
          </a:xfrm>
          <a:prstGeom prst="rect">
            <a:avLst/>
          </a:prstGeom>
          <a:noFill/>
          <a:ln>
            <a:noFill/>
          </a:ln>
        </p:spPr>
      </p:pic>
      <p:pic>
        <p:nvPicPr>
          <p:cNvPr id="165" name="Google Shape;165;p30"/>
          <p:cNvPicPr preferRelativeResize="0"/>
          <p:nvPr/>
        </p:nvPicPr>
        <p:blipFill>
          <a:blip r:embed="rId4">
            <a:alphaModFix/>
          </a:blip>
          <a:stretch>
            <a:fillRect/>
          </a:stretch>
        </p:blipFill>
        <p:spPr>
          <a:xfrm>
            <a:off x="2149301" y="2229551"/>
            <a:ext cx="798925" cy="478025"/>
          </a:xfrm>
          <a:prstGeom prst="rect">
            <a:avLst/>
          </a:prstGeom>
          <a:noFill/>
          <a:ln>
            <a:noFill/>
          </a:ln>
        </p:spPr>
      </p:pic>
      <p:pic>
        <p:nvPicPr>
          <p:cNvPr id="166" name="Google Shape;166;p30"/>
          <p:cNvPicPr preferRelativeResize="0"/>
          <p:nvPr/>
        </p:nvPicPr>
        <p:blipFill>
          <a:blip r:embed="rId5">
            <a:alphaModFix/>
          </a:blip>
          <a:stretch>
            <a:fillRect/>
          </a:stretch>
        </p:blipFill>
        <p:spPr>
          <a:xfrm>
            <a:off x="5865658" y="2245313"/>
            <a:ext cx="746300" cy="446500"/>
          </a:xfrm>
          <a:prstGeom prst="rect">
            <a:avLst/>
          </a:prstGeom>
          <a:noFill/>
          <a:ln>
            <a:noFill/>
          </a:ln>
        </p:spPr>
      </p:pic>
      <p:pic>
        <p:nvPicPr>
          <p:cNvPr id="167" name="Google Shape;167;p30"/>
          <p:cNvPicPr preferRelativeResize="0"/>
          <p:nvPr/>
        </p:nvPicPr>
        <p:blipFill>
          <a:blip r:embed="rId6">
            <a:alphaModFix/>
          </a:blip>
          <a:stretch>
            <a:fillRect/>
          </a:stretch>
        </p:blipFill>
        <p:spPr>
          <a:xfrm>
            <a:off x="2948225" y="1272825"/>
            <a:ext cx="2683450" cy="2395700"/>
          </a:xfrm>
          <a:prstGeom prst="rect">
            <a:avLst/>
          </a:prstGeom>
          <a:noFill/>
          <a:ln>
            <a:noFill/>
          </a:ln>
        </p:spPr>
      </p:pic>
      <p:sp>
        <p:nvSpPr>
          <p:cNvPr id="168" name="Google Shape;168;p30"/>
          <p:cNvSpPr txBox="1"/>
          <p:nvPr>
            <p:ph idx="1" type="body"/>
          </p:nvPr>
        </p:nvSpPr>
        <p:spPr>
          <a:xfrm>
            <a:off x="311700" y="3820925"/>
            <a:ext cx="2115300" cy="95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2"/>
              </a:buClr>
              <a:buSzPts val="1100"/>
              <a:buFont typeface="Arial"/>
              <a:buNone/>
            </a:pPr>
            <a:r>
              <a:rPr lang="en" sz="1400"/>
              <a:t>Co-</a:t>
            </a:r>
            <a:r>
              <a:rPr lang="en" sz="1400"/>
              <a:t>occurrence</a:t>
            </a:r>
            <a:r>
              <a:rPr lang="en" sz="1400"/>
              <a:t>  graph representation</a:t>
            </a:r>
            <a:r>
              <a:rPr b="1" lang="en" sz="1400"/>
              <a:t> </a:t>
            </a:r>
            <a:endParaRPr b="1" sz="1400"/>
          </a:p>
        </p:txBody>
      </p:sp>
      <p:sp>
        <p:nvSpPr>
          <p:cNvPr id="169" name="Google Shape;169;p30"/>
          <p:cNvSpPr txBox="1"/>
          <p:nvPr>
            <p:ph idx="1" type="body"/>
          </p:nvPr>
        </p:nvSpPr>
        <p:spPr>
          <a:xfrm>
            <a:off x="3514350" y="3820925"/>
            <a:ext cx="2115300" cy="95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2"/>
              </a:buClr>
              <a:buSzPts val="1100"/>
              <a:buFont typeface="Arial"/>
              <a:buNone/>
            </a:pPr>
            <a:r>
              <a:rPr lang="en" sz="1400"/>
              <a:t>Embedding for words</a:t>
            </a:r>
            <a:endParaRPr b="1"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Concepts</a:t>
            </a:r>
            <a:endParaRPr/>
          </a:p>
        </p:txBody>
      </p:sp>
      <p:sp>
        <p:nvSpPr>
          <p:cNvPr id="175" name="Google Shape;175;p31"/>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Idea:</a:t>
            </a:r>
            <a:r>
              <a:rPr lang="en"/>
              <a:t> Each node exchanges messages with its neighbors and updates its representations based on these messages</a:t>
            </a:r>
            <a:endParaRPr/>
          </a:p>
          <a:p>
            <a:pPr indent="0" lvl="0" marL="0" rtl="0" algn="l">
              <a:spcBef>
                <a:spcPts val="1600"/>
              </a:spcBef>
              <a:spcAft>
                <a:spcPts val="0"/>
              </a:spcAft>
              <a:buNone/>
            </a:pPr>
            <a:r>
              <a:rPr lang="en"/>
              <a:t>The message passing scheme runs for T time steps and updates the representation of each vertex h</a:t>
            </a:r>
            <a:r>
              <a:rPr baseline="30000" lang="en"/>
              <a:t>t</a:t>
            </a:r>
            <a:r>
              <a:rPr baseline="-25000" lang="en"/>
              <a:t>v</a:t>
            </a:r>
            <a:r>
              <a:rPr lang="en"/>
              <a:t> based on its previous representation and the representations of its neighbors:</a:t>
            </a:r>
            <a:endParaRPr/>
          </a:p>
          <a:p>
            <a:pPr indent="0" lvl="0" marL="0" rtl="0" algn="l">
              <a:spcBef>
                <a:spcPts val="1600"/>
              </a:spcBef>
              <a:spcAft>
                <a:spcPts val="0"/>
              </a:spcAft>
              <a:buClr>
                <a:schemeClr val="dk2"/>
              </a:buClr>
              <a:buSzPts val="1100"/>
              <a:buFont typeface="Arial"/>
              <a:buNone/>
            </a:pPr>
            <a:r>
              <a:t/>
            </a:r>
            <a:endParaRPr/>
          </a:p>
          <a:p>
            <a:pPr indent="0" lvl="0" marL="0" rtl="0" algn="l">
              <a:spcBef>
                <a:spcPts val="1600"/>
              </a:spcBef>
              <a:spcAft>
                <a:spcPts val="0"/>
              </a:spcAft>
              <a:buNone/>
            </a:pPr>
            <a:r>
              <a:t/>
            </a:r>
            <a:endParaRPr/>
          </a:p>
          <a:p>
            <a:pPr indent="0" lvl="0" marL="0" rtl="0" algn="l">
              <a:spcBef>
                <a:spcPts val="1600"/>
              </a:spcBef>
              <a:spcAft>
                <a:spcPts val="0"/>
              </a:spcAft>
              <a:buClr>
                <a:schemeClr val="dk2"/>
              </a:buClr>
              <a:buSzPts val="1100"/>
              <a:buFont typeface="Arial"/>
              <a:buNone/>
            </a:pPr>
            <a:r>
              <a:rPr lang="en"/>
              <a:t>where </a:t>
            </a:r>
            <a:r>
              <a:rPr i="1" lang="en"/>
              <a:t>N(v)</a:t>
            </a:r>
            <a:r>
              <a:rPr lang="en"/>
              <a:t> is the set of neighbors of v and M</a:t>
            </a:r>
            <a:r>
              <a:rPr baseline="30000" lang="en"/>
              <a:t>t</a:t>
            </a:r>
            <a:r>
              <a:rPr lang="en"/>
              <a:t> , U</a:t>
            </a:r>
            <a:r>
              <a:rPr baseline="30000" lang="en"/>
              <a:t>t</a:t>
            </a:r>
            <a:r>
              <a:rPr lang="en"/>
              <a:t> are message functions and vertex update functions respectively</a:t>
            </a:r>
            <a:endParaRPr/>
          </a:p>
          <a:p>
            <a:pPr indent="0" lvl="0" marL="0" rtl="0" algn="l">
              <a:spcBef>
                <a:spcPts val="1600"/>
              </a:spcBef>
              <a:spcAft>
                <a:spcPts val="1600"/>
              </a:spcAft>
              <a:buNone/>
            </a:pPr>
            <a:r>
              <a:t/>
            </a:r>
            <a:endParaRPr/>
          </a:p>
        </p:txBody>
      </p:sp>
      <p:pic>
        <p:nvPicPr>
          <p:cNvPr id="176" name="Google Shape;176;p31"/>
          <p:cNvPicPr preferRelativeResize="0"/>
          <p:nvPr/>
        </p:nvPicPr>
        <p:blipFill>
          <a:blip r:embed="rId3">
            <a:alphaModFix/>
          </a:blip>
          <a:stretch>
            <a:fillRect/>
          </a:stretch>
        </p:blipFill>
        <p:spPr>
          <a:xfrm>
            <a:off x="2871600" y="3084025"/>
            <a:ext cx="3112576" cy="1208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Message Passing </a:t>
            </a:r>
            <a:endParaRPr/>
          </a:p>
        </p:txBody>
      </p:sp>
      <p:pic>
        <p:nvPicPr>
          <p:cNvPr id="182" name="Google Shape;182;p32"/>
          <p:cNvPicPr preferRelativeResize="0"/>
          <p:nvPr/>
        </p:nvPicPr>
        <p:blipFill>
          <a:blip r:embed="rId3">
            <a:alphaModFix/>
          </a:blip>
          <a:stretch>
            <a:fillRect/>
          </a:stretch>
        </p:blipFill>
        <p:spPr>
          <a:xfrm>
            <a:off x="3037675" y="0"/>
            <a:ext cx="3395375" cy="2294975"/>
          </a:xfrm>
          <a:prstGeom prst="rect">
            <a:avLst/>
          </a:prstGeom>
          <a:noFill/>
          <a:ln>
            <a:noFill/>
          </a:ln>
        </p:spPr>
      </p:pic>
      <p:pic>
        <p:nvPicPr>
          <p:cNvPr id="183" name="Google Shape;183;p32"/>
          <p:cNvPicPr preferRelativeResize="0"/>
          <p:nvPr/>
        </p:nvPicPr>
        <p:blipFill>
          <a:blip r:embed="rId4">
            <a:alphaModFix/>
          </a:blip>
          <a:stretch>
            <a:fillRect/>
          </a:stretch>
        </p:blipFill>
        <p:spPr>
          <a:xfrm>
            <a:off x="-21200" y="2469175"/>
            <a:ext cx="3556374" cy="2702400"/>
          </a:xfrm>
          <a:prstGeom prst="rect">
            <a:avLst/>
          </a:prstGeom>
          <a:noFill/>
          <a:ln>
            <a:noFill/>
          </a:ln>
        </p:spPr>
      </p:pic>
      <p:pic>
        <p:nvPicPr>
          <p:cNvPr id="184" name="Google Shape;184;p32"/>
          <p:cNvPicPr preferRelativeResize="0"/>
          <p:nvPr/>
        </p:nvPicPr>
        <p:blipFill>
          <a:blip r:embed="rId5">
            <a:alphaModFix/>
          </a:blip>
          <a:stretch>
            <a:fillRect/>
          </a:stretch>
        </p:blipFill>
        <p:spPr>
          <a:xfrm>
            <a:off x="5664398" y="2441099"/>
            <a:ext cx="3471326" cy="2702401"/>
          </a:xfrm>
          <a:prstGeom prst="rect">
            <a:avLst/>
          </a:prstGeom>
          <a:noFill/>
          <a:ln>
            <a:noFill/>
          </a:ln>
        </p:spPr>
      </p:pic>
      <p:pic>
        <p:nvPicPr>
          <p:cNvPr id="185" name="Google Shape;185;p32"/>
          <p:cNvPicPr preferRelativeResize="0"/>
          <p:nvPr/>
        </p:nvPicPr>
        <p:blipFill>
          <a:blip r:embed="rId6">
            <a:alphaModFix/>
          </a:blip>
          <a:stretch>
            <a:fillRect/>
          </a:stretch>
        </p:blipFill>
        <p:spPr>
          <a:xfrm rot="7661873">
            <a:off x="1991151" y="1736701"/>
            <a:ext cx="798925" cy="478025"/>
          </a:xfrm>
          <a:prstGeom prst="rect">
            <a:avLst/>
          </a:prstGeom>
          <a:noFill/>
          <a:ln>
            <a:noFill/>
          </a:ln>
        </p:spPr>
      </p:pic>
      <p:pic>
        <p:nvPicPr>
          <p:cNvPr id="186" name="Google Shape;186;p32"/>
          <p:cNvPicPr preferRelativeResize="0"/>
          <p:nvPr/>
        </p:nvPicPr>
        <p:blipFill>
          <a:blip r:embed="rId6">
            <a:alphaModFix/>
          </a:blip>
          <a:stretch>
            <a:fillRect/>
          </a:stretch>
        </p:blipFill>
        <p:spPr>
          <a:xfrm>
            <a:off x="4062051" y="3468401"/>
            <a:ext cx="798925" cy="478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of Message Passing Scheme</a:t>
            </a:r>
            <a:endParaRPr/>
          </a:p>
        </p:txBody>
      </p:sp>
      <p:sp>
        <p:nvSpPr>
          <p:cNvPr id="192" name="Google Shape;192;p33"/>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At each iteration, the embeddings are updated based on the “messages” passed by neighbour vertexes</a:t>
            </a:r>
            <a:endParaRPr/>
          </a:p>
          <a:p>
            <a:pPr indent="0" lvl="0" marL="0" rtl="0" algn="l">
              <a:spcBef>
                <a:spcPts val="1600"/>
              </a:spcBef>
              <a:spcAft>
                <a:spcPts val="1600"/>
              </a:spcAft>
              <a:buNone/>
            </a:pPr>
            <a:r>
              <a:rPr lang="en" sz="1000"/>
              <a:t>Remark: Biases are omitted for clarity</a:t>
            </a:r>
            <a:endParaRPr sz="1000"/>
          </a:p>
        </p:txBody>
      </p:sp>
      <p:pic>
        <p:nvPicPr>
          <p:cNvPr id="193" name="Google Shape;193;p33"/>
          <p:cNvPicPr preferRelativeResize="0"/>
          <p:nvPr/>
        </p:nvPicPr>
        <p:blipFill>
          <a:blip r:embed="rId3">
            <a:alphaModFix/>
          </a:blip>
          <a:stretch>
            <a:fillRect/>
          </a:stretch>
        </p:blipFill>
        <p:spPr>
          <a:xfrm>
            <a:off x="5145975" y="1234071"/>
            <a:ext cx="3127375" cy="2524425"/>
          </a:xfrm>
          <a:prstGeom prst="rect">
            <a:avLst/>
          </a:prstGeom>
          <a:noFill/>
          <a:ln>
            <a:noFill/>
          </a:ln>
        </p:spPr>
      </p:pic>
      <p:pic>
        <p:nvPicPr>
          <p:cNvPr id="194" name="Google Shape;194;p33"/>
          <p:cNvPicPr preferRelativeResize="0"/>
          <p:nvPr/>
        </p:nvPicPr>
        <p:blipFill>
          <a:blip r:embed="rId4">
            <a:alphaModFix/>
          </a:blip>
          <a:stretch>
            <a:fillRect/>
          </a:stretch>
        </p:blipFill>
        <p:spPr>
          <a:xfrm>
            <a:off x="763421" y="1646725"/>
            <a:ext cx="3856401" cy="2247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