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Source Sans Pro" charset="1" panose="020B0503030403020204"/>
      <p:regular r:id="rId18"/>
    </p:embeddedFont>
    <p:embeddedFont>
      <p:font typeface="Muli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jpeg" Type="http://schemas.openxmlformats.org/officeDocument/2006/relationships/image"/><Relationship Id="rId7" Target="../media/image14.jpe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jpe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jpe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jpe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jpeg" Type="http://schemas.openxmlformats.org/officeDocument/2006/relationships/image"/><Relationship Id="rId5" Target="../media/image25.jpeg" Type="http://schemas.openxmlformats.org/officeDocument/2006/relationships/image"/><Relationship Id="rId6" Target="../media/image2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77393" y="0"/>
            <a:ext cx="10212185" cy="10287000"/>
          </a:xfrm>
          <a:custGeom>
            <a:avLst/>
            <a:gdLst/>
            <a:ahLst/>
            <a:cxnLst/>
            <a:rect r="r" b="b" t="t" l="l"/>
            <a:pathLst>
              <a:path h="10287000" w="10212185">
                <a:moveTo>
                  <a:pt x="0" y="0"/>
                </a:moveTo>
                <a:lnTo>
                  <a:pt x="10212186" y="0"/>
                </a:lnTo>
                <a:lnTo>
                  <a:pt x="1021218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07468" y="3638460"/>
            <a:ext cx="3720324" cy="3010080"/>
          </a:xfrm>
          <a:custGeom>
            <a:avLst/>
            <a:gdLst/>
            <a:ahLst/>
            <a:cxnLst/>
            <a:rect r="r" b="b" t="t" l="l"/>
            <a:pathLst>
              <a:path h="3010080" w="3720324">
                <a:moveTo>
                  <a:pt x="0" y="0"/>
                </a:moveTo>
                <a:lnTo>
                  <a:pt x="3720324" y="0"/>
                </a:lnTo>
                <a:lnTo>
                  <a:pt x="3720324" y="3010080"/>
                </a:lnTo>
                <a:lnTo>
                  <a:pt x="0" y="3010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953188" y="4085368"/>
            <a:ext cx="8518795" cy="1125730"/>
          </a:xfrm>
          <a:prstGeom prst="rect">
            <a:avLst/>
          </a:prstGeom>
        </p:spPr>
        <p:txBody>
          <a:bodyPr anchor="t" rtlCol="false" tIns="0" lIns="0" bIns="0" rIns="0">
            <a:spAutoFit/>
          </a:bodyPr>
          <a:lstStyle/>
          <a:p>
            <a:pPr algn="l">
              <a:lnSpc>
                <a:spcPts val="8056"/>
              </a:lnSpc>
            </a:pPr>
            <a:r>
              <a:rPr lang="en-US" b="true" sz="7600">
                <a:solidFill>
                  <a:srgbClr val="000000"/>
                </a:solidFill>
                <a:latin typeface="Poppins Bold"/>
                <a:ea typeface="Poppins Bold"/>
                <a:cs typeface="Poppins Bold"/>
                <a:sym typeface="Poppins Bold"/>
              </a:rPr>
              <a:t>WIKINOW</a:t>
            </a:r>
          </a:p>
        </p:txBody>
      </p:sp>
      <p:grpSp>
        <p:nvGrpSpPr>
          <p:cNvPr name="Group 5" id="5"/>
          <p:cNvGrpSpPr/>
          <p:nvPr/>
        </p:nvGrpSpPr>
        <p:grpSpPr>
          <a:xfrm rot="0">
            <a:off x="13995484" y="4256938"/>
            <a:ext cx="1174546" cy="235359"/>
            <a:chOff x="0" y="0"/>
            <a:chExt cx="1566061" cy="313813"/>
          </a:xfrm>
        </p:grpSpPr>
        <p:grpSp>
          <p:nvGrpSpPr>
            <p:cNvPr name="Group 6" id="6"/>
            <p:cNvGrpSpPr/>
            <p:nvPr/>
          </p:nvGrpSpPr>
          <p:grpSpPr>
            <a:xfrm rot="0">
              <a:off x="0" y="0"/>
              <a:ext cx="313813" cy="31381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629873" y="0"/>
              <a:ext cx="313813" cy="31381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10" id="10"/>
            <p:cNvGrpSpPr/>
            <p:nvPr/>
          </p:nvGrpSpPr>
          <p:grpSpPr>
            <a:xfrm rot="0">
              <a:off x="1252248" y="0"/>
              <a:ext cx="313813" cy="313813"/>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TextBox 12" id="12"/>
          <p:cNvSpPr txBox="true"/>
          <p:nvPr/>
        </p:nvSpPr>
        <p:spPr>
          <a:xfrm rot="0">
            <a:off x="12027731" y="8433567"/>
            <a:ext cx="5231569" cy="1243965"/>
          </a:xfrm>
          <a:prstGeom prst="rect">
            <a:avLst/>
          </a:prstGeom>
        </p:spPr>
        <p:txBody>
          <a:bodyPr anchor="t" rtlCol="false" tIns="0" lIns="0" bIns="0" rIns="0">
            <a:spAutoFit/>
          </a:bodyPr>
          <a:lstStyle/>
          <a:p>
            <a:pPr algn="r">
              <a:lnSpc>
                <a:spcPts val="3360"/>
              </a:lnSpc>
            </a:pPr>
            <a:r>
              <a:rPr lang="en-US" sz="2400">
                <a:solidFill>
                  <a:srgbClr val="000000"/>
                </a:solidFill>
                <a:latin typeface="Source Sans Pro"/>
                <a:ea typeface="Source Sans Pro"/>
                <a:cs typeface="Source Sans Pro"/>
                <a:sym typeface="Source Sans Pro"/>
              </a:rPr>
              <a:t>This is our fully functional Wikipedia app, designed to provide quick and seamless access to Wikipedia content.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87676" y="1256817"/>
            <a:ext cx="1239636" cy="248402"/>
            <a:chOff x="0" y="0"/>
            <a:chExt cx="1652847" cy="331203"/>
          </a:xfrm>
        </p:grpSpPr>
        <p:grpSp>
          <p:nvGrpSpPr>
            <p:cNvPr name="Group 3" id="3"/>
            <p:cNvGrpSpPr/>
            <p:nvPr/>
          </p:nvGrpSpPr>
          <p:grpSpPr>
            <a:xfrm rot="0">
              <a:off x="0" y="0"/>
              <a:ext cx="331203" cy="331203"/>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5" id="5"/>
            <p:cNvGrpSpPr/>
            <p:nvPr/>
          </p:nvGrpSpPr>
          <p:grpSpPr>
            <a:xfrm rot="0">
              <a:off x="664779" y="0"/>
              <a:ext cx="331203" cy="33120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7" id="7"/>
            <p:cNvGrpSpPr/>
            <p:nvPr/>
          </p:nvGrpSpPr>
          <p:grpSpPr>
            <a:xfrm rot="0">
              <a:off x="1321644" y="0"/>
              <a:ext cx="331203" cy="331203"/>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9" id="9"/>
          <p:cNvSpPr/>
          <p:nvPr/>
        </p:nvSpPr>
        <p:spPr>
          <a:xfrm flipH="false" flipV="false" rot="0">
            <a:off x="10587676" y="3803712"/>
            <a:ext cx="2184126" cy="730689"/>
          </a:xfrm>
          <a:custGeom>
            <a:avLst/>
            <a:gdLst/>
            <a:ahLst/>
            <a:cxnLst/>
            <a:rect r="r" b="b" t="t" l="l"/>
            <a:pathLst>
              <a:path h="730689" w="2184126">
                <a:moveTo>
                  <a:pt x="0" y="0"/>
                </a:moveTo>
                <a:lnTo>
                  <a:pt x="2184126" y="0"/>
                </a:lnTo>
                <a:lnTo>
                  <a:pt x="2184126" y="730690"/>
                </a:lnTo>
                <a:lnTo>
                  <a:pt x="0" y="7306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123945" y="3945459"/>
            <a:ext cx="4718311" cy="4752878"/>
          </a:xfrm>
          <a:custGeom>
            <a:avLst/>
            <a:gdLst/>
            <a:ahLst/>
            <a:cxnLst/>
            <a:rect r="r" b="b" t="t" l="l"/>
            <a:pathLst>
              <a:path h="4752878" w="4718311">
                <a:moveTo>
                  <a:pt x="0" y="0"/>
                </a:moveTo>
                <a:lnTo>
                  <a:pt x="4718311" y="0"/>
                </a:lnTo>
                <a:lnTo>
                  <a:pt x="4718311" y="4752878"/>
                </a:lnTo>
                <a:lnTo>
                  <a:pt x="0" y="47528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434509" y="4954433"/>
            <a:ext cx="4262034" cy="4114800"/>
          </a:xfrm>
          <a:custGeom>
            <a:avLst/>
            <a:gdLst/>
            <a:ahLst/>
            <a:cxnLst/>
            <a:rect r="r" b="b" t="t" l="l"/>
            <a:pathLst>
              <a:path h="4114800" w="4262034">
                <a:moveTo>
                  <a:pt x="0" y="0"/>
                </a:moveTo>
                <a:lnTo>
                  <a:pt x="4262034" y="0"/>
                </a:lnTo>
                <a:lnTo>
                  <a:pt x="426203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0587676" y="1661760"/>
            <a:ext cx="6373486"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TOOLS USED</a:t>
            </a:r>
          </a:p>
        </p:txBody>
      </p:sp>
      <p:sp>
        <p:nvSpPr>
          <p:cNvPr name="TextBox 13" id="13"/>
          <p:cNvSpPr txBox="true"/>
          <p:nvPr/>
        </p:nvSpPr>
        <p:spPr>
          <a:xfrm rot="0">
            <a:off x="2131692" y="4169057"/>
            <a:ext cx="6391673" cy="4343425"/>
          </a:xfrm>
          <a:prstGeom prst="rect">
            <a:avLst/>
          </a:prstGeom>
        </p:spPr>
        <p:txBody>
          <a:bodyPr anchor="t" rtlCol="false" tIns="0" lIns="0" bIns="0" rIns="0">
            <a:spAutoFit/>
          </a:bodyPr>
          <a:lstStyle/>
          <a:p>
            <a:pPr algn="l">
              <a:lnSpc>
                <a:spcPts val="4887"/>
              </a:lnSpc>
            </a:pPr>
            <a:r>
              <a:rPr lang="en-US" sz="4072" b="true">
                <a:solidFill>
                  <a:srgbClr val="000000"/>
                </a:solidFill>
                <a:latin typeface="Muli Bold"/>
                <a:ea typeface="Muli Bold"/>
                <a:cs typeface="Muli Bold"/>
                <a:sym typeface="Muli Bold"/>
              </a:rPr>
              <a:t>ANDROID STUDIO</a:t>
            </a:r>
          </a:p>
          <a:p>
            <a:pPr algn="l">
              <a:lnSpc>
                <a:spcPts val="4887"/>
              </a:lnSpc>
            </a:pPr>
            <a:r>
              <a:rPr lang="en-US" sz="4072" b="true">
                <a:solidFill>
                  <a:srgbClr val="000000"/>
                </a:solidFill>
                <a:latin typeface="Muli Bold"/>
                <a:ea typeface="Muli Bold"/>
                <a:cs typeface="Muli Bold"/>
                <a:sym typeface="Muli Bold"/>
              </a:rPr>
              <a:t>KOTLIN</a:t>
            </a:r>
          </a:p>
          <a:p>
            <a:pPr algn="l">
              <a:lnSpc>
                <a:spcPts val="4887"/>
              </a:lnSpc>
            </a:pPr>
            <a:r>
              <a:rPr lang="en-US" sz="4072" b="true">
                <a:solidFill>
                  <a:srgbClr val="000000"/>
                </a:solidFill>
                <a:latin typeface="Muli Bold"/>
                <a:ea typeface="Muli Bold"/>
                <a:cs typeface="Muli Bold"/>
                <a:sym typeface="Muli Bold"/>
              </a:rPr>
              <a:t>FIREBASE</a:t>
            </a:r>
          </a:p>
          <a:p>
            <a:pPr algn="l">
              <a:lnSpc>
                <a:spcPts val="4887"/>
              </a:lnSpc>
            </a:pPr>
            <a:r>
              <a:rPr lang="en-US" sz="4072" b="true">
                <a:solidFill>
                  <a:srgbClr val="000000"/>
                </a:solidFill>
                <a:latin typeface="Muli Bold"/>
                <a:ea typeface="Muli Bold"/>
                <a:cs typeface="Muli Bold"/>
                <a:sym typeface="Muli Bold"/>
              </a:rPr>
              <a:t>WIKIPEDIA API</a:t>
            </a:r>
          </a:p>
          <a:p>
            <a:pPr algn="l">
              <a:lnSpc>
                <a:spcPts val="4887"/>
              </a:lnSpc>
            </a:pPr>
            <a:r>
              <a:rPr lang="en-US" sz="4072" b="true">
                <a:solidFill>
                  <a:srgbClr val="000000"/>
                </a:solidFill>
                <a:latin typeface="Muli Bold"/>
                <a:ea typeface="Muli Bold"/>
                <a:cs typeface="Muli Bold"/>
                <a:sym typeface="Muli Bold"/>
              </a:rPr>
              <a:t>GOWINSTON AI API</a:t>
            </a:r>
          </a:p>
          <a:p>
            <a:pPr algn="l">
              <a:lnSpc>
                <a:spcPts val="4887"/>
              </a:lnSpc>
            </a:pPr>
            <a:r>
              <a:rPr lang="en-US" sz="4072" b="true">
                <a:solidFill>
                  <a:srgbClr val="000000"/>
                </a:solidFill>
                <a:latin typeface="Muli Bold"/>
                <a:ea typeface="Muli Bold"/>
                <a:cs typeface="Muli Bold"/>
                <a:sym typeface="Muli Bold"/>
              </a:rPr>
              <a:t>COMPOSE</a:t>
            </a:r>
          </a:p>
          <a:p>
            <a:pPr algn="l">
              <a:lnSpc>
                <a:spcPts val="4887"/>
              </a:lnSpc>
            </a:pPr>
            <a:r>
              <a:rPr lang="en-US" b="true" sz="4072">
                <a:solidFill>
                  <a:srgbClr val="000000"/>
                </a:solidFill>
                <a:latin typeface="Muli Bold"/>
                <a:ea typeface="Muli Bold"/>
                <a:cs typeface="Muli Bold"/>
                <a:sym typeface="Muli Bold"/>
              </a:rPr>
              <a:t>GOOGLE MIC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77393" y="0"/>
            <a:ext cx="10212185" cy="10287000"/>
          </a:xfrm>
          <a:custGeom>
            <a:avLst/>
            <a:gdLst/>
            <a:ahLst/>
            <a:cxnLst/>
            <a:rect r="r" b="b" t="t" l="l"/>
            <a:pathLst>
              <a:path h="10287000" w="10212185">
                <a:moveTo>
                  <a:pt x="0" y="0"/>
                </a:moveTo>
                <a:lnTo>
                  <a:pt x="10212186" y="0"/>
                </a:lnTo>
                <a:lnTo>
                  <a:pt x="10212186"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07468" y="3638460"/>
            <a:ext cx="3720324" cy="3010080"/>
          </a:xfrm>
          <a:custGeom>
            <a:avLst/>
            <a:gdLst/>
            <a:ahLst/>
            <a:cxnLst/>
            <a:rect r="r" b="b" t="t" l="l"/>
            <a:pathLst>
              <a:path h="3010080" w="3720324">
                <a:moveTo>
                  <a:pt x="0" y="0"/>
                </a:moveTo>
                <a:lnTo>
                  <a:pt x="3720324" y="0"/>
                </a:lnTo>
                <a:lnTo>
                  <a:pt x="3720324" y="3010080"/>
                </a:lnTo>
                <a:lnTo>
                  <a:pt x="0" y="3010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953188" y="4085368"/>
            <a:ext cx="7637349" cy="2144756"/>
          </a:xfrm>
          <a:prstGeom prst="rect">
            <a:avLst/>
          </a:prstGeom>
        </p:spPr>
        <p:txBody>
          <a:bodyPr anchor="t" rtlCol="false" tIns="0" lIns="0" bIns="0" rIns="0">
            <a:spAutoFit/>
          </a:bodyPr>
          <a:lstStyle/>
          <a:p>
            <a:pPr algn="l">
              <a:lnSpc>
                <a:spcPts val="8056"/>
              </a:lnSpc>
            </a:pPr>
            <a:r>
              <a:rPr lang="en-US" sz="7600" b="true">
                <a:solidFill>
                  <a:srgbClr val="000000"/>
                </a:solidFill>
                <a:latin typeface="Poppins Bold"/>
                <a:ea typeface="Poppins Bold"/>
                <a:cs typeface="Poppins Bold"/>
                <a:sym typeface="Poppins Bold"/>
              </a:rPr>
              <a:t>THANKS FOR</a:t>
            </a:r>
          </a:p>
          <a:p>
            <a:pPr algn="l">
              <a:lnSpc>
                <a:spcPts val="8056"/>
              </a:lnSpc>
            </a:pPr>
            <a:r>
              <a:rPr lang="en-US" b="true" sz="7600">
                <a:solidFill>
                  <a:srgbClr val="000000"/>
                </a:solidFill>
                <a:latin typeface="Poppins Bold"/>
                <a:ea typeface="Poppins Bold"/>
                <a:cs typeface="Poppins Bold"/>
                <a:sym typeface="Poppins Bold"/>
              </a:rPr>
              <a:t>WATCHING</a:t>
            </a:r>
          </a:p>
        </p:txBody>
      </p:sp>
      <p:grpSp>
        <p:nvGrpSpPr>
          <p:cNvPr name="Group 5" id="5"/>
          <p:cNvGrpSpPr/>
          <p:nvPr/>
        </p:nvGrpSpPr>
        <p:grpSpPr>
          <a:xfrm rot="0">
            <a:off x="14415991" y="4305566"/>
            <a:ext cx="1174546" cy="235359"/>
            <a:chOff x="0" y="0"/>
            <a:chExt cx="1566061" cy="313813"/>
          </a:xfrm>
        </p:grpSpPr>
        <p:grpSp>
          <p:nvGrpSpPr>
            <p:cNvPr name="Group 6" id="6"/>
            <p:cNvGrpSpPr/>
            <p:nvPr/>
          </p:nvGrpSpPr>
          <p:grpSpPr>
            <a:xfrm rot="0">
              <a:off x="0" y="0"/>
              <a:ext cx="313813" cy="31381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629873" y="0"/>
              <a:ext cx="313813" cy="31381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10" id="10"/>
            <p:cNvGrpSpPr/>
            <p:nvPr/>
          </p:nvGrpSpPr>
          <p:grpSpPr>
            <a:xfrm rot="0">
              <a:off x="1252248" y="0"/>
              <a:ext cx="313813" cy="313813"/>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9356" y="8437115"/>
            <a:ext cx="1358688" cy="1642370"/>
          </a:xfrm>
          <a:custGeom>
            <a:avLst/>
            <a:gdLst/>
            <a:ahLst/>
            <a:cxnLst/>
            <a:rect r="r" b="b" t="t" l="l"/>
            <a:pathLst>
              <a:path h="1642370" w="1358688">
                <a:moveTo>
                  <a:pt x="0" y="0"/>
                </a:moveTo>
                <a:lnTo>
                  <a:pt x="1358688" y="0"/>
                </a:lnTo>
                <a:lnTo>
                  <a:pt x="1358688" y="1642370"/>
                </a:lnTo>
                <a:lnTo>
                  <a:pt x="0" y="1642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86540" y="2070935"/>
            <a:ext cx="1239636" cy="248402"/>
            <a:chOff x="0" y="0"/>
            <a:chExt cx="1652847" cy="331203"/>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0" id="10"/>
          <p:cNvSpPr/>
          <p:nvPr/>
        </p:nvSpPr>
        <p:spPr>
          <a:xfrm flipH="false" flipV="false" rot="0">
            <a:off x="14937946" y="-1364244"/>
            <a:ext cx="4642708" cy="3857668"/>
          </a:xfrm>
          <a:custGeom>
            <a:avLst/>
            <a:gdLst/>
            <a:ahLst/>
            <a:cxnLst/>
            <a:rect r="r" b="b" t="t" l="l"/>
            <a:pathLst>
              <a:path h="3857668" w="4642708">
                <a:moveTo>
                  <a:pt x="0" y="0"/>
                </a:moveTo>
                <a:lnTo>
                  <a:pt x="4642708" y="0"/>
                </a:lnTo>
                <a:lnTo>
                  <a:pt x="4642708" y="3857669"/>
                </a:lnTo>
                <a:lnTo>
                  <a:pt x="0" y="385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186540" y="2475878"/>
            <a:ext cx="8298268"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STRUCTURE </a:t>
            </a:r>
          </a:p>
        </p:txBody>
      </p:sp>
      <p:sp>
        <p:nvSpPr>
          <p:cNvPr name="TextBox 12" id="12"/>
          <p:cNvSpPr txBox="true"/>
          <p:nvPr/>
        </p:nvSpPr>
        <p:spPr>
          <a:xfrm rot="0">
            <a:off x="1028700" y="5979173"/>
            <a:ext cx="2943426"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SIGN IN &amp; UP</a:t>
            </a:r>
          </a:p>
        </p:txBody>
      </p:sp>
      <p:sp>
        <p:nvSpPr>
          <p:cNvPr name="TextBox 13" id="13"/>
          <p:cNvSpPr txBox="true"/>
          <p:nvPr/>
        </p:nvSpPr>
        <p:spPr>
          <a:xfrm rot="0">
            <a:off x="1028700" y="6456360"/>
            <a:ext cx="3080246" cy="12439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Users can easily sign in or sign up to access the app</a:t>
            </a:r>
          </a:p>
        </p:txBody>
      </p:sp>
      <p:sp>
        <p:nvSpPr>
          <p:cNvPr name="TextBox 14" id="14"/>
          <p:cNvSpPr txBox="true"/>
          <p:nvPr/>
        </p:nvSpPr>
        <p:spPr>
          <a:xfrm rot="0">
            <a:off x="1028700" y="4500649"/>
            <a:ext cx="2943426" cy="1507323"/>
          </a:xfrm>
          <a:prstGeom prst="rect">
            <a:avLst/>
          </a:prstGeom>
        </p:spPr>
        <p:txBody>
          <a:bodyPr anchor="t" rtlCol="false" tIns="0" lIns="0" bIns="0" rIns="0">
            <a:spAutoFit/>
          </a:bodyPr>
          <a:lstStyle/>
          <a:p>
            <a:pPr algn="l">
              <a:lnSpc>
                <a:spcPts val="11397"/>
              </a:lnSpc>
            </a:pPr>
            <a:r>
              <a:rPr lang="en-US" b="true" sz="9497">
                <a:solidFill>
                  <a:srgbClr val="FCC287"/>
                </a:solidFill>
                <a:latin typeface="Poppins Bold"/>
                <a:ea typeface="Poppins Bold"/>
                <a:cs typeface="Poppins Bold"/>
                <a:sym typeface="Poppins Bold"/>
              </a:rPr>
              <a:t>01</a:t>
            </a:r>
          </a:p>
        </p:txBody>
      </p:sp>
      <p:sp>
        <p:nvSpPr>
          <p:cNvPr name="TextBox 15" id="15"/>
          <p:cNvSpPr txBox="true"/>
          <p:nvPr/>
        </p:nvSpPr>
        <p:spPr>
          <a:xfrm rot="0">
            <a:off x="4108946" y="5979173"/>
            <a:ext cx="3080246"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FIRST PAGE </a:t>
            </a:r>
          </a:p>
        </p:txBody>
      </p:sp>
      <p:sp>
        <p:nvSpPr>
          <p:cNvPr name="TextBox 16" id="16"/>
          <p:cNvSpPr txBox="true"/>
          <p:nvPr/>
        </p:nvSpPr>
        <p:spPr>
          <a:xfrm rot="0">
            <a:off x="4108946" y="6456360"/>
            <a:ext cx="3080246" cy="16630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Presentations are communication tools that can be used as demonstrations.</a:t>
            </a:r>
          </a:p>
        </p:txBody>
      </p:sp>
      <p:sp>
        <p:nvSpPr>
          <p:cNvPr name="TextBox 17" id="17"/>
          <p:cNvSpPr txBox="true"/>
          <p:nvPr/>
        </p:nvSpPr>
        <p:spPr>
          <a:xfrm rot="0">
            <a:off x="4108946" y="4500649"/>
            <a:ext cx="2680860" cy="1506818"/>
          </a:xfrm>
          <a:prstGeom prst="rect">
            <a:avLst/>
          </a:prstGeom>
        </p:spPr>
        <p:txBody>
          <a:bodyPr anchor="t" rtlCol="false" tIns="0" lIns="0" bIns="0" rIns="0">
            <a:spAutoFit/>
          </a:bodyPr>
          <a:lstStyle/>
          <a:p>
            <a:pPr algn="l">
              <a:lnSpc>
                <a:spcPts val="11397"/>
              </a:lnSpc>
            </a:pPr>
            <a:r>
              <a:rPr lang="en-US" b="true" sz="9497">
                <a:solidFill>
                  <a:srgbClr val="FCC287"/>
                </a:solidFill>
                <a:latin typeface="Poppins Bold"/>
                <a:ea typeface="Poppins Bold"/>
                <a:cs typeface="Poppins Bold"/>
                <a:sym typeface="Poppins Bold"/>
              </a:rPr>
              <a:t>02</a:t>
            </a:r>
          </a:p>
        </p:txBody>
      </p:sp>
      <p:sp>
        <p:nvSpPr>
          <p:cNvPr name="TextBox 18" id="18"/>
          <p:cNvSpPr txBox="true"/>
          <p:nvPr/>
        </p:nvSpPr>
        <p:spPr>
          <a:xfrm rot="0">
            <a:off x="7391813" y="5979173"/>
            <a:ext cx="3276600"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MIC</a:t>
            </a:r>
          </a:p>
        </p:txBody>
      </p:sp>
      <p:sp>
        <p:nvSpPr>
          <p:cNvPr name="TextBox 19" id="19"/>
          <p:cNvSpPr txBox="true"/>
          <p:nvPr/>
        </p:nvSpPr>
        <p:spPr>
          <a:xfrm rot="0">
            <a:off x="7391813" y="6456360"/>
            <a:ext cx="3080246" cy="25012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This page features Google’s microphone integration for seamless voice searches, improving user convenience.</a:t>
            </a:r>
          </a:p>
        </p:txBody>
      </p:sp>
      <p:sp>
        <p:nvSpPr>
          <p:cNvPr name="TextBox 20" id="20"/>
          <p:cNvSpPr txBox="true"/>
          <p:nvPr/>
        </p:nvSpPr>
        <p:spPr>
          <a:xfrm rot="0">
            <a:off x="7391813" y="4500649"/>
            <a:ext cx="2721682" cy="1506818"/>
          </a:xfrm>
          <a:prstGeom prst="rect">
            <a:avLst/>
          </a:prstGeom>
        </p:spPr>
        <p:txBody>
          <a:bodyPr anchor="t" rtlCol="false" tIns="0" lIns="0" bIns="0" rIns="0">
            <a:spAutoFit/>
          </a:bodyPr>
          <a:lstStyle/>
          <a:p>
            <a:pPr algn="l">
              <a:lnSpc>
                <a:spcPts val="11397"/>
              </a:lnSpc>
            </a:pPr>
            <a:r>
              <a:rPr lang="en-US" b="true" sz="9497">
                <a:solidFill>
                  <a:srgbClr val="FCC287"/>
                </a:solidFill>
                <a:latin typeface="Poppins Bold"/>
                <a:ea typeface="Poppins Bold"/>
                <a:cs typeface="Poppins Bold"/>
                <a:sym typeface="Poppins Bold"/>
              </a:rPr>
              <a:t>03</a:t>
            </a:r>
          </a:p>
        </p:txBody>
      </p:sp>
      <p:sp>
        <p:nvSpPr>
          <p:cNvPr name="TextBox 21" id="21"/>
          <p:cNvSpPr txBox="true"/>
          <p:nvPr/>
        </p:nvSpPr>
        <p:spPr>
          <a:xfrm rot="0">
            <a:off x="10868437" y="5979173"/>
            <a:ext cx="3323897"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POST</a:t>
            </a:r>
          </a:p>
        </p:txBody>
      </p:sp>
      <p:sp>
        <p:nvSpPr>
          <p:cNvPr name="TextBox 22" id="22"/>
          <p:cNvSpPr txBox="true"/>
          <p:nvPr/>
        </p:nvSpPr>
        <p:spPr>
          <a:xfrm rot="0">
            <a:off x="10868437" y="6456360"/>
            <a:ext cx="3080246" cy="25012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This page allows users to seamlessly post their articles. With an intuitive UI, users can easily input and submit content</a:t>
            </a:r>
          </a:p>
        </p:txBody>
      </p:sp>
      <p:sp>
        <p:nvSpPr>
          <p:cNvPr name="TextBox 23" id="23"/>
          <p:cNvSpPr txBox="true"/>
          <p:nvPr/>
        </p:nvSpPr>
        <p:spPr>
          <a:xfrm rot="0">
            <a:off x="10868437" y="4500649"/>
            <a:ext cx="2599669" cy="1506818"/>
          </a:xfrm>
          <a:prstGeom prst="rect">
            <a:avLst/>
          </a:prstGeom>
        </p:spPr>
        <p:txBody>
          <a:bodyPr anchor="t" rtlCol="false" tIns="0" lIns="0" bIns="0" rIns="0">
            <a:spAutoFit/>
          </a:bodyPr>
          <a:lstStyle/>
          <a:p>
            <a:pPr algn="l">
              <a:lnSpc>
                <a:spcPts val="11397"/>
              </a:lnSpc>
            </a:pPr>
            <a:r>
              <a:rPr lang="en-US" b="true" sz="9497">
                <a:solidFill>
                  <a:srgbClr val="FCC287"/>
                </a:solidFill>
                <a:latin typeface="Poppins Bold"/>
                <a:ea typeface="Poppins Bold"/>
                <a:cs typeface="Poppins Bold"/>
                <a:sym typeface="Poppins Bold"/>
              </a:rPr>
              <a:t>04</a:t>
            </a:r>
          </a:p>
        </p:txBody>
      </p:sp>
      <p:sp>
        <p:nvSpPr>
          <p:cNvPr name="TextBox 24" id="24"/>
          <p:cNvSpPr txBox="true"/>
          <p:nvPr/>
        </p:nvSpPr>
        <p:spPr>
          <a:xfrm rot="0">
            <a:off x="14392359" y="5979173"/>
            <a:ext cx="2943426"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CHECKING AI</a:t>
            </a:r>
          </a:p>
        </p:txBody>
      </p:sp>
      <p:sp>
        <p:nvSpPr>
          <p:cNvPr name="TextBox 25" id="25"/>
          <p:cNvSpPr txBox="true"/>
          <p:nvPr/>
        </p:nvSpPr>
        <p:spPr>
          <a:xfrm rot="0">
            <a:off x="14392359" y="6456360"/>
            <a:ext cx="3080246" cy="12439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We used ai to check if the content is human written or ai generated</a:t>
            </a:r>
          </a:p>
        </p:txBody>
      </p:sp>
      <p:sp>
        <p:nvSpPr>
          <p:cNvPr name="TextBox 26" id="26"/>
          <p:cNvSpPr txBox="true"/>
          <p:nvPr/>
        </p:nvSpPr>
        <p:spPr>
          <a:xfrm rot="0">
            <a:off x="14392359" y="4500649"/>
            <a:ext cx="2943426" cy="1507323"/>
          </a:xfrm>
          <a:prstGeom prst="rect">
            <a:avLst/>
          </a:prstGeom>
        </p:spPr>
        <p:txBody>
          <a:bodyPr anchor="t" rtlCol="false" tIns="0" lIns="0" bIns="0" rIns="0">
            <a:spAutoFit/>
          </a:bodyPr>
          <a:lstStyle/>
          <a:p>
            <a:pPr algn="l">
              <a:lnSpc>
                <a:spcPts val="11397"/>
              </a:lnSpc>
            </a:pPr>
            <a:r>
              <a:rPr lang="en-US" b="true" sz="9497">
                <a:solidFill>
                  <a:srgbClr val="FCC287"/>
                </a:solidFill>
                <a:latin typeface="Poppins Bold"/>
                <a:ea typeface="Poppins Bold"/>
                <a:cs typeface="Poppins Bold"/>
                <a:sym typeface="Poppins Bold"/>
              </a:rPr>
              <a:t>05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81608" y="9563152"/>
            <a:ext cx="3302023" cy="1020625"/>
          </a:xfrm>
          <a:custGeom>
            <a:avLst/>
            <a:gdLst/>
            <a:ahLst/>
            <a:cxnLst/>
            <a:rect r="r" b="b" t="t" l="l"/>
            <a:pathLst>
              <a:path h="1020625" w="3302023">
                <a:moveTo>
                  <a:pt x="0" y="0"/>
                </a:moveTo>
                <a:lnTo>
                  <a:pt x="3302023" y="0"/>
                </a:lnTo>
                <a:lnTo>
                  <a:pt x="3302023" y="1020625"/>
                </a:lnTo>
                <a:lnTo>
                  <a:pt x="0" y="1020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29825" y="1823313"/>
            <a:ext cx="8235096" cy="6665765"/>
            <a:chOff x="0" y="0"/>
            <a:chExt cx="10980128" cy="8887686"/>
          </a:xfrm>
        </p:grpSpPr>
        <p:grpSp>
          <p:nvGrpSpPr>
            <p:cNvPr name="Group 4" id="4"/>
            <p:cNvGrpSpPr/>
            <p:nvPr/>
          </p:nvGrpSpPr>
          <p:grpSpPr>
            <a:xfrm rot="0">
              <a:off x="0" y="0"/>
              <a:ext cx="331203" cy="331203"/>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6" id="6"/>
            <p:cNvGrpSpPr/>
            <p:nvPr/>
          </p:nvGrpSpPr>
          <p:grpSpPr>
            <a:xfrm rot="0">
              <a:off x="664779"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1321644"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sp>
          <p:nvSpPr>
            <p:cNvPr name="Freeform 10" id="10"/>
            <p:cNvSpPr/>
            <p:nvPr/>
          </p:nvSpPr>
          <p:spPr>
            <a:xfrm flipH="false" flipV="false" rot="5400000">
              <a:off x="4273064" y="8084146"/>
              <a:ext cx="794678" cy="812403"/>
            </a:xfrm>
            <a:custGeom>
              <a:avLst/>
              <a:gdLst/>
              <a:ahLst/>
              <a:cxnLst/>
              <a:rect r="r" b="b" t="t" l="l"/>
              <a:pathLst>
                <a:path h="812403" w="794678">
                  <a:moveTo>
                    <a:pt x="0" y="0"/>
                  </a:moveTo>
                  <a:lnTo>
                    <a:pt x="794678" y="0"/>
                  </a:lnTo>
                  <a:lnTo>
                    <a:pt x="794678" y="812403"/>
                  </a:lnTo>
                  <a:lnTo>
                    <a:pt x="0" y="812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536749"/>
              <a:ext cx="10980128" cy="2157608"/>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CREATE ACCOUNT &amp; LOGIN </a:t>
              </a:r>
            </a:p>
          </p:txBody>
        </p:sp>
        <p:sp>
          <p:nvSpPr>
            <p:cNvPr name="TextBox 12" id="12"/>
            <p:cNvSpPr txBox="true"/>
            <p:nvPr/>
          </p:nvSpPr>
          <p:spPr>
            <a:xfrm rot="0">
              <a:off x="0" y="3464249"/>
              <a:ext cx="6634567" cy="5873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SIGN IN AND SIGN UP</a:t>
              </a:r>
            </a:p>
          </p:txBody>
        </p:sp>
        <p:sp>
          <p:nvSpPr>
            <p:cNvPr name="TextBox 13" id="13"/>
            <p:cNvSpPr txBox="true"/>
            <p:nvPr/>
          </p:nvSpPr>
          <p:spPr>
            <a:xfrm rot="0">
              <a:off x="0" y="4107046"/>
              <a:ext cx="7643178" cy="220154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These are the login and sign-up screens of our app, featuring various UI elements and full backend connectivity for user authentication.</a:t>
              </a:r>
            </a:p>
          </p:txBody>
        </p:sp>
        <p:sp>
          <p:nvSpPr>
            <p:cNvPr name="TextBox 14" id="14"/>
            <p:cNvSpPr txBox="true"/>
            <p:nvPr/>
          </p:nvSpPr>
          <p:spPr>
            <a:xfrm rot="0">
              <a:off x="0" y="7813273"/>
              <a:ext cx="4907142" cy="587177"/>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LETS GET STARTED</a:t>
              </a:r>
            </a:p>
          </p:txBody>
        </p:sp>
      </p:grpSp>
      <p:grpSp>
        <p:nvGrpSpPr>
          <p:cNvPr name="Group 15" id="15"/>
          <p:cNvGrpSpPr/>
          <p:nvPr/>
        </p:nvGrpSpPr>
        <p:grpSpPr>
          <a:xfrm rot="0">
            <a:off x="0" y="1613740"/>
            <a:ext cx="4124789" cy="7059521"/>
            <a:chOff x="0" y="0"/>
            <a:chExt cx="5499719" cy="9412694"/>
          </a:xfrm>
        </p:grpSpPr>
        <p:pic>
          <p:nvPicPr>
            <p:cNvPr name="Picture 16" id="16"/>
            <p:cNvPicPr>
              <a:picLocks noChangeAspect="true"/>
            </p:cNvPicPr>
            <p:nvPr/>
          </p:nvPicPr>
          <p:blipFill>
            <a:blip r:embed="rId6"/>
            <a:srcRect l="0" t="11491" r="0" b="11491"/>
            <a:stretch>
              <a:fillRect/>
            </a:stretch>
          </p:blipFill>
          <p:spPr>
            <a:xfrm flipH="false" flipV="false">
              <a:off x="0" y="0"/>
              <a:ext cx="5499719" cy="9412694"/>
            </a:xfrm>
            <a:prstGeom prst="rect">
              <a:avLst/>
            </a:prstGeom>
          </p:spPr>
        </p:pic>
      </p:grpSp>
      <p:sp>
        <p:nvSpPr>
          <p:cNvPr name="Freeform 17" id="17"/>
          <p:cNvSpPr/>
          <p:nvPr/>
        </p:nvSpPr>
        <p:spPr>
          <a:xfrm flipH="false" flipV="false" rot="0">
            <a:off x="5012079" y="1607909"/>
            <a:ext cx="4130457" cy="7065351"/>
          </a:xfrm>
          <a:custGeom>
            <a:avLst/>
            <a:gdLst/>
            <a:ahLst/>
            <a:cxnLst/>
            <a:rect r="r" b="b" t="t" l="l"/>
            <a:pathLst>
              <a:path h="7065351" w="4130457">
                <a:moveTo>
                  <a:pt x="0" y="0"/>
                </a:moveTo>
                <a:lnTo>
                  <a:pt x="4130457" y="0"/>
                </a:lnTo>
                <a:lnTo>
                  <a:pt x="4130457" y="7065351"/>
                </a:lnTo>
                <a:lnTo>
                  <a:pt x="0" y="7065351"/>
                </a:lnTo>
                <a:lnTo>
                  <a:pt x="0" y="0"/>
                </a:lnTo>
                <a:close/>
              </a:path>
            </a:pathLst>
          </a:custGeom>
          <a:blipFill>
            <a:blip r:embed="rId7"/>
            <a:stretch>
              <a:fillRect l="0" t="-19430" r="-3814" b="-15437"/>
            </a:stretch>
          </a:blipFill>
        </p:spPr>
      </p:sp>
      <p:sp>
        <p:nvSpPr>
          <p:cNvPr name="Freeform 18" id="18"/>
          <p:cNvSpPr/>
          <p:nvPr/>
        </p:nvSpPr>
        <p:spPr>
          <a:xfrm flipH="false" flipV="false" rot="0">
            <a:off x="2062395" y="8527611"/>
            <a:ext cx="2184126" cy="730689"/>
          </a:xfrm>
          <a:custGeom>
            <a:avLst/>
            <a:gdLst/>
            <a:ahLst/>
            <a:cxnLst/>
            <a:rect r="r" b="b" t="t" l="l"/>
            <a:pathLst>
              <a:path h="730689" w="2184126">
                <a:moveTo>
                  <a:pt x="0" y="0"/>
                </a:moveTo>
                <a:lnTo>
                  <a:pt x="2184126" y="0"/>
                </a:lnTo>
                <a:lnTo>
                  <a:pt x="2184126" y="730689"/>
                </a:lnTo>
                <a:lnTo>
                  <a:pt x="0" y="7306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7077307" y="8527611"/>
            <a:ext cx="2184126" cy="730689"/>
          </a:xfrm>
          <a:custGeom>
            <a:avLst/>
            <a:gdLst/>
            <a:ahLst/>
            <a:cxnLst/>
            <a:rect r="r" b="b" t="t" l="l"/>
            <a:pathLst>
              <a:path h="730689" w="2184126">
                <a:moveTo>
                  <a:pt x="0" y="0"/>
                </a:moveTo>
                <a:lnTo>
                  <a:pt x="2184126" y="0"/>
                </a:lnTo>
                <a:lnTo>
                  <a:pt x="2184126" y="730689"/>
                </a:lnTo>
                <a:lnTo>
                  <a:pt x="0" y="7306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68686" y="-257546"/>
            <a:ext cx="6020419" cy="6064524"/>
          </a:xfrm>
          <a:custGeom>
            <a:avLst/>
            <a:gdLst/>
            <a:ahLst/>
            <a:cxnLst/>
            <a:rect r="r" b="b" t="t" l="l"/>
            <a:pathLst>
              <a:path h="6064524" w="6020419">
                <a:moveTo>
                  <a:pt x="0" y="0"/>
                </a:moveTo>
                <a:lnTo>
                  <a:pt x="6020419" y="0"/>
                </a:lnTo>
                <a:lnTo>
                  <a:pt x="6020419" y="6064525"/>
                </a:lnTo>
                <a:lnTo>
                  <a:pt x="0" y="6064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169444" y="832871"/>
            <a:ext cx="4624903" cy="9258135"/>
            <a:chOff x="0" y="0"/>
            <a:chExt cx="6166538" cy="12344179"/>
          </a:xfrm>
        </p:grpSpPr>
        <p:pic>
          <p:nvPicPr>
            <p:cNvPr name="Picture 4" id="4"/>
            <p:cNvPicPr>
              <a:picLocks noChangeAspect="true"/>
            </p:cNvPicPr>
            <p:nvPr/>
          </p:nvPicPr>
          <p:blipFill>
            <a:blip r:embed="rId4"/>
            <a:srcRect l="0" t="4959" r="0" b="4959"/>
            <a:stretch>
              <a:fillRect/>
            </a:stretch>
          </p:blipFill>
          <p:spPr>
            <a:xfrm flipH="false" flipV="false">
              <a:off x="0" y="0"/>
              <a:ext cx="6166538" cy="12344179"/>
            </a:xfrm>
            <a:prstGeom prst="rect">
              <a:avLst/>
            </a:prstGeom>
          </p:spPr>
        </p:pic>
      </p:grpSp>
      <p:grpSp>
        <p:nvGrpSpPr>
          <p:cNvPr name="Group 5" id="5"/>
          <p:cNvGrpSpPr/>
          <p:nvPr/>
        </p:nvGrpSpPr>
        <p:grpSpPr>
          <a:xfrm rot="0">
            <a:off x="2225518" y="1951323"/>
            <a:ext cx="1239636" cy="248402"/>
            <a:chOff x="0" y="0"/>
            <a:chExt cx="1652847" cy="331203"/>
          </a:xfrm>
        </p:grpSpPr>
        <p:grpSp>
          <p:nvGrpSpPr>
            <p:cNvPr name="Group 6" id="6"/>
            <p:cNvGrpSpPr/>
            <p:nvPr/>
          </p:nvGrpSpPr>
          <p:grpSpPr>
            <a:xfrm rot="0">
              <a:off x="0"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664779"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10" id="10"/>
            <p:cNvGrpSpPr/>
            <p:nvPr/>
          </p:nvGrpSpPr>
          <p:grpSpPr>
            <a:xfrm rot="0">
              <a:off x="1321644" y="0"/>
              <a:ext cx="331203" cy="331203"/>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2" id="12"/>
          <p:cNvSpPr/>
          <p:nvPr/>
        </p:nvSpPr>
        <p:spPr>
          <a:xfrm flipH="false" flipV="false" rot="0">
            <a:off x="10056734" y="2124591"/>
            <a:ext cx="1638928" cy="1069773"/>
          </a:xfrm>
          <a:custGeom>
            <a:avLst/>
            <a:gdLst/>
            <a:ahLst/>
            <a:cxnLst/>
            <a:rect r="r" b="b" t="t" l="l"/>
            <a:pathLst>
              <a:path h="1069773" w="1638928">
                <a:moveTo>
                  <a:pt x="0" y="0"/>
                </a:moveTo>
                <a:lnTo>
                  <a:pt x="1638928" y="0"/>
                </a:lnTo>
                <a:lnTo>
                  <a:pt x="1638928" y="1069773"/>
                </a:lnTo>
                <a:lnTo>
                  <a:pt x="0" y="10697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225518" y="2356266"/>
            <a:ext cx="6192592"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FIRST PAGE</a:t>
            </a:r>
          </a:p>
        </p:txBody>
      </p:sp>
      <p:sp>
        <p:nvSpPr>
          <p:cNvPr name="TextBox 14" id="14"/>
          <p:cNvSpPr txBox="true"/>
          <p:nvPr/>
        </p:nvSpPr>
        <p:spPr>
          <a:xfrm rot="0">
            <a:off x="2225518" y="4665243"/>
            <a:ext cx="4286951"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UI ELEMENTS</a:t>
            </a:r>
          </a:p>
        </p:txBody>
      </p:sp>
      <p:sp>
        <p:nvSpPr>
          <p:cNvPr name="TextBox 15" id="15"/>
          <p:cNvSpPr txBox="true"/>
          <p:nvPr/>
        </p:nvSpPr>
        <p:spPr>
          <a:xfrm rot="0">
            <a:off x="2225518" y="5142429"/>
            <a:ext cx="6192592" cy="25012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Our home screen is designed for convenience and engagement — it showcases a 'Featured Post of the Day', includes a voice-enabled search bar, quick-access buttons to add or view your posts, a toggle for dark and light modes, and a simple logout option.</a:t>
            </a:r>
          </a:p>
        </p:txBody>
      </p:sp>
      <p:sp>
        <p:nvSpPr>
          <p:cNvPr name="TextBox 16" id="16"/>
          <p:cNvSpPr txBox="true"/>
          <p:nvPr/>
        </p:nvSpPr>
        <p:spPr>
          <a:xfrm rot="0">
            <a:off x="2131772" y="7956381"/>
            <a:ext cx="4013702"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FEATURES</a:t>
            </a:r>
          </a:p>
        </p:txBody>
      </p:sp>
      <p:sp>
        <p:nvSpPr>
          <p:cNvPr name="TextBox 17" id="17"/>
          <p:cNvSpPr txBox="true"/>
          <p:nvPr/>
        </p:nvSpPr>
        <p:spPr>
          <a:xfrm rot="0">
            <a:off x="2131772" y="8433567"/>
            <a:ext cx="6192592" cy="4057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Featured post changes daily.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9151" y="128028"/>
            <a:ext cx="6020419" cy="6064524"/>
          </a:xfrm>
          <a:custGeom>
            <a:avLst/>
            <a:gdLst/>
            <a:ahLst/>
            <a:cxnLst/>
            <a:rect r="r" b="b" t="t" l="l"/>
            <a:pathLst>
              <a:path h="6064524" w="6020419">
                <a:moveTo>
                  <a:pt x="0" y="0"/>
                </a:moveTo>
                <a:lnTo>
                  <a:pt x="6020419" y="0"/>
                </a:lnTo>
                <a:lnTo>
                  <a:pt x="6020419" y="6064524"/>
                </a:lnTo>
                <a:lnTo>
                  <a:pt x="0" y="6064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0"/>
            <a:ext cx="4954535" cy="9985713"/>
            <a:chOff x="0" y="0"/>
            <a:chExt cx="6606047" cy="13314285"/>
          </a:xfrm>
        </p:grpSpPr>
        <p:pic>
          <p:nvPicPr>
            <p:cNvPr name="Picture 4" id="4"/>
            <p:cNvPicPr>
              <a:picLocks noChangeAspect="true"/>
            </p:cNvPicPr>
            <p:nvPr/>
          </p:nvPicPr>
          <p:blipFill>
            <a:blip r:embed="rId4"/>
            <a:srcRect l="0" t="4651" r="0" b="4651"/>
            <a:stretch>
              <a:fillRect/>
            </a:stretch>
          </p:blipFill>
          <p:spPr>
            <a:xfrm flipH="false" flipV="false">
              <a:off x="0" y="0"/>
              <a:ext cx="6606047" cy="13314285"/>
            </a:xfrm>
            <a:prstGeom prst="rect">
              <a:avLst/>
            </a:prstGeom>
          </p:spPr>
        </p:pic>
      </p:grpSp>
      <p:grpSp>
        <p:nvGrpSpPr>
          <p:cNvPr name="Group 5" id="5"/>
          <p:cNvGrpSpPr/>
          <p:nvPr/>
        </p:nvGrpSpPr>
        <p:grpSpPr>
          <a:xfrm rot="0">
            <a:off x="9333497" y="1502512"/>
            <a:ext cx="1239636" cy="248402"/>
            <a:chOff x="0" y="0"/>
            <a:chExt cx="1652847" cy="331203"/>
          </a:xfrm>
        </p:grpSpPr>
        <p:grpSp>
          <p:nvGrpSpPr>
            <p:cNvPr name="Group 6" id="6"/>
            <p:cNvGrpSpPr/>
            <p:nvPr/>
          </p:nvGrpSpPr>
          <p:grpSpPr>
            <a:xfrm rot="0">
              <a:off x="0"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664779"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10" id="10"/>
            <p:cNvGrpSpPr/>
            <p:nvPr/>
          </p:nvGrpSpPr>
          <p:grpSpPr>
            <a:xfrm rot="0">
              <a:off x="1321644" y="0"/>
              <a:ext cx="331203" cy="331203"/>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2" id="12"/>
          <p:cNvSpPr/>
          <p:nvPr/>
        </p:nvSpPr>
        <p:spPr>
          <a:xfrm flipH="false" flipV="false" rot="-5400000">
            <a:off x="6125076" y="9116459"/>
            <a:ext cx="1358688" cy="1642370"/>
          </a:xfrm>
          <a:custGeom>
            <a:avLst/>
            <a:gdLst/>
            <a:ahLst/>
            <a:cxnLst/>
            <a:rect r="r" b="b" t="t" l="l"/>
            <a:pathLst>
              <a:path h="1642370" w="1358688">
                <a:moveTo>
                  <a:pt x="0" y="0"/>
                </a:moveTo>
                <a:lnTo>
                  <a:pt x="1358688" y="0"/>
                </a:lnTo>
                <a:lnTo>
                  <a:pt x="1358688" y="1642370"/>
                </a:lnTo>
                <a:lnTo>
                  <a:pt x="0" y="16423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9333497" y="1907455"/>
            <a:ext cx="7503562"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SPEECH TO TEXT</a:t>
            </a:r>
          </a:p>
        </p:txBody>
      </p:sp>
      <p:sp>
        <p:nvSpPr>
          <p:cNvPr name="TextBox 14" id="14"/>
          <p:cNvSpPr txBox="true"/>
          <p:nvPr/>
        </p:nvSpPr>
        <p:spPr>
          <a:xfrm rot="0">
            <a:off x="9333497" y="2927985"/>
            <a:ext cx="4420598"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SEARCHING VIA AUDIO</a:t>
            </a:r>
          </a:p>
        </p:txBody>
      </p:sp>
      <p:sp>
        <p:nvSpPr>
          <p:cNvPr name="TextBox 15" id="15"/>
          <p:cNvSpPr txBox="true"/>
          <p:nvPr/>
        </p:nvSpPr>
        <p:spPr>
          <a:xfrm rot="0">
            <a:off x="9333497" y="3480435"/>
            <a:ext cx="7925803" cy="16630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On this page, we’ve implemented Google’s microphone functionality, allowing users to perform voice searches seamlessly. This integration makes searching for content more efficient and hands-free, enhancing the user experience</a:t>
            </a:r>
          </a:p>
        </p:txBody>
      </p:sp>
      <p:sp>
        <p:nvSpPr>
          <p:cNvPr name="TextBox 16" id="16"/>
          <p:cNvSpPr txBox="true"/>
          <p:nvPr/>
        </p:nvSpPr>
        <p:spPr>
          <a:xfrm rot="0">
            <a:off x="9333497" y="5583407"/>
            <a:ext cx="4490909"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IMPLEMENTAION</a:t>
            </a:r>
          </a:p>
        </p:txBody>
      </p:sp>
      <p:sp>
        <p:nvSpPr>
          <p:cNvPr name="TextBox 17" id="17"/>
          <p:cNvSpPr txBox="true"/>
          <p:nvPr/>
        </p:nvSpPr>
        <p:spPr>
          <a:xfrm rot="0">
            <a:off x="9333497" y="6134913"/>
            <a:ext cx="7925803" cy="33394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We integrated Google’s Speech-to-Text API with Jetpack Compose to enable voice search functionality. The app utilizes AsyncImage for efficient image loading and displays results using a Card with dynamic Row and Column layouts. The stripHtmlTags extension function is used to clean text excerpts. Search results, including thumbnails, titles, and descriptions, are rendered with responsive, adaptive UI components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9151" y="128028"/>
            <a:ext cx="6020419" cy="6064524"/>
          </a:xfrm>
          <a:custGeom>
            <a:avLst/>
            <a:gdLst/>
            <a:ahLst/>
            <a:cxnLst/>
            <a:rect r="r" b="b" t="t" l="l"/>
            <a:pathLst>
              <a:path h="6064524" w="6020419">
                <a:moveTo>
                  <a:pt x="0" y="0"/>
                </a:moveTo>
                <a:lnTo>
                  <a:pt x="6020419" y="0"/>
                </a:lnTo>
                <a:lnTo>
                  <a:pt x="6020419" y="6064524"/>
                </a:lnTo>
                <a:lnTo>
                  <a:pt x="0" y="6064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0"/>
            <a:ext cx="4954535" cy="9985713"/>
            <a:chOff x="0" y="0"/>
            <a:chExt cx="6606047" cy="13314285"/>
          </a:xfrm>
        </p:grpSpPr>
        <p:pic>
          <p:nvPicPr>
            <p:cNvPr name="Picture 4" id="4"/>
            <p:cNvPicPr>
              <a:picLocks noChangeAspect="true"/>
            </p:cNvPicPr>
            <p:nvPr/>
          </p:nvPicPr>
          <p:blipFill>
            <a:blip r:embed="rId4"/>
            <a:srcRect l="0" t="4651" r="0" b="4651"/>
            <a:stretch>
              <a:fillRect/>
            </a:stretch>
          </p:blipFill>
          <p:spPr>
            <a:xfrm flipH="false" flipV="false">
              <a:off x="0" y="0"/>
              <a:ext cx="6606047" cy="13314285"/>
            </a:xfrm>
            <a:prstGeom prst="rect">
              <a:avLst/>
            </a:prstGeom>
          </p:spPr>
        </p:pic>
      </p:grpSp>
      <p:grpSp>
        <p:nvGrpSpPr>
          <p:cNvPr name="Group 5" id="5"/>
          <p:cNvGrpSpPr/>
          <p:nvPr/>
        </p:nvGrpSpPr>
        <p:grpSpPr>
          <a:xfrm rot="0">
            <a:off x="9333497" y="1502512"/>
            <a:ext cx="1239636" cy="248402"/>
            <a:chOff x="0" y="0"/>
            <a:chExt cx="1652847" cy="331203"/>
          </a:xfrm>
        </p:grpSpPr>
        <p:grpSp>
          <p:nvGrpSpPr>
            <p:cNvPr name="Group 6" id="6"/>
            <p:cNvGrpSpPr/>
            <p:nvPr/>
          </p:nvGrpSpPr>
          <p:grpSpPr>
            <a:xfrm rot="0">
              <a:off x="0" y="0"/>
              <a:ext cx="331203" cy="331203"/>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8" id="8"/>
            <p:cNvGrpSpPr/>
            <p:nvPr/>
          </p:nvGrpSpPr>
          <p:grpSpPr>
            <a:xfrm rot="0">
              <a:off x="664779" y="0"/>
              <a:ext cx="331203" cy="331203"/>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10" id="10"/>
            <p:cNvGrpSpPr/>
            <p:nvPr/>
          </p:nvGrpSpPr>
          <p:grpSpPr>
            <a:xfrm rot="0">
              <a:off x="1321644" y="0"/>
              <a:ext cx="331203" cy="331203"/>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2" id="12"/>
          <p:cNvSpPr/>
          <p:nvPr/>
        </p:nvSpPr>
        <p:spPr>
          <a:xfrm flipH="false" flipV="false" rot="-5400000">
            <a:off x="6125076" y="9116459"/>
            <a:ext cx="1358688" cy="1642370"/>
          </a:xfrm>
          <a:custGeom>
            <a:avLst/>
            <a:gdLst/>
            <a:ahLst/>
            <a:cxnLst/>
            <a:rect r="r" b="b" t="t" l="l"/>
            <a:pathLst>
              <a:path h="1642370" w="1358688">
                <a:moveTo>
                  <a:pt x="0" y="0"/>
                </a:moveTo>
                <a:lnTo>
                  <a:pt x="1358688" y="0"/>
                </a:lnTo>
                <a:lnTo>
                  <a:pt x="1358688" y="1642370"/>
                </a:lnTo>
                <a:lnTo>
                  <a:pt x="0" y="16423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9333497" y="1907455"/>
            <a:ext cx="7503562"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CREATE ARTICLE</a:t>
            </a:r>
          </a:p>
        </p:txBody>
      </p:sp>
      <p:sp>
        <p:nvSpPr>
          <p:cNvPr name="TextBox 14" id="14"/>
          <p:cNvSpPr txBox="true"/>
          <p:nvPr/>
        </p:nvSpPr>
        <p:spPr>
          <a:xfrm rot="0">
            <a:off x="9333497" y="2927985"/>
            <a:ext cx="4420598"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POSTING </a:t>
            </a:r>
          </a:p>
        </p:txBody>
      </p:sp>
      <p:sp>
        <p:nvSpPr>
          <p:cNvPr name="TextBox 15" id="15"/>
          <p:cNvSpPr txBox="true"/>
          <p:nvPr/>
        </p:nvSpPr>
        <p:spPr>
          <a:xfrm rot="0">
            <a:off x="9333497" y="3480435"/>
            <a:ext cx="7925803" cy="8248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On this page, we’ve implemented article posting functionality, allowing users to perform post seamlessly.</a:t>
            </a:r>
          </a:p>
        </p:txBody>
      </p:sp>
      <p:sp>
        <p:nvSpPr>
          <p:cNvPr name="TextBox 16" id="16"/>
          <p:cNvSpPr txBox="true"/>
          <p:nvPr/>
        </p:nvSpPr>
        <p:spPr>
          <a:xfrm rot="0">
            <a:off x="9333497" y="4754732"/>
            <a:ext cx="4490909"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IMPLEMENTAION</a:t>
            </a:r>
          </a:p>
        </p:txBody>
      </p:sp>
      <p:sp>
        <p:nvSpPr>
          <p:cNvPr name="TextBox 17" id="17"/>
          <p:cNvSpPr txBox="true"/>
          <p:nvPr/>
        </p:nvSpPr>
        <p:spPr>
          <a:xfrm rot="0">
            <a:off x="9333497" y="5354807"/>
            <a:ext cx="7925803" cy="41776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This screen enables users to create and publish articles within the app. Utilizing Jetpack Compose for UI, it integrates Firebase Authentication for user authentication and Firestore for real-time data storage. Users can input article titles and content using OutlinedTextField components. Upon submission, the article is stored in Firebase Firestore under the 'userArticles' collection. The Scaffold layout structure is used for a top app bar and a floating action button to publish articles. Input validation ensures the button is only active when both title and content are provided.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507770"/>
            <a:ext cx="1239636" cy="248402"/>
            <a:chOff x="0" y="0"/>
            <a:chExt cx="1652847" cy="331203"/>
          </a:xfrm>
        </p:grpSpPr>
        <p:grpSp>
          <p:nvGrpSpPr>
            <p:cNvPr name="Group 3" id="3"/>
            <p:cNvGrpSpPr/>
            <p:nvPr/>
          </p:nvGrpSpPr>
          <p:grpSpPr>
            <a:xfrm rot="0">
              <a:off x="0" y="0"/>
              <a:ext cx="331203" cy="331203"/>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5" id="5"/>
            <p:cNvGrpSpPr/>
            <p:nvPr/>
          </p:nvGrpSpPr>
          <p:grpSpPr>
            <a:xfrm rot="0">
              <a:off x="664779" y="0"/>
              <a:ext cx="331203" cy="33120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7" id="7"/>
            <p:cNvGrpSpPr/>
            <p:nvPr/>
          </p:nvGrpSpPr>
          <p:grpSpPr>
            <a:xfrm rot="0">
              <a:off x="1321644" y="0"/>
              <a:ext cx="331203" cy="331203"/>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9" id="9"/>
          <p:cNvSpPr/>
          <p:nvPr/>
        </p:nvSpPr>
        <p:spPr>
          <a:xfrm flipH="false" flipV="false" rot="0">
            <a:off x="1028700" y="1253800"/>
            <a:ext cx="1961940" cy="1919134"/>
          </a:xfrm>
          <a:custGeom>
            <a:avLst/>
            <a:gdLst/>
            <a:ahLst/>
            <a:cxnLst/>
            <a:rect r="r" b="b" t="t" l="l"/>
            <a:pathLst>
              <a:path h="1919134" w="1961940">
                <a:moveTo>
                  <a:pt x="0" y="0"/>
                </a:moveTo>
                <a:lnTo>
                  <a:pt x="1961940" y="0"/>
                </a:lnTo>
                <a:lnTo>
                  <a:pt x="1961940" y="1919134"/>
                </a:lnTo>
                <a:lnTo>
                  <a:pt x="0" y="19191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144000" y="0"/>
            <a:ext cx="3230056" cy="7177901"/>
          </a:xfrm>
          <a:custGeom>
            <a:avLst/>
            <a:gdLst/>
            <a:ahLst/>
            <a:cxnLst/>
            <a:rect r="r" b="b" t="t" l="l"/>
            <a:pathLst>
              <a:path h="7177901" w="3230056">
                <a:moveTo>
                  <a:pt x="0" y="0"/>
                </a:moveTo>
                <a:lnTo>
                  <a:pt x="3230056" y="0"/>
                </a:lnTo>
                <a:lnTo>
                  <a:pt x="3230056" y="7177901"/>
                </a:lnTo>
                <a:lnTo>
                  <a:pt x="0" y="7177901"/>
                </a:lnTo>
                <a:lnTo>
                  <a:pt x="0" y="0"/>
                </a:lnTo>
                <a:close/>
              </a:path>
            </a:pathLst>
          </a:custGeom>
          <a:blipFill>
            <a:blip r:embed="rId4"/>
            <a:stretch>
              <a:fillRect l="0" t="0" r="0" b="0"/>
            </a:stretch>
          </a:blipFill>
        </p:spPr>
      </p:sp>
      <p:sp>
        <p:nvSpPr>
          <p:cNvPr name="Freeform 11" id="11"/>
          <p:cNvSpPr/>
          <p:nvPr/>
        </p:nvSpPr>
        <p:spPr>
          <a:xfrm flipH="false" flipV="false" rot="0">
            <a:off x="5183418" y="15121"/>
            <a:ext cx="3230056" cy="7177901"/>
          </a:xfrm>
          <a:custGeom>
            <a:avLst/>
            <a:gdLst/>
            <a:ahLst/>
            <a:cxnLst/>
            <a:rect r="r" b="b" t="t" l="l"/>
            <a:pathLst>
              <a:path h="7177901" w="3230056">
                <a:moveTo>
                  <a:pt x="0" y="0"/>
                </a:moveTo>
                <a:lnTo>
                  <a:pt x="3230056" y="0"/>
                </a:lnTo>
                <a:lnTo>
                  <a:pt x="3230056" y="7177901"/>
                </a:lnTo>
                <a:lnTo>
                  <a:pt x="0" y="7177901"/>
                </a:lnTo>
                <a:lnTo>
                  <a:pt x="0" y="0"/>
                </a:lnTo>
                <a:close/>
              </a:path>
            </a:pathLst>
          </a:custGeom>
          <a:blipFill>
            <a:blip r:embed="rId5"/>
            <a:stretch>
              <a:fillRect l="0" t="0" r="0" b="0"/>
            </a:stretch>
          </a:blipFill>
        </p:spPr>
      </p:sp>
      <p:sp>
        <p:nvSpPr>
          <p:cNvPr name="Freeform 12" id="12"/>
          <p:cNvSpPr/>
          <p:nvPr/>
        </p:nvSpPr>
        <p:spPr>
          <a:xfrm flipH="false" flipV="false" rot="0">
            <a:off x="12976791" y="-69524"/>
            <a:ext cx="3230056" cy="7177901"/>
          </a:xfrm>
          <a:custGeom>
            <a:avLst/>
            <a:gdLst/>
            <a:ahLst/>
            <a:cxnLst/>
            <a:rect r="r" b="b" t="t" l="l"/>
            <a:pathLst>
              <a:path h="7177901" w="3230056">
                <a:moveTo>
                  <a:pt x="0" y="0"/>
                </a:moveTo>
                <a:lnTo>
                  <a:pt x="3230055" y="0"/>
                </a:lnTo>
                <a:lnTo>
                  <a:pt x="3230055" y="7177901"/>
                </a:lnTo>
                <a:lnTo>
                  <a:pt x="0" y="7177901"/>
                </a:lnTo>
                <a:lnTo>
                  <a:pt x="0" y="0"/>
                </a:lnTo>
                <a:close/>
              </a:path>
            </a:pathLst>
          </a:custGeom>
          <a:blipFill>
            <a:blip r:embed="rId6"/>
            <a:stretch>
              <a:fillRect l="0" t="0" r="0" b="0"/>
            </a:stretch>
          </a:blipFill>
        </p:spPr>
      </p:sp>
      <p:sp>
        <p:nvSpPr>
          <p:cNvPr name="TextBox 13" id="13"/>
          <p:cNvSpPr txBox="true"/>
          <p:nvPr/>
        </p:nvSpPr>
        <p:spPr>
          <a:xfrm rot="0">
            <a:off x="1028700" y="5153025"/>
            <a:ext cx="6314088"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USING AI</a:t>
            </a:r>
          </a:p>
        </p:txBody>
      </p:sp>
      <p:sp>
        <p:nvSpPr>
          <p:cNvPr name="TextBox 14" id="14"/>
          <p:cNvSpPr txBox="true"/>
          <p:nvPr/>
        </p:nvSpPr>
        <p:spPr>
          <a:xfrm rot="0">
            <a:off x="1724688" y="7470869"/>
            <a:ext cx="4216405" cy="4476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CHECKING CONTENT</a:t>
            </a:r>
          </a:p>
        </p:txBody>
      </p:sp>
      <p:sp>
        <p:nvSpPr>
          <p:cNvPr name="TextBox 15" id="15"/>
          <p:cNvSpPr txBox="true"/>
          <p:nvPr/>
        </p:nvSpPr>
        <p:spPr>
          <a:xfrm rot="0">
            <a:off x="1724688" y="8014782"/>
            <a:ext cx="14818633" cy="12439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To maintain content authenticity, we integrated an AI-based detection system that analyzes user-submitted articles to determine whether the content is human-written or AI-generated before posting. This step helps ensure the originality and reliability of shared information.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50101" y="90040"/>
            <a:ext cx="4417311" cy="10106920"/>
            <a:chOff x="0" y="0"/>
            <a:chExt cx="5889748" cy="13475893"/>
          </a:xfrm>
        </p:grpSpPr>
        <p:pic>
          <p:nvPicPr>
            <p:cNvPr name="Picture 3" id="3"/>
            <p:cNvPicPr>
              <a:picLocks noChangeAspect="true"/>
            </p:cNvPicPr>
            <p:nvPr/>
          </p:nvPicPr>
          <p:blipFill>
            <a:blip r:embed="rId2"/>
            <a:srcRect l="1437" t="0" r="1437" b="0"/>
            <a:stretch>
              <a:fillRect/>
            </a:stretch>
          </p:blipFill>
          <p:spPr>
            <a:xfrm flipH="false" flipV="false">
              <a:off x="0" y="0"/>
              <a:ext cx="5889748" cy="13475893"/>
            </a:xfrm>
            <a:prstGeom prst="rect">
              <a:avLst/>
            </a:prstGeom>
          </p:spPr>
        </p:pic>
      </p:grpSp>
      <p:grpSp>
        <p:nvGrpSpPr>
          <p:cNvPr name="Group 4" id="4"/>
          <p:cNvGrpSpPr/>
          <p:nvPr/>
        </p:nvGrpSpPr>
        <p:grpSpPr>
          <a:xfrm rot="0">
            <a:off x="8977102" y="1588437"/>
            <a:ext cx="1239636" cy="248402"/>
            <a:chOff x="0" y="0"/>
            <a:chExt cx="1652847" cy="331203"/>
          </a:xfrm>
        </p:grpSpPr>
        <p:grpSp>
          <p:nvGrpSpPr>
            <p:cNvPr name="Group 5" id="5"/>
            <p:cNvGrpSpPr/>
            <p:nvPr/>
          </p:nvGrpSpPr>
          <p:grpSpPr>
            <a:xfrm rot="0">
              <a:off x="0" y="0"/>
              <a:ext cx="331203" cy="331203"/>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7" id="7"/>
            <p:cNvGrpSpPr/>
            <p:nvPr/>
          </p:nvGrpSpPr>
          <p:grpSpPr>
            <a:xfrm rot="0">
              <a:off x="664779" y="0"/>
              <a:ext cx="331203" cy="331203"/>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nvGrpSpPr>
            <p:cNvPr name="Group 9" id="9"/>
            <p:cNvGrpSpPr/>
            <p:nvPr/>
          </p:nvGrpSpPr>
          <p:grpSpPr>
            <a:xfrm rot="0">
              <a:off x="1321644" y="0"/>
              <a:ext cx="331203" cy="331203"/>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CC287"/>
              </a:solidFill>
            </p:spPr>
          </p:sp>
        </p:grpSp>
      </p:grpSp>
      <p:sp>
        <p:nvSpPr>
          <p:cNvPr name="Freeform 11" id="11"/>
          <p:cNvSpPr/>
          <p:nvPr/>
        </p:nvSpPr>
        <p:spPr>
          <a:xfrm flipH="false" flipV="false" rot="0">
            <a:off x="15126942" y="-3267994"/>
            <a:ext cx="6020419" cy="6064524"/>
          </a:xfrm>
          <a:custGeom>
            <a:avLst/>
            <a:gdLst/>
            <a:ahLst/>
            <a:cxnLst/>
            <a:rect r="r" b="b" t="t" l="l"/>
            <a:pathLst>
              <a:path h="6064524" w="6020419">
                <a:moveTo>
                  <a:pt x="0" y="0"/>
                </a:moveTo>
                <a:lnTo>
                  <a:pt x="6020418" y="0"/>
                </a:lnTo>
                <a:lnTo>
                  <a:pt x="6020418" y="6064524"/>
                </a:lnTo>
                <a:lnTo>
                  <a:pt x="0" y="6064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5400000">
            <a:off x="913916" y="2500062"/>
            <a:ext cx="1772365" cy="592937"/>
          </a:xfrm>
          <a:custGeom>
            <a:avLst/>
            <a:gdLst/>
            <a:ahLst/>
            <a:cxnLst/>
            <a:rect r="r" b="b" t="t" l="l"/>
            <a:pathLst>
              <a:path h="592937" w="1772365">
                <a:moveTo>
                  <a:pt x="0" y="0"/>
                </a:moveTo>
                <a:lnTo>
                  <a:pt x="1772365" y="0"/>
                </a:lnTo>
                <a:lnTo>
                  <a:pt x="1772365" y="592937"/>
                </a:lnTo>
                <a:lnTo>
                  <a:pt x="0" y="5929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8977102" y="1993381"/>
            <a:ext cx="5416323" cy="853824"/>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USER POSTS</a:t>
            </a:r>
          </a:p>
        </p:txBody>
      </p:sp>
      <p:sp>
        <p:nvSpPr>
          <p:cNvPr name="TextBox 14" id="14"/>
          <p:cNvSpPr txBox="true"/>
          <p:nvPr/>
        </p:nvSpPr>
        <p:spPr>
          <a:xfrm rot="0">
            <a:off x="8977102" y="3500238"/>
            <a:ext cx="5058748" cy="447675"/>
          </a:xfrm>
          <a:prstGeom prst="rect">
            <a:avLst/>
          </a:prstGeom>
        </p:spPr>
        <p:txBody>
          <a:bodyPr anchor="t" rtlCol="false" tIns="0" lIns="0" bIns="0" rIns="0">
            <a:spAutoFit/>
          </a:bodyPr>
          <a:lstStyle/>
          <a:p>
            <a:pPr algn="l">
              <a:lnSpc>
                <a:spcPts val="3359"/>
              </a:lnSpc>
            </a:pPr>
            <a:r>
              <a:rPr lang="en-US" b="true" sz="2799">
                <a:solidFill>
                  <a:srgbClr val="000000"/>
                </a:solidFill>
                <a:latin typeface="Poppins Bold"/>
                <a:ea typeface="Poppins Bold"/>
                <a:cs typeface="Poppins Bold"/>
                <a:sym typeface="Poppins Bold"/>
              </a:rPr>
              <a:t>DESCRIPTION</a:t>
            </a:r>
          </a:p>
        </p:txBody>
      </p:sp>
      <p:sp>
        <p:nvSpPr>
          <p:cNvPr name="TextBox 15" id="15"/>
          <p:cNvSpPr txBox="true"/>
          <p:nvPr/>
        </p:nvSpPr>
        <p:spPr>
          <a:xfrm rot="0">
            <a:off x="8977102" y="4318933"/>
            <a:ext cx="6192592" cy="20821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All use</a:t>
            </a:r>
            <a:r>
              <a:rPr lang="en-US" sz="2400">
                <a:solidFill>
                  <a:srgbClr val="000000"/>
                </a:solidFill>
                <a:latin typeface="Source Sans Pro"/>
                <a:ea typeface="Source Sans Pro"/>
                <a:cs typeface="Source Sans Pro"/>
                <a:sym typeface="Source Sans Pro"/>
              </a:rPr>
              <a:t>r-submitted articles are stored in Firestore and linked to the user’s UID. A dedicated 'History' page fetches and displays these posts, allowing users to view their previously published content using real-time data queries.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4185" y="1335883"/>
            <a:ext cx="4818896" cy="2020767"/>
            <a:chOff x="0" y="0"/>
            <a:chExt cx="6425194" cy="2694357"/>
          </a:xfrm>
        </p:grpSpPr>
        <p:grpSp>
          <p:nvGrpSpPr>
            <p:cNvPr name="Group 3" id="3"/>
            <p:cNvGrpSpPr/>
            <p:nvPr/>
          </p:nvGrpSpPr>
          <p:grpSpPr>
            <a:xfrm rot="0">
              <a:off x="0" y="0"/>
              <a:ext cx="193683" cy="331203"/>
              <a:chOff x="0" y="0"/>
              <a:chExt cx="1119219" cy="1913890"/>
            </a:xfrm>
          </p:grpSpPr>
          <p:sp>
            <p:nvSpPr>
              <p:cNvPr name="Freeform 4" id="4"/>
              <p:cNvSpPr/>
              <p:nvPr/>
            </p:nvSpPr>
            <p:spPr>
              <a:xfrm flipH="false" flipV="false" rot="0">
                <a:off x="0" y="0"/>
                <a:ext cx="1119219" cy="1913890"/>
              </a:xfrm>
              <a:custGeom>
                <a:avLst/>
                <a:gdLst/>
                <a:ahLst/>
                <a:cxnLst/>
                <a:rect r="r" b="b" t="t" l="l"/>
                <a:pathLst>
                  <a:path h="1913890" w="1119219">
                    <a:moveTo>
                      <a:pt x="0" y="0"/>
                    </a:moveTo>
                    <a:lnTo>
                      <a:pt x="1119219" y="0"/>
                    </a:lnTo>
                    <a:lnTo>
                      <a:pt x="1119219" y="1913890"/>
                    </a:lnTo>
                    <a:lnTo>
                      <a:pt x="0" y="1913890"/>
                    </a:lnTo>
                    <a:close/>
                  </a:path>
                </a:pathLst>
              </a:custGeom>
              <a:solidFill>
                <a:srgbClr val="FCC287"/>
              </a:solidFill>
            </p:spPr>
          </p:sp>
        </p:grpSp>
        <p:grpSp>
          <p:nvGrpSpPr>
            <p:cNvPr name="Group 5" id="5"/>
            <p:cNvGrpSpPr/>
            <p:nvPr/>
          </p:nvGrpSpPr>
          <p:grpSpPr>
            <a:xfrm rot="0">
              <a:off x="388754" y="0"/>
              <a:ext cx="193683" cy="331203"/>
              <a:chOff x="0" y="0"/>
              <a:chExt cx="1119219" cy="1913890"/>
            </a:xfrm>
          </p:grpSpPr>
          <p:sp>
            <p:nvSpPr>
              <p:cNvPr name="Freeform 6" id="6"/>
              <p:cNvSpPr/>
              <p:nvPr/>
            </p:nvSpPr>
            <p:spPr>
              <a:xfrm flipH="false" flipV="false" rot="0">
                <a:off x="0" y="0"/>
                <a:ext cx="1119219" cy="1913890"/>
              </a:xfrm>
              <a:custGeom>
                <a:avLst/>
                <a:gdLst/>
                <a:ahLst/>
                <a:cxnLst/>
                <a:rect r="r" b="b" t="t" l="l"/>
                <a:pathLst>
                  <a:path h="1913890" w="1119219">
                    <a:moveTo>
                      <a:pt x="0" y="0"/>
                    </a:moveTo>
                    <a:lnTo>
                      <a:pt x="1119219" y="0"/>
                    </a:lnTo>
                    <a:lnTo>
                      <a:pt x="1119219" y="1913890"/>
                    </a:lnTo>
                    <a:lnTo>
                      <a:pt x="0" y="1913890"/>
                    </a:lnTo>
                    <a:close/>
                  </a:path>
                </a:pathLst>
              </a:custGeom>
              <a:solidFill>
                <a:srgbClr val="FCC287"/>
              </a:solidFill>
            </p:spPr>
          </p:sp>
        </p:grpSp>
        <p:grpSp>
          <p:nvGrpSpPr>
            <p:cNvPr name="Group 7" id="7"/>
            <p:cNvGrpSpPr/>
            <p:nvPr/>
          </p:nvGrpSpPr>
          <p:grpSpPr>
            <a:xfrm rot="0">
              <a:off x="772881" y="0"/>
              <a:ext cx="193683" cy="331203"/>
              <a:chOff x="0" y="0"/>
              <a:chExt cx="1119219" cy="1913890"/>
            </a:xfrm>
          </p:grpSpPr>
          <p:sp>
            <p:nvSpPr>
              <p:cNvPr name="Freeform 8" id="8"/>
              <p:cNvSpPr/>
              <p:nvPr/>
            </p:nvSpPr>
            <p:spPr>
              <a:xfrm flipH="false" flipV="false" rot="0">
                <a:off x="0" y="0"/>
                <a:ext cx="1119219" cy="1913890"/>
              </a:xfrm>
              <a:custGeom>
                <a:avLst/>
                <a:gdLst/>
                <a:ahLst/>
                <a:cxnLst/>
                <a:rect r="r" b="b" t="t" l="l"/>
                <a:pathLst>
                  <a:path h="1913890" w="1119219">
                    <a:moveTo>
                      <a:pt x="0" y="0"/>
                    </a:moveTo>
                    <a:lnTo>
                      <a:pt x="1119219" y="0"/>
                    </a:lnTo>
                    <a:lnTo>
                      <a:pt x="1119219" y="1913890"/>
                    </a:lnTo>
                    <a:lnTo>
                      <a:pt x="0" y="1913890"/>
                    </a:lnTo>
                    <a:close/>
                  </a:path>
                </a:pathLst>
              </a:custGeom>
              <a:solidFill>
                <a:srgbClr val="FCC287"/>
              </a:solidFill>
            </p:spPr>
          </p:sp>
        </p:grpSp>
        <p:sp>
          <p:nvSpPr>
            <p:cNvPr name="TextBox 9" id="9"/>
            <p:cNvSpPr txBox="true"/>
            <p:nvPr/>
          </p:nvSpPr>
          <p:spPr>
            <a:xfrm rot="0">
              <a:off x="0" y="536749"/>
              <a:ext cx="6425194" cy="2157608"/>
            </a:xfrm>
            <a:prstGeom prst="rect">
              <a:avLst/>
            </a:prstGeom>
          </p:spPr>
          <p:txBody>
            <a:bodyPr anchor="t" rtlCol="false" tIns="0" lIns="0" bIns="0" rIns="0">
              <a:spAutoFit/>
            </a:bodyPr>
            <a:lstStyle/>
            <a:p>
              <a:pPr algn="l">
                <a:lnSpc>
                  <a:spcPts val="6042"/>
                </a:lnSpc>
              </a:pPr>
              <a:r>
                <a:rPr lang="en-US" b="true" sz="5700">
                  <a:solidFill>
                    <a:srgbClr val="000000"/>
                  </a:solidFill>
                  <a:latin typeface="Poppins Bold"/>
                  <a:ea typeface="Poppins Bold"/>
                  <a:cs typeface="Poppins Bold"/>
                  <a:sym typeface="Poppins Bold"/>
                </a:rPr>
                <a:t>OUR FUTURE PLANS</a:t>
              </a:r>
            </a:p>
          </p:txBody>
        </p:sp>
      </p:grpSp>
      <p:sp>
        <p:nvSpPr>
          <p:cNvPr name="TextBox 10" id="10"/>
          <p:cNvSpPr txBox="true"/>
          <p:nvPr/>
        </p:nvSpPr>
        <p:spPr>
          <a:xfrm rot="0">
            <a:off x="1028700" y="3670901"/>
            <a:ext cx="4325409" cy="8667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EDIT STREAKS &amp; LEADERBOARDS</a:t>
            </a:r>
          </a:p>
        </p:txBody>
      </p:sp>
      <p:sp>
        <p:nvSpPr>
          <p:cNvPr name="TextBox 11" id="11"/>
          <p:cNvSpPr txBox="true"/>
          <p:nvPr/>
        </p:nvSpPr>
        <p:spPr>
          <a:xfrm rot="0">
            <a:off x="1028700" y="4566944"/>
            <a:ext cx="3919449" cy="20821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Track daily edit streaks and show monthly leaderboards. Encourages consistent contributions and healthy competition.</a:t>
            </a:r>
          </a:p>
        </p:txBody>
      </p:sp>
      <p:sp>
        <p:nvSpPr>
          <p:cNvPr name="TextBox 12" id="12"/>
          <p:cNvSpPr txBox="true"/>
          <p:nvPr/>
        </p:nvSpPr>
        <p:spPr>
          <a:xfrm rot="0">
            <a:off x="7016005" y="3670943"/>
            <a:ext cx="3353094" cy="8667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AI EDIT HEALTH METER</a:t>
            </a:r>
          </a:p>
        </p:txBody>
      </p:sp>
      <p:sp>
        <p:nvSpPr>
          <p:cNvPr name="TextBox 13" id="13"/>
          <p:cNvSpPr txBox="true"/>
          <p:nvPr/>
        </p:nvSpPr>
        <p:spPr>
          <a:xfrm rot="0">
            <a:off x="7016005" y="4699568"/>
            <a:ext cx="3919449" cy="20821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An AI will rate edits on neutrality, grammar, and citation quality. Suggestions will help users improve clarity and accuracy.</a:t>
            </a:r>
          </a:p>
        </p:txBody>
      </p:sp>
      <p:sp>
        <p:nvSpPr>
          <p:cNvPr name="TextBox 14" id="14"/>
          <p:cNvSpPr txBox="true"/>
          <p:nvPr/>
        </p:nvSpPr>
        <p:spPr>
          <a:xfrm rot="0">
            <a:off x="944185" y="6963434"/>
            <a:ext cx="3492537" cy="8667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 BADGES &amp; EDIT PORTFOLIOS</a:t>
            </a:r>
          </a:p>
        </p:txBody>
      </p:sp>
      <p:sp>
        <p:nvSpPr>
          <p:cNvPr name="TextBox 15" id="15"/>
          <p:cNvSpPr txBox="true"/>
          <p:nvPr/>
        </p:nvSpPr>
        <p:spPr>
          <a:xfrm rot="0">
            <a:off x="944185" y="7782117"/>
            <a:ext cx="3919449" cy="16630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Users will earn badges for milestones and have a profile showing their top edits and most-viewed articles.</a:t>
            </a:r>
          </a:p>
        </p:txBody>
      </p:sp>
      <p:sp>
        <p:nvSpPr>
          <p:cNvPr name="TextBox 16" id="16"/>
          <p:cNvSpPr txBox="true"/>
          <p:nvPr/>
        </p:nvSpPr>
        <p:spPr>
          <a:xfrm rot="0">
            <a:off x="7016005" y="6963434"/>
            <a:ext cx="3353094" cy="8667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REAL-TIME COLLABORATION</a:t>
            </a:r>
          </a:p>
        </p:txBody>
      </p:sp>
      <p:sp>
        <p:nvSpPr>
          <p:cNvPr name="TextBox 17" id="17"/>
          <p:cNvSpPr txBox="true"/>
          <p:nvPr/>
        </p:nvSpPr>
        <p:spPr>
          <a:xfrm rot="0">
            <a:off x="7016005" y="7859402"/>
            <a:ext cx="3919449" cy="16630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Multiple users can edit the same article live. Firestore sync will ensure real-time updates.</a:t>
            </a:r>
          </a:p>
        </p:txBody>
      </p:sp>
      <p:sp>
        <p:nvSpPr>
          <p:cNvPr name="TextBox 18" id="18"/>
          <p:cNvSpPr txBox="true"/>
          <p:nvPr/>
        </p:nvSpPr>
        <p:spPr>
          <a:xfrm rot="0">
            <a:off x="11744797" y="3747794"/>
            <a:ext cx="3279880" cy="8667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SUGGESTIONS DRAWER</a:t>
            </a:r>
          </a:p>
        </p:txBody>
      </p:sp>
      <p:sp>
        <p:nvSpPr>
          <p:cNvPr name="TextBox 19" id="19"/>
          <p:cNvSpPr txBox="true"/>
          <p:nvPr/>
        </p:nvSpPr>
        <p:spPr>
          <a:xfrm rot="0">
            <a:off x="11744797" y="4699568"/>
            <a:ext cx="3919449" cy="12439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A side panel will list all recent suggestions with quick voting and diff previews.</a:t>
            </a:r>
          </a:p>
        </p:txBody>
      </p:sp>
      <p:sp>
        <p:nvSpPr>
          <p:cNvPr name="TextBox 20" id="20"/>
          <p:cNvSpPr txBox="true"/>
          <p:nvPr/>
        </p:nvSpPr>
        <p:spPr>
          <a:xfrm rot="0">
            <a:off x="11744797" y="6962967"/>
            <a:ext cx="2993680" cy="866775"/>
          </a:xfrm>
          <a:prstGeom prst="rect">
            <a:avLst/>
          </a:prstGeom>
        </p:spPr>
        <p:txBody>
          <a:bodyPr anchor="t" rtlCol="false" tIns="0" lIns="0" bIns="0" rIns="0">
            <a:spAutoFit/>
          </a:bodyPr>
          <a:lstStyle/>
          <a:p>
            <a:pPr algn="l">
              <a:lnSpc>
                <a:spcPts val="3359"/>
              </a:lnSpc>
            </a:pPr>
            <a:r>
              <a:rPr lang="en-US" b="true" sz="2799">
                <a:solidFill>
                  <a:srgbClr val="FCC287"/>
                </a:solidFill>
                <a:latin typeface="Poppins Bold"/>
                <a:ea typeface="Poppins Bold"/>
                <a:cs typeface="Poppins Bold"/>
                <a:sym typeface="Poppins Bold"/>
              </a:rPr>
              <a:t>ONE-TAP CITATION</a:t>
            </a:r>
          </a:p>
        </p:txBody>
      </p:sp>
      <p:sp>
        <p:nvSpPr>
          <p:cNvPr name="TextBox 21" id="21"/>
          <p:cNvSpPr txBox="true"/>
          <p:nvPr/>
        </p:nvSpPr>
        <p:spPr>
          <a:xfrm rot="0">
            <a:off x="11744797" y="7859402"/>
            <a:ext cx="3919449" cy="1243965"/>
          </a:xfrm>
          <a:prstGeom prst="rect">
            <a:avLst/>
          </a:prstGeom>
        </p:spPr>
        <p:txBody>
          <a:bodyPr anchor="t" rtlCol="false" tIns="0" lIns="0" bIns="0" rIns="0">
            <a:spAutoFit/>
          </a:bodyPr>
          <a:lstStyle/>
          <a:p>
            <a:pPr algn="l">
              <a:lnSpc>
                <a:spcPts val="3360"/>
              </a:lnSpc>
            </a:pPr>
            <a:r>
              <a:rPr lang="en-US" sz="2400">
                <a:solidFill>
                  <a:srgbClr val="000000"/>
                </a:solidFill>
                <a:latin typeface="Source Sans Pro"/>
                <a:ea typeface="Source Sans Pro"/>
                <a:cs typeface="Source Sans Pro"/>
                <a:sym typeface="Source Sans Pro"/>
              </a:rPr>
              <a:t>A quick form to add title, link, and date. Automatically formats into a clean reference.</a:t>
            </a:r>
          </a:p>
        </p:txBody>
      </p:sp>
      <p:sp>
        <p:nvSpPr>
          <p:cNvPr name="Freeform 22" id="22"/>
          <p:cNvSpPr/>
          <p:nvPr/>
        </p:nvSpPr>
        <p:spPr>
          <a:xfrm flipH="false" flipV="false" rot="0">
            <a:off x="13624498" y="-3513061"/>
            <a:ext cx="6020419" cy="6064524"/>
          </a:xfrm>
          <a:custGeom>
            <a:avLst/>
            <a:gdLst/>
            <a:ahLst/>
            <a:cxnLst/>
            <a:rect r="r" b="b" t="t" l="l"/>
            <a:pathLst>
              <a:path h="6064524" w="6020419">
                <a:moveTo>
                  <a:pt x="0" y="0"/>
                </a:moveTo>
                <a:lnTo>
                  <a:pt x="6020419" y="0"/>
                </a:lnTo>
                <a:lnTo>
                  <a:pt x="6020419" y="6064525"/>
                </a:lnTo>
                <a:lnTo>
                  <a:pt x="0" y="6064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641521" y="8609495"/>
            <a:ext cx="610965" cy="624592"/>
          </a:xfrm>
          <a:custGeom>
            <a:avLst/>
            <a:gdLst/>
            <a:ahLst/>
            <a:cxnLst/>
            <a:rect r="r" b="b" t="t" l="l"/>
            <a:pathLst>
              <a:path h="624592" w="610965">
                <a:moveTo>
                  <a:pt x="0" y="0"/>
                </a:moveTo>
                <a:lnTo>
                  <a:pt x="610965" y="0"/>
                </a:lnTo>
                <a:lnTo>
                  <a:pt x="610965" y="624593"/>
                </a:lnTo>
                <a:lnTo>
                  <a:pt x="0" y="624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DAGmqqICleo</dc:identifier>
  <dcterms:modified xsi:type="dcterms:W3CDTF">2011-08-01T06:04:30Z</dcterms:modified>
  <cp:revision>1</cp:revision>
  <dc:title>wikinow</dc:title>
</cp:coreProperties>
</file>